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8538F5-ABD8-D931-B0DF-A127738FAAF0}" v="18" dt="2023-11-17T01:01:24.943"/>
    <p1510:client id="{92C85307-259B-B246-76A9-837F27011C59}" v="21" dt="2023-11-15T20:46:18.979"/>
    <p1510:client id="{B02FF9E4-CC14-94E0-A6B9-31C4651FB887}" v="30" dt="2023-11-15T16:36:54.028"/>
    <p1510:client id="{CD7AB6F0-4FE7-3ED9-A3FB-091014D39B51}" v="987" dt="2023-11-14T11:03:46.7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50688-4177-84CE-B15B-79FC3E3FF929}"/>
              </a:ext>
            </a:extLst>
          </p:cNvPr>
          <p:cNvSpPr>
            <a:spLocks noGrp="1"/>
          </p:cNvSpPr>
          <p:nvPr>
            <p:ph type="ctrTitle"/>
          </p:nvPr>
        </p:nvSpPr>
        <p:spPr/>
        <p:txBody>
          <a:bodyPr>
            <a:normAutofit fontScale="90000"/>
          </a:bodyPr>
          <a:lstStyle/>
          <a:p>
            <a:r>
              <a:rPr lang="en-GB" dirty="0">
                <a:latin typeface="Times New Roman"/>
                <a:ea typeface="Calibri Light"/>
                <a:cs typeface="Calibri Light"/>
              </a:rPr>
              <a:t>Drag shows and </a:t>
            </a:r>
            <a:r>
              <a:rPr lang="en-GB" err="1">
                <a:latin typeface="Times New Roman"/>
                <a:ea typeface="Calibri Light"/>
                <a:cs typeface="Calibri Light"/>
              </a:rPr>
              <a:t>Perfomativity</a:t>
            </a:r>
            <a:r>
              <a:rPr lang="en-GB" dirty="0">
                <a:latin typeface="Times New Roman"/>
                <a:ea typeface="Calibri Light"/>
                <a:cs typeface="Calibri Light"/>
              </a:rPr>
              <a:t>: A Philosophical, Religious, and Ethical analysis</a:t>
            </a:r>
          </a:p>
        </p:txBody>
      </p:sp>
      <p:sp>
        <p:nvSpPr>
          <p:cNvPr id="3" name="Subtitle 2">
            <a:extLst>
              <a:ext uri="{FF2B5EF4-FFF2-40B4-BE49-F238E27FC236}">
                <a16:creationId xmlns:a16="http://schemas.microsoft.com/office/drawing/2014/main" id="{84DB3681-E970-0836-9523-C4A89B885464}"/>
              </a:ext>
            </a:extLst>
          </p:cNvPr>
          <p:cNvSpPr>
            <a:spLocks noGrp="1"/>
          </p:cNvSpPr>
          <p:nvPr>
            <p:ph type="subTitle" idx="1"/>
          </p:nvPr>
        </p:nvSpPr>
        <p:spPr/>
        <p:txBody>
          <a:bodyPr vert="horz" lIns="91440" tIns="45720" rIns="91440" bIns="45720" rtlCol="0" anchor="t">
            <a:normAutofit/>
          </a:bodyPr>
          <a:lstStyle/>
          <a:p>
            <a:r>
              <a:rPr lang="en-GB" dirty="0">
                <a:latin typeface="Times New Roman"/>
                <a:ea typeface="Calibri"/>
                <a:cs typeface="Calibri"/>
              </a:rPr>
              <a:t>Jake Murphy</a:t>
            </a:r>
          </a:p>
          <a:p>
            <a:r>
              <a:rPr lang="en-GB" dirty="0">
                <a:latin typeface="Times New Roman"/>
                <a:ea typeface="Calibri"/>
                <a:cs typeface="Calibri"/>
              </a:rPr>
              <a:t>Philosophy, Religion and Ethics</a:t>
            </a:r>
          </a:p>
        </p:txBody>
      </p:sp>
    </p:spTree>
    <p:extLst>
      <p:ext uri="{BB962C8B-B14F-4D97-AF65-F5344CB8AC3E}">
        <p14:creationId xmlns:p14="http://schemas.microsoft.com/office/powerpoint/2010/main" val="2599489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768DEC-E14B-87F7-79BE-6B1FF8587FCA}"/>
              </a:ext>
            </a:extLst>
          </p:cNvPr>
          <p:cNvSpPr>
            <a:spLocks noGrp="1"/>
          </p:cNvSpPr>
          <p:nvPr>
            <p:ph type="title"/>
          </p:nvPr>
        </p:nvSpPr>
        <p:spPr>
          <a:xfrm>
            <a:off x="838201" y="365125"/>
            <a:ext cx="5251316" cy="1807305"/>
          </a:xfrm>
        </p:spPr>
        <p:txBody>
          <a:bodyPr>
            <a:normAutofit/>
          </a:bodyPr>
          <a:lstStyle/>
          <a:p>
            <a:r>
              <a:rPr lang="en-GB" dirty="0">
                <a:latin typeface="Times New Roman"/>
                <a:ea typeface="Calibri Light"/>
                <a:cs typeface="Calibri Light"/>
              </a:rPr>
              <a:t>Introduction</a:t>
            </a:r>
            <a:endParaRPr lang="en-GB" dirty="0">
              <a:latin typeface="Times New Roman"/>
            </a:endParaRPr>
          </a:p>
        </p:txBody>
      </p:sp>
      <p:sp>
        <p:nvSpPr>
          <p:cNvPr id="3" name="Content Placeholder 2">
            <a:extLst>
              <a:ext uri="{FF2B5EF4-FFF2-40B4-BE49-F238E27FC236}">
                <a16:creationId xmlns:a16="http://schemas.microsoft.com/office/drawing/2014/main" id="{CECB4905-1878-F48C-FD2E-BE548FD1C6DF}"/>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800" b="1" dirty="0">
                <a:latin typeface="Times New Roman"/>
                <a:ea typeface="Calibri"/>
                <a:cs typeface="Calibri"/>
              </a:rPr>
              <a:t>What is Drag?</a:t>
            </a:r>
            <a:r>
              <a:rPr lang="en-GB" sz="800" dirty="0">
                <a:latin typeface="Times New Roman"/>
                <a:ea typeface="Calibri"/>
                <a:cs typeface="Calibri"/>
              </a:rPr>
              <a:t> </a:t>
            </a:r>
            <a:endParaRPr lang="en-US" sz="800">
              <a:latin typeface="Times New Roman"/>
              <a:cs typeface="Calibri"/>
            </a:endParaRPr>
          </a:p>
          <a:p>
            <a:pPr marL="0" indent="0">
              <a:buNone/>
            </a:pPr>
            <a:r>
              <a:rPr lang="en-GB" sz="800" dirty="0">
                <a:latin typeface="Times New Roman"/>
                <a:ea typeface="Calibri"/>
                <a:cs typeface="Calibri"/>
              </a:rPr>
              <a:t>Drag queens and drag kings are men, women, and transgender people who perform femininity, masculinity, or something in between. Different styles of drag, across the United States and around the world, call attention to the performativity of gender and play a part in community building for gay, lesbian, bisexual, and transgender people.</a:t>
            </a:r>
            <a:endParaRPr lang="en-GB" sz="800">
              <a:latin typeface="Times New Roman"/>
              <a:cs typeface="Calibri" panose="020F0502020204030204"/>
            </a:endParaRPr>
          </a:p>
          <a:p>
            <a:r>
              <a:rPr lang="en-GB" sz="800" b="1" dirty="0">
                <a:latin typeface="Times New Roman"/>
                <a:ea typeface="Calibri"/>
                <a:cs typeface="Calibri"/>
              </a:rPr>
              <a:t>What is Judith Butlers theory of performativity?</a:t>
            </a:r>
          </a:p>
          <a:p>
            <a:pPr marL="0" indent="0">
              <a:buNone/>
            </a:pPr>
            <a:r>
              <a:rPr lang="en-GB" sz="800" dirty="0">
                <a:latin typeface="Times New Roman"/>
                <a:cs typeface="Times New Roman"/>
              </a:rPr>
              <a:t>Judith Butler's theory of performativity states that gender is not an inherent or fixed quality, but rather a social construct that is performed through repeated actions and </a:t>
            </a:r>
            <a:r>
              <a:rPr lang="en-GB" sz="800" dirty="0" err="1">
                <a:latin typeface="Times New Roman"/>
                <a:cs typeface="Times New Roman"/>
              </a:rPr>
              <a:t>behaviors</a:t>
            </a:r>
            <a:r>
              <a:rPr lang="en-GB" sz="800" dirty="0">
                <a:latin typeface="Times New Roman"/>
                <a:cs typeface="Times New Roman"/>
              </a:rPr>
              <a:t>.</a:t>
            </a:r>
            <a:endParaRPr lang="en-GB" dirty="0"/>
          </a:p>
          <a:p>
            <a:pPr marL="0" indent="0">
              <a:buNone/>
            </a:pPr>
            <a:endParaRPr lang="en-GB" sz="800" dirty="0">
              <a:latin typeface="Times New Roman"/>
              <a:cs typeface="Times New Roman"/>
            </a:endParaRPr>
          </a:p>
          <a:p>
            <a:pPr marL="0" indent="0">
              <a:buNone/>
            </a:pPr>
            <a:endParaRPr lang="en-GB" sz="800" dirty="0">
              <a:latin typeface="Times New Roman"/>
              <a:cs typeface="Times New Roman"/>
            </a:endParaRPr>
          </a:p>
          <a:p>
            <a:r>
              <a:rPr lang="en-GB" sz="800" b="1" dirty="0">
                <a:latin typeface="Times New Roman"/>
                <a:ea typeface="Calibri"/>
                <a:cs typeface="Calibri"/>
              </a:rPr>
              <a:t>How can Butler's theory of performativity be used to analyse drag shows?</a:t>
            </a:r>
          </a:p>
          <a:p>
            <a:pPr marL="0" indent="0">
              <a:buNone/>
            </a:pPr>
            <a:r>
              <a:rPr lang="en-GB" sz="800" dirty="0">
                <a:latin typeface="Times New Roman"/>
                <a:cs typeface="Times New Roman"/>
              </a:rPr>
              <a:t>Butler's theory of performativity can be used to </a:t>
            </a:r>
            <a:r>
              <a:rPr lang="en-GB" sz="800" dirty="0" err="1">
                <a:latin typeface="Times New Roman"/>
                <a:cs typeface="Times New Roman"/>
              </a:rPr>
              <a:t>analyze</a:t>
            </a:r>
            <a:r>
              <a:rPr lang="en-GB" sz="800" dirty="0">
                <a:latin typeface="Times New Roman"/>
                <a:cs typeface="Times New Roman"/>
              </a:rPr>
              <a:t> drag shows in a number of ways. Drag performers use exaggerated and often parodic versions of femininity and masculinity to challenge and critique traditional gender norms. Drag shows can be a site of resistance and subversion, a source of community and support for queer people, and a platform for them to challenge discrimination and oppression. Drag can also be a form of playfulness and creativity.</a:t>
            </a:r>
            <a:endParaRPr lang="en-GB" sz="800">
              <a:cs typeface="Calibri" panose="020F0502020204030204"/>
            </a:endParaRPr>
          </a:p>
        </p:txBody>
      </p:sp>
      <p:pic>
        <p:nvPicPr>
          <p:cNvPr id="4" name="Picture 3" descr="A person with white hair and big white afro&#10;&#10;Description automatically generated">
            <a:extLst>
              <a:ext uri="{FF2B5EF4-FFF2-40B4-BE49-F238E27FC236}">
                <a16:creationId xmlns:a16="http://schemas.microsoft.com/office/drawing/2014/main" id="{29C72611-E39A-F075-970A-54158206E713}"/>
              </a:ext>
            </a:extLst>
          </p:cNvPr>
          <p:cNvPicPr>
            <a:picLocks noChangeAspect="1"/>
          </p:cNvPicPr>
          <p:nvPr/>
        </p:nvPicPr>
        <p:blipFill rotWithShape="1">
          <a:blip r:embed="rId2"/>
          <a:srcRect l="2267" r="1078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9548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34F8C-BEE2-52D8-83E1-2C1E95539B4B}"/>
              </a:ext>
            </a:extLst>
          </p:cNvPr>
          <p:cNvSpPr>
            <a:spLocks noGrp="1"/>
          </p:cNvSpPr>
          <p:nvPr>
            <p:ph type="title"/>
          </p:nvPr>
        </p:nvSpPr>
        <p:spPr/>
        <p:txBody>
          <a:bodyPr/>
          <a:lstStyle/>
          <a:p>
            <a:r>
              <a:rPr lang="en-GB" dirty="0">
                <a:latin typeface="Times New Roman"/>
                <a:ea typeface="Calibri Light"/>
                <a:cs typeface="Calibri Light"/>
              </a:rPr>
              <a:t>Gender and Performativity</a:t>
            </a:r>
            <a:endParaRPr lang="en-GB">
              <a:latin typeface="Times New Roman"/>
              <a:cs typeface="Times New Roman"/>
            </a:endParaRPr>
          </a:p>
        </p:txBody>
      </p:sp>
      <p:sp>
        <p:nvSpPr>
          <p:cNvPr id="3" name="Content Placeholder 2">
            <a:extLst>
              <a:ext uri="{FF2B5EF4-FFF2-40B4-BE49-F238E27FC236}">
                <a16:creationId xmlns:a16="http://schemas.microsoft.com/office/drawing/2014/main" id="{FB4ADD2F-A7AD-702B-1FBC-8DBE06AACC8A}"/>
              </a:ext>
            </a:extLst>
          </p:cNvPr>
          <p:cNvSpPr>
            <a:spLocks noGrp="1"/>
          </p:cNvSpPr>
          <p:nvPr>
            <p:ph idx="1"/>
          </p:nvPr>
        </p:nvSpPr>
        <p:spPr/>
        <p:txBody>
          <a:bodyPr vert="horz" lIns="91440" tIns="45720" rIns="91440" bIns="45720" rtlCol="0" anchor="t">
            <a:normAutofit/>
          </a:bodyPr>
          <a:lstStyle/>
          <a:p>
            <a:r>
              <a:rPr lang="en-GB" dirty="0">
                <a:latin typeface="Times New Roman"/>
                <a:ea typeface="Calibri"/>
                <a:cs typeface="Calibri"/>
              </a:rPr>
              <a:t>Butler argues that gender is not fixed or natural, but rather a performance that we engage in through our actions and behaviours.</a:t>
            </a:r>
          </a:p>
          <a:p>
            <a:r>
              <a:rPr lang="en-GB" dirty="0">
                <a:latin typeface="Times New Roman"/>
                <a:ea typeface="Calibri"/>
                <a:cs typeface="Calibri"/>
              </a:rPr>
              <a:t>Gender roles are social constructs that are learned and reinforced through our interactions with others.</a:t>
            </a:r>
          </a:p>
          <a:p>
            <a:r>
              <a:rPr lang="en-GB" dirty="0">
                <a:latin typeface="Times New Roman"/>
                <a:ea typeface="Calibri"/>
                <a:cs typeface="Calibri"/>
              </a:rPr>
              <a:t>Drag shows challenge traditional notions of gender by subverting the binary gender system.</a:t>
            </a:r>
          </a:p>
          <a:p>
            <a:pPr marL="0" indent="0">
              <a:buNone/>
            </a:pPr>
            <a:endParaRPr lang="en-GB" dirty="0">
              <a:latin typeface="Times New Roman"/>
              <a:ea typeface="Calibri"/>
              <a:cs typeface="Calibri"/>
            </a:endParaRPr>
          </a:p>
        </p:txBody>
      </p:sp>
    </p:spTree>
    <p:extLst>
      <p:ext uri="{BB962C8B-B14F-4D97-AF65-F5344CB8AC3E}">
        <p14:creationId xmlns:p14="http://schemas.microsoft.com/office/powerpoint/2010/main" val="1456081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BDB74-D12E-6AAF-1226-35877943AC6F}"/>
              </a:ext>
            </a:extLst>
          </p:cNvPr>
          <p:cNvSpPr>
            <a:spLocks noGrp="1"/>
          </p:cNvSpPr>
          <p:nvPr>
            <p:ph type="title"/>
          </p:nvPr>
        </p:nvSpPr>
        <p:spPr/>
        <p:txBody>
          <a:bodyPr/>
          <a:lstStyle/>
          <a:p>
            <a:r>
              <a:rPr lang="en-GB" dirty="0">
                <a:latin typeface="Times New Roman"/>
                <a:ea typeface="Calibri Light"/>
                <a:cs typeface="Calibri Light"/>
              </a:rPr>
              <a:t>Drag shows and Philosophy</a:t>
            </a:r>
            <a:endParaRPr lang="en-GB">
              <a:latin typeface="Times New Roman"/>
              <a:cs typeface="Times New Roman"/>
            </a:endParaRPr>
          </a:p>
        </p:txBody>
      </p:sp>
      <p:sp>
        <p:nvSpPr>
          <p:cNvPr id="3" name="Content Placeholder 2">
            <a:extLst>
              <a:ext uri="{FF2B5EF4-FFF2-40B4-BE49-F238E27FC236}">
                <a16:creationId xmlns:a16="http://schemas.microsoft.com/office/drawing/2014/main" id="{260794CC-1EF9-DE6C-1A48-7B33FDCF4ECC}"/>
              </a:ext>
            </a:extLst>
          </p:cNvPr>
          <p:cNvSpPr>
            <a:spLocks noGrp="1"/>
          </p:cNvSpPr>
          <p:nvPr>
            <p:ph idx="1"/>
          </p:nvPr>
        </p:nvSpPr>
        <p:spPr/>
        <p:txBody>
          <a:bodyPr vert="horz" lIns="91440" tIns="45720" rIns="91440" bIns="45720" rtlCol="0" anchor="t">
            <a:normAutofit/>
          </a:bodyPr>
          <a:lstStyle/>
          <a:p>
            <a:r>
              <a:rPr lang="en-GB" dirty="0">
                <a:latin typeface="Times New Roman"/>
                <a:ea typeface="Calibri"/>
                <a:cs typeface="Calibri"/>
              </a:rPr>
              <a:t>Drag shows can be seen as a form of philosophical inquiry, challenging us to question our assumptions about gender and identity.</a:t>
            </a:r>
          </a:p>
          <a:p>
            <a:r>
              <a:rPr lang="en-GB" dirty="0">
                <a:latin typeface="Times New Roman"/>
                <a:ea typeface="Calibri"/>
                <a:cs typeface="Calibri"/>
              </a:rPr>
              <a:t>Drag shows can also be seen as a way to explore different ethical issues, such as the nature of authenticity and the role of the individual in society.</a:t>
            </a:r>
          </a:p>
          <a:p>
            <a:r>
              <a:rPr lang="en-GB" dirty="0">
                <a:latin typeface="Times New Roman"/>
                <a:ea typeface="Calibri"/>
                <a:cs typeface="Calibri"/>
              </a:rPr>
              <a:t>This module explores the philosophical concept of gender, including different theories of gender identity and gender expression. Butler's theory of performativity is one of the most influential theories of gender in contemporary philosophy.</a:t>
            </a:r>
          </a:p>
        </p:txBody>
      </p:sp>
    </p:spTree>
    <p:extLst>
      <p:ext uri="{BB962C8B-B14F-4D97-AF65-F5344CB8AC3E}">
        <p14:creationId xmlns:p14="http://schemas.microsoft.com/office/powerpoint/2010/main" val="2550812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C0EE5-8A6B-65C4-AE11-4B2636FEF493}"/>
              </a:ext>
            </a:extLst>
          </p:cNvPr>
          <p:cNvSpPr>
            <a:spLocks noGrp="1"/>
          </p:cNvSpPr>
          <p:nvPr>
            <p:ph type="title"/>
          </p:nvPr>
        </p:nvSpPr>
        <p:spPr/>
        <p:txBody>
          <a:bodyPr/>
          <a:lstStyle/>
          <a:p>
            <a:r>
              <a:rPr lang="en-GB" dirty="0">
                <a:latin typeface="Times New Roman"/>
                <a:ea typeface="Calibri Light"/>
                <a:cs typeface="Calibri Light"/>
              </a:rPr>
              <a:t>Drag shows and Religion</a:t>
            </a:r>
            <a:endParaRPr lang="en-GB">
              <a:latin typeface="Times New Roman"/>
              <a:cs typeface="Times New Roman"/>
            </a:endParaRPr>
          </a:p>
        </p:txBody>
      </p:sp>
      <p:sp>
        <p:nvSpPr>
          <p:cNvPr id="3" name="Content Placeholder 2">
            <a:extLst>
              <a:ext uri="{FF2B5EF4-FFF2-40B4-BE49-F238E27FC236}">
                <a16:creationId xmlns:a16="http://schemas.microsoft.com/office/drawing/2014/main" id="{1517C316-9CC1-CBF3-B4FD-2294DFC37593}"/>
              </a:ext>
            </a:extLst>
          </p:cNvPr>
          <p:cNvSpPr>
            <a:spLocks noGrp="1"/>
          </p:cNvSpPr>
          <p:nvPr>
            <p:ph idx="1"/>
          </p:nvPr>
        </p:nvSpPr>
        <p:spPr/>
        <p:txBody>
          <a:bodyPr vert="horz" lIns="91440" tIns="45720" rIns="91440" bIns="45720" rtlCol="0" anchor="t">
            <a:normAutofit lnSpcReduction="10000"/>
          </a:bodyPr>
          <a:lstStyle/>
          <a:p>
            <a:r>
              <a:rPr lang="en-GB" dirty="0">
                <a:latin typeface="Times New Roman"/>
                <a:ea typeface="Calibri"/>
                <a:cs typeface="Calibri"/>
              </a:rPr>
              <a:t>Drag shows can be seen as a form of religious expression, celebrating the diversity of human experience and challenging traditional religious norms.</a:t>
            </a:r>
            <a:endParaRPr lang="en-US">
              <a:latin typeface="Times New Roman"/>
              <a:cs typeface="Calibri Light"/>
            </a:endParaRPr>
          </a:p>
          <a:p>
            <a:r>
              <a:rPr lang="en-GB" dirty="0">
                <a:latin typeface="Times New Roman"/>
                <a:ea typeface="Calibri"/>
                <a:cs typeface="Calibri"/>
              </a:rPr>
              <a:t>Drag shows can also be seen as a way to explore religious themes such as the nature of creation and the relationship between the individual and the divine.</a:t>
            </a:r>
          </a:p>
          <a:p>
            <a:r>
              <a:rPr lang="en-GB" dirty="0">
                <a:latin typeface="Times New Roman"/>
                <a:ea typeface="Calibri"/>
                <a:cs typeface="Calibri"/>
              </a:rPr>
              <a:t>This module explores the philosophical foundations of religion, including issues such as the nature of God, the relationship between faith and reason, and the role of religion in society. Drag shows can be seen as a form of religious expression that challenges traditional religious norms and celebrates the diversity of human experience.</a:t>
            </a:r>
          </a:p>
          <a:p>
            <a:endParaRPr lang="en-GB" dirty="0">
              <a:latin typeface="Times New Roman"/>
              <a:ea typeface="Calibri"/>
              <a:cs typeface="Calibri"/>
            </a:endParaRPr>
          </a:p>
        </p:txBody>
      </p:sp>
    </p:spTree>
    <p:extLst>
      <p:ext uri="{BB962C8B-B14F-4D97-AF65-F5344CB8AC3E}">
        <p14:creationId xmlns:p14="http://schemas.microsoft.com/office/powerpoint/2010/main" val="2276706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0A85E-262F-F011-CE34-35E792A7360C}"/>
              </a:ext>
            </a:extLst>
          </p:cNvPr>
          <p:cNvSpPr>
            <a:spLocks noGrp="1"/>
          </p:cNvSpPr>
          <p:nvPr>
            <p:ph type="title"/>
          </p:nvPr>
        </p:nvSpPr>
        <p:spPr/>
        <p:txBody>
          <a:bodyPr/>
          <a:lstStyle/>
          <a:p>
            <a:r>
              <a:rPr lang="en-GB" dirty="0">
                <a:latin typeface="Times New Roman"/>
                <a:ea typeface="Calibri Light"/>
                <a:cs typeface="Calibri Light"/>
              </a:rPr>
              <a:t>Drag shows and Ethics</a:t>
            </a:r>
            <a:endParaRPr lang="en-GB">
              <a:latin typeface="Times New Roman"/>
              <a:cs typeface="Times New Roman"/>
            </a:endParaRPr>
          </a:p>
        </p:txBody>
      </p:sp>
      <p:sp>
        <p:nvSpPr>
          <p:cNvPr id="3" name="Content Placeholder 2">
            <a:extLst>
              <a:ext uri="{FF2B5EF4-FFF2-40B4-BE49-F238E27FC236}">
                <a16:creationId xmlns:a16="http://schemas.microsoft.com/office/drawing/2014/main" id="{CD4CE4AB-9CE8-058A-DF9D-D9043470AEBF}"/>
              </a:ext>
            </a:extLst>
          </p:cNvPr>
          <p:cNvSpPr>
            <a:spLocks noGrp="1"/>
          </p:cNvSpPr>
          <p:nvPr>
            <p:ph idx="1"/>
          </p:nvPr>
        </p:nvSpPr>
        <p:spPr/>
        <p:txBody>
          <a:bodyPr vert="horz" lIns="91440" tIns="45720" rIns="91440" bIns="45720" rtlCol="0" anchor="t">
            <a:normAutofit lnSpcReduction="10000"/>
          </a:bodyPr>
          <a:lstStyle/>
          <a:p>
            <a:r>
              <a:rPr lang="en-GB" dirty="0">
                <a:latin typeface="Times New Roman"/>
                <a:ea typeface="Calibri"/>
                <a:cs typeface="Calibri"/>
              </a:rPr>
              <a:t>Ethics of sexuality -  This module explores the ethical implications of human sexuality, including issues such as same-sex marriage, transgender rights, and sexual ethics. Drag shows can be seen as a form of political activism that challenges traditional sexual norms and promotes LGBTQ+ rights.</a:t>
            </a:r>
          </a:p>
          <a:p>
            <a:r>
              <a:rPr lang="en-GB" dirty="0">
                <a:latin typeface="Times New Roman"/>
                <a:ea typeface="Calibri"/>
                <a:cs typeface="Calibri"/>
              </a:rPr>
              <a:t>Theology and Ethics - This module also investigates the relationship between theology and ethics, including issues such as the role of religion in social justice and the ethical implications of religious beliefs. Drag shows can be seen as a way to explore theological themes such as the nature of creation and the relationship between the individual and the divine.</a:t>
            </a:r>
          </a:p>
        </p:txBody>
      </p:sp>
    </p:spTree>
    <p:extLst>
      <p:ext uri="{BB962C8B-B14F-4D97-AF65-F5344CB8AC3E}">
        <p14:creationId xmlns:p14="http://schemas.microsoft.com/office/powerpoint/2010/main" val="3047568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F9AC9-57BE-9762-E0CC-EE689AA01478}"/>
              </a:ext>
            </a:extLst>
          </p:cNvPr>
          <p:cNvSpPr>
            <a:spLocks noGrp="1"/>
          </p:cNvSpPr>
          <p:nvPr>
            <p:ph type="title"/>
          </p:nvPr>
        </p:nvSpPr>
        <p:spPr/>
        <p:txBody>
          <a:bodyPr/>
          <a:lstStyle/>
          <a:p>
            <a:r>
              <a:rPr lang="en-GB" dirty="0">
                <a:latin typeface="Times New Roman"/>
                <a:ea typeface="Calibri Light"/>
                <a:cs typeface="Calibri Light"/>
              </a:rPr>
              <a:t>Conclusion</a:t>
            </a:r>
            <a:endParaRPr lang="en-GB">
              <a:latin typeface="Times New Roman"/>
              <a:cs typeface="Times New Roman"/>
            </a:endParaRPr>
          </a:p>
        </p:txBody>
      </p:sp>
      <p:sp>
        <p:nvSpPr>
          <p:cNvPr id="3" name="Content Placeholder 2">
            <a:extLst>
              <a:ext uri="{FF2B5EF4-FFF2-40B4-BE49-F238E27FC236}">
                <a16:creationId xmlns:a16="http://schemas.microsoft.com/office/drawing/2014/main" id="{53ACC7AE-1C46-5FEA-E294-3C71A94C3BA9}"/>
              </a:ext>
            </a:extLst>
          </p:cNvPr>
          <p:cNvSpPr>
            <a:spLocks noGrp="1"/>
          </p:cNvSpPr>
          <p:nvPr>
            <p:ph idx="1"/>
          </p:nvPr>
        </p:nvSpPr>
        <p:spPr/>
        <p:txBody>
          <a:bodyPr vert="horz" lIns="91440" tIns="45720" rIns="91440" bIns="45720" rtlCol="0" anchor="t">
            <a:normAutofit/>
          </a:bodyPr>
          <a:lstStyle/>
          <a:p>
            <a:r>
              <a:rPr lang="en-GB" dirty="0">
                <a:latin typeface="Times New Roman"/>
                <a:ea typeface="Calibri"/>
                <a:cs typeface="Calibri"/>
              </a:rPr>
              <a:t>Drag shows are a complex and multifaceted cultural phenomenon that can be analysed from a variety of perspectives.</a:t>
            </a:r>
          </a:p>
          <a:p>
            <a:r>
              <a:rPr lang="en-GB" dirty="0">
                <a:latin typeface="Times New Roman"/>
                <a:ea typeface="Calibri"/>
                <a:cs typeface="Calibri"/>
              </a:rPr>
              <a:t>Judith Butler's theory of performativity provides a useful framework for understanding how drag shows challenge traditional notions of gender and promote gender diversity.</a:t>
            </a:r>
          </a:p>
        </p:txBody>
      </p:sp>
    </p:spTree>
    <p:extLst>
      <p:ext uri="{BB962C8B-B14F-4D97-AF65-F5344CB8AC3E}">
        <p14:creationId xmlns:p14="http://schemas.microsoft.com/office/powerpoint/2010/main" val="3558132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E5BBE-DD3A-3C92-A2ED-C567815E57CA}"/>
              </a:ext>
            </a:extLst>
          </p:cNvPr>
          <p:cNvSpPr>
            <a:spLocks noGrp="1"/>
          </p:cNvSpPr>
          <p:nvPr>
            <p:ph type="title"/>
          </p:nvPr>
        </p:nvSpPr>
        <p:spPr/>
        <p:txBody>
          <a:bodyPr/>
          <a:lstStyle/>
          <a:p>
            <a:r>
              <a:rPr lang="en-GB" dirty="0">
                <a:cs typeface="Calibri Light"/>
              </a:rPr>
              <a:t>Bibliography</a:t>
            </a:r>
            <a:endParaRPr lang="en-GB" dirty="0"/>
          </a:p>
        </p:txBody>
      </p:sp>
      <p:sp>
        <p:nvSpPr>
          <p:cNvPr id="3" name="Content Placeholder 2">
            <a:extLst>
              <a:ext uri="{FF2B5EF4-FFF2-40B4-BE49-F238E27FC236}">
                <a16:creationId xmlns:a16="http://schemas.microsoft.com/office/drawing/2014/main" id="{2392DE0E-8458-01F4-4470-4D3B79ADA966}"/>
              </a:ext>
            </a:extLst>
          </p:cNvPr>
          <p:cNvSpPr>
            <a:spLocks noGrp="1"/>
          </p:cNvSpPr>
          <p:nvPr>
            <p:ph idx="1"/>
          </p:nvPr>
        </p:nvSpPr>
        <p:spPr/>
        <p:txBody>
          <a:bodyPr vert="horz" lIns="91440" tIns="45720" rIns="91440" bIns="45720" rtlCol="0" anchor="t">
            <a:normAutofit/>
          </a:bodyPr>
          <a:lstStyle/>
          <a:p>
            <a:r>
              <a:rPr lang="en-GB" dirty="0">
                <a:cs typeface="Calibri"/>
              </a:rPr>
              <a:t>Rupp, Leila J., and Verta Taylor. 2016. ‘Drag Queens and Drag Kings’, The Blackwell </a:t>
            </a:r>
            <a:r>
              <a:rPr lang="en-GB" dirty="0" err="1">
                <a:cs typeface="Calibri"/>
              </a:rPr>
              <a:t>Encyclopedia</a:t>
            </a:r>
            <a:r>
              <a:rPr lang="en-GB" dirty="0">
                <a:cs typeface="Calibri"/>
              </a:rPr>
              <a:t> of Sociology: 1–4 &lt;https://doi.org/10.1002/9781405165518.wbeosd087.pub2&gt;</a:t>
            </a:r>
          </a:p>
          <a:p>
            <a:r>
              <a:rPr lang="en-GB" dirty="0">
                <a:cs typeface="Calibri"/>
              </a:rPr>
              <a:t>Butler, J. (1990). Gender trouble: Feminism and the subversion of identity. Routledge</a:t>
            </a:r>
          </a:p>
          <a:p>
            <a:endParaRPr lang="en-GB" dirty="0">
              <a:cs typeface="Calibri"/>
            </a:endParaRPr>
          </a:p>
        </p:txBody>
      </p:sp>
    </p:spTree>
    <p:extLst>
      <p:ext uri="{BB962C8B-B14F-4D97-AF65-F5344CB8AC3E}">
        <p14:creationId xmlns:p14="http://schemas.microsoft.com/office/powerpoint/2010/main" val="11854402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Drag shows and Perfomativity: A Philosophical, Religious, and Ethical analysis</vt:lpstr>
      <vt:lpstr>Introduction</vt:lpstr>
      <vt:lpstr>Gender and Performativity</vt:lpstr>
      <vt:lpstr>Drag shows and Philosophy</vt:lpstr>
      <vt:lpstr>Drag shows and Religion</vt:lpstr>
      <vt:lpstr>Drag shows and Ethics</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189</cp:revision>
  <dcterms:created xsi:type="dcterms:W3CDTF">2013-07-15T20:26:40Z</dcterms:created>
  <dcterms:modified xsi:type="dcterms:W3CDTF">2023-11-17T01:01:25Z</dcterms:modified>
</cp:coreProperties>
</file>