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>
  <p:sldMasterIdLst>
    <p:sldMasterId id="2147483656" r:id="rId2"/>
  </p:sldMasterIdLst>
  <p:notesMasterIdLst>
    <p:notesMasterId r:id="rId4"/>
  </p:notesMasterIdLst>
  <p:handoutMasterIdLst>
    <p:handoutMasterId r:id="rId5"/>
  </p:handoutMasterIdLst>
  <p:sldIdLst>
    <p:sldId id="256" r:id="rId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0FF1CE12-B100-0000-0000-000000000002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>
    <p:restoredLeft sz="34580"/>
    <p:restoredTop sz="99822" autoAdjust="0"/>
  </p:normalViewPr>
  <p:slideViewPr>
    <p:cSldViewPr>
      <p:cViewPr>
        <p:scale>
          <a:sx n="80" d="100"/>
          <a:sy n="80" d="100"/>
        </p:scale>
        <p:origin x="-1770" y="-216"/>
      </p:cViewPr>
      <p:guideLst>
        <p:guide orient="horz" pos="2160"/>
        <p:guide pos="2880"/>
      </p:guideLst>
    </p:cSldViewPr>
  </p:slideViewPr>
  <p:outlineViewPr>
    <p:cViewPr>
      <p:scale>
        <a:sx n="1" d="1"/>
        <a:sy n="1" d="1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viewProps" Target="viewProps.xml"/><Relationship Id="rId2" Type="http://schemas.openxmlformats.org/officeDocument/2006/relationships/slideMaster" Target="slideMasters/slideMaster1.xml"/><Relationship Id="rId1" Type="http://schemas.openxmlformats.org/officeDocument/2006/relationships/customXml" Target="../customXml/item1.xml"/><Relationship Id="rId6" Type="http://schemas.openxmlformats.org/officeDocument/2006/relationships/presProps" Target="presProps.xml"/><Relationship Id="rId5" Type="http://schemas.openxmlformats.org/officeDocument/2006/relationships/handoutMaster" Target="handoutMasters/handoutMaster1.xml"/><Relationship Id="rId4" Type="http://schemas.openxmlformats.org/officeDocument/2006/relationships/notesMaster" Target="notesMasters/notesMaster1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D9ABF9C-331B-4746-9803-927866B0F990}" type="doc">
      <dgm:prSet loTypeId="urn:microsoft.com/office/officeart/2005/8/layout/chevron1" loCatId="process" qsTypeId="urn:microsoft.com/office/officeart/2005/8/quickstyle/simple1" qsCatId="simple" csTypeId="urn:microsoft.com/office/officeart/2005/8/colors/accent1_2" csCatId="accent1" phldr="1"/>
      <dgm:spPr/>
    </dgm:pt>
    <dgm:pt modelId="{8779A0D1-7D93-4B0B-98BB-BA44DFD63F42}">
      <dgm:prSet phldrT="[Text]"/>
      <dgm:spPr/>
      <dgm:t>
        <a:bodyPr/>
        <a:lstStyle/>
        <a:p>
          <a:r>
            <a:rPr lang="en-GB" dirty="0" smtClean="0"/>
            <a:t>Rich Tasks        (with DCF)</a:t>
          </a:r>
          <a:endParaRPr lang="en-GB" dirty="0"/>
        </a:p>
      </dgm:t>
    </dgm:pt>
    <dgm:pt modelId="{8161D07B-831A-4D82-B15B-FBE5BD0BF6D0}" type="parTrans" cxnId="{CF54F14A-3C13-4AF5-9868-7D91235BEB1E}">
      <dgm:prSet/>
      <dgm:spPr/>
      <dgm:t>
        <a:bodyPr/>
        <a:lstStyle/>
        <a:p>
          <a:endParaRPr lang="en-GB"/>
        </a:p>
      </dgm:t>
    </dgm:pt>
    <dgm:pt modelId="{1BD2EAB0-45A9-4548-81A6-87A61A00A60D}" type="sibTrans" cxnId="{CF54F14A-3C13-4AF5-9868-7D91235BEB1E}">
      <dgm:prSet/>
      <dgm:spPr/>
      <dgm:t>
        <a:bodyPr/>
        <a:lstStyle/>
        <a:p>
          <a:endParaRPr lang="en-GB"/>
        </a:p>
      </dgm:t>
    </dgm:pt>
    <dgm:pt modelId="{231CB0DC-CDDF-4677-BA54-FA2DB27C1D0B}">
      <dgm:prSet phldrT="[Text]"/>
      <dgm:spPr/>
      <dgm:t>
        <a:bodyPr/>
        <a:lstStyle/>
        <a:p>
          <a:r>
            <a:rPr lang="en-GB" dirty="0" smtClean="0"/>
            <a:t>Active Participation</a:t>
          </a:r>
          <a:endParaRPr lang="en-GB" dirty="0"/>
        </a:p>
      </dgm:t>
    </dgm:pt>
    <dgm:pt modelId="{F2C6354C-AE0A-4BF0-BBA8-310B45790350}" type="parTrans" cxnId="{DDCFD234-4E36-46C8-B345-B8E509AA9474}">
      <dgm:prSet/>
      <dgm:spPr/>
      <dgm:t>
        <a:bodyPr/>
        <a:lstStyle/>
        <a:p>
          <a:endParaRPr lang="en-GB"/>
        </a:p>
      </dgm:t>
    </dgm:pt>
    <dgm:pt modelId="{DD903490-88F9-4E12-94DB-F728BE6F7FC3}" type="sibTrans" cxnId="{DDCFD234-4E36-46C8-B345-B8E509AA9474}">
      <dgm:prSet/>
      <dgm:spPr/>
      <dgm:t>
        <a:bodyPr/>
        <a:lstStyle/>
        <a:p>
          <a:endParaRPr lang="en-GB"/>
        </a:p>
      </dgm:t>
    </dgm:pt>
    <dgm:pt modelId="{06620497-B5F0-4A44-B33E-AC2D3DE8DA04}">
      <dgm:prSet phldrT="[Text]"/>
      <dgm:spPr/>
      <dgm:t>
        <a:bodyPr/>
        <a:lstStyle/>
        <a:p>
          <a:r>
            <a:rPr lang="en-GB" dirty="0" smtClean="0"/>
            <a:t>Improvement of </a:t>
          </a:r>
          <a:r>
            <a:rPr lang="en-GB" dirty="0" smtClean="0"/>
            <a:t>skills / learning</a:t>
          </a:r>
          <a:endParaRPr lang="en-GB" dirty="0"/>
        </a:p>
      </dgm:t>
    </dgm:pt>
    <dgm:pt modelId="{20A5A7D4-25C9-4437-8CCC-9E0441CD0ADF}" type="parTrans" cxnId="{D4583DC3-5193-4AEC-88B1-ECF7E13B8459}">
      <dgm:prSet/>
      <dgm:spPr/>
      <dgm:t>
        <a:bodyPr/>
        <a:lstStyle/>
        <a:p>
          <a:endParaRPr lang="en-GB"/>
        </a:p>
      </dgm:t>
    </dgm:pt>
    <dgm:pt modelId="{D37BD5DA-F7B0-41E8-A64C-E22271F22F08}" type="sibTrans" cxnId="{D4583DC3-5193-4AEC-88B1-ECF7E13B8459}">
      <dgm:prSet/>
      <dgm:spPr/>
      <dgm:t>
        <a:bodyPr/>
        <a:lstStyle/>
        <a:p>
          <a:endParaRPr lang="en-GB"/>
        </a:p>
      </dgm:t>
    </dgm:pt>
    <dgm:pt modelId="{E0B8F511-7409-412B-BDA4-26604043A0BB}" type="pres">
      <dgm:prSet presAssocID="{DD9ABF9C-331B-4746-9803-927866B0F990}" presName="Name0" presStyleCnt="0">
        <dgm:presLayoutVars>
          <dgm:dir/>
          <dgm:animLvl val="lvl"/>
          <dgm:resizeHandles val="exact"/>
        </dgm:presLayoutVars>
      </dgm:prSet>
      <dgm:spPr/>
    </dgm:pt>
    <dgm:pt modelId="{1FC585B5-7976-473C-9F21-00FE88684D6F}" type="pres">
      <dgm:prSet presAssocID="{8779A0D1-7D93-4B0B-98BB-BA44DFD63F42}" presName="parTxOnly" presStyleLbl="node1" presStyleIdx="0" presStyleCnt="3" custLinFactNeighborX="-5784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0F0CBDD-3B82-4E34-A354-38B2ED96A789}" type="pres">
      <dgm:prSet presAssocID="{1BD2EAB0-45A9-4548-81A6-87A61A00A60D}" presName="parTxOnlySpace" presStyleCnt="0"/>
      <dgm:spPr/>
    </dgm:pt>
    <dgm:pt modelId="{7C0D66E0-B552-4BBE-BCCD-9DDB256C1AE5}" type="pres">
      <dgm:prSet presAssocID="{231CB0DC-CDDF-4677-BA54-FA2DB27C1D0B}" presName="parTxOnly" presStyleLbl="node1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4907712-064B-4BC9-88F8-166D160A2121}" type="pres">
      <dgm:prSet presAssocID="{DD903490-88F9-4E12-94DB-F728BE6F7FC3}" presName="parTxOnlySpace" presStyleCnt="0"/>
      <dgm:spPr/>
    </dgm:pt>
    <dgm:pt modelId="{82F12647-A489-4CD7-AB10-D2A91E755D46}" type="pres">
      <dgm:prSet presAssocID="{06620497-B5F0-4A44-B33E-AC2D3DE8DA04}" presName="parTxOnly" presStyleLbl="node1" presStyleIdx="2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B533AD29-6573-42CF-BB89-0C7E232EC8BB}" type="presOf" srcId="{231CB0DC-CDDF-4677-BA54-FA2DB27C1D0B}" destId="{7C0D66E0-B552-4BBE-BCCD-9DDB256C1AE5}" srcOrd="0" destOrd="0" presId="urn:microsoft.com/office/officeart/2005/8/layout/chevron1"/>
    <dgm:cxn modelId="{6275AF09-5C91-4AD3-BD63-DC060FC17718}" type="presOf" srcId="{06620497-B5F0-4A44-B33E-AC2D3DE8DA04}" destId="{82F12647-A489-4CD7-AB10-D2A91E755D46}" srcOrd="0" destOrd="0" presId="urn:microsoft.com/office/officeart/2005/8/layout/chevron1"/>
    <dgm:cxn modelId="{DDCFD234-4E36-46C8-B345-B8E509AA9474}" srcId="{DD9ABF9C-331B-4746-9803-927866B0F990}" destId="{231CB0DC-CDDF-4677-BA54-FA2DB27C1D0B}" srcOrd="1" destOrd="0" parTransId="{F2C6354C-AE0A-4BF0-BBA8-310B45790350}" sibTransId="{DD903490-88F9-4E12-94DB-F728BE6F7FC3}"/>
    <dgm:cxn modelId="{CF54F14A-3C13-4AF5-9868-7D91235BEB1E}" srcId="{DD9ABF9C-331B-4746-9803-927866B0F990}" destId="{8779A0D1-7D93-4B0B-98BB-BA44DFD63F42}" srcOrd="0" destOrd="0" parTransId="{8161D07B-831A-4D82-B15B-FBE5BD0BF6D0}" sibTransId="{1BD2EAB0-45A9-4548-81A6-87A61A00A60D}"/>
    <dgm:cxn modelId="{D4583DC3-5193-4AEC-88B1-ECF7E13B8459}" srcId="{DD9ABF9C-331B-4746-9803-927866B0F990}" destId="{06620497-B5F0-4A44-B33E-AC2D3DE8DA04}" srcOrd="2" destOrd="0" parTransId="{20A5A7D4-25C9-4437-8CCC-9E0441CD0ADF}" sibTransId="{D37BD5DA-F7B0-41E8-A64C-E22271F22F08}"/>
    <dgm:cxn modelId="{487BB263-8F45-4336-ADD2-27AF79ABF98A}" type="presOf" srcId="{8779A0D1-7D93-4B0B-98BB-BA44DFD63F42}" destId="{1FC585B5-7976-473C-9F21-00FE88684D6F}" srcOrd="0" destOrd="0" presId="urn:microsoft.com/office/officeart/2005/8/layout/chevron1"/>
    <dgm:cxn modelId="{51C7BFDF-18AF-47AB-9608-0585C544C257}" type="presOf" srcId="{DD9ABF9C-331B-4746-9803-927866B0F990}" destId="{E0B8F511-7409-412B-BDA4-26604043A0BB}" srcOrd="0" destOrd="0" presId="urn:microsoft.com/office/officeart/2005/8/layout/chevron1"/>
    <dgm:cxn modelId="{0ED40C25-09A2-49C2-AC2D-D80433927DED}" type="presParOf" srcId="{E0B8F511-7409-412B-BDA4-26604043A0BB}" destId="{1FC585B5-7976-473C-9F21-00FE88684D6F}" srcOrd="0" destOrd="0" presId="urn:microsoft.com/office/officeart/2005/8/layout/chevron1"/>
    <dgm:cxn modelId="{8D00D809-902B-4437-9B7E-00E6C2F79148}" type="presParOf" srcId="{E0B8F511-7409-412B-BDA4-26604043A0BB}" destId="{C0F0CBDD-3B82-4E34-A354-38B2ED96A789}" srcOrd="1" destOrd="0" presId="urn:microsoft.com/office/officeart/2005/8/layout/chevron1"/>
    <dgm:cxn modelId="{57A45D25-1C55-4BD1-866C-699AA3AC74E0}" type="presParOf" srcId="{E0B8F511-7409-412B-BDA4-26604043A0BB}" destId="{7C0D66E0-B552-4BBE-BCCD-9DDB256C1AE5}" srcOrd="2" destOrd="0" presId="urn:microsoft.com/office/officeart/2005/8/layout/chevron1"/>
    <dgm:cxn modelId="{B431037D-9E3A-4B77-98DC-BA7F197C15D4}" type="presParOf" srcId="{E0B8F511-7409-412B-BDA4-26604043A0BB}" destId="{54907712-064B-4BC9-88F8-166D160A2121}" srcOrd="3" destOrd="0" presId="urn:microsoft.com/office/officeart/2005/8/layout/chevron1"/>
    <dgm:cxn modelId="{A2A1A393-8D90-4B2B-A8FE-357747694985}" type="presParOf" srcId="{E0B8F511-7409-412B-BDA4-26604043A0BB}" destId="{82F12647-A489-4CD7-AB10-D2A91E755D46}" srcOrd="4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FC585B5-7976-473C-9F21-00FE88684D6F}">
      <dsp:nvSpPr>
        <dsp:cNvPr id="0" name=""/>
        <dsp:cNvSpPr/>
      </dsp:nvSpPr>
      <dsp:spPr>
        <a:xfrm>
          <a:off x="0" y="0"/>
          <a:ext cx="962937" cy="229343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004" tIns="9335" rIns="9335" bIns="9335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700" kern="1200" dirty="0" smtClean="0"/>
            <a:t>Rich Tasks        (with DCF)</a:t>
          </a:r>
          <a:endParaRPr lang="en-GB" sz="700" kern="1200" dirty="0"/>
        </a:p>
      </dsp:txBody>
      <dsp:txXfrm>
        <a:off x="114672" y="0"/>
        <a:ext cx="733594" cy="229343"/>
      </dsp:txXfrm>
    </dsp:sp>
    <dsp:sp modelId="{7C0D66E0-B552-4BBE-BCCD-9DDB256C1AE5}">
      <dsp:nvSpPr>
        <dsp:cNvPr id="0" name=""/>
        <dsp:cNvSpPr/>
      </dsp:nvSpPr>
      <dsp:spPr>
        <a:xfrm>
          <a:off x="867434" y="0"/>
          <a:ext cx="962937" cy="229343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004" tIns="9335" rIns="9335" bIns="9335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700" kern="1200" dirty="0" smtClean="0"/>
            <a:t>Active Participation</a:t>
          </a:r>
          <a:endParaRPr lang="en-GB" sz="700" kern="1200" dirty="0"/>
        </a:p>
      </dsp:txBody>
      <dsp:txXfrm>
        <a:off x="982106" y="0"/>
        <a:ext cx="733594" cy="229343"/>
      </dsp:txXfrm>
    </dsp:sp>
    <dsp:sp modelId="{82F12647-A489-4CD7-AB10-D2A91E755D46}">
      <dsp:nvSpPr>
        <dsp:cNvPr id="0" name=""/>
        <dsp:cNvSpPr/>
      </dsp:nvSpPr>
      <dsp:spPr>
        <a:xfrm>
          <a:off x="1734078" y="0"/>
          <a:ext cx="962937" cy="229343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004" tIns="9335" rIns="9335" bIns="9335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700" kern="1200" dirty="0" smtClean="0"/>
            <a:t>Improvement of </a:t>
          </a:r>
          <a:r>
            <a:rPr lang="en-GB" sz="700" kern="1200" dirty="0" smtClean="0"/>
            <a:t>skills / learning</a:t>
          </a:r>
          <a:endParaRPr lang="en-GB" sz="700" kern="1200" dirty="0"/>
        </a:p>
      </dsp:txBody>
      <dsp:txXfrm>
        <a:off x="1848750" y="0"/>
        <a:ext cx="733594" cy="22934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2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/>
          <a:lstStyle/>
          <a:p>
            <a:endParaRPr lang="en-US" smtClean="0"/>
          </a:p>
        </p:txBody>
      </p:sp>
      <p:sp>
        <p:nvSpPr>
          <p:cNvPr id="24" name="Rectangle 24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/>
          <a:lstStyle/>
          <a:p>
            <a:fld id="{A849C5AD-4428-4E9C-9C84-11B72C9365FB}" type="datetimeFigureOut">
              <a:rPr lang="en-US" smtClean="0"/>
              <a:pPr/>
              <a:t>4/10/2018</a:t>
            </a:fld>
            <a:endParaRPr lang="en-US" smtClean="0"/>
          </a:p>
        </p:txBody>
      </p:sp>
      <p:sp>
        <p:nvSpPr>
          <p:cNvPr id="30" name="Rectangle 30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/>
          <a:lstStyle/>
          <a:p>
            <a:endParaRPr lang="en-US" smtClean="0"/>
          </a:p>
        </p:txBody>
      </p:sp>
      <p:sp>
        <p:nvSpPr>
          <p:cNvPr id="18" name="Rectangle 18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/>
          <a:lstStyle/>
          <a:p>
            <a:fld id="{8C596567-A38F-4CEF-B37F-9B9D120D62CE}" type="slidenum">
              <a:rPr lang="en-US" smtClean="0"/>
              <a:pPr/>
              <a:t>‹#›</a:t>
            </a:fld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125703740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4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/>
          <a:lstStyle/>
          <a:p>
            <a:endParaRPr lang="en-US" smtClean="0"/>
          </a:p>
        </p:txBody>
      </p:sp>
      <p:sp>
        <p:nvSpPr>
          <p:cNvPr id="15" name="Rectangle 15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/>
          <a:lstStyle/>
          <a:p>
            <a:fld id="{D7547E60-4BE7-4E4E-9AAA-5EE35AEC995C}" type="datetimeFigureOut">
              <a:rPr lang="en-US" smtClean="0"/>
              <a:pPr/>
              <a:t>4/10/2018</a:t>
            </a:fld>
            <a:endParaRPr lang="en-US" smtClean="0"/>
          </a:p>
        </p:txBody>
      </p:sp>
      <p:sp>
        <p:nvSpPr>
          <p:cNvPr id="23" name="Rectangle 2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anchor="ctr"/>
          <a:lstStyle/>
          <a:p>
            <a:endParaRPr lang="en-US"/>
          </a:p>
        </p:txBody>
      </p:sp>
      <p:sp>
        <p:nvSpPr>
          <p:cNvPr id="5" name="Rectangle 5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/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/>
          <a:lstStyle/>
          <a:p>
            <a:endParaRPr lang="en-US" smtClean="0"/>
          </a:p>
        </p:txBody>
      </p:sp>
      <p:sp>
        <p:nvSpPr>
          <p:cNvPr id="28" name="Rectangle 28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/>
          <a:lstStyle/>
          <a:p>
            <a:fld id="{CA077768-21C8-4125-A345-258E48D2EED0}" type="slidenum">
              <a:rPr lang="en-US" smtClean="0"/>
              <a:pPr/>
              <a:t>‹#›</a:t>
            </a:fld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33142204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rtl="0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rtl="0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rtl="0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rtl="0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rtl="0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A077768-21C8-4125-A345-258E48D2EED0}" type="slidenum">
              <a:rPr lang="en-US" smtClean="0"/>
              <a:pPr/>
              <a:t>1</a:t>
            </a:fld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42924859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4FD69-4A85-4715-A222-ABB225B63BC6}" type="datetimeFigureOut">
              <a:rPr lang="en-US" smtClean="0"/>
              <a:pPr/>
              <a:t>4/10/2018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r"/>
            <a:fld id="{D4C49B74-5DB2-4B03-B1D2-7F6A3C51C318}" type="slidenum">
              <a:rPr lang="en-US" smtClean="0"/>
              <a:pPr algn="r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55445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4FD69-4A85-4715-A222-ABB225B63BC6}" type="datetimeFigureOut">
              <a:rPr lang="en-US" smtClean="0"/>
              <a:pPr/>
              <a:t>4/10/2018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r"/>
            <a:fld id="{D4C49B74-5DB2-4B03-B1D2-7F6A3C51C318}" type="slidenum">
              <a:rPr lang="en-US" smtClean="0"/>
              <a:pPr algn="r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89788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4FD69-4A85-4715-A222-ABB225B63BC6}" type="datetimeFigureOut">
              <a:rPr lang="en-US" smtClean="0"/>
              <a:pPr/>
              <a:t>4/10/2018</a:t>
            </a:fld>
            <a:endParaRPr lang="en-US" sz="1000" dirty="0" smtClean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ctr"/>
            <a:endParaRPr lang="en-US" sz="1000" smtClean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r"/>
            <a:fld id="{D4C49B74-5DB2-4B03-B1D2-7F6A3C51C318}" type="slidenum">
              <a:rPr lang="en-US" smtClean="0"/>
              <a:pPr algn="r"/>
              <a:t>‹#›</a:t>
            </a:fld>
            <a:endParaRPr lang="en-US" sz="1000" dirty="0" smtClean="0"/>
          </a:p>
        </p:txBody>
      </p:sp>
    </p:spTree>
    <p:extLst>
      <p:ext uri="{BB962C8B-B14F-4D97-AF65-F5344CB8AC3E}">
        <p14:creationId xmlns:p14="http://schemas.microsoft.com/office/powerpoint/2010/main" val="34383342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4FD69-4A85-4715-A222-ABB225B63BC6}" type="datetimeFigureOut">
              <a:rPr lang="en-US" smtClean="0"/>
              <a:pPr/>
              <a:t>4/10/2018</a:t>
            </a:fld>
            <a:endParaRPr lang="en-US" sz="1000" dirty="0" smtClean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ctr"/>
            <a:endParaRPr lang="en-US" sz="1000" smtClean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r"/>
            <a:fld id="{D4C49B74-5DB2-4B03-B1D2-7F6A3C51C318}" type="slidenum">
              <a:rPr lang="en-US" smtClean="0"/>
              <a:pPr algn="r"/>
              <a:t>‹#›</a:t>
            </a:fld>
            <a:endParaRPr lang="en-US" sz="1000" dirty="0" smtClean="0"/>
          </a:p>
        </p:txBody>
      </p:sp>
    </p:spTree>
    <p:extLst>
      <p:ext uri="{BB962C8B-B14F-4D97-AF65-F5344CB8AC3E}">
        <p14:creationId xmlns:p14="http://schemas.microsoft.com/office/powerpoint/2010/main" val="16746952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4FD69-4A85-4715-A222-ABB225B63BC6}" type="datetimeFigureOut">
              <a:rPr lang="en-US" smtClean="0"/>
              <a:pPr/>
              <a:t>4/10/2018</a:t>
            </a:fld>
            <a:endParaRPr lang="en-US" sz="1000" dirty="0" smtClean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ctr"/>
            <a:endParaRPr lang="en-US" sz="1000" smtClean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r"/>
            <a:fld id="{D4C49B74-5DB2-4B03-B1D2-7F6A3C51C318}" type="slidenum">
              <a:rPr lang="en-US" smtClean="0"/>
              <a:pPr algn="r"/>
              <a:t>‹#›</a:t>
            </a:fld>
            <a:endParaRPr lang="en-US" sz="1000" dirty="0" smtClean="0"/>
          </a:p>
        </p:txBody>
      </p:sp>
    </p:spTree>
    <p:extLst>
      <p:ext uri="{BB962C8B-B14F-4D97-AF65-F5344CB8AC3E}">
        <p14:creationId xmlns:p14="http://schemas.microsoft.com/office/powerpoint/2010/main" val="30143018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4FD69-4A85-4715-A222-ABB225B63BC6}" type="datetimeFigureOut">
              <a:rPr lang="en-US" smtClean="0"/>
              <a:pPr/>
              <a:t>4/10/2018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r"/>
            <a:fld id="{D4C49B74-5DB2-4B03-B1D2-7F6A3C51C318}" type="slidenum">
              <a:rPr lang="en-US" smtClean="0"/>
              <a:pPr algn="r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16005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4FD69-4A85-4715-A222-ABB225B63BC6}" type="datetimeFigureOut">
              <a:rPr lang="en-US" smtClean="0"/>
              <a:pPr/>
              <a:t>4/10/2018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r"/>
            <a:fld id="{D4C49B74-5DB2-4B03-B1D2-7F6A3C51C318}" type="slidenum">
              <a:rPr lang="en-US" smtClean="0"/>
              <a:pPr algn="r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47193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4FD69-4A85-4715-A222-ABB225B63BC6}" type="datetimeFigureOut">
              <a:rPr lang="en-US" smtClean="0"/>
              <a:pPr/>
              <a:t>4/10/2018</a:t>
            </a:fld>
            <a:endParaRPr lang="en-US" sz="1000" dirty="0" smtClean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ctr"/>
            <a:endParaRPr lang="en-US" sz="1000" smtClean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r"/>
            <a:fld id="{D4C49B74-5DB2-4B03-B1D2-7F6A3C51C318}" type="slidenum">
              <a:rPr lang="en-US" smtClean="0"/>
              <a:pPr algn="r"/>
              <a:t>‹#›</a:t>
            </a:fld>
            <a:endParaRPr lang="en-US" sz="1000" dirty="0" smtClean="0"/>
          </a:p>
        </p:txBody>
      </p:sp>
    </p:spTree>
    <p:extLst>
      <p:ext uri="{BB962C8B-B14F-4D97-AF65-F5344CB8AC3E}">
        <p14:creationId xmlns:p14="http://schemas.microsoft.com/office/powerpoint/2010/main" val="24666365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4FD69-4A85-4715-A222-ABB225B63BC6}" type="datetimeFigureOut">
              <a:rPr lang="en-US" smtClean="0"/>
              <a:pPr/>
              <a:t>4/10/2018</a:t>
            </a:fld>
            <a:endParaRPr lang="en-US" sz="1000" dirty="0" smtClean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ctr"/>
            <a:endParaRPr lang="en-US" sz="1000" smtClean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r"/>
            <a:fld id="{D4C49B74-5DB2-4B03-B1D2-7F6A3C51C318}" type="slidenum">
              <a:rPr lang="en-US" smtClean="0"/>
              <a:pPr algn="r"/>
              <a:t>‹#›</a:t>
            </a:fld>
            <a:endParaRPr lang="en-US" sz="1000" dirty="0" smtClean="0"/>
          </a:p>
        </p:txBody>
      </p:sp>
    </p:spTree>
    <p:extLst>
      <p:ext uri="{BB962C8B-B14F-4D97-AF65-F5344CB8AC3E}">
        <p14:creationId xmlns:p14="http://schemas.microsoft.com/office/powerpoint/2010/main" val="37252178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4FD69-4A85-4715-A222-ABB225B63BC6}" type="datetimeFigureOut">
              <a:rPr lang="en-US" smtClean="0"/>
              <a:pPr/>
              <a:t>4/10/2018</a:t>
            </a:fld>
            <a:endParaRPr lang="en-US" sz="1000" dirty="0" smtClean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ctr"/>
            <a:endParaRPr lang="en-US" sz="1000" smtClean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r"/>
            <a:fld id="{D4C49B74-5DB2-4B03-B1D2-7F6A3C51C318}" type="slidenum">
              <a:rPr lang="en-US" smtClean="0"/>
              <a:pPr algn="r"/>
              <a:t>‹#›</a:t>
            </a:fld>
            <a:endParaRPr lang="en-US" sz="1000" dirty="0" smtClean="0"/>
          </a:p>
        </p:txBody>
      </p:sp>
    </p:spTree>
    <p:extLst>
      <p:ext uri="{BB962C8B-B14F-4D97-AF65-F5344CB8AC3E}">
        <p14:creationId xmlns:p14="http://schemas.microsoft.com/office/powerpoint/2010/main" val="23489850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4FD69-4A85-4715-A222-ABB225B63BC6}" type="datetimeFigureOut">
              <a:rPr lang="en-US" smtClean="0"/>
              <a:pPr/>
              <a:t>4/10/2018</a:t>
            </a:fld>
            <a:endParaRPr lang="en-US" sz="1000" dirty="0" smtClean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ctr"/>
            <a:endParaRPr lang="en-US" sz="1000" smtClean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r"/>
            <a:fld id="{D4C49B74-5DB2-4B03-B1D2-7F6A3C51C318}" type="slidenum">
              <a:rPr lang="en-US" smtClean="0"/>
              <a:pPr algn="r"/>
              <a:t>‹#›</a:t>
            </a:fld>
            <a:endParaRPr lang="en-US" sz="1000" dirty="0" smtClean="0"/>
          </a:p>
        </p:txBody>
      </p:sp>
    </p:spTree>
    <p:extLst>
      <p:ext uri="{BB962C8B-B14F-4D97-AF65-F5344CB8AC3E}">
        <p14:creationId xmlns:p14="http://schemas.microsoft.com/office/powerpoint/2010/main" val="17491543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14FD69-4A85-4715-A222-ABB225B63BC6}" type="datetimeFigureOut">
              <a:rPr lang="en-US" smtClean="0"/>
              <a:pPr/>
              <a:t>4/10/2018</a:t>
            </a:fld>
            <a:endParaRPr lang="en-US" sz="1000" dirty="0" smtClean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algn="ctr"/>
            <a:endParaRPr lang="en-US" sz="1000" smtClean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algn="r"/>
            <a:fld id="{D4C49B74-5DB2-4B03-B1D2-7F6A3C51C318}" type="slidenum">
              <a:rPr lang="en-US" smtClean="0"/>
              <a:pPr algn="r"/>
              <a:t>‹#›</a:t>
            </a:fld>
            <a:endParaRPr lang="en-US" sz="1000" dirty="0" smtClean="0"/>
          </a:p>
        </p:txBody>
      </p:sp>
    </p:spTree>
    <p:extLst>
      <p:ext uri="{BB962C8B-B14F-4D97-AF65-F5344CB8AC3E}">
        <p14:creationId xmlns:p14="http://schemas.microsoft.com/office/powerpoint/2010/main" val="30863496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7" r:id="rId1"/>
    <p:sldLayoutId id="2147483658" r:id="rId2"/>
    <p:sldLayoutId id="2147483659" r:id="rId3"/>
    <p:sldLayoutId id="2147483660" r:id="rId4"/>
    <p:sldLayoutId id="2147483661" r:id="rId5"/>
    <p:sldLayoutId id="2147483662" r:id="rId6"/>
    <p:sldLayoutId id="2147483663" r:id="rId7"/>
    <p:sldLayoutId id="2147483664" r:id="rId8"/>
    <p:sldLayoutId id="2147483665" r:id="rId9"/>
    <p:sldLayoutId id="2147483666" r:id="rId10"/>
    <p:sldLayoutId id="214748366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13" Type="http://schemas.openxmlformats.org/officeDocument/2006/relationships/image" Target="../media/image3.png"/><Relationship Id="rId18" Type="http://schemas.openxmlformats.org/officeDocument/2006/relationships/image" Target="../media/image8.png"/><Relationship Id="rId26" Type="http://schemas.openxmlformats.org/officeDocument/2006/relationships/image" Target="../media/image16.png"/><Relationship Id="rId39" Type="http://schemas.openxmlformats.org/officeDocument/2006/relationships/image" Target="../media/image25.jpeg"/><Relationship Id="rId3" Type="http://schemas.openxmlformats.org/officeDocument/2006/relationships/image" Target="../media/image1.png"/><Relationship Id="rId21" Type="http://schemas.openxmlformats.org/officeDocument/2006/relationships/image" Target="../media/image11.png"/><Relationship Id="rId34" Type="http://schemas.openxmlformats.org/officeDocument/2006/relationships/hyperlink" Target="https://www.impact.wales/wp-content/uploads/2017/03/Curriculum-for-Wales-School-Actions-1.pdf" TargetMode="External"/><Relationship Id="rId7" Type="http://schemas.openxmlformats.org/officeDocument/2006/relationships/diagramColors" Target="../diagrams/colors1.xml"/><Relationship Id="rId12" Type="http://schemas.openxmlformats.org/officeDocument/2006/relationships/image" Target="../media/image2.png"/><Relationship Id="rId17" Type="http://schemas.openxmlformats.org/officeDocument/2006/relationships/image" Target="../media/image7.png"/><Relationship Id="rId25" Type="http://schemas.openxmlformats.org/officeDocument/2006/relationships/image" Target="../media/image15.jpeg"/><Relationship Id="rId33" Type="http://schemas.openxmlformats.org/officeDocument/2006/relationships/hyperlink" Target="http://www.johnseelybrown.com/Growing_up_digital.pdf" TargetMode="External"/><Relationship Id="rId38" Type="http://schemas.openxmlformats.org/officeDocument/2006/relationships/image" Target="../media/image24.jpeg"/><Relationship Id="rId2" Type="http://schemas.openxmlformats.org/officeDocument/2006/relationships/notesSlide" Target="../notesSlides/notesSlide1.xml"/><Relationship Id="rId16" Type="http://schemas.openxmlformats.org/officeDocument/2006/relationships/image" Target="../media/image6.jpeg"/><Relationship Id="rId20" Type="http://schemas.openxmlformats.org/officeDocument/2006/relationships/image" Target="../media/image10.png"/><Relationship Id="rId29" Type="http://schemas.openxmlformats.org/officeDocument/2006/relationships/image" Target="../media/image19.png"/><Relationship Id="rId41" Type="http://schemas.openxmlformats.org/officeDocument/2006/relationships/image" Target="../media/image27.jpeg"/><Relationship Id="rId1" Type="http://schemas.openxmlformats.org/officeDocument/2006/relationships/slideLayout" Target="../slideLayouts/slideLayout1.xml"/><Relationship Id="rId6" Type="http://schemas.openxmlformats.org/officeDocument/2006/relationships/diagramQuickStyle" Target="../diagrams/quickStyle1.xml"/><Relationship Id="rId11" Type="http://schemas.openxmlformats.org/officeDocument/2006/relationships/hyperlink" Target="https://help.apple.com/garageband/ipad/2.3/" TargetMode="External"/><Relationship Id="rId24" Type="http://schemas.openxmlformats.org/officeDocument/2006/relationships/image" Target="../media/image14.jpeg"/><Relationship Id="rId32" Type="http://schemas.openxmlformats.org/officeDocument/2006/relationships/image" Target="../media/image22.png"/><Relationship Id="rId37" Type="http://schemas.openxmlformats.org/officeDocument/2006/relationships/image" Target="../media/image23.png"/><Relationship Id="rId40" Type="http://schemas.openxmlformats.org/officeDocument/2006/relationships/image" Target="../media/image26.png"/><Relationship Id="rId5" Type="http://schemas.openxmlformats.org/officeDocument/2006/relationships/diagramLayout" Target="../diagrams/layout1.xml"/><Relationship Id="rId15" Type="http://schemas.openxmlformats.org/officeDocument/2006/relationships/image" Target="../media/image5.png"/><Relationship Id="rId23" Type="http://schemas.openxmlformats.org/officeDocument/2006/relationships/image" Target="../media/image13.png"/><Relationship Id="rId28" Type="http://schemas.openxmlformats.org/officeDocument/2006/relationships/image" Target="../media/image18.png"/><Relationship Id="rId36" Type="http://schemas.openxmlformats.org/officeDocument/2006/relationships/hyperlink" Target="https://musicedmasters.kent.edu/5-ways-garageband-can-be-used-in-the-music-classroom" TargetMode="External"/><Relationship Id="rId10" Type="http://schemas.openxmlformats.org/officeDocument/2006/relationships/hyperlink" Target="https://www.playosmo.com/en-gb/creativeset/" TargetMode="External"/><Relationship Id="rId19" Type="http://schemas.openxmlformats.org/officeDocument/2006/relationships/image" Target="../media/image9.png"/><Relationship Id="rId31" Type="http://schemas.openxmlformats.org/officeDocument/2006/relationships/image" Target="../media/image21.jpeg"/><Relationship Id="rId4" Type="http://schemas.openxmlformats.org/officeDocument/2006/relationships/diagramData" Target="../diagrams/data1.xml"/><Relationship Id="rId9" Type="http://schemas.openxmlformats.org/officeDocument/2006/relationships/hyperlink" Target="http://www.doink.com/description/" TargetMode="External"/><Relationship Id="rId14" Type="http://schemas.openxmlformats.org/officeDocument/2006/relationships/image" Target="../media/image4.png"/><Relationship Id="rId22" Type="http://schemas.openxmlformats.org/officeDocument/2006/relationships/image" Target="../media/image12.png"/><Relationship Id="rId27" Type="http://schemas.openxmlformats.org/officeDocument/2006/relationships/image" Target="../media/image17.png"/><Relationship Id="rId30" Type="http://schemas.openxmlformats.org/officeDocument/2006/relationships/image" Target="../media/image20.png"/><Relationship Id="rId35" Type="http://schemas.openxmlformats.org/officeDocument/2006/relationships/hyperlink" Target="https://lovetoteach87.com/2016/11/13/using-green-screen-in-the-classro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9" name="Picture 13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06608" y="6476808"/>
            <a:ext cx="365359" cy="365359"/>
          </a:xfrm>
          <a:prstGeom prst="rect">
            <a:avLst/>
          </a:prstGeom>
        </p:spPr>
      </p:pic>
      <p:graphicFrame>
        <p:nvGraphicFramePr>
          <p:cNvPr id="191" name="Diagram 190"/>
          <p:cNvGraphicFramePr/>
          <p:nvPr>
            <p:extLst>
              <p:ext uri="{D42A27DB-BD31-4B8C-83A1-F6EECF244321}">
                <p14:modId xmlns:p14="http://schemas.microsoft.com/office/powerpoint/2010/main" val="3796752522"/>
              </p:ext>
            </p:extLst>
          </p:nvPr>
        </p:nvGraphicFramePr>
        <p:xfrm>
          <a:off x="3187618" y="2175600"/>
          <a:ext cx="2697806" cy="2293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216" name="Subtitle 1"/>
          <p:cNvSpPr txBox="1">
            <a:spLocks/>
          </p:cNvSpPr>
          <p:nvPr/>
        </p:nvSpPr>
        <p:spPr>
          <a:xfrm>
            <a:off x="5963621" y="2184100"/>
            <a:ext cx="2592000" cy="3725693"/>
          </a:xfrm>
          <a:prstGeom prst="flowChartAlternateProcess">
            <a:avLst/>
          </a:prstGeom>
          <a:solidFill>
            <a:schemeClr val="accent3">
              <a:lumMod val="20000"/>
              <a:lumOff val="80000"/>
            </a:schemeClr>
          </a:solidFill>
          <a:ln w="57150" cap="flat" cmpd="sng" algn="ctr">
            <a:solidFill>
              <a:schemeClr val="accent3"/>
            </a:solidFill>
            <a:prstDash val="solid"/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vert="horz" lIns="72000" tIns="0" rIns="7200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 sz="800" b="1" u="sng" spc="50" dirty="0">
                <a:solidFill>
                  <a:schemeClr val="tx1"/>
                </a:solidFill>
                <a:hlinkClick r:id="rId9"/>
              </a:rPr>
              <a:t>Green Screen by Do Ink </a:t>
            </a:r>
            <a:endParaRPr lang="en-GB" sz="800" b="1" u="sng" spc="50" dirty="0">
              <a:solidFill>
                <a:schemeClr val="tx1"/>
              </a:solidFill>
            </a:endParaRPr>
          </a:p>
          <a:p>
            <a:pPr algn="l"/>
            <a:r>
              <a:rPr lang="en-GB" sz="700" spc="50" dirty="0">
                <a:solidFill>
                  <a:schemeClr val="tx1"/>
                </a:solidFill>
              </a:rPr>
              <a:t>Video App  (£2.99) </a:t>
            </a:r>
            <a:endParaRPr lang="en-GB" sz="700" spc="50" dirty="0" smtClean="0">
              <a:solidFill>
                <a:schemeClr val="tx1"/>
              </a:solidFill>
            </a:endParaRPr>
          </a:p>
          <a:p>
            <a:pPr algn="l"/>
            <a:r>
              <a:rPr lang="en-GB" sz="700" spc="50" dirty="0" smtClean="0">
                <a:solidFill>
                  <a:schemeClr val="tx1"/>
                </a:solidFill>
              </a:rPr>
              <a:t>(</a:t>
            </a:r>
            <a:r>
              <a:rPr lang="en-GB" sz="700" spc="50" dirty="0">
                <a:solidFill>
                  <a:schemeClr val="tx1"/>
                </a:solidFill>
              </a:rPr>
              <a:t>4yrs+)</a:t>
            </a:r>
          </a:p>
          <a:p>
            <a:pPr algn="l"/>
            <a:r>
              <a:rPr lang="en-GB" sz="800" b="1" u="sng" spc="50" dirty="0">
                <a:solidFill>
                  <a:schemeClr val="tx1"/>
                </a:solidFill>
              </a:rPr>
              <a:t>DCF Strands: </a:t>
            </a:r>
          </a:p>
          <a:p>
            <a:pPr marL="171450" indent="-171450" algn="l">
              <a:buFont typeface="Wingdings" panose="05000000000000000000" pitchFamily="2" charset="2"/>
              <a:buChar char="Ø"/>
            </a:pPr>
            <a:r>
              <a:rPr lang="en-GB" sz="700" spc="50" dirty="0">
                <a:solidFill>
                  <a:schemeClr val="tx1"/>
                </a:solidFill>
              </a:rPr>
              <a:t>Citizenship: Copyright</a:t>
            </a:r>
          </a:p>
          <a:p>
            <a:pPr marL="171450" indent="-171450" algn="l">
              <a:buFont typeface="Wingdings" panose="05000000000000000000" pitchFamily="2" charset="2"/>
              <a:buChar char="Ø"/>
            </a:pPr>
            <a:r>
              <a:rPr lang="en-GB" sz="700" spc="50" dirty="0">
                <a:solidFill>
                  <a:schemeClr val="tx1"/>
                </a:solidFill>
              </a:rPr>
              <a:t>Interacting and collaborating: Communication, Collaboration, Storing and Sharing</a:t>
            </a:r>
          </a:p>
          <a:p>
            <a:pPr marL="171450" indent="-171450" algn="l">
              <a:buFont typeface="Wingdings" panose="05000000000000000000" pitchFamily="2" charset="2"/>
              <a:buChar char="Ø"/>
            </a:pPr>
            <a:r>
              <a:rPr lang="en-GB" sz="700" spc="50" dirty="0">
                <a:solidFill>
                  <a:schemeClr val="tx1"/>
                </a:solidFill>
              </a:rPr>
              <a:t>Producing: Planning, Sourcing and Searching, Creating videos and  Evaluating &amp; </a:t>
            </a:r>
            <a:r>
              <a:rPr lang="en-GB" sz="700" spc="50" dirty="0" smtClean="0">
                <a:solidFill>
                  <a:schemeClr val="tx1"/>
                </a:solidFill>
              </a:rPr>
              <a:t>Improving</a:t>
            </a:r>
          </a:p>
          <a:p>
            <a:pPr algn="l"/>
            <a:endParaRPr lang="en-GB" sz="700" spc="50" dirty="0">
              <a:solidFill>
                <a:schemeClr val="tx1"/>
              </a:solidFill>
            </a:endParaRPr>
          </a:p>
          <a:p>
            <a:pPr algn="l"/>
            <a:r>
              <a:rPr lang="en-GB" sz="800" b="1" u="sng" spc="50" dirty="0">
                <a:solidFill>
                  <a:schemeClr val="tx1"/>
                </a:solidFill>
              </a:rPr>
              <a:t>Overall Benefits: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sz="700" spc="50" dirty="0">
                <a:solidFill>
                  <a:schemeClr val="tx1"/>
                </a:solidFill>
              </a:rPr>
              <a:t>Exploits all of the Literacy skills of performance and creativity especially </a:t>
            </a:r>
            <a:r>
              <a:rPr lang="en-GB" sz="700" spc="50" dirty="0" err="1">
                <a:solidFill>
                  <a:schemeClr val="tx1"/>
                </a:solidFill>
              </a:rPr>
              <a:t>oracy</a:t>
            </a:r>
            <a:endParaRPr lang="en-GB" sz="700" spc="50" dirty="0">
              <a:solidFill>
                <a:schemeClr val="tx1"/>
              </a:solidFill>
            </a:endParaRP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sz="700" spc="50" dirty="0">
                <a:solidFill>
                  <a:schemeClr val="tx1"/>
                </a:solidFill>
              </a:rPr>
              <a:t>Provides good recorded evidence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sz="700" spc="50" dirty="0" smtClean="0">
                <a:solidFill>
                  <a:schemeClr val="tx1"/>
                </a:solidFill>
              </a:rPr>
              <a:t>Promotes </a:t>
            </a:r>
            <a:r>
              <a:rPr lang="en-GB" sz="700" spc="50" dirty="0">
                <a:solidFill>
                  <a:schemeClr val="tx1"/>
                </a:solidFill>
              </a:rPr>
              <a:t>group collaboration e.g. director, camera man, editor etc. </a:t>
            </a:r>
            <a:endParaRPr lang="en-GB" sz="700" spc="50" dirty="0" smtClean="0">
              <a:solidFill>
                <a:schemeClr val="tx1"/>
              </a:solidFill>
            </a:endParaRP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sz="700" spc="50" dirty="0">
                <a:solidFill>
                  <a:schemeClr val="tx1"/>
                </a:solidFill>
              </a:rPr>
              <a:t>Enables the learners to be as imaginative as possible with the setting of their piece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sz="700" spc="50" dirty="0" smtClean="0">
                <a:solidFill>
                  <a:schemeClr val="tx1"/>
                </a:solidFill>
              </a:rPr>
              <a:t>Explorative – pupils can use stock images or ones they have created or taken – making further cross curricular links </a:t>
            </a:r>
            <a:endParaRPr lang="en-GB" sz="700" spc="50" dirty="0">
              <a:solidFill>
                <a:schemeClr val="tx1"/>
              </a:solidFill>
            </a:endParaRP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sz="700" spc="50" dirty="0" smtClean="0">
                <a:solidFill>
                  <a:schemeClr val="tx1"/>
                </a:solidFill>
              </a:rPr>
              <a:t>No specialised equipment needed – even a wall and green backing paper will work well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endParaRPr lang="en-GB" sz="600" spc="50" dirty="0">
              <a:solidFill>
                <a:schemeClr val="tx1"/>
              </a:solidFill>
            </a:endParaRPr>
          </a:p>
          <a:p>
            <a:pPr algn="l"/>
            <a:r>
              <a:rPr lang="en-GB" sz="700" dirty="0" smtClean="0">
                <a:solidFill>
                  <a:schemeClr val="tx1"/>
                </a:solidFill>
              </a:rPr>
              <a:t>   Use </a:t>
            </a:r>
            <a:r>
              <a:rPr lang="en-GB" sz="700" dirty="0">
                <a:solidFill>
                  <a:schemeClr val="tx1"/>
                </a:solidFill>
              </a:rPr>
              <a:t>the QR codes for instructions, tips &amp; classroom ideas</a:t>
            </a:r>
          </a:p>
          <a:p>
            <a:pPr algn="l"/>
            <a:endParaRPr lang="en-GB" sz="800" b="1" u="sng" dirty="0" smtClean="0">
              <a:solidFill>
                <a:schemeClr val="tx1"/>
              </a:solidFill>
            </a:endParaRPr>
          </a:p>
        </p:txBody>
      </p:sp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544712" y="434281"/>
            <a:ext cx="7992888" cy="1698575"/>
          </a:xfrm>
          <a:prstGeom prst="flowChartAlternateProcess">
            <a:avLst/>
          </a:prstGeom>
          <a:solidFill>
            <a:schemeClr val="accent4">
              <a:lumMod val="20000"/>
              <a:lumOff val="80000"/>
            </a:schemeClr>
          </a:solidFill>
          <a:ln w="57150"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lIns="36000" tIns="0" rIns="36000">
            <a:noAutofit/>
          </a:bodyPr>
          <a:lstStyle/>
          <a:p>
            <a:pPr algn="l"/>
            <a:r>
              <a:rPr lang="en-GB" sz="800" spc="100" dirty="0" smtClean="0"/>
              <a:t>                   </a:t>
            </a:r>
            <a:br>
              <a:rPr lang="en-GB" sz="800" spc="100" dirty="0" smtClean="0"/>
            </a:br>
            <a:r>
              <a:rPr lang="en-GB" sz="800" spc="100" dirty="0" smtClean="0"/>
              <a:t/>
            </a:r>
            <a:br>
              <a:rPr lang="en-GB" sz="800" spc="100" dirty="0" smtClean="0"/>
            </a:br>
            <a:r>
              <a:rPr lang="en-GB" sz="700" spc="50" dirty="0" smtClean="0"/>
              <a:t/>
            </a:r>
            <a:br>
              <a:rPr lang="en-GB" sz="700" spc="50" dirty="0" smtClean="0"/>
            </a:br>
            <a:r>
              <a:rPr lang="en-GB" sz="700" spc="50" dirty="0"/>
              <a:t/>
            </a:r>
            <a:br>
              <a:rPr lang="en-GB" sz="700" spc="50" dirty="0"/>
            </a:br>
            <a:r>
              <a:rPr lang="en-GB" sz="700" spc="50" dirty="0" smtClean="0"/>
              <a:t/>
            </a:r>
            <a:br>
              <a:rPr lang="en-GB" sz="700" spc="50" dirty="0" smtClean="0"/>
            </a:br>
            <a:r>
              <a:rPr lang="en-GB" sz="700" spc="50" dirty="0"/>
              <a:t/>
            </a:r>
            <a:br>
              <a:rPr lang="en-GB" sz="700" spc="50" dirty="0"/>
            </a:br>
            <a:r>
              <a:rPr lang="en-GB" sz="700" spc="50" dirty="0" smtClean="0"/>
              <a:t/>
            </a:r>
            <a:br>
              <a:rPr lang="en-GB" sz="700" spc="50" dirty="0" smtClean="0"/>
            </a:br>
            <a:r>
              <a:rPr lang="en-GB" sz="700" spc="50" dirty="0" smtClean="0"/>
              <a:t>			</a:t>
            </a:r>
            <a:r>
              <a:rPr lang="en-GB" sz="1000" b="1" u="sng" spc="50" dirty="0" smtClean="0"/>
              <a:t/>
            </a:r>
            <a:br>
              <a:rPr lang="en-GB" sz="1000" b="1" u="sng" spc="50" dirty="0" smtClean="0"/>
            </a:br>
            <a:r>
              <a:rPr lang="en-GB" sz="700" b="1" u="sng" spc="50" dirty="0"/>
              <a:t/>
            </a:r>
            <a:br>
              <a:rPr lang="en-GB" sz="700" b="1" u="sng" spc="50" dirty="0"/>
            </a:br>
            <a:r>
              <a:rPr lang="en-GB" sz="700" b="1" u="sng" spc="50" dirty="0" smtClean="0"/>
              <a:t/>
            </a:r>
            <a:br>
              <a:rPr lang="en-GB" sz="700" b="1" u="sng" spc="50" dirty="0" smtClean="0"/>
            </a:br>
            <a:endParaRPr lang="en-GB" sz="700" b="1" u="sng" spc="50" dirty="0"/>
          </a:p>
        </p:txBody>
      </p:sp>
      <p:sp>
        <p:nvSpPr>
          <p:cNvPr id="2" name="Subtitle 1"/>
          <p:cNvSpPr>
            <a:spLocks noGrp="1"/>
          </p:cNvSpPr>
          <p:nvPr>
            <p:ph type="subTitle" idx="1"/>
          </p:nvPr>
        </p:nvSpPr>
        <p:spPr>
          <a:xfrm>
            <a:off x="539552" y="2184100"/>
            <a:ext cx="2592000" cy="3727137"/>
          </a:xfrm>
          <a:prstGeom prst="flowChartAlternateProcess">
            <a:avLst/>
          </a:prstGeom>
          <a:solidFill>
            <a:schemeClr val="accent5">
              <a:lumMod val="20000"/>
              <a:lumOff val="80000"/>
            </a:schemeClr>
          </a:solidFill>
          <a:ln w="57150"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lIns="72000" tIns="0" rIns="72000">
            <a:noAutofit/>
          </a:bodyPr>
          <a:lstStyle/>
          <a:p>
            <a:pPr algn="l"/>
            <a:r>
              <a:rPr lang="en-GB" sz="800" b="1" u="sng" dirty="0" err="1" smtClean="0">
                <a:solidFill>
                  <a:schemeClr val="tx1"/>
                </a:solidFill>
                <a:hlinkClick r:id="rId10"/>
              </a:rPr>
              <a:t>Osmo</a:t>
            </a:r>
            <a:r>
              <a:rPr lang="en-GB" sz="800" b="1" u="sng" dirty="0" smtClean="0">
                <a:solidFill>
                  <a:schemeClr val="tx1"/>
                </a:solidFill>
                <a:hlinkClick r:id="rId10"/>
              </a:rPr>
              <a:t> Creative Set</a:t>
            </a:r>
            <a:r>
              <a:rPr lang="en-GB" sz="800" b="1" u="sng" dirty="0" smtClean="0">
                <a:solidFill>
                  <a:schemeClr val="tx1"/>
                </a:solidFill>
              </a:rPr>
              <a:t> (£49)</a:t>
            </a:r>
          </a:p>
          <a:p>
            <a:pPr algn="l"/>
            <a:r>
              <a:rPr lang="en-GB" sz="700" b="1" u="sng" spc="50" dirty="0" err="1" smtClean="0">
                <a:solidFill>
                  <a:schemeClr val="tx1"/>
                </a:solidFill>
              </a:rPr>
              <a:t>Ipad</a:t>
            </a:r>
            <a:r>
              <a:rPr lang="en-GB" sz="700" b="1" u="sng" spc="50" dirty="0" smtClean="0">
                <a:solidFill>
                  <a:schemeClr val="tx1"/>
                </a:solidFill>
              </a:rPr>
              <a:t> base kit = £29 </a:t>
            </a:r>
          </a:p>
          <a:p>
            <a:pPr algn="l"/>
            <a:r>
              <a:rPr lang="en-GB" sz="700" spc="50" dirty="0" smtClean="0">
                <a:solidFill>
                  <a:schemeClr val="tx1"/>
                </a:solidFill>
              </a:rPr>
              <a:t>3 Creative Apps (free): </a:t>
            </a:r>
          </a:p>
          <a:p>
            <a:pPr algn="l"/>
            <a:r>
              <a:rPr lang="en-GB" sz="700" spc="50" dirty="0" smtClean="0">
                <a:solidFill>
                  <a:schemeClr val="tx1"/>
                </a:solidFill>
              </a:rPr>
              <a:t>Monster (5-9yrs)</a:t>
            </a:r>
          </a:p>
          <a:p>
            <a:pPr algn="l"/>
            <a:r>
              <a:rPr lang="en-GB" sz="700" spc="50" dirty="0" smtClean="0">
                <a:solidFill>
                  <a:schemeClr val="tx1"/>
                </a:solidFill>
              </a:rPr>
              <a:t>Masterpiece (5-12yrs)</a:t>
            </a:r>
          </a:p>
          <a:p>
            <a:pPr algn="l"/>
            <a:r>
              <a:rPr lang="en-GB" sz="700" spc="50" dirty="0" smtClean="0">
                <a:solidFill>
                  <a:schemeClr val="tx1"/>
                </a:solidFill>
              </a:rPr>
              <a:t>Newton (5yrs+)</a:t>
            </a:r>
          </a:p>
          <a:p>
            <a:pPr algn="l"/>
            <a:r>
              <a:rPr lang="en-GB" sz="800" b="1" u="sng" spc="50" dirty="0" smtClean="0">
                <a:solidFill>
                  <a:schemeClr val="tx1"/>
                </a:solidFill>
              </a:rPr>
              <a:t>DCF Strands</a:t>
            </a:r>
            <a:r>
              <a:rPr lang="en-GB" sz="800" b="1" u="sng" spc="50" dirty="0" smtClean="0">
                <a:solidFill>
                  <a:schemeClr val="tx1"/>
                </a:solidFill>
              </a:rPr>
              <a:t>:  </a:t>
            </a:r>
          </a:p>
          <a:p>
            <a:pPr marL="171450" indent="-171450" algn="l">
              <a:buFont typeface="Wingdings" panose="05000000000000000000" pitchFamily="2" charset="2"/>
              <a:buChar char="Ø"/>
            </a:pPr>
            <a:r>
              <a:rPr lang="en-GB" sz="700" spc="50" dirty="0" smtClean="0">
                <a:solidFill>
                  <a:schemeClr val="tx1"/>
                </a:solidFill>
              </a:rPr>
              <a:t>Interacting and collaborating: Communication, Collaboration, Storing and Sharing</a:t>
            </a:r>
          </a:p>
          <a:p>
            <a:pPr marL="171450" indent="-171450" algn="l">
              <a:buFont typeface="Wingdings" panose="05000000000000000000" pitchFamily="2" charset="2"/>
              <a:buChar char="Ø"/>
            </a:pPr>
            <a:r>
              <a:rPr lang="en-GB" sz="700" spc="50" dirty="0" smtClean="0">
                <a:solidFill>
                  <a:schemeClr val="tx1"/>
                </a:solidFill>
              </a:rPr>
              <a:t>Producing: Creating images and Evaluating &amp; Improving</a:t>
            </a:r>
          </a:p>
          <a:p>
            <a:pPr marL="171450" indent="-171450" algn="l">
              <a:buFont typeface="Wingdings" panose="05000000000000000000" pitchFamily="2" charset="2"/>
              <a:buChar char="Ø"/>
            </a:pPr>
            <a:r>
              <a:rPr lang="en-GB" sz="700" spc="50" dirty="0" smtClean="0">
                <a:solidFill>
                  <a:schemeClr val="tx1"/>
                </a:solidFill>
              </a:rPr>
              <a:t>Data and computational thinking: Problem solving and modelling</a:t>
            </a:r>
          </a:p>
          <a:p>
            <a:pPr algn="l"/>
            <a:r>
              <a:rPr lang="en-GB" sz="800" b="1" u="sng" spc="50" dirty="0" smtClean="0">
                <a:solidFill>
                  <a:schemeClr val="tx1"/>
                </a:solidFill>
              </a:rPr>
              <a:t>Overall Benefits: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sz="700" spc="50" dirty="0" smtClean="0">
                <a:solidFill>
                  <a:schemeClr val="tx1"/>
                </a:solidFill>
              </a:rPr>
              <a:t>Engaging (for VAK learners)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sz="700" spc="50" dirty="0" smtClean="0">
                <a:solidFill>
                  <a:schemeClr val="tx1"/>
                </a:solidFill>
              </a:rPr>
              <a:t>Physical – it has you drawing off screen and in the ‘real world’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sz="700" spc="50" dirty="0" smtClean="0">
                <a:solidFill>
                  <a:schemeClr val="tx1"/>
                </a:solidFill>
              </a:rPr>
              <a:t>It’s extremely interactive and tactile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sz="700" spc="50" dirty="0" smtClean="0">
                <a:solidFill>
                  <a:schemeClr val="tx1"/>
                </a:solidFill>
              </a:rPr>
              <a:t>Progresses in difficulty; encourages even the more reluctant from the very start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sz="700" spc="50" dirty="0" smtClean="0">
                <a:solidFill>
                  <a:schemeClr val="tx1"/>
                </a:solidFill>
              </a:rPr>
              <a:t>Very creative – provides such opportunities even when being prescriptive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sz="700" spc="50" dirty="0" smtClean="0">
                <a:solidFill>
                  <a:schemeClr val="tx1"/>
                </a:solidFill>
              </a:rPr>
              <a:t>Encompasses art skills and improvement of motor skills and accuracy</a:t>
            </a:r>
          </a:p>
          <a:p>
            <a:pPr algn="l"/>
            <a:r>
              <a:rPr lang="en-GB" sz="700" spc="50" dirty="0" smtClean="0">
                <a:solidFill>
                  <a:schemeClr val="tx1"/>
                </a:solidFill>
              </a:rPr>
              <a:t>Use the QR codes for instructions</a:t>
            </a:r>
            <a:endParaRPr lang="en-GB" sz="700" spc="50" dirty="0">
              <a:solidFill>
                <a:schemeClr val="tx1"/>
              </a:solidFill>
            </a:endParaRPr>
          </a:p>
        </p:txBody>
      </p:sp>
      <p:sp>
        <p:nvSpPr>
          <p:cNvPr id="4" name="Subtitle 1"/>
          <p:cNvSpPr txBox="1">
            <a:spLocks/>
          </p:cNvSpPr>
          <p:nvPr/>
        </p:nvSpPr>
        <p:spPr>
          <a:xfrm>
            <a:off x="5724128" y="2420888"/>
            <a:ext cx="2880320" cy="39604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dirty="0" smtClean="0"/>
          </a:p>
        </p:txBody>
      </p:sp>
      <p:sp>
        <p:nvSpPr>
          <p:cNvPr id="8" name="Subtitle 1"/>
          <p:cNvSpPr txBox="1">
            <a:spLocks/>
          </p:cNvSpPr>
          <p:nvPr/>
        </p:nvSpPr>
        <p:spPr>
          <a:xfrm>
            <a:off x="3248296" y="2452644"/>
            <a:ext cx="2619848" cy="3457149"/>
          </a:xfrm>
          <a:prstGeom prst="flowChartAlternateProcess">
            <a:avLst/>
          </a:prstGeom>
          <a:solidFill>
            <a:schemeClr val="accent2">
              <a:lumMod val="20000"/>
              <a:lumOff val="80000"/>
            </a:schemeClr>
          </a:solidFill>
          <a:ln w="57150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horz" lIns="72000" tIns="0" rIns="7200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 sz="800" b="1" u="sng" spc="50" dirty="0" smtClean="0">
                <a:solidFill>
                  <a:schemeClr val="tx1"/>
                </a:solidFill>
                <a:hlinkClick r:id="rId11"/>
              </a:rPr>
              <a:t>Garageband</a:t>
            </a:r>
            <a:endParaRPr lang="en-GB" sz="800" b="1" u="sng" spc="50" dirty="0" smtClean="0">
              <a:solidFill>
                <a:schemeClr val="tx1"/>
              </a:solidFill>
            </a:endParaRPr>
          </a:p>
          <a:p>
            <a:pPr algn="l"/>
            <a:r>
              <a:rPr lang="en-GB" sz="700" spc="50" dirty="0" smtClean="0">
                <a:solidFill>
                  <a:schemeClr val="tx1"/>
                </a:solidFill>
              </a:rPr>
              <a:t>Music App (free) </a:t>
            </a:r>
          </a:p>
          <a:p>
            <a:pPr algn="l"/>
            <a:r>
              <a:rPr lang="en-GB" sz="700" spc="50" dirty="0" smtClean="0">
                <a:solidFill>
                  <a:schemeClr val="tx1"/>
                </a:solidFill>
              </a:rPr>
              <a:t>(4yrs+)</a:t>
            </a:r>
          </a:p>
          <a:p>
            <a:pPr algn="l"/>
            <a:r>
              <a:rPr lang="en-GB" sz="800" b="1" u="sng" spc="50" dirty="0" smtClean="0">
                <a:solidFill>
                  <a:schemeClr val="tx1"/>
                </a:solidFill>
              </a:rPr>
              <a:t>DCF </a:t>
            </a:r>
            <a:r>
              <a:rPr lang="en-GB" sz="800" b="1" u="sng" spc="50" dirty="0">
                <a:solidFill>
                  <a:schemeClr val="tx1"/>
                </a:solidFill>
              </a:rPr>
              <a:t>Strands: </a:t>
            </a:r>
          </a:p>
          <a:p>
            <a:pPr marL="171450" indent="-171450" algn="l">
              <a:buFont typeface="Wingdings" panose="05000000000000000000" pitchFamily="2" charset="2"/>
              <a:buChar char="Ø"/>
            </a:pPr>
            <a:r>
              <a:rPr lang="en-GB" sz="700" spc="50" dirty="0">
                <a:solidFill>
                  <a:schemeClr val="tx1"/>
                </a:solidFill>
              </a:rPr>
              <a:t>Citizenship: </a:t>
            </a:r>
            <a:r>
              <a:rPr lang="en-GB" sz="700" spc="50" dirty="0" smtClean="0">
                <a:solidFill>
                  <a:schemeClr val="tx1"/>
                </a:solidFill>
              </a:rPr>
              <a:t>Copyright</a:t>
            </a:r>
          </a:p>
          <a:p>
            <a:pPr marL="171450" indent="-171450" algn="l">
              <a:buFont typeface="Wingdings" panose="05000000000000000000" pitchFamily="2" charset="2"/>
              <a:buChar char="Ø"/>
            </a:pPr>
            <a:r>
              <a:rPr lang="en-GB" sz="700" spc="50" dirty="0">
                <a:solidFill>
                  <a:schemeClr val="tx1"/>
                </a:solidFill>
              </a:rPr>
              <a:t>Interacting and collaborating: Communication, Collaboration, Storing and Sharing</a:t>
            </a:r>
          </a:p>
          <a:p>
            <a:pPr marL="171450" indent="-171450" algn="l">
              <a:buFont typeface="Wingdings" panose="05000000000000000000" pitchFamily="2" charset="2"/>
              <a:buChar char="Ø"/>
            </a:pPr>
            <a:r>
              <a:rPr lang="en-GB" sz="700" spc="50" dirty="0">
                <a:solidFill>
                  <a:schemeClr val="tx1"/>
                </a:solidFill>
              </a:rPr>
              <a:t>Producing</a:t>
            </a:r>
            <a:r>
              <a:rPr lang="en-GB" sz="700" spc="50" dirty="0" smtClean="0">
                <a:solidFill>
                  <a:schemeClr val="tx1"/>
                </a:solidFill>
              </a:rPr>
              <a:t>: Creating audio and  </a:t>
            </a:r>
            <a:r>
              <a:rPr lang="en-GB" sz="700" spc="50" dirty="0">
                <a:solidFill>
                  <a:schemeClr val="tx1"/>
                </a:solidFill>
              </a:rPr>
              <a:t>Evaluating &amp; Improving</a:t>
            </a:r>
          </a:p>
          <a:p>
            <a:pPr algn="l"/>
            <a:endParaRPr lang="en-GB" sz="200" u="sng" spc="50" dirty="0" smtClean="0">
              <a:solidFill>
                <a:schemeClr val="tx1"/>
              </a:solidFill>
            </a:endParaRPr>
          </a:p>
          <a:p>
            <a:pPr algn="l"/>
            <a:r>
              <a:rPr lang="en-GB" sz="800" b="1" u="sng" spc="50" dirty="0" smtClean="0">
                <a:solidFill>
                  <a:schemeClr val="tx1"/>
                </a:solidFill>
              </a:rPr>
              <a:t>Overall </a:t>
            </a:r>
            <a:r>
              <a:rPr lang="en-GB" sz="800" b="1" u="sng" spc="50" dirty="0">
                <a:solidFill>
                  <a:schemeClr val="tx1"/>
                </a:solidFill>
              </a:rPr>
              <a:t>Benefits</a:t>
            </a:r>
            <a:r>
              <a:rPr lang="en-GB" sz="800" b="1" u="sng" spc="50" dirty="0" smtClean="0">
                <a:solidFill>
                  <a:schemeClr val="tx1"/>
                </a:solidFill>
              </a:rPr>
              <a:t>: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sz="700" spc="50" dirty="0" smtClean="0">
                <a:solidFill>
                  <a:schemeClr val="tx1"/>
                </a:solidFill>
              </a:rPr>
              <a:t>Play, Record and Share music you create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sz="700" spc="50" dirty="0" smtClean="0">
                <a:solidFill>
                  <a:schemeClr val="tx1"/>
                </a:solidFill>
              </a:rPr>
              <a:t>Promotes creativity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sz="700" spc="50" dirty="0" smtClean="0">
                <a:solidFill>
                  <a:schemeClr val="tx1"/>
                </a:solidFill>
              </a:rPr>
              <a:t>Enables compositional skills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sz="700" spc="50" dirty="0" smtClean="0">
                <a:solidFill>
                  <a:schemeClr val="tx1"/>
                </a:solidFill>
              </a:rPr>
              <a:t>Teaches perseverance through listening and editing 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sz="700" spc="50" dirty="0" smtClean="0">
                <a:solidFill>
                  <a:schemeClr val="tx1"/>
                </a:solidFill>
              </a:rPr>
              <a:t>Stimulates experimentation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sz="700" spc="50" dirty="0" smtClean="0">
                <a:solidFill>
                  <a:schemeClr val="tx1"/>
                </a:solidFill>
              </a:rPr>
              <a:t>Uses instruments from around the world 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sz="700" spc="50" dirty="0">
                <a:solidFill>
                  <a:schemeClr val="tx1"/>
                </a:solidFill>
              </a:rPr>
              <a:t>Simulates real and electronic instruments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sz="700" spc="50" dirty="0" smtClean="0">
                <a:solidFill>
                  <a:schemeClr val="tx1"/>
                </a:solidFill>
              </a:rPr>
              <a:t>Sound Library allows you to download more free instruments and sound packs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endParaRPr lang="en-GB" sz="600" spc="50" dirty="0">
              <a:solidFill>
                <a:schemeClr val="tx1"/>
              </a:solidFill>
            </a:endParaRPr>
          </a:p>
          <a:p>
            <a:pPr algn="l"/>
            <a:r>
              <a:rPr lang="en-GB" sz="700" spc="50" dirty="0" smtClean="0">
                <a:solidFill>
                  <a:schemeClr val="tx1"/>
                </a:solidFill>
              </a:rPr>
              <a:t>Use </a:t>
            </a:r>
            <a:r>
              <a:rPr lang="en-GB" sz="700" spc="50" dirty="0">
                <a:solidFill>
                  <a:schemeClr val="tx1"/>
                </a:solidFill>
              </a:rPr>
              <a:t>the QR </a:t>
            </a:r>
            <a:r>
              <a:rPr lang="en-GB" sz="700" spc="50" dirty="0" smtClean="0">
                <a:solidFill>
                  <a:schemeClr val="tx1"/>
                </a:solidFill>
              </a:rPr>
              <a:t>codes </a:t>
            </a:r>
            <a:r>
              <a:rPr lang="en-GB" sz="700" spc="50" dirty="0">
                <a:solidFill>
                  <a:schemeClr val="tx1"/>
                </a:solidFill>
              </a:rPr>
              <a:t>for </a:t>
            </a:r>
            <a:r>
              <a:rPr lang="en-GB" sz="700" spc="50" dirty="0" smtClean="0">
                <a:solidFill>
                  <a:schemeClr val="tx1"/>
                </a:solidFill>
              </a:rPr>
              <a:t>instructions </a:t>
            </a:r>
            <a:r>
              <a:rPr lang="en-GB" sz="700" spc="50" dirty="0">
                <a:solidFill>
                  <a:schemeClr val="tx1"/>
                </a:solidFill>
              </a:rPr>
              <a:t>&amp; </a:t>
            </a:r>
            <a:r>
              <a:rPr lang="en-GB" sz="700" spc="50" dirty="0" smtClean="0">
                <a:solidFill>
                  <a:schemeClr val="tx1"/>
                </a:solidFill>
              </a:rPr>
              <a:t>classroom </a:t>
            </a:r>
            <a:r>
              <a:rPr lang="en-GB" sz="700" spc="50" dirty="0">
                <a:solidFill>
                  <a:schemeClr val="tx1"/>
                </a:solidFill>
              </a:rPr>
              <a:t>ideas</a:t>
            </a:r>
          </a:p>
          <a:p>
            <a:pPr algn="l"/>
            <a:endParaRPr lang="en-GB" sz="700" dirty="0">
              <a:solidFill>
                <a:schemeClr val="tx1"/>
              </a:solidFill>
            </a:endParaRPr>
          </a:p>
          <a:p>
            <a:pPr marL="171450" indent="-171450" algn="l">
              <a:buFont typeface="Arial" panose="020B0604020202020204" pitchFamily="34" charset="0"/>
              <a:buChar char="•"/>
            </a:pPr>
            <a:endParaRPr lang="en-GB" sz="1000" dirty="0" smtClean="0">
              <a:solidFill>
                <a:schemeClr val="tx1"/>
              </a:solidFill>
            </a:endParaRPr>
          </a:p>
          <a:p>
            <a:pPr marL="171450" indent="-171450" algn="l">
              <a:buFont typeface="Arial" panose="020B0604020202020204" pitchFamily="34" charset="0"/>
              <a:buChar char="•"/>
            </a:pPr>
            <a:endParaRPr lang="en-GB" sz="1000" u="sng" dirty="0" smtClean="0">
              <a:solidFill>
                <a:schemeClr val="tx1"/>
              </a:solidFill>
            </a:endParaRP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4624"/>
            <a:ext cx="684866" cy="391352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411" b="1"/>
          <a:stretch/>
        </p:blipFill>
        <p:spPr>
          <a:xfrm>
            <a:off x="842819" y="17749"/>
            <a:ext cx="427112" cy="386915"/>
          </a:xfrm>
          <a:prstGeom prst="rect">
            <a:avLst/>
          </a:prstGeom>
        </p:spPr>
      </p:pic>
      <p:pic>
        <p:nvPicPr>
          <p:cNvPr id="106" name="Picture 105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648" y="72202"/>
            <a:ext cx="508676" cy="311680"/>
          </a:xfrm>
          <a:prstGeom prst="rect">
            <a:avLst/>
          </a:prstGeom>
        </p:spPr>
      </p:pic>
      <p:pic>
        <p:nvPicPr>
          <p:cNvPr id="132" name="Picture 131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01556" y="23776"/>
            <a:ext cx="387282" cy="387282"/>
          </a:xfrm>
          <a:prstGeom prst="rect">
            <a:avLst/>
          </a:prstGeom>
        </p:spPr>
      </p:pic>
      <p:pic>
        <p:nvPicPr>
          <p:cNvPr id="137" name="Picture 136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7120" y="6473937"/>
            <a:ext cx="684866" cy="391352"/>
          </a:xfrm>
          <a:prstGeom prst="rect">
            <a:avLst/>
          </a:prstGeom>
        </p:spPr>
      </p:pic>
      <p:pic>
        <p:nvPicPr>
          <p:cNvPr id="138" name="Picture 137"/>
          <p:cNvPicPr>
            <a:picLocks noChangeAspect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411" b="1"/>
          <a:stretch/>
        </p:blipFill>
        <p:spPr>
          <a:xfrm>
            <a:off x="827584" y="6453335"/>
            <a:ext cx="427112" cy="386915"/>
          </a:xfrm>
          <a:prstGeom prst="rect">
            <a:avLst/>
          </a:prstGeom>
        </p:spPr>
      </p:pic>
      <p:pic>
        <p:nvPicPr>
          <p:cNvPr id="140" name="Picture 139"/>
          <p:cNvPicPr>
            <a:picLocks noChangeAspect="1"/>
          </p:cNvPicPr>
          <p:nvPr/>
        </p:nvPicPr>
        <p:blipFill rotWithShape="1"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444" r="12309" b="27691"/>
          <a:stretch/>
        </p:blipFill>
        <p:spPr>
          <a:xfrm>
            <a:off x="2682672" y="6476048"/>
            <a:ext cx="365741" cy="366119"/>
          </a:xfrm>
          <a:prstGeom prst="rect">
            <a:avLst/>
          </a:prstGeom>
        </p:spPr>
      </p:pic>
      <p:pic>
        <p:nvPicPr>
          <p:cNvPr id="141" name="Picture 140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58736" y="6470718"/>
            <a:ext cx="387282" cy="387282"/>
          </a:xfrm>
          <a:prstGeom prst="rect">
            <a:avLst/>
          </a:prstGeom>
        </p:spPr>
      </p:pic>
      <p:pic>
        <p:nvPicPr>
          <p:cNvPr id="143" name="Picture 142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33043" y="6502342"/>
            <a:ext cx="508676" cy="311680"/>
          </a:xfrm>
          <a:prstGeom prst="rect">
            <a:avLst/>
          </a:prstGeom>
        </p:spPr>
      </p:pic>
      <p:pic>
        <p:nvPicPr>
          <p:cNvPr id="144" name="Picture 143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60432" y="6462506"/>
            <a:ext cx="684866" cy="391352"/>
          </a:xfrm>
          <a:prstGeom prst="rect">
            <a:avLst/>
          </a:prstGeom>
        </p:spPr>
      </p:pic>
      <p:pic>
        <p:nvPicPr>
          <p:cNvPr id="145" name="Picture 144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94088" y="6466619"/>
            <a:ext cx="684866" cy="391352"/>
          </a:xfrm>
          <a:prstGeom prst="rect">
            <a:avLst/>
          </a:prstGeom>
        </p:spPr>
      </p:pic>
      <p:pic>
        <p:nvPicPr>
          <p:cNvPr id="146" name="Picture 145"/>
          <p:cNvPicPr>
            <a:picLocks noChangeAspect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411" b="1"/>
          <a:stretch/>
        </p:blipFill>
        <p:spPr>
          <a:xfrm>
            <a:off x="5036907" y="6471085"/>
            <a:ext cx="427112" cy="386915"/>
          </a:xfrm>
          <a:prstGeom prst="rect">
            <a:avLst/>
          </a:prstGeom>
        </p:spPr>
      </p:pic>
      <p:pic>
        <p:nvPicPr>
          <p:cNvPr id="147" name="Picture 14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17816" y="6484941"/>
            <a:ext cx="365359" cy="365359"/>
          </a:xfrm>
          <a:prstGeom prst="rect">
            <a:avLst/>
          </a:prstGeom>
        </p:spPr>
      </p:pic>
      <p:pic>
        <p:nvPicPr>
          <p:cNvPr id="148" name="Picture 147"/>
          <p:cNvPicPr>
            <a:picLocks noChangeAspect="1"/>
          </p:cNvPicPr>
          <p:nvPr/>
        </p:nvPicPr>
        <p:blipFill rotWithShape="1"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444" r="12309" b="27691"/>
          <a:stretch/>
        </p:blipFill>
        <p:spPr>
          <a:xfrm>
            <a:off x="6893880" y="6480254"/>
            <a:ext cx="365741" cy="366119"/>
          </a:xfrm>
          <a:prstGeom prst="rect">
            <a:avLst/>
          </a:prstGeom>
        </p:spPr>
      </p:pic>
      <p:pic>
        <p:nvPicPr>
          <p:cNvPr id="149" name="Picture 148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86715" y="6471085"/>
            <a:ext cx="387282" cy="387282"/>
          </a:xfrm>
          <a:prstGeom prst="rect">
            <a:avLst/>
          </a:prstGeom>
        </p:spPr>
      </p:pic>
      <p:pic>
        <p:nvPicPr>
          <p:cNvPr id="151" name="Picture 150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97736" y="6513773"/>
            <a:ext cx="508676" cy="311680"/>
          </a:xfrm>
          <a:prstGeom prst="rect">
            <a:avLst/>
          </a:prstGeom>
        </p:spPr>
      </p:pic>
      <p:pic>
        <p:nvPicPr>
          <p:cNvPr id="155" name="Picture 154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956" y="953486"/>
            <a:ext cx="387282" cy="387282"/>
          </a:xfrm>
          <a:prstGeom prst="rect">
            <a:avLst/>
          </a:prstGeom>
        </p:spPr>
      </p:pic>
      <p:pic>
        <p:nvPicPr>
          <p:cNvPr id="156" name="Picture 155"/>
          <p:cNvPicPr>
            <a:picLocks noChangeAspect="1"/>
          </p:cNvPicPr>
          <p:nvPr/>
        </p:nvPicPr>
        <p:blipFill rotWithShape="1"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444" r="12309" b="27691"/>
          <a:stretch/>
        </p:blipFill>
        <p:spPr>
          <a:xfrm>
            <a:off x="107504" y="1412776"/>
            <a:ext cx="365741" cy="366119"/>
          </a:xfrm>
          <a:prstGeom prst="rect">
            <a:avLst/>
          </a:prstGeom>
        </p:spPr>
      </p:pic>
      <p:pic>
        <p:nvPicPr>
          <p:cNvPr id="157" name="Picture 15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503" y="1843760"/>
            <a:ext cx="365359" cy="365359"/>
          </a:xfrm>
          <a:prstGeom prst="rect">
            <a:avLst/>
          </a:prstGeom>
        </p:spPr>
      </p:pic>
      <p:pic>
        <p:nvPicPr>
          <p:cNvPr id="158" name="Picture 157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71" y="2290272"/>
            <a:ext cx="508676" cy="311680"/>
          </a:xfrm>
          <a:prstGeom prst="rect">
            <a:avLst/>
          </a:prstGeom>
        </p:spPr>
      </p:pic>
      <p:pic>
        <p:nvPicPr>
          <p:cNvPr id="159" name="Picture 158"/>
          <p:cNvPicPr>
            <a:picLocks noChangeAspect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411" b="1"/>
          <a:stretch/>
        </p:blipFill>
        <p:spPr>
          <a:xfrm>
            <a:off x="57153" y="2797652"/>
            <a:ext cx="427112" cy="386915"/>
          </a:xfrm>
          <a:prstGeom prst="rect">
            <a:avLst/>
          </a:prstGeom>
        </p:spPr>
      </p:pic>
      <p:pic>
        <p:nvPicPr>
          <p:cNvPr id="162" name="Picture 161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262" y="4193846"/>
            <a:ext cx="387282" cy="387282"/>
          </a:xfrm>
          <a:prstGeom prst="rect">
            <a:avLst/>
          </a:prstGeom>
        </p:spPr>
      </p:pic>
      <p:pic>
        <p:nvPicPr>
          <p:cNvPr id="163" name="Picture 162"/>
          <p:cNvPicPr>
            <a:picLocks noChangeAspect="1"/>
          </p:cNvPicPr>
          <p:nvPr/>
        </p:nvPicPr>
        <p:blipFill rotWithShape="1"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444" r="12309" b="27691"/>
          <a:stretch/>
        </p:blipFill>
        <p:spPr>
          <a:xfrm>
            <a:off x="107504" y="4680155"/>
            <a:ext cx="365741" cy="366119"/>
          </a:xfrm>
          <a:prstGeom prst="rect">
            <a:avLst/>
          </a:prstGeom>
        </p:spPr>
      </p:pic>
      <p:pic>
        <p:nvPicPr>
          <p:cNvPr id="164" name="Picture 16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168" y="5111139"/>
            <a:ext cx="365359" cy="365359"/>
          </a:xfrm>
          <a:prstGeom prst="rect">
            <a:avLst/>
          </a:prstGeom>
        </p:spPr>
      </p:pic>
      <p:pic>
        <p:nvPicPr>
          <p:cNvPr id="165" name="Picture 164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036" y="5563483"/>
            <a:ext cx="508676" cy="311680"/>
          </a:xfrm>
          <a:prstGeom prst="rect">
            <a:avLst/>
          </a:prstGeom>
        </p:spPr>
      </p:pic>
      <p:pic>
        <p:nvPicPr>
          <p:cNvPr id="166" name="Picture 165"/>
          <p:cNvPicPr>
            <a:picLocks noChangeAspect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411" b="1"/>
          <a:stretch/>
        </p:blipFill>
        <p:spPr>
          <a:xfrm>
            <a:off x="76818" y="5994413"/>
            <a:ext cx="427112" cy="386915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76456" y="2321638"/>
            <a:ext cx="387282" cy="387282"/>
          </a:xfrm>
          <a:prstGeom prst="rect">
            <a:avLst/>
          </a:prstGeom>
        </p:spPr>
      </p:pic>
      <p:pic>
        <p:nvPicPr>
          <p:cNvPr id="113" name="Picture 112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38574" y="44624"/>
            <a:ext cx="684866" cy="391352"/>
          </a:xfrm>
          <a:prstGeom prst="rect">
            <a:avLst/>
          </a:prstGeom>
        </p:spPr>
      </p:pic>
      <p:pic>
        <p:nvPicPr>
          <p:cNvPr id="167" name="Picture 166"/>
          <p:cNvPicPr>
            <a:picLocks noChangeAspect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411" b="1"/>
          <a:stretch/>
        </p:blipFill>
        <p:spPr>
          <a:xfrm>
            <a:off x="8641559" y="513708"/>
            <a:ext cx="427112" cy="386915"/>
          </a:xfrm>
          <a:prstGeom prst="rect">
            <a:avLst/>
          </a:prstGeom>
        </p:spPr>
      </p:pic>
      <p:pic>
        <p:nvPicPr>
          <p:cNvPr id="168" name="Picture 167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04448" y="1029088"/>
            <a:ext cx="508676" cy="311680"/>
          </a:xfrm>
          <a:prstGeom prst="rect">
            <a:avLst/>
          </a:prstGeom>
        </p:spPr>
      </p:pic>
      <p:pic>
        <p:nvPicPr>
          <p:cNvPr id="169" name="Picture 16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76456" y="1407457"/>
            <a:ext cx="365359" cy="365359"/>
          </a:xfrm>
          <a:prstGeom prst="rect">
            <a:avLst/>
          </a:prstGeom>
        </p:spPr>
      </p:pic>
      <p:pic>
        <p:nvPicPr>
          <p:cNvPr id="171" name="Picture 170"/>
          <p:cNvPicPr>
            <a:picLocks noChangeAspect="1"/>
          </p:cNvPicPr>
          <p:nvPr/>
        </p:nvPicPr>
        <p:blipFill rotWithShape="1"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444" r="12309" b="27691"/>
          <a:stretch/>
        </p:blipFill>
        <p:spPr>
          <a:xfrm>
            <a:off x="8676456" y="1844824"/>
            <a:ext cx="365741" cy="366119"/>
          </a:xfrm>
          <a:prstGeom prst="rect">
            <a:avLst/>
          </a:prstGeom>
        </p:spPr>
      </p:pic>
      <p:pic>
        <p:nvPicPr>
          <p:cNvPr id="179" name="Picture 178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25070" y="5584685"/>
            <a:ext cx="387282" cy="387282"/>
          </a:xfrm>
          <a:prstGeom prst="rect">
            <a:avLst/>
          </a:prstGeom>
        </p:spPr>
      </p:pic>
      <p:pic>
        <p:nvPicPr>
          <p:cNvPr id="180" name="Picture 179"/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32440" y="3295906"/>
            <a:ext cx="629505" cy="359717"/>
          </a:xfrm>
          <a:prstGeom prst="rect">
            <a:avLst/>
          </a:prstGeom>
        </p:spPr>
      </p:pic>
      <p:pic>
        <p:nvPicPr>
          <p:cNvPr id="181" name="Picture 180"/>
          <p:cNvPicPr>
            <a:picLocks noChangeAspect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411" b="1"/>
          <a:stretch/>
        </p:blipFill>
        <p:spPr>
          <a:xfrm>
            <a:off x="8676456" y="3740586"/>
            <a:ext cx="427112" cy="386915"/>
          </a:xfrm>
          <a:prstGeom prst="rect">
            <a:avLst/>
          </a:prstGeom>
        </p:spPr>
      </p:pic>
      <p:pic>
        <p:nvPicPr>
          <p:cNvPr id="182" name="Picture 181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19461" y="4313969"/>
            <a:ext cx="508676" cy="311680"/>
          </a:xfrm>
          <a:prstGeom prst="rect">
            <a:avLst/>
          </a:prstGeom>
        </p:spPr>
      </p:pic>
      <p:pic>
        <p:nvPicPr>
          <p:cNvPr id="183" name="Picture 18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21049" y="4720589"/>
            <a:ext cx="365359" cy="365359"/>
          </a:xfrm>
          <a:prstGeom prst="rect">
            <a:avLst/>
          </a:prstGeom>
        </p:spPr>
      </p:pic>
      <p:pic>
        <p:nvPicPr>
          <p:cNvPr id="184" name="Picture 183"/>
          <p:cNvPicPr>
            <a:picLocks noChangeAspect="1"/>
          </p:cNvPicPr>
          <p:nvPr/>
        </p:nvPicPr>
        <p:blipFill rotWithShape="1"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444" r="12309" b="27691"/>
          <a:stretch/>
        </p:blipFill>
        <p:spPr>
          <a:xfrm>
            <a:off x="8715186" y="5178554"/>
            <a:ext cx="365741" cy="366119"/>
          </a:xfrm>
          <a:prstGeom prst="rect">
            <a:avLst/>
          </a:prstGeom>
        </p:spPr>
      </p:pic>
      <p:pic>
        <p:nvPicPr>
          <p:cNvPr id="186" name="Picture 185"/>
          <p:cNvPicPr>
            <a:picLocks noChangeAspect="1"/>
          </p:cNvPicPr>
          <p:nvPr/>
        </p:nvPicPr>
        <p:blipFill rotWithShape="1"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896" t="6584" r="7675" b="7595"/>
          <a:stretch/>
        </p:blipFill>
        <p:spPr>
          <a:xfrm>
            <a:off x="5060794" y="2601952"/>
            <a:ext cx="403225" cy="392535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grpSp>
        <p:nvGrpSpPr>
          <p:cNvPr id="233" name="Group 232"/>
          <p:cNvGrpSpPr/>
          <p:nvPr/>
        </p:nvGrpSpPr>
        <p:grpSpPr>
          <a:xfrm>
            <a:off x="971600" y="5398107"/>
            <a:ext cx="1833560" cy="479165"/>
            <a:chOff x="971600" y="5398107"/>
            <a:chExt cx="1833560" cy="479165"/>
          </a:xfrm>
        </p:grpSpPr>
        <p:pic>
          <p:nvPicPr>
            <p:cNvPr id="193" name="Picture 192"/>
            <p:cNvPicPr>
              <a:picLocks noChangeAspect="1"/>
            </p:cNvPicPr>
            <p:nvPr/>
          </p:nvPicPr>
          <p:blipFill rotWithShape="1">
            <a:blip r:embed="rId1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9077" t="8448" r="8880" b="8559"/>
            <a:stretch/>
          </p:blipFill>
          <p:spPr>
            <a:xfrm>
              <a:off x="971600" y="5410485"/>
              <a:ext cx="461443" cy="466787"/>
            </a:xfrm>
            <a:prstGeom prst="rect">
              <a:avLst/>
            </a:prstGeom>
          </p:spPr>
        </p:pic>
        <p:pic>
          <p:nvPicPr>
            <p:cNvPr id="194" name="Picture 193"/>
            <p:cNvPicPr>
              <a:picLocks noChangeAspect="1"/>
            </p:cNvPicPr>
            <p:nvPr/>
          </p:nvPicPr>
          <p:blipFill rotWithShape="1">
            <a:blip r:embed="rId2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8957" t="9597" r="9014" b="8471"/>
            <a:stretch/>
          </p:blipFill>
          <p:spPr>
            <a:xfrm>
              <a:off x="2339752" y="5412410"/>
              <a:ext cx="465408" cy="464862"/>
            </a:xfrm>
            <a:prstGeom prst="rect">
              <a:avLst/>
            </a:prstGeom>
          </p:spPr>
        </p:pic>
        <p:pic>
          <p:nvPicPr>
            <p:cNvPr id="196" name="Picture 195"/>
            <p:cNvPicPr>
              <a:picLocks noChangeAspect="1"/>
            </p:cNvPicPr>
            <p:nvPr/>
          </p:nvPicPr>
          <p:blipFill rotWithShape="1">
            <a:blip r:embed="rId2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8566" t="8017" r="7648" b="7922"/>
            <a:stretch/>
          </p:blipFill>
          <p:spPr>
            <a:xfrm>
              <a:off x="1646135" y="5398107"/>
              <a:ext cx="477593" cy="479165"/>
            </a:xfrm>
            <a:prstGeom prst="rect">
              <a:avLst/>
            </a:prstGeom>
          </p:spPr>
        </p:pic>
      </p:grpSp>
      <p:grpSp>
        <p:nvGrpSpPr>
          <p:cNvPr id="232" name="Group 231"/>
          <p:cNvGrpSpPr/>
          <p:nvPr/>
        </p:nvGrpSpPr>
        <p:grpSpPr>
          <a:xfrm>
            <a:off x="1878587" y="2289525"/>
            <a:ext cx="1253253" cy="751727"/>
            <a:chOff x="1878587" y="2289525"/>
            <a:chExt cx="1253253" cy="751727"/>
          </a:xfrm>
        </p:grpSpPr>
        <p:pic>
          <p:nvPicPr>
            <p:cNvPr id="190" name="Picture 189"/>
            <p:cNvPicPr>
              <a:picLocks noChangeAspect="1"/>
            </p:cNvPicPr>
            <p:nvPr/>
          </p:nvPicPr>
          <p:blipFill rotWithShape="1">
            <a:blip r:embed="rId2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607" t="11927" r="21691" b="29238"/>
            <a:stretch/>
          </p:blipFill>
          <p:spPr>
            <a:xfrm>
              <a:off x="2424215" y="2289525"/>
              <a:ext cx="419593" cy="420549"/>
            </a:xfrm>
            <a:prstGeom prst="roundRect">
              <a:avLst>
                <a:gd name="adj" fmla="val 16667"/>
              </a:avLst>
            </a:prstGeom>
            <a:ln>
              <a:noFill/>
            </a:ln>
            <a:effectLst>
              <a:outerShdw blurRad="76200" dist="38100" dir="7800000" algn="tl" rotWithShape="0">
                <a:srgbClr val="000000">
                  <a:alpha val="40000"/>
                </a:srgbClr>
              </a:outerShdw>
            </a:effectLst>
            <a:scene3d>
              <a:camera prst="orthographicFront"/>
              <a:lightRig rig="contrasting" dir="t">
                <a:rot lat="0" lon="0" rev="4200000"/>
              </a:lightRig>
            </a:scene3d>
            <a:sp3d prstMaterial="plastic">
              <a:bevelT w="381000" h="114300" prst="relaxedInset"/>
              <a:contourClr>
                <a:srgbClr val="969696"/>
              </a:contourClr>
            </a:sp3d>
          </p:spPr>
        </p:pic>
        <p:pic>
          <p:nvPicPr>
            <p:cNvPr id="197" name="Picture 196"/>
            <p:cNvPicPr>
              <a:picLocks noChangeAspect="1"/>
            </p:cNvPicPr>
            <p:nvPr/>
          </p:nvPicPr>
          <p:blipFill rotWithShape="1">
            <a:blip r:embed="rId2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8043" t="8469" r="8646" b="7770"/>
            <a:stretch/>
          </p:blipFill>
          <p:spPr>
            <a:xfrm>
              <a:off x="2699792" y="2606873"/>
              <a:ext cx="432048" cy="434379"/>
            </a:xfrm>
            <a:prstGeom prst="rect">
              <a:avLst/>
            </a:prstGeom>
          </p:spPr>
        </p:pic>
        <p:pic>
          <p:nvPicPr>
            <p:cNvPr id="99" name="Picture 98"/>
            <p:cNvPicPr>
              <a:picLocks noChangeAspect="1"/>
            </p:cNvPicPr>
            <p:nvPr/>
          </p:nvPicPr>
          <p:blipFill>
            <a:blip r:embed="rId2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130442" y="2558147"/>
              <a:ext cx="425334" cy="425334"/>
            </a:xfrm>
            <a:prstGeom prst="roundRect">
              <a:avLst>
                <a:gd name="adj" fmla="val 16667"/>
              </a:avLst>
            </a:prstGeom>
            <a:ln>
              <a:noFill/>
            </a:ln>
            <a:effectLst>
              <a:outerShdw blurRad="76200" dist="38100" dir="7800000" algn="tl" rotWithShape="0">
                <a:srgbClr val="000000">
                  <a:alpha val="40000"/>
                </a:srgbClr>
              </a:outerShdw>
            </a:effectLst>
            <a:scene3d>
              <a:camera prst="orthographicFront"/>
              <a:lightRig rig="contrasting" dir="t">
                <a:rot lat="0" lon="0" rev="4200000"/>
              </a:lightRig>
            </a:scene3d>
            <a:sp3d prstMaterial="plastic">
              <a:bevelT w="381000" h="114300" prst="relaxedInset"/>
              <a:contourClr>
                <a:srgbClr val="969696"/>
              </a:contourClr>
            </a:sp3d>
          </p:spPr>
        </p:pic>
        <p:pic>
          <p:nvPicPr>
            <p:cNvPr id="102" name="Picture 101"/>
            <p:cNvPicPr>
              <a:picLocks noChangeAspect="1"/>
            </p:cNvPicPr>
            <p:nvPr/>
          </p:nvPicPr>
          <p:blipFill>
            <a:blip r:embed="rId2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878587" y="2289526"/>
              <a:ext cx="389157" cy="389157"/>
            </a:xfrm>
            <a:prstGeom prst="roundRect">
              <a:avLst>
                <a:gd name="adj" fmla="val 16667"/>
              </a:avLst>
            </a:prstGeom>
            <a:ln>
              <a:noFill/>
            </a:ln>
            <a:effectLst>
              <a:outerShdw blurRad="76200" dist="38100" dir="7800000" algn="tl" rotWithShape="0">
                <a:srgbClr val="000000">
                  <a:alpha val="40000"/>
                </a:srgbClr>
              </a:outerShdw>
            </a:effectLst>
            <a:scene3d>
              <a:camera prst="orthographicFront"/>
              <a:lightRig rig="contrasting" dir="t">
                <a:rot lat="0" lon="0" rev="4200000"/>
              </a:lightRig>
            </a:scene3d>
            <a:sp3d prstMaterial="plastic">
              <a:bevelT w="381000" h="114300" prst="relaxedInset"/>
              <a:contourClr>
                <a:srgbClr val="969696"/>
              </a:contourClr>
            </a:sp3d>
          </p:spPr>
        </p:pic>
      </p:grpSp>
      <p:pic>
        <p:nvPicPr>
          <p:cNvPr id="199" name="Picture 198"/>
          <p:cNvPicPr>
            <a:picLocks noChangeAspect="1"/>
          </p:cNvPicPr>
          <p:nvPr/>
        </p:nvPicPr>
        <p:blipFill rotWithShape="1">
          <a:blip r:embed="rId2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47" t="3429" r="5755" b="3170"/>
          <a:stretch/>
        </p:blipFill>
        <p:spPr>
          <a:xfrm>
            <a:off x="7850885" y="2259480"/>
            <a:ext cx="396775" cy="405909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grpSp>
        <p:nvGrpSpPr>
          <p:cNvPr id="234" name="Group 233"/>
          <p:cNvGrpSpPr/>
          <p:nvPr/>
        </p:nvGrpSpPr>
        <p:grpSpPr>
          <a:xfrm>
            <a:off x="3898600" y="5404860"/>
            <a:ext cx="1321472" cy="472412"/>
            <a:chOff x="3898600" y="5404860"/>
            <a:chExt cx="1321472" cy="472412"/>
          </a:xfrm>
        </p:grpSpPr>
        <p:pic>
          <p:nvPicPr>
            <p:cNvPr id="195" name="Picture 194"/>
            <p:cNvPicPr>
              <a:picLocks noChangeAspect="1"/>
            </p:cNvPicPr>
            <p:nvPr/>
          </p:nvPicPr>
          <p:blipFill rotWithShape="1">
            <a:blip r:embed="rId2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7351" t="8396" r="9051" b="7951"/>
            <a:stretch/>
          </p:blipFill>
          <p:spPr>
            <a:xfrm>
              <a:off x="3898600" y="5419596"/>
              <a:ext cx="457375" cy="457675"/>
            </a:xfrm>
            <a:prstGeom prst="rect">
              <a:avLst/>
            </a:prstGeom>
          </p:spPr>
        </p:pic>
        <p:pic>
          <p:nvPicPr>
            <p:cNvPr id="202" name="Picture 201"/>
            <p:cNvPicPr>
              <a:picLocks noChangeAspect="1"/>
            </p:cNvPicPr>
            <p:nvPr/>
          </p:nvPicPr>
          <p:blipFill rotWithShape="1">
            <a:blip r:embed="rId2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7924" t="8841" r="8326" b="8679"/>
            <a:stretch/>
          </p:blipFill>
          <p:spPr>
            <a:xfrm>
              <a:off x="4740390" y="5404860"/>
              <a:ext cx="479682" cy="472412"/>
            </a:xfrm>
            <a:prstGeom prst="rect">
              <a:avLst/>
            </a:prstGeom>
          </p:spPr>
        </p:pic>
      </p:grpSp>
      <p:grpSp>
        <p:nvGrpSpPr>
          <p:cNvPr id="235" name="Group 234"/>
          <p:cNvGrpSpPr/>
          <p:nvPr/>
        </p:nvGrpSpPr>
        <p:grpSpPr>
          <a:xfrm>
            <a:off x="6588224" y="5411555"/>
            <a:ext cx="1296144" cy="465717"/>
            <a:chOff x="6588224" y="5411555"/>
            <a:chExt cx="1296144" cy="465717"/>
          </a:xfrm>
        </p:grpSpPr>
        <p:pic>
          <p:nvPicPr>
            <p:cNvPr id="200" name="Picture 199"/>
            <p:cNvPicPr>
              <a:picLocks noChangeAspect="1"/>
            </p:cNvPicPr>
            <p:nvPr/>
          </p:nvPicPr>
          <p:blipFill rotWithShape="1">
            <a:blip r:embed="rId2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7330" t="8192" r="8624" b="8264"/>
            <a:stretch/>
          </p:blipFill>
          <p:spPr>
            <a:xfrm>
              <a:off x="6588224" y="5419597"/>
              <a:ext cx="460427" cy="457675"/>
            </a:xfrm>
            <a:prstGeom prst="rect">
              <a:avLst/>
            </a:prstGeom>
          </p:spPr>
        </p:pic>
        <p:pic>
          <p:nvPicPr>
            <p:cNvPr id="203" name="Picture 202"/>
            <p:cNvPicPr>
              <a:picLocks noChangeAspect="1"/>
            </p:cNvPicPr>
            <p:nvPr/>
          </p:nvPicPr>
          <p:blipFill rotWithShape="1">
            <a:blip r:embed="rId3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7496" t="7112" r="7496" b="7112"/>
            <a:stretch/>
          </p:blipFill>
          <p:spPr>
            <a:xfrm>
              <a:off x="7422823" y="5411555"/>
              <a:ext cx="461545" cy="465717"/>
            </a:xfrm>
            <a:prstGeom prst="rect">
              <a:avLst/>
            </a:prstGeom>
          </p:spPr>
        </p:pic>
      </p:grpSp>
      <p:sp>
        <p:nvSpPr>
          <p:cNvPr id="205" name="Rectangle 204"/>
          <p:cNvSpPr/>
          <p:nvPr/>
        </p:nvSpPr>
        <p:spPr>
          <a:xfrm>
            <a:off x="1969911" y="-27384"/>
            <a:ext cx="5400325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Promoting the DCF in the Expressive Arts</a:t>
            </a:r>
            <a:endParaRPr lang="en-US" sz="2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pic>
        <p:nvPicPr>
          <p:cNvPr id="209" name="Picture 208"/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8202" y="3282023"/>
            <a:ext cx="629505" cy="359717"/>
          </a:xfrm>
          <a:prstGeom prst="rect">
            <a:avLst/>
          </a:prstGeom>
        </p:spPr>
      </p:pic>
      <p:grpSp>
        <p:nvGrpSpPr>
          <p:cNvPr id="236" name="Group 235"/>
          <p:cNvGrpSpPr/>
          <p:nvPr/>
        </p:nvGrpSpPr>
        <p:grpSpPr>
          <a:xfrm>
            <a:off x="7207206" y="531801"/>
            <a:ext cx="1284774" cy="737644"/>
            <a:chOff x="7207206" y="531801"/>
            <a:chExt cx="1284774" cy="737644"/>
          </a:xfrm>
        </p:grpSpPr>
        <p:pic>
          <p:nvPicPr>
            <p:cNvPr id="214" name="Picture 213"/>
            <p:cNvPicPr>
              <a:picLocks noChangeAspect="1"/>
            </p:cNvPicPr>
            <p:nvPr/>
          </p:nvPicPr>
          <p:blipFill>
            <a:blip r:embed="rId3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207206" y="531801"/>
              <a:ext cx="978507" cy="737644"/>
            </a:xfrm>
            <a:prstGeom prst="rect">
              <a:avLst/>
            </a:prstGeom>
          </p:spPr>
        </p:pic>
        <p:pic>
          <p:nvPicPr>
            <p:cNvPr id="215" name="Picture 214"/>
            <p:cNvPicPr>
              <a:picLocks noChangeAspect="1"/>
            </p:cNvPicPr>
            <p:nvPr/>
          </p:nvPicPr>
          <p:blipFill>
            <a:blip r:embed="rId3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211021" y="743006"/>
              <a:ext cx="280959" cy="364896"/>
            </a:xfrm>
            <a:prstGeom prst="rect">
              <a:avLst/>
            </a:prstGeom>
          </p:spPr>
        </p:pic>
      </p:grpSp>
      <p:sp>
        <p:nvSpPr>
          <p:cNvPr id="218" name="TextBox 217"/>
          <p:cNvSpPr txBox="1"/>
          <p:nvPr/>
        </p:nvSpPr>
        <p:spPr>
          <a:xfrm>
            <a:off x="574785" y="1107901"/>
            <a:ext cx="7917196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GB" sz="100" b="1" u="sng" spc="50" dirty="0" smtClean="0"/>
          </a:p>
          <a:p>
            <a:pPr algn="ctr"/>
            <a:r>
              <a:rPr lang="en-GB" sz="900" b="1" u="sng" spc="50" dirty="0" smtClean="0"/>
              <a:t>Using the DCF </a:t>
            </a:r>
            <a:r>
              <a:rPr lang="en-GB" sz="900" b="1" u="sng" spc="50" dirty="0"/>
              <a:t>in the Expressive </a:t>
            </a:r>
            <a:r>
              <a:rPr lang="en-GB" sz="900" b="1" u="sng" spc="50" dirty="0" smtClean="0"/>
              <a:t>Arts to Promote Active Engagement</a:t>
            </a:r>
            <a:r>
              <a:rPr lang="en-GB" sz="600" spc="50" dirty="0"/>
              <a:t/>
            </a:r>
            <a:br>
              <a:rPr lang="en-GB" sz="600" spc="50" dirty="0"/>
            </a:br>
            <a:r>
              <a:rPr lang="en-GB" sz="700" spc="50" dirty="0"/>
              <a:t>Technology plays an integral part of our daily lives and we need to prepare our learners for this. In </a:t>
            </a:r>
            <a:r>
              <a:rPr lang="en-GB" sz="700" spc="50" dirty="0" smtClean="0"/>
              <a:t>addition, </a:t>
            </a:r>
            <a:r>
              <a:rPr lang="en-GB" sz="700" spc="50" dirty="0"/>
              <a:t>technology has the ability to engage learners in a variety of different </a:t>
            </a:r>
            <a:r>
              <a:rPr lang="en-GB" sz="700" spc="50" dirty="0" smtClean="0"/>
              <a:t>contexts. Gone are the days in which </a:t>
            </a:r>
            <a:r>
              <a:rPr lang="en-GB" sz="700" spc="50" dirty="0"/>
              <a:t>Hargreaves</a:t>
            </a:r>
            <a:r>
              <a:rPr lang="en-GB" sz="700" spc="50" dirty="0" smtClean="0"/>
              <a:t>, (</a:t>
            </a:r>
            <a:r>
              <a:rPr lang="en-GB" sz="700" spc="50" dirty="0"/>
              <a:t>2004, </a:t>
            </a:r>
            <a:r>
              <a:rPr lang="en-GB" sz="700" spc="50" dirty="0" smtClean="0"/>
              <a:t>p.45) said we were concerned with what computers could do and instead we look at what users can do. ICT can </a:t>
            </a:r>
            <a:r>
              <a:rPr lang="en-GB" sz="700" spc="50" dirty="0"/>
              <a:t>enrich learning and provide opportunities to explore </a:t>
            </a:r>
            <a:r>
              <a:rPr lang="en-GB" sz="700" spc="50" dirty="0" smtClean="0"/>
              <a:t>and experiment, </a:t>
            </a:r>
            <a:r>
              <a:rPr lang="en-GB" sz="700" spc="50" dirty="0"/>
              <a:t>although some have argued </a:t>
            </a:r>
            <a:r>
              <a:rPr lang="en-GB" sz="700" spc="50" dirty="0" smtClean="0"/>
              <a:t>that some </a:t>
            </a:r>
            <a:r>
              <a:rPr lang="en-GB" sz="700" spc="50" dirty="0"/>
              <a:t>technology </a:t>
            </a:r>
            <a:r>
              <a:rPr lang="en-GB" sz="700" spc="50" dirty="0" smtClean="0"/>
              <a:t>can become </a:t>
            </a:r>
            <a:r>
              <a:rPr lang="en-GB" sz="700" spc="50" dirty="0"/>
              <a:t>a passive way to </a:t>
            </a:r>
            <a:r>
              <a:rPr lang="en-GB" sz="700" spc="50" dirty="0" smtClean="0"/>
              <a:t>teach and consequently learn.</a:t>
            </a:r>
          </a:p>
          <a:p>
            <a:pPr algn="ctr"/>
            <a:r>
              <a:rPr lang="en-GB" sz="100" spc="50" dirty="0" smtClean="0"/>
              <a:t> </a:t>
            </a:r>
            <a:r>
              <a:rPr lang="en-GB" sz="700" spc="50" dirty="0"/>
              <a:t/>
            </a:r>
            <a:br>
              <a:rPr lang="en-GB" sz="700" spc="50" dirty="0"/>
            </a:br>
            <a:endParaRPr lang="en-GB" sz="400" spc="50" dirty="0" smtClean="0"/>
          </a:p>
          <a:p>
            <a:pPr algn="ctr"/>
            <a:r>
              <a:rPr lang="en-GB" sz="700" spc="50" dirty="0" smtClean="0"/>
              <a:t>Therefore the </a:t>
            </a:r>
            <a:r>
              <a:rPr lang="en-GB" sz="700" spc="50" dirty="0"/>
              <a:t>following resources </a:t>
            </a:r>
            <a:r>
              <a:rPr lang="en-GB" sz="700" spc="50" dirty="0" smtClean="0"/>
              <a:t>focus </a:t>
            </a:r>
            <a:r>
              <a:rPr lang="en-GB" sz="700" spc="50" dirty="0"/>
              <a:t>on the engaging </a:t>
            </a:r>
            <a:r>
              <a:rPr lang="en-GB" sz="700" spc="50" dirty="0" smtClean="0"/>
              <a:t>aspects of </a:t>
            </a:r>
            <a:r>
              <a:rPr lang="en-GB" sz="700" spc="50" dirty="0"/>
              <a:t>technology </a:t>
            </a:r>
            <a:r>
              <a:rPr lang="en-GB" sz="700" spc="50" dirty="0" smtClean="0"/>
              <a:t>and have </a:t>
            </a:r>
            <a:r>
              <a:rPr lang="en-GB" sz="700" spc="50" dirty="0"/>
              <a:t>also been selected as they promote practical ‘real life’ interactions in collaborative, individual and </a:t>
            </a:r>
            <a:r>
              <a:rPr lang="en-GB" sz="700" spc="50" dirty="0" smtClean="0"/>
              <a:t>creative ‘rich’ ways as Brown (2000, p.14) says is vital to ensure children become life-long learners that can take their knowledge beyond the classroom.</a:t>
            </a:r>
          </a:p>
          <a:p>
            <a:pPr algn="ctr"/>
            <a:endParaRPr lang="en-GB" sz="500" i="1" spc="50" dirty="0" smtClean="0"/>
          </a:p>
          <a:p>
            <a:pPr algn="ctr"/>
            <a:r>
              <a:rPr lang="en-GB" sz="700" i="1" spc="50" dirty="0" smtClean="0"/>
              <a:t>Each </a:t>
            </a:r>
            <a:r>
              <a:rPr lang="en-GB" sz="700" i="1" spc="50" dirty="0"/>
              <a:t>resource has a suggested age, hyperlink to additional information, the main DCF strands these help to address and other </a:t>
            </a:r>
            <a:r>
              <a:rPr lang="en-GB" sz="700" i="1" spc="50" dirty="0" smtClean="0"/>
              <a:t>benefits including QR codes for step by step guides. </a:t>
            </a:r>
            <a:endParaRPr lang="en-GB" sz="700" spc="50" dirty="0" smtClean="0"/>
          </a:p>
        </p:txBody>
      </p:sp>
      <p:sp>
        <p:nvSpPr>
          <p:cNvPr id="101" name="Subtitle 1"/>
          <p:cNvSpPr txBox="1">
            <a:spLocks/>
          </p:cNvSpPr>
          <p:nvPr/>
        </p:nvSpPr>
        <p:spPr>
          <a:xfrm>
            <a:off x="574784" y="5971966"/>
            <a:ext cx="8044677" cy="490540"/>
          </a:xfrm>
          <a:prstGeom prst="flowChartAlternateProcess">
            <a:avLst/>
          </a:prstGeom>
          <a:solidFill>
            <a:schemeClr val="accent6">
              <a:lumMod val="20000"/>
              <a:lumOff val="80000"/>
            </a:schemeClr>
          </a:solidFill>
          <a:ln w="28575"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vert="horz" lIns="72000" tIns="0" rIns="72000" bIns="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 sz="600" b="1" u="sng" dirty="0" smtClean="0">
                <a:solidFill>
                  <a:schemeClr val="tx1"/>
                </a:solidFill>
              </a:rPr>
              <a:t>Reference list: </a:t>
            </a:r>
            <a:r>
              <a:rPr lang="en-GB" sz="600" dirty="0">
                <a:solidFill>
                  <a:schemeClr val="tx1"/>
                </a:solidFill>
              </a:rPr>
              <a:t> </a:t>
            </a:r>
            <a:r>
              <a:rPr lang="en-GB" sz="500" dirty="0">
                <a:solidFill>
                  <a:schemeClr val="tx1"/>
                </a:solidFill>
              </a:rPr>
              <a:t>Apple (2018). </a:t>
            </a:r>
            <a:r>
              <a:rPr lang="en-GB" sz="500" dirty="0">
                <a:solidFill>
                  <a:schemeClr val="tx1"/>
                </a:solidFill>
                <a:hlinkClick r:id="rId11"/>
              </a:rPr>
              <a:t>https://help.apple.com/garageband/ipad/2.3</a:t>
            </a:r>
            <a:r>
              <a:rPr lang="en-GB" sz="500" dirty="0" smtClean="0">
                <a:solidFill>
                  <a:schemeClr val="tx1"/>
                </a:solidFill>
                <a:hlinkClick r:id="rId11"/>
              </a:rPr>
              <a:t>/</a:t>
            </a:r>
            <a:r>
              <a:rPr lang="en-GB" sz="500" dirty="0" smtClean="0">
                <a:solidFill>
                  <a:schemeClr val="tx1"/>
                </a:solidFill>
              </a:rPr>
              <a:t> (Accessed 12 April 2018). Brown, J.S (2000) </a:t>
            </a:r>
            <a:r>
              <a:rPr lang="en-GB" sz="500" i="1" dirty="0" smtClean="0">
                <a:solidFill>
                  <a:schemeClr val="tx1"/>
                </a:solidFill>
              </a:rPr>
              <a:t>Growing up Digital </a:t>
            </a:r>
            <a:r>
              <a:rPr lang="en-GB" sz="500" dirty="0" smtClean="0">
                <a:solidFill>
                  <a:schemeClr val="tx1"/>
                </a:solidFill>
                <a:hlinkClick r:id="rId33"/>
              </a:rPr>
              <a:t>http://www.johnseelybrown.com/Growing_up_digital.pdf</a:t>
            </a:r>
            <a:r>
              <a:rPr lang="en-GB" sz="500" dirty="0" smtClean="0">
                <a:solidFill>
                  <a:schemeClr val="tx1"/>
                </a:solidFill>
              </a:rPr>
              <a:t> (Accessed: 8 April 2018). </a:t>
            </a:r>
          </a:p>
          <a:p>
            <a:pPr algn="l"/>
            <a:r>
              <a:rPr lang="en-GB" sz="500" dirty="0" smtClean="0">
                <a:solidFill>
                  <a:schemeClr val="tx1"/>
                </a:solidFill>
              </a:rPr>
              <a:t>Donaldson, G. (2015) Successful Futures: Independent Review of Curriculum and Assessment Arrangements in Wales. UK: OGL</a:t>
            </a:r>
            <a:r>
              <a:rPr lang="en-GB" sz="500" dirty="0">
                <a:solidFill>
                  <a:schemeClr val="tx1"/>
                </a:solidFill>
              </a:rPr>
              <a:t>., </a:t>
            </a:r>
            <a:r>
              <a:rPr lang="en-GB" sz="500" dirty="0" smtClean="0">
                <a:solidFill>
                  <a:schemeClr val="tx1"/>
                </a:solidFill>
              </a:rPr>
              <a:t>Hargreaves, D. H </a:t>
            </a:r>
            <a:r>
              <a:rPr lang="en-GB" sz="500" dirty="0">
                <a:solidFill>
                  <a:schemeClr val="tx1"/>
                </a:solidFill>
              </a:rPr>
              <a:t>(</a:t>
            </a:r>
            <a:r>
              <a:rPr lang="en-GB" sz="500" dirty="0" smtClean="0">
                <a:solidFill>
                  <a:schemeClr val="tx1"/>
                </a:solidFill>
              </a:rPr>
              <a:t>2004</a:t>
            </a:r>
            <a:r>
              <a:rPr lang="en-GB" sz="500" dirty="0">
                <a:solidFill>
                  <a:schemeClr val="tx1"/>
                </a:solidFill>
              </a:rPr>
              <a:t>) </a:t>
            </a:r>
            <a:r>
              <a:rPr lang="en-GB" sz="500" i="1" dirty="0">
                <a:solidFill>
                  <a:schemeClr val="tx1"/>
                </a:solidFill>
              </a:rPr>
              <a:t>Learning For Life. </a:t>
            </a:r>
            <a:r>
              <a:rPr lang="en-GB" sz="500" dirty="0">
                <a:solidFill>
                  <a:schemeClr val="tx1"/>
                </a:solidFill>
              </a:rPr>
              <a:t>The Policy </a:t>
            </a:r>
            <a:r>
              <a:rPr lang="en-GB" sz="500" dirty="0" smtClean="0">
                <a:solidFill>
                  <a:schemeClr val="tx1"/>
                </a:solidFill>
              </a:rPr>
              <a:t>Press. </a:t>
            </a:r>
            <a:r>
              <a:rPr lang="en-GB" sz="500" dirty="0">
                <a:solidFill>
                  <a:schemeClr val="tx1"/>
                </a:solidFill>
              </a:rPr>
              <a:t>DK Pictures (2018) </a:t>
            </a:r>
            <a:r>
              <a:rPr lang="en-GB" sz="500" dirty="0">
                <a:solidFill>
                  <a:schemeClr val="tx1"/>
                </a:solidFill>
                <a:hlinkClick r:id="rId9"/>
              </a:rPr>
              <a:t>http://www.doink.com/description</a:t>
            </a:r>
            <a:r>
              <a:rPr lang="en-GB" sz="500" dirty="0" smtClean="0">
                <a:solidFill>
                  <a:schemeClr val="tx1"/>
                </a:solidFill>
                <a:hlinkClick r:id="rId9"/>
              </a:rPr>
              <a:t>/</a:t>
            </a:r>
            <a:r>
              <a:rPr lang="en-GB" sz="500" dirty="0" smtClean="0">
                <a:solidFill>
                  <a:schemeClr val="tx1"/>
                </a:solidFill>
              </a:rPr>
              <a:t> </a:t>
            </a:r>
            <a:r>
              <a:rPr lang="en-GB" sz="500" dirty="0">
                <a:solidFill>
                  <a:schemeClr val="tx1"/>
                </a:solidFill>
              </a:rPr>
              <a:t>(Accessed 8 April 2018). </a:t>
            </a:r>
            <a:endParaRPr lang="en-GB" sz="500" dirty="0" smtClean="0">
              <a:solidFill>
                <a:schemeClr val="tx1"/>
              </a:solidFill>
            </a:endParaRPr>
          </a:p>
          <a:p>
            <a:pPr algn="l"/>
            <a:r>
              <a:rPr lang="en-GB" sz="500" dirty="0" smtClean="0">
                <a:solidFill>
                  <a:schemeClr val="tx1"/>
                </a:solidFill>
              </a:rPr>
              <a:t>Impact Wales (2016) </a:t>
            </a:r>
            <a:r>
              <a:rPr lang="en-GB" sz="500" dirty="0" smtClean="0">
                <a:solidFill>
                  <a:schemeClr val="tx1"/>
                </a:solidFill>
                <a:hlinkClick r:id="rId34"/>
              </a:rPr>
              <a:t>https://www.impact.wales/wp-content/uploads/2017/03/Curriculum-for-Wales-School-Actions-1.pdf</a:t>
            </a:r>
            <a:r>
              <a:rPr lang="en-GB" sz="500" dirty="0" smtClean="0">
                <a:solidFill>
                  <a:schemeClr val="tx1"/>
                </a:solidFill>
              </a:rPr>
              <a:t> (Accessed: 13 April 2018).  Jones. K. </a:t>
            </a:r>
            <a:r>
              <a:rPr lang="en-GB" sz="500" dirty="0">
                <a:solidFill>
                  <a:schemeClr val="tx1"/>
                </a:solidFill>
              </a:rPr>
              <a:t>(2016) </a:t>
            </a:r>
            <a:r>
              <a:rPr lang="en-GB" sz="500" i="1" dirty="0">
                <a:solidFill>
                  <a:schemeClr val="tx1"/>
                </a:solidFill>
              </a:rPr>
              <a:t>Using Green Screen in the classroom! </a:t>
            </a:r>
            <a:r>
              <a:rPr lang="en-GB" sz="500" dirty="0" smtClean="0">
                <a:solidFill>
                  <a:schemeClr val="tx1"/>
                </a:solidFill>
                <a:hlinkClick r:id="rId35"/>
              </a:rPr>
              <a:t>https</a:t>
            </a:r>
            <a:r>
              <a:rPr lang="en-GB" sz="500" dirty="0">
                <a:solidFill>
                  <a:schemeClr val="tx1"/>
                </a:solidFill>
                <a:hlinkClick r:id="rId35"/>
              </a:rPr>
              <a:t>://lovetoteach87.com/2016/11/13/using-green-screen-in-the-classroom</a:t>
            </a:r>
            <a:r>
              <a:rPr lang="en-GB" sz="500" dirty="0" smtClean="0">
                <a:solidFill>
                  <a:schemeClr val="tx1"/>
                </a:solidFill>
                <a:hlinkClick r:id="rId35"/>
              </a:rPr>
              <a:t>/</a:t>
            </a:r>
            <a:r>
              <a:rPr lang="en-GB" sz="500" dirty="0" smtClean="0">
                <a:solidFill>
                  <a:schemeClr val="tx1"/>
                </a:solidFill>
              </a:rPr>
              <a:t> </a:t>
            </a:r>
          </a:p>
          <a:p>
            <a:pPr algn="l"/>
            <a:r>
              <a:rPr lang="en-GB" sz="500" dirty="0" smtClean="0">
                <a:solidFill>
                  <a:schemeClr val="tx1"/>
                </a:solidFill>
              </a:rPr>
              <a:t>Kent </a:t>
            </a:r>
            <a:r>
              <a:rPr lang="en-GB" sz="500" dirty="0">
                <a:solidFill>
                  <a:schemeClr val="tx1"/>
                </a:solidFill>
              </a:rPr>
              <a:t>University (2017) </a:t>
            </a:r>
            <a:r>
              <a:rPr lang="en-GB" sz="500" i="1" dirty="0">
                <a:solidFill>
                  <a:schemeClr val="tx1"/>
                </a:solidFill>
              </a:rPr>
              <a:t>5 Ways GarageBand Can Be Used in the Music </a:t>
            </a:r>
            <a:r>
              <a:rPr lang="en-GB" sz="500" i="1" dirty="0" smtClean="0">
                <a:solidFill>
                  <a:schemeClr val="tx1"/>
                </a:solidFill>
              </a:rPr>
              <a:t>Classroom </a:t>
            </a:r>
            <a:r>
              <a:rPr lang="en-GB" sz="500" dirty="0" smtClean="0">
                <a:solidFill>
                  <a:schemeClr val="tx1"/>
                </a:solidFill>
                <a:hlinkClick r:id="rId36"/>
              </a:rPr>
              <a:t>https</a:t>
            </a:r>
            <a:r>
              <a:rPr lang="en-GB" sz="500" dirty="0">
                <a:solidFill>
                  <a:schemeClr val="tx1"/>
                </a:solidFill>
                <a:hlinkClick r:id="rId36"/>
              </a:rPr>
              <a:t>://</a:t>
            </a:r>
            <a:r>
              <a:rPr lang="en-GB" sz="500" dirty="0" smtClean="0">
                <a:solidFill>
                  <a:schemeClr val="tx1"/>
                </a:solidFill>
                <a:hlinkClick r:id="rId36"/>
              </a:rPr>
              <a:t>musicedmasters.kent.edu/5-ways-garageband-can-be-used-in-the-music-classroom</a:t>
            </a:r>
            <a:r>
              <a:rPr lang="en-GB" sz="500" dirty="0">
                <a:solidFill>
                  <a:schemeClr val="tx1"/>
                </a:solidFill>
              </a:rPr>
              <a:t> (Accessed 8 April 2018). </a:t>
            </a:r>
            <a:r>
              <a:rPr lang="en-GB" sz="500" dirty="0" smtClean="0">
                <a:solidFill>
                  <a:schemeClr val="tx1"/>
                </a:solidFill>
              </a:rPr>
              <a:t> Tangible Play: </a:t>
            </a:r>
            <a:r>
              <a:rPr lang="en-GB" sz="500" dirty="0" err="1" smtClean="0">
                <a:solidFill>
                  <a:schemeClr val="tx1"/>
                </a:solidFill>
              </a:rPr>
              <a:t>Osmo</a:t>
            </a:r>
            <a:r>
              <a:rPr lang="en-GB" sz="500" dirty="0" smtClean="0">
                <a:solidFill>
                  <a:schemeClr val="tx1"/>
                </a:solidFill>
              </a:rPr>
              <a:t> (No Date) (</a:t>
            </a:r>
            <a:r>
              <a:rPr lang="en-GB" sz="500" dirty="0" smtClean="0">
                <a:solidFill>
                  <a:schemeClr val="tx1"/>
                </a:solidFill>
                <a:hlinkClick r:id="rId10"/>
              </a:rPr>
              <a:t>https://www.playosmo.com/en-gb/creativeset/</a:t>
            </a:r>
            <a:r>
              <a:rPr lang="en-GB" sz="500" dirty="0" smtClean="0">
                <a:solidFill>
                  <a:schemeClr val="tx1"/>
                </a:solidFill>
              </a:rPr>
              <a:t> </a:t>
            </a:r>
          </a:p>
          <a:p>
            <a:pPr algn="l"/>
            <a:r>
              <a:rPr lang="en-GB" sz="500" dirty="0" smtClean="0">
                <a:solidFill>
                  <a:schemeClr val="tx1"/>
                </a:solidFill>
              </a:rPr>
              <a:t>Welsh Assembly Government (2013) National Literacy and Numeracy Framework. Cardiff: Welsh Assembly Government document.  Welsh Assembly Government (2016). Digital Competence Framework. Cardiff: Welsh Assembly Government document</a:t>
            </a:r>
          </a:p>
        </p:txBody>
      </p:sp>
      <p:sp>
        <p:nvSpPr>
          <p:cNvPr id="219" name="TextBox 218"/>
          <p:cNvSpPr txBox="1"/>
          <p:nvPr/>
        </p:nvSpPr>
        <p:spPr>
          <a:xfrm>
            <a:off x="516393" y="406992"/>
            <a:ext cx="682767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100" spc="50" dirty="0" smtClean="0"/>
              <a:t>                    </a:t>
            </a:r>
            <a:r>
              <a:rPr lang="en-GB" sz="1000" b="1" u="sng" spc="100" dirty="0"/>
              <a:t>W</a:t>
            </a:r>
            <a:r>
              <a:rPr lang="en-GB" sz="1000" b="1" u="sng" spc="50" dirty="0"/>
              <a:t>hat is the </a:t>
            </a:r>
            <a:r>
              <a:rPr lang="en-GB" sz="1000" b="1" u="sng" spc="50" dirty="0" smtClean="0"/>
              <a:t>DCF?</a:t>
            </a:r>
            <a:endParaRPr lang="en-GB" sz="1400" b="1" u="sng" spc="50" dirty="0" smtClean="0"/>
          </a:p>
          <a:p>
            <a:r>
              <a:rPr lang="en-GB" sz="700" spc="50" dirty="0" smtClean="0"/>
              <a:t>DCF </a:t>
            </a:r>
            <a:r>
              <a:rPr lang="en-GB" sz="700" spc="50" dirty="0"/>
              <a:t>stands for </a:t>
            </a:r>
            <a:r>
              <a:rPr lang="en-GB" sz="700" b="1" spc="50" dirty="0"/>
              <a:t>Digital Competence Framework</a:t>
            </a:r>
            <a:r>
              <a:rPr lang="en-GB" sz="700" spc="50" dirty="0"/>
              <a:t>. The </a:t>
            </a:r>
            <a:r>
              <a:rPr lang="en-GB" sz="700" b="1" spc="50" dirty="0"/>
              <a:t>Donaldson Review </a:t>
            </a:r>
            <a:r>
              <a:rPr lang="en-GB" sz="700" spc="50" dirty="0"/>
              <a:t>(2015), reports that the current curriculum is out of date in </a:t>
            </a:r>
            <a:r>
              <a:rPr lang="en-GB" sz="700" spc="50" dirty="0" smtClean="0"/>
              <a:t>this new technological world </a:t>
            </a:r>
            <a:r>
              <a:rPr lang="en-GB" sz="700" spc="50" dirty="0"/>
              <a:t>in which we live in. Therefore he recommends </a:t>
            </a:r>
            <a:r>
              <a:rPr lang="en-GB" sz="700" b="1" spc="50" dirty="0"/>
              <a:t>Four Purposes </a:t>
            </a:r>
            <a:r>
              <a:rPr lang="en-GB" sz="700" spc="50" dirty="0"/>
              <a:t>which will enable learners to prepare for the real world by being provided enriching </a:t>
            </a:r>
            <a:r>
              <a:rPr lang="en-GB" sz="700" spc="50" dirty="0" smtClean="0"/>
              <a:t>experiences </a:t>
            </a:r>
            <a:r>
              <a:rPr lang="en-GB" sz="700" spc="50" dirty="0"/>
              <a:t>that are more cross curricular in nature. From this, the Digital Competence Framework (2016) has been </a:t>
            </a:r>
            <a:r>
              <a:rPr lang="en-GB" sz="700" spc="50" dirty="0" smtClean="0"/>
              <a:t>created. The DCF it </a:t>
            </a:r>
            <a:r>
              <a:rPr lang="en-GB" sz="700" spc="50" dirty="0"/>
              <a:t>is as important in our </a:t>
            </a:r>
            <a:r>
              <a:rPr lang="en-GB" sz="700" spc="50" dirty="0" smtClean="0"/>
              <a:t>curriculum </a:t>
            </a:r>
            <a:r>
              <a:rPr lang="en-GB" sz="700" spc="50" dirty="0"/>
              <a:t>as the Literacy and Numeracy Framework (2014). Therefore as much weight is needed to be given to the DCF as a result through the </a:t>
            </a:r>
            <a:r>
              <a:rPr lang="en-GB" sz="700" b="1" spc="50" dirty="0"/>
              <a:t>entire</a:t>
            </a:r>
            <a:r>
              <a:rPr lang="en-GB" sz="700" spc="50" dirty="0"/>
              <a:t> </a:t>
            </a:r>
            <a:r>
              <a:rPr lang="en-GB" sz="700" spc="50" dirty="0" smtClean="0"/>
              <a:t>curriculum </a:t>
            </a:r>
            <a:r>
              <a:rPr lang="en-GB" sz="700" spc="50" dirty="0"/>
              <a:t>including the Expressive Arts, but how can technology be utilised in an enriching way through such a creative and practical area of learning? </a:t>
            </a:r>
            <a:br>
              <a:rPr lang="en-GB" sz="700" spc="50" dirty="0"/>
            </a:br>
            <a:r>
              <a:rPr lang="en-GB" sz="700" spc="50" dirty="0"/>
              <a:t/>
            </a:r>
            <a:br>
              <a:rPr lang="en-GB" sz="700" spc="50" dirty="0"/>
            </a:br>
            <a:endParaRPr lang="en-GB" sz="700" dirty="0"/>
          </a:p>
        </p:txBody>
      </p:sp>
      <p:pic>
        <p:nvPicPr>
          <p:cNvPr id="221" name="Picture 220"/>
          <p:cNvPicPr>
            <a:picLocks noChangeAspect="1"/>
          </p:cNvPicPr>
          <p:nvPr/>
        </p:nvPicPr>
        <p:blipFill rotWithShape="1">
          <a:blip r:embed="rId3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94" t="7946" r="8122" b="6582"/>
          <a:stretch/>
        </p:blipFill>
        <p:spPr>
          <a:xfrm>
            <a:off x="7978750" y="6006343"/>
            <a:ext cx="406023" cy="410772"/>
          </a:xfrm>
          <a:prstGeom prst="rect">
            <a:avLst/>
          </a:prstGeom>
        </p:spPr>
      </p:pic>
      <p:pic>
        <p:nvPicPr>
          <p:cNvPr id="224" name="Picture 223"/>
          <p:cNvPicPr>
            <a:picLocks noChangeAspect="1"/>
          </p:cNvPicPr>
          <p:nvPr/>
        </p:nvPicPr>
        <p:blipFill>
          <a:blip r:embed="rId3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49962" y="6480484"/>
            <a:ext cx="428059" cy="374552"/>
          </a:xfrm>
          <a:prstGeom prst="rect">
            <a:avLst/>
          </a:prstGeom>
        </p:spPr>
      </p:pic>
      <p:pic>
        <p:nvPicPr>
          <p:cNvPr id="226" name="Picture 225"/>
          <p:cNvPicPr>
            <a:picLocks noChangeAspect="1"/>
          </p:cNvPicPr>
          <p:nvPr/>
        </p:nvPicPr>
        <p:blipFill>
          <a:blip r:embed="rId3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69456" y="6042563"/>
            <a:ext cx="428059" cy="374552"/>
          </a:xfrm>
          <a:prstGeom prst="rect">
            <a:avLst/>
          </a:prstGeom>
        </p:spPr>
      </p:pic>
      <p:pic>
        <p:nvPicPr>
          <p:cNvPr id="227" name="Picture 226"/>
          <p:cNvPicPr>
            <a:picLocks noChangeAspect="1"/>
          </p:cNvPicPr>
          <p:nvPr/>
        </p:nvPicPr>
        <p:blipFill>
          <a:blip r:embed="rId3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65542" y="2751693"/>
            <a:ext cx="371339" cy="463575"/>
          </a:xfrm>
          <a:prstGeom prst="rect">
            <a:avLst/>
          </a:prstGeom>
        </p:spPr>
      </p:pic>
      <p:pic>
        <p:nvPicPr>
          <p:cNvPr id="228" name="Picture 227"/>
          <p:cNvPicPr>
            <a:picLocks noChangeAspect="1"/>
          </p:cNvPicPr>
          <p:nvPr/>
        </p:nvPicPr>
        <p:blipFill rotWithShape="1">
          <a:blip r:embed="rId3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9525"/>
          <a:stretch/>
        </p:blipFill>
        <p:spPr>
          <a:xfrm>
            <a:off x="8013434" y="6484941"/>
            <a:ext cx="371339" cy="373059"/>
          </a:xfrm>
          <a:prstGeom prst="rect">
            <a:avLst/>
          </a:prstGeom>
        </p:spPr>
      </p:pic>
      <p:pic>
        <p:nvPicPr>
          <p:cNvPr id="229" name="Picture 228"/>
          <p:cNvPicPr>
            <a:picLocks noChangeAspect="1"/>
          </p:cNvPicPr>
          <p:nvPr/>
        </p:nvPicPr>
        <p:blipFill>
          <a:blip r:embed="rId3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930" y="3672990"/>
            <a:ext cx="371339" cy="463575"/>
          </a:xfrm>
          <a:prstGeom prst="rect">
            <a:avLst/>
          </a:prstGeom>
        </p:spPr>
      </p:pic>
      <p:pic>
        <p:nvPicPr>
          <p:cNvPr id="230" name="Picture 229"/>
          <p:cNvPicPr>
            <a:picLocks noChangeAspect="1"/>
          </p:cNvPicPr>
          <p:nvPr/>
        </p:nvPicPr>
        <p:blipFill>
          <a:blip r:embed="rId3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204" y="513708"/>
            <a:ext cx="428059" cy="374552"/>
          </a:xfrm>
          <a:prstGeom prst="rect">
            <a:avLst/>
          </a:prstGeom>
        </p:spPr>
      </p:pic>
      <p:pic>
        <p:nvPicPr>
          <p:cNvPr id="231" name="Picture 230"/>
          <p:cNvPicPr>
            <a:picLocks noChangeAspect="1"/>
          </p:cNvPicPr>
          <p:nvPr/>
        </p:nvPicPr>
        <p:blipFill>
          <a:blip r:embed="rId3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22331" y="30112"/>
            <a:ext cx="428059" cy="374552"/>
          </a:xfrm>
          <a:prstGeom prst="rect">
            <a:avLst/>
          </a:prstGeom>
        </p:spPr>
      </p:pic>
      <p:pic>
        <p:nvPicPr>
          <p:cNvPr id="187" name="Picture 186"/>
          <p:cNvPicPr>
            <a:picLocks noChangeAspect="1"/>
          </p:cNvPicPr>
          <p:nvPr/>
        </p:nvPicPr>
        <p:blipFill>
          <a:blip r:embed="rId4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44208" y="1166392"/>
            <a:ext cx="288032" cy="135925"/>
          </a:xfrm>
          <a:prstGeom prst="roundRect">
            <a:avLst>
              <a:gd name="adj" fmla="val 16667"/>
            </a:avLst>
          </a:prstGeom>
          <a:ln>
            <a:noFill/>
          </a:ln>
          <a:effectLst/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188" name="Picture 187"/>
          <p:cNvPicPr>
            <a:picLocks noChangeAspect="1"/>
          </p:cNvPicPr>
          <p:nvPr/>
        </p:nvPicPr>
        <p:blipFill>
          <a:blip r:embed="rId4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42866" y="1168337"/>
            <a:ext cx="258201" cy="120129"/>
          </a:xfrm>
          <a:prstGeom prst="roundRect">
            <a:avLst>
              <a:gd name="adj" fmla="val 16667"/>
            </a:avLst>
          </a:prstGeom>
          <a:ln>
            <a:noFill/>
          </a:ln>
          <a:effectLst/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1074767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Custom Theme">
  <a:themeElements>
    <a:clrScheme name="Office Colors">
      <a:dk1>
        <a:sysClr val="windowText" lastClr="000000"/>
      </a:dk1>
      <a:lt1>
        <a:sysClr val="window" lastClr="FFFFFF"/>
      </a:lt1>
      <a:dk2>
        <a:srgbClr val="1F497D"/>
      </a:dk2>
      <a:lt2>
        <a:srgbClr val="FAF3E8"/>
      </a:lt2>
      <a:accent1>
        <a:srgbClr val="5C83B4"/>
      </a:accent1>
      <a:accent2>
        <a:srgbClr val="C0504D"/>
      </a:accent2>
      <a:accent3>
        <a:srgbClr val="9DBB61"/>
      </a:accent3>
      <a:accent4>
        <a:srgbClr val="8066A0"/>
      </a:accent4>
      <a:accent5>
        <a:srgbClr val="4BACC6"/>
      </a:accent5>
      <a:accent6>
        <a:srgbClr val="F59D56"/>
      </a:accent6>
      <a:hlink>
        <a:srgbClr val="0000FF"/>
      </a:hlink>
      <a:folHlink>
        <a:srgbClr val="800080"/>
      </a:folHlink>
    </a:clrScheme>
    <a:fontScheme name="Office Fonts">
      <a:majorFont>
        <a:latin typeface="Calibri"/>
        <a:ea typeface="MS PGothic"/>
        <a:cs typeface=""/>
      </a:majorFont>
      <a:minorFont>
        <a:latin typeface="Calibri"/>
        <a:ea typeface="MS PGothic"/>
        <a:cs typeface=""/>
      </a:minorFont>
    </a:fontScheme>
    <a:fmtScheme name="Office Effects">
      <a:fillStyleLst>
        <a:solidFill>
          <a:schemeClr val="phClr">
            <a:tint val="100000"/>
            <a:shade val="100000"/>
            <a:satMod val="100000"/>
          </a:schemeClr>
        </a:solidFill>
        <a:gradFill rotWithShape="1">
          <a:gsLst>
            <a:gs pos="0">
              <a:schemeClr val="phClr">
                <a:tint val="65000"/>
                <a:shade val="100000"/>
                <a:satMod val="133000"/>
              </a:schemeClr>
            </a:gs>
            <a:gs pos="15000">
              <a:schemeClr val="phClr">
                <a:tint val="50000"/>
                <a:shade val="100000"/>
                <a:satMod val="140000"/>
              </a:schemeClr>
            </a:gs>
            <a:gs pos="100000">
              <a:schemeClr val="phClr">
                <a:tint val="10000"/>
                <a:shade val="100000"/>
                <a:satMod val="135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75000"/>
                <a:satMod val="160000"/>
              </a:schemeClr>
            </a:gs>
            <a:gs pos="62000">
              <a:schemeClr val="phClr">
                <a:tint val="100000"/>
                <a:shade val="100000"/>
                <a:satMod val="125000"/>
              </a:schemeClr>
            </a:gs>
            <a:gs pos="100000">
              <a:schemeClr val="phClr">
                <a:tint val="80000"/>
                <a:shade val="100000"/>
                <a:satMod val="140000"/>
              </a:schemeClr>
            </a:gs>
          </a:gsLst>
          <a:lin ang="16200000" scaled="1"/>
        </a:gradFill>
      </a:fillStyleLst>
      <a:lnStyleLst>
        <a:ln w="12700">
          <a:solidFill>
            <a:schemeClr val="phClr"/>
          </a:solidFill>
          <a:prstDash val="solid"/>
        </a:ln>
        <a:ln w="25400">
          <a:solidFill>
            <a:schemeClr val="phClr"/>
          </a:solidFill>
          <a:prstDash val="solid"/>
        </a:ln>
        <a:ln w="38100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>
              <a:srgbClr val="000000">
                <a:alpha val="61176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contourW="12700" prstMaterial="powder">
            <a:bevelT h="50800"/>
            <a:contourClr>
              <a:schemeClr val="phClr">
                <a:tint val="100000"/>
                <a:shade val="100000"/>
                <a:satMod val="100000"/>
              </a:schemeClr>
            </a:contourClr>
          </a:sp3d>
        </a:effectStyle>
        <a:effectStyle>
          <a:effectLst>
            <a:reflection blurRad="12700" stA="25000" endPos="28000" dist="38100" dir="5400000" sy="-100000" rotWithShape="0"/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>
            <a:bevelT w="139700" h="38100"/>
            <a:contourClr>
              <a:schemeClr val="phClr">
                <a:tint val="100000"/>
                <a:shade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50000"/>
                <a:satMod val="145000"/>
              </a:schemeClr>
            </a:gs>
            <a:gs pos="40000">
              <a:schemeClr val="phClr">
                <a:tint val="100000"/>
                <a:shade val="70000"/>
                <a:satMod val="145000"/>
              </a:schemeClr>
            </a:gs>
            <a:gs pos="100000">
              <a:schemeClr val="phClr">
                <a:tint val="85000"/>
                <a:shade val="100000"/>
                <a:satMod val="155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50000"/>
                <a:satMod val="145000"/>
              </a:schemeClr>
            </a:gs>
            <a:gs pos="30000">
              <a:schemeClr val="phClr">
                <a:tint val="100000"/>
                <a:shade val="65000"/>
                <a:satMod val="155000"/>
              </a:schemeClr>
            </a:gs>
            <a:gs pos="100000">
              <a:schemeClr val="phClr">
                <a:tint val="60000"/>
                <a:shade val="100000"/>
                <a:satMod val="170000"/>
              </a:schemeClr>
            </a:gs>
          </a:gsLst>
          <a:lin ang="16200000" scaled="1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Custom Theme">
  <a:themeElements>
    <a:clrScheme name="Office Colors">
      <a:dk1>
        <a:sysClr val="windowText" lastClr="000000"/>
      </a:dk1>
      <a:lt1>
        <a:sysClr val="window" lastClr="FFFFFF"/>
      </a:lt1>
      <a:dk2>
        <a:srgbClr val="1F497D"/>
      </a:dk2>
      <a:lt2>
        <a:srgbClr val="FAF3E8"/>
      </a:lt2>
      <a:accent1>
        <a:srgbClr val="5C83B4"/>
      </a:accent1>
      <a:accent2>
        <a:srgbClr val="C0504D"/>
      </a:accent2>
      <a:accent3>
        <a:srgbClr val="9DBB61"/>
      </a:accent3>
      <a:accent4>
        <a:srgbClr val="8066A0"/>
      </a:accent4>
      <a:accent5>
        <a:srgbClr val="4BACC6"/>
      </a:accent5>
      <a:accent6>
        <a:srgbClr val="F59D56"/>
      </a:accent6>
      <a:hlink>
        <a:srgbClr val="0000FF"/>
      </a:hlink>
      <a:folHlink>
        <a:srgbClr val="800080"/>
      </a:folHlink>
    </a:clrScheme>
    <a:fontScheme name="Office Fonts">
      <a:majorFont>
        <a:latin typeface="Calibri"/>
        <a:ea typeface="MS PGothic"/>
        <a:cs typeface=""/>
      </a:majorFont>
      <a:minorFont>
        <a:latin typeface="Calibri"/>
        <a:ea typeface="MS PGothic"/>
        <a:cs typeface=""/>
      </a:minorFont>
    </a:fontScheme>
    <a:fmtScheme name="Office Effects">
      <a:fillStyleLst>
        <a:solidFill>
          <a:schemeClr val="phClr">
            <a:tint val="100000"/>
            <a:shade val="100000"/>
            <a:satMod val="100000"/>
          </a:schemeClr>
        </a:solidFill>
        <a:gradFill rotWithShape="1">
          <a:gsLst>
            <a:gs pos="0">
              <a:schemeClr val="phClr">
                <a:tint val="65000"/>
                <a:shade val="100000"/>
                <a:satMod val="133000"/>
              </a:schemeClr>
            </a:gs>
            <a:gs pos="15000">
              <a:schemeClr val="phClr">
                <a:tint val="50000"/>
                <a:shade val="100000"/>
                <a:satMod val="140000"/>
              </a:schemeClr>
            </a:gs>
            <a:gs pos="100000">
              <a:schemeClr val="phClr">
                <a:tint val="10000"/>
                <a:shade val="100000"/>
                <a:satMod val="135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75000"/>
                <a:satMod val="160000"/>
              </a:schemeClr>
            </a:gs>
            <a:gs pos="62000">
              <a:schemeClr val="phClr">
                <a:tint val="100000"/>
                <a:shade val="100000"/>
                <a:satMod val="125000"/>
              </a:schemeClr>
            </a:gs>
            <a:gs pos="100000">
              <a:schemeClr val="phClr">
                <a:tint val="80000"/>
                <a:shade val="100000"/>
                <a:satMod val="140000"/>
              </a:schemeClr>
            </a:gs>
          </a:gsLst>
          <a:lin ang="16200000" scaled="1"/>
        </a:gradFill>
      </a:fillStyleLst>
      <a:lnStyleLst>
        <a:ln w="12700">
          <a:solidFill>
            <a:schemeClr val="phClr"/>
          </a:solidFill>
          <a:prstDash val="solid"/>
        </a:ln>
        <a:ln w="25400">
          <a:solidFill>
            <a:schemeClr val="phClr"/>
          </a:solidFill>
          <a:prstDash val="solid"/>
        </a:ln>
        <a:ln w="38100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>
              <a:srgbClr val="000000">
                <a:alpha val="61176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contourW="12700" prstMaterial="powder">
            <a:bevelT h="50800"/>
            <a:contourClr>
              <a:schemeClr val="phClr">
                <a:tint val="100000"/>
                <a:shade val="100000"/>
                <a:satMod val="100000"/>
              </a:schemeClr>
            </a:contourClr>
          </a:sp3d>
        </a:effectStyle>
        <a:effectStyle>
          <a:effectLst>
            <a:reflection blurRad="12700" stA="25000" endPos="28000" dist="38100" dir="5400000" sy="-100000" rotWithShape="0"/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>
            <a:bevelT w="139700" h="38100"/>
            <a:contourClr>
              <a:schemeClr val="phClr">
                <a:tint val="100000"/>
                <a:shade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50000"/>
                <a:satMod val="145000"/>
              </a:schemeClr>
            </a:gs>
            <a:gs pos="40000">
              <a:schemeClr val="phClr">
                <a:tint val="100000"/>
                <a:shade val="70000"/>
                <a:satMod val="145000"/>
              </a:schemeClr>
            </a:gs>
            <a:gs pos="100000">
              <a:schemeClr val="phClr">
                <a:tint val="85000"/>
                <a:shade val="100000"/>
                <a:satMod val="155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50000"/>
                <a:satMod val="145000"/>
              </a:schemeClr>
            </a:gs>
            <a:gs pos="30000">
              <a:schemeClr val="phClr">
                <a:tint val="100000"/>
                <a:shade val="65000"/>
                <a:satMod val="155000"/>
              </a:schemeClr>
            </a:gs>
            <a:gs pos="100000">
              <a:schemeClr val="phClr">
                <a:tint val="60000"/>
                <a:shade val="100000"/>
                <a:satMod val="170000"/>
              </a:schemeClr>
            </a:gs>
          </a:gsLst>
          <a:lin ang="16200000" scaled="1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50B57212-D278-4F09-9602-9B26806117BE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729</Words>
  <Application>Microsoft Office PowerPoint</Application>
  <PresentationFormat>On-screen Show (4:3)</PresentationFormat>
  <Paragraphs>74</Paragraphs>
  <Slides>1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                              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2018-04-10T21:41:44Z</dcterms:created>
  <dcterms:modified xsi:type="dcterms:W3CDTF">2018-04-14T00:40:39Z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TC100738469990</vt:lpwstr>
  </property>
</Properties>
</file>