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2" r:id="rId1"/>
  </p:sldMasterIdLst>
  <p:sldIdLst>
    <p:sldId id="256" r:id="rId2"/>
    <p:sldId id="262" r:id="rId3"/>
    <p:sldId id="257" r:id="rId4"/>
    <p:sldId id="264" r:id="rId5"/>
    <p:sldId id="263" r:id="rId6"/>
    <p:sldId id="268" r:id="rId7"/>
    <p:sldId id="261" r:id="rId8"/>
    <p:sldId id="259" r:id="rId9"/>
    <p:sldId id="267" r:id="rId10"/>
    <p:sldId id="266" r:id="rId11"/>
    <p:sldId id="260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D87D8F-66B5-F702-91FD-68DBE343B666}" v="494" dt="2022-07-24T09:44:46.221"/>
    <p1510:client id="{1E836FC2-6CBE-A81D-9449-37739A038FC6}" v="119" dt="2022-07-02T23:11:32.810"/>
    <p1510:client id="{3ADCC7DC-4838-2BB1-BC1C-6527E348C524}" v="199" dt="2022-07-03T10:37:31.828"/>
    <p1510:client id="{432B44D7-4DD5-4639-A3FD-E42FAC8E42EE}" v="157" dt="2022-06-18T23:05:33.165"/>
    <p1510:client id="{51A84BA1-5852-89E7-1907-179243B79EA1}" v="244" dt="2022-07-16T21:59:53.912"/>
    <p1510:client id="{560940D6-B7B9-FEE1-FCB8-513CFF67B24E}" v="378" dt="2022-07-09T22:01:28.098"/>
    <p1510:client id="{58F87B4D-1E95-6032-BDE1-970BE42D56E2}" v="1" dt="2022-07-02T16:36:15.372"/>
    <p1510:client id="{5FCA7CAB-0200-4F63-E990-2AC2572DC0E0}" v="1" dt="2022-07-02T16:38:10.630"/>
    <p1510:client id="{7D5DF542-F90A-7DF4-A41B-E4721924AACE}" v="9" dt="2022-07-03T15:27:53.243"/>
    <p1510:client id="{8DCE845D-0A1C-A2A7-EE04-D053AB3D47A7}" v="43" dt="2022-07-10T07:42:12.600"/>
    <p1510:client id="{A5ACD2AA-47E3-6369-8C34-FD3F9AEF2FBF}" v="448" dt="2022-07-24T09:40:01.099"/>
    <p1510:client id="{DC6F27C0-F96B-82A5-7CB4-5F846FC09341}" v="29" dt="2022-07-02T16:36:34.833"/>
    <p1510:client id="{F19FA71E-90AD-4AC2-AF47-AC94CE300AFF}" v="1212" dt="2022-07-06T18:42:32.4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48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2294D0-8A69-40F4-8AD6-B60EC2CB45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92E9943-0506-40C7-9C44-62E4428FE073}">
      <dgm:prSet/>
      <dgm:spPr/>
      <dgm:t>
        <a:bodyPr/>
        <a:lstStyle/>
        <a:p>
          <a:r>
            <a:rPr lang="en-GB"/>
            <a:t>Poor communication between pharmacists and prescribers (prescribing errors are common and problematic)</a:t>
          </a:r>
          <a:endParaRPr lang="en-US"/>
        </a:p>
      </dgm:t>
    </dgm:pt>
    <dgm:pt modelId="{5F1C87D8-E854-4DC0-A1A9-C09F4582B0F1}" type="parTrans" cxnId="{E2101BC1-344A-4A6A-9B11-F88DB9D69199}">
      <dgm:prSet/>
      <dgm:spPr/>
      <dgm:t>
        <a:bodyPr/>
        <a:lstStyle/>
        <a:p>
          <a:endParaRPr lang="en-US"/>
        </a:p>
      </dgm:t>
    </dgm:pt>
    <dgm:pt modelId="{20CDCC79-D104-4B39-8241-CB63430592B0}" type="sibTrans" cxnId="{E2101BC1-344A-4A6A-9B11-F88DB9D69199}">
      <dgm:prSet/>
      <dgm:spPr/>
      <dgm:t>
        <a:bodyPr/>
        <a:lstStyle/>
        <a:p>
          <a:endParaRPr lang="en-US"/>
        </a:p>
      </dgm:t>
    </dgm:pt>
    <dgm:pt modelId="{7F0CBB43-3B17-4D41-98F0-4525F34DEACB}">
      <dgm:prSet/>
      <dgm:spPr/>
      <dgm:t>
        <a:bodyPr/>
        <a:lstStyle/>
        <a:p>
          <a:r>
            <a:rPr lang="en-GB"/>
            <a:t>Poor communication between pharmacists and customers</a:t>
          </a:r>
          <a:endParaRPr lang="en-US"/>
        </a:p>
      </dgm:t>
    </dgm:pt>
    <dgm:pt modelId="{2261F59E-7B91-47A8-B80A-D37F113DBEA4}" type="parTrans" cxnId="{2D13E16D-24F7-46D6-9BA8-FD20103721F4}">
      <dgm:prSet/>
      <dgm:spPr/>
      <dgm:t>
        <a:bodyPr/>
        <a:lstStyle/>
        <a:p>
          <a:endParaRPr lang="en-US"/>
        </a:p>
      </dgm:t>
    </dgm:pt>
    <dgm:pt modelId="{430A3705-089A-4D1C-874C-737F3A042044}" type="sibTrans" cxnId="{2D13E16D-24F7-46D6-9BA8-FD20103721F4}">
      <dgm:prSet/>
      <dgm:spPr/>
      <dgm:t>
        <a:bodyPr/>
        <a:lstStyle/>
        <a:p>
          <a:endParaRPr lang="en-US"/>
        </a:p>
      </dgm:t>
    </dgm:pt>
    <dgm:pt modelId="{042D7204-F869-4041-B250-52455164B866}">
      <dgm:prSet/>
      <dgm:spPr/>
      <dgm:t>
        <a:bodyPr/>
        <a:lstStyle/>
        <a:p>
          <a:r>
            <a:rPr lang="en-GB"/>
            <a:t>Pharmacists using medical terms, not familiar for the customers</a:t>
          </a:r>
          <a:endParaRPr lang="en-US"/>
        </a:p>
      </dgm:t>
    </dgm:pt>
    <dgm:pt modelId="{7A970697-998A-45BF-85D6-2EEF6E70A908}" type="parTrans" cxnId="{5B9E50CA-2212-4D4A-91B1-1F11FEB3E084}">
      <dgm:prSet/>
      <dgm:spPr/>
      <dgm:t>
        <a:bodyPr/>
        <a:lstStyle/>
        <a:p>
          <a:endParaRPr lang="en-US"/>
        </a:p>
      </dgm:t>
    </dgm:pt>
    <dgm:pt modelId="{326F4C9C-BE06-4F6F-9385-BACDDB985E2F}" type="sibTrans" cxnId="{5B9E50CA-2212-4D4A-91B1-1F11FEB3E084}">
      <dgm:prSet/>
      <dgm:spPr/>
      <dgm:t>
        <a:bodyPr/>
        <a:lstStyle/>
        <a:p>
          <a:endParaRPr lang="en-US"/>
        </a:p>
      </dgm:t>
    </dgm:pt>
    <dgm:pt modelId="{146B8E4E-E5B4-4704-972C-17B381B1AA62}">
      <dgm:prSet/>
      <dgm:spPr/>
      <dgm:t>
        <a:bodyPr/>
        <a:lstStyle/>
        <a:p>
          <a:r>
            <a:rPr lang="en-GB"/>
            <a:t>Language and cultural barriers</a:t>
          </a:r>
          <a:endParaRPr lang="en-US"/>
        </a:p>
      </dgm:t>
    </dgm:pt>
    <dgm:pt modelId="{44331AA4-7E66-44B9-9BBA-12ACB8E1F10C}" type="parTrans" cxnId="{322E8390-1D1D-4884-97A6-FB28853EB7C0}">
      <dgm:prSet/>
      <dgm:spPr/>
      <dgm:t>
        <a:bodyPr/>
        <a:lstStyle/>
        <a:p>
          <a:endParaRPr lang="en-US"/>
        </a:p>
      </dgm:t>
    </dgm:pt>
    <dgm:pt modelId="{7774B3A3-DDF8-4A09-BAFE-91E31981D318}" type="sibTrans" cxnId="{322E8390-1D1D-4884-97A6-FB28853EB7C0}">
      <dgm:prSet/>
      <dgm:spPr/>
      <dgm:t>
        <a:bodyPr/>
        <a:lstStyle/>
        <a:p>
          <a:endParaRPr lang="en-US"/>
        </a:p>
      </dgm:t>
    </dgm:pt>
    <dgm:pt modelId="{B7DEFC57-C5BB-49D1-8648-CEF41246A932}">
      <dgm:prSet/>
      <dgm:spPr/>
      <dgm:t>
        <a:bodyPr/>
        <a:lstStyle/>
        <a:p>
          <a:r>
            <a:rPr lang="en-GB"/>
            <a:t>OTC (over-the-counter) enquires find consumers resistant</a:t>
          </a:r>
          <a:endParaRPr lang="en-US"/>
        </a:p>
      </dgm:t>
    </dgm:pt>
    <dgm:pt modelId="{92D70772-0E8D-4139-9903-6AA238D31CC4}" type="parTrans" cxnId="{D56CDE34-CF86-4E86-8B3E-D6D2237F5EF3}">
      <dgm:prSet/>
      <dgm:spPr/>
      <dgm:t>
        <a:bodyPr/>
        <a:lstStyle/>
        <a:p>
          <a:endParaRPr lang="en-US"/>
        </a:p>
      </dgm:t>
    </dgm:pt>
    <dgm:pt modelId="{C0E008FF-2DF1-4D62-B294-17CA62E2ACA5}" type="sibTrans" cxnId="{D56CDE34-CF86-4E86-8B3E-D6D2237F5EF3}">
      <dgm:prSet/>
      <dgm:spPr/>
      <dgm:t>
        <a:bodyPr/>
        <a:lstStyle/>
        <a:p>
          <a:endParaRPr lang="en-US"/>
        </a:p>
      </dgm:t>
    </dgm:pt>
    <dgm:pt modelId="{9D880D01-DF07-454F-9505-A54B876793EF}" type="pres">
      <dgm:prSet presAssocID="{842294D0-8A69-40F4-8AD6-B60EC2CB45F1}" presName="root" presStyleCnt="0">
        <dgm:presLayoutVars>
          <dgm:dir/>
          <dgm:resizeHandles val="exact"/>
        </dgm:presLayoutVars>
      </dgm:prSet>
      <dgm:spPr/>
    </dgm:pt>
    <dgm:pt modelId="{86C78557-CEA3-444B-8175-BCE6E4F3DB6C}" type="pres">
      <dgm:prSet presAssocID="{392E9943-0506-40C7-9C44-62E4428FE073}" presName="compNode" presStyleCnt="0"/>
      <dgm:spPr/>
    </dgm:pt>
    <dgm:pt modelId="{4B0A5583-5799-4826-A5E6-C6F97C2C2B83}" type="pres">
      <dgm:prSet presAssocID="{392E9943-0506-40C7-9C44-62E4428FE073}" presName="bgRect" presStyleLbl="bgShp" presStyleIdx="0" presStyleCnt="5"/>
      <dgm:spPr/>
    </dgm:pt>
    <dgm:pt modelId="{441F78FD-21CB-4F31-B16D-23192E08497A}" type="pres">
      <dgm:prSet presAssocID="{392E9943-0506-40C7-9C44-62E4428FE07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9781C5E-E381-4202-90A7-C51E671DE98C}" type="pres">
      <dgm:prSet presAssocID="{392E9943-0506-40C7-9C44-62E4428FE073}" presName="spaceRect" presStyleCnt="0"/>
      <dgm:spPr/>
    </dgm:pt>
    <dgm:pt modelId="{5E27EF00-3719-46AE-B804-37B0032FB9F2}" type="pres">
      <dgm:prSet presAssocID="{392E9943-0506-40C7-9C44-62E4428FE073}" presName="parTx" presStyleLbl="revTx" presStyleIdx="0" presStyleCnt="5">
        <dgm:presLayoutVars>
          <dgm:chMax val="0"/>
          <dgm:chPref val="0"/>
        </dgm:presLayoutVars>
      </dgm:prSet>
      <dgm:spPr/>
    </dgm:pt>
    <dgm:pt modelId="{6F2F1665-9CFD-4F6A-90CB-4135B07014B6}" type="pres">
      <dgm:prSet presAssocID="{20CDCC79-D104-4B39-8241-CB63430592B0}" presName="sibTrans" presStyleCnt="0"/>
      <dgm:spPr/>
    </dgm:pt>
    <dgm:pt modelId="{9C4A97C5-ECFD-4271-A1CC-F6B28274E782}" type="pres">
      <dgm:prSet presAssocID="{7F0CBB43-3B17-4D41-98F0-4525F34DEACB}" presName="compNode" presStyleCnt="0"/>
      <dgm:spPr/>
    </dgm:pt>
    <dgm:pt modelId="{AE817C41-B733-4021-8DD8-E57713491654}" type="pres">
      <dgm:prSet presAssocID="{7F0CBB43-3B17-4D41-98F0-4525F34DEACB}" presName="bgRect" presStyleLbl="bgShp" presStyleIdx="1" presStyleCnt="5"/>
      <dgm:spPr/>
    </dgm:pt>
    <dgm:pt modelId="{397EA489-F48E-4F36-8257-2578A15A06CE}" type="pres">
      <dgm:prSet presAssocID="{7F0CBB43-3B17-4D41-98F0-4525F34DEAC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BD88E39-1F9F-44E7-A66B-B37BA88301E2}" type="pres">
      <dgm:prSet presAssocID="{7F0CBB43-3B17-4D41-98F0-4525F34DEACB}" presName="spaceRect" presStyleCnt="0"/>
      <dgm:spPr/>
    </dgm:pt>
    <dgm:pt modelId="{A6D23D34-E520-4D73-853D-F357FD1CB138}" type="pres">
      <dgm:prSet presAssocID="{7F0CBB43-3B17-4D41-98F0-4525F34DEACB}" presName="parTx" presStyleLbl="revTx" presStyleIdx="1" presStyleCnt="5">
        <dgm:presLayoutVars>
          <dgm:chMax val="0"/>
          <dgm:chPref val="0"/>
        </dgm:presLayoutVars>
      </dgm:prSet>
      <dgm:spPr/>
    </dgm:pt>
    <dgm:pt modelId="{E3CB7E5A-EC34-44B9-B1FC-1798CA19B445}" type="pres">
      <dgm:prSet presAssocID="{430A3705-089A-4D1C-874C-737F3A042044}" presName="sibTrans" presStyleCnt="0"/>
      <dgm:spPr/>
    </dgm:pt>
    <dgm:pt modelId="{0E370394-B6CA-426D-946D-EDC2F5E3C1DA}" type="pres">
      <dgm:prSet presAssocID="{042D7204-F869-4041-B250-52455164B866}" presName="compNode" presStyleCnt="0"/>
      <dgm:spPr/>
    </dgm:pt>
    <dgm:pt modelId="{ED0C1052-05D6-4AE5-9D43-0B0909D0567B}" type="pres">
      <dgm:prSet presAssocID="{042D7204-F869-4041-B250-52455164B866}" presName="bgRect" presStyleLbl="bgShp" presStyleIdx="2" presStyleCnt="5"/>
      <dgm:spPr/>
    </dgm:pt>
    <dgm:pt modelId="{0CFBB3E8-1FCC-4169-B499-14D417E55AC4}" type="pres">
      <dgm:prSet presAssocID="{042D7204-F869-4041-B250-52455164B86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E2F6C30-23A5-4CE0-8325-000E5854A248}" type="pres">
      <dgm:prSet presAssocID="{042D7204-F869-4041-B250-52455164B866}" presName="spaceRect" presStyleCnt="0"/>
      <dgm:spPr/>
    </dgm:pt>
    <dgm:pt modelId="{F3C7D87A-DCFB-480F-BBA0-53C6047B7479}" type="pres">
      <dgm:prSet presAssocID="{042D7204-F869-4041-B250-52455164B866}" presName="parTx" presStyleLbl="revTx" presStyleIdx="2" presStyleCnt="5">
        <dgm:presLayoutVars>
          <dgm:chMax val="0"/>
          <dgm:chPref val="0"/>
        </dgm:presLayoutVars>
      </dgm:prSet>
      <dgm:spPr/>
    </dgm:pt>
    <dgm:pt modelId="{2F82D1C0-2545-47BA-9474-3352FEC7054A}" type="pres">
      <dgm:prSet presAssocID="{326F4C9C-BE06-4F6F-9385-BACDDB985E2F}" presName="sibTrans" presStyleCnt="0"/>
      <dgm:spPr/>
    </dgm:pt>
    <dgm:pt modelId="{2A9A9F90-CB2F-4B60-9E2C-71828516882B}" type="pres">
      <dgm:prSet presAssocID="{146B8E4E-E5B4-4704-972C-17B381B1AA62}" presName="compNode" presStyleCnt="0"/>
      <dgm:spPr/>
    </dgm:pt>
    <dgm:pt modelId="{31C3E597-E940-4C1C-91B7-E07545506B0E}" type="pres">
      <dgm:prSet presAssocID="{146B8E4E-E5B4-4704-972C-17B381B1AA62}" presName="bgRect" presStyleLbl="bgShp" presStyleIdx="3" presStyleCnt="5"/>
      <dgm:spPr/>
    </dgm:pt>
    <dgm:pt modelId="{B851AA3D-A846-40BF-92BB-7D9320FA88B1}" type="pres">
      <dgm:prSet presAssocID="{146B8E4E-E5B4-4704-972C-17B381B1AA6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D8E981D4-75F4-4A8D-8C5F-13600FF8ED0E}" type="pres">
      <dgm:prSet presAssocID="{146B8E4E-E5B4-4704-972C-17B381B1AA62}" presName="spaceRect" presStyleCnt="0"/>
      <dgm:spPr/>
    </dgm:pt>
    <dgm:pt modelId="{83B25439-E3E3-4B51-8F52-B09950D58B62}" type="pres">
      <dgm:prSet presAssocID="{146B8E4E-E5B4-4704-972C-17B381B1AA62}" presName="parTx" presStyleLbl="revTx" presStyleIdx="3" presStyleCnt="5">
        <dgm:presLayoutVars>
          <dgm:chMax val="0"/>
          <dgm:chPref val="0"/>
        </dgm:presLayoutVars>
      </dgm:prSet>
      <dgm:spPr/>
    </dgm:pt>
    <dgm:pt modelId="{C13539C9-A5AF-488C-9B25-AC39D484C010}" type="pres">
      <dgm:prSet presAssocID="{7774B3A3-DDF8-4A09-BAFE-91E31981D318}" presName="sibTrans" presStyleCnt="0"/>
      <dgm:spPr/>
    </dgm:pt>
    <dgm:pt modelId="{8C200F00-3AF7-4483-A8D4-409BAEADD58D}" type="pres">
      <dgm:prSet presAssocID="{B7DEFC57-C5BB-49D1-8648-CEF41246A932}" presName="compNode" presStyleCnt="0"/>
      <dgm:spPr/>
    </dgm:pt>
    <dgm:pt modelId="{4FA6EABA-3D60-4277-B1A4-9AB16360C6E2}" type="pres">
      <dgm:prSet presAssocID="{B7DEFC57-C5BB-49D1-8648-CEF41246A932}" presName="bgRect" presStyleLbl="bgShp" presStyleIdx="4" presStyleCnt="5"/>
      <dgm:spPr/>
    </dgm:pt>
    <dgm:pt modelId="{C60C41A3-1B9C-4FD8-8E67-42995945CCF6}" type="pres">
      <dgm:prSet presAssocID="{B7DEFC57-C5BB-49D1-8648-CEF41246A93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cket knife"/>
        </a:ext>
      </dgm:extLst>
    </dgm:pt>
    <dgm:pt modelId="{F031225E-FEEA-4CA0-A5BA-1D94E56EEF5E}" type="pres">
      <dgm:prSet presAssocID="{B7DEFC57-C5BB-49D1-8648-CEF41246A932}" presName="spaceRect" presStyleCnt="0"/>
      <dgm:spPr/>
    </dgm:pt>
    <dgm:pt modelId="{2313D080-29EE-49F7-8103-DD2393A6EE5E}" type="pres">
      <dgm:prSet presAssocID="{B7DEFC57-C5BB-49D1-8648-CEF41246A93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ECF8515-BA74-4E60-AA9C-F11D76D812F5}" type="presOf" srcId="{842294D0-8A69-40F4-8AD6-B60EC2CB45F1}" destId="{9D880D01-DF07-454F-9505-A54B876793EF}" srcOrd="0" destOrd="0" presId="urn:microsoft.com/office/officeart/2018/2/layout/IconVerticalSolidList"/>
    <dgm:cxn modelId="{D56CDE34-CF86-4E86-8B3E-D6D2237F5EF3}" srcId="{842294D0-8A69-40F4-8AD6-B60EC2CB45F1}" destId="{B7DEFC57-C5BB-49D1-8648-CEF41246A932}" srcOrd="4" destOrd="0" parTransId="{92D70772-0E8D-4139-9903-6AA238D31CC4}" sibTransId="{C0E008FF-2DF1-4D62-B294-17CA62E2ACA5}"/>
    <dgm:cxn modelId="{2D13E16D-24F7-46D6-9BA8-FD20103721F4}" srcId="{842294D0-8A69-40F4-8AD6-B60EC2CB45F1}" destId="{7F0CBB43-3B17-4D41-98F0-4525F34DEACB}" srcOrd="1" destOrd="0" parTransId="{2261F59E-7B91-47A8-B80A-D37F113DBEA4}" sibTransId="{430A3705-089A-4D1C-874C-737F3A042044}"/>
    <dgm:cxn modelId="{322E8390-1D1D-4884-97A6-FB28853EB7C0}" srcId="{842294D0-8A69-40F4-8AD6-B60EC2CB45F1}" destId="{146B8E4E-E5B4-4704-972C-17B381B1AA62}" srcOrd="3" destOrd="0" parTransId="{44331AA4-7E66-44B9-9BBA-12ACB8E1F10C}" sibTransId="{7774B3A3-DDF8-4A09-BAFE-91E31981D318}"/>
    <dgm:cxn modelId="{B4E1119D-411E-42A9-B6A0-9C880F4396A2}" type="presOf" srcId="{7F0CBB43-3B17-4D41-98F0-4525F34DEACB}" destId="{A6D23D34-E520-4D73-853D-F357FD1CB138}" srcOrd="0" destOrd="0" presId="urn:microsoft.com/office/officeart/2018/2/layout/IconVerticalSolidList"/>
    <dgm:cxn modelId="{D768A7A4-1A5E-4F6A-BAF7-0A797C379875}" type="presOf" srcId="{146B8E4E-E5B4-4704-972C-17B381B1AA62}" destId="{83B25439-E3E3-4B51-8F52-B09950D58B62}" srcOrd="0" destOrd="0" presId="urn:microsoft.com/office/officeart/2018/2/layout/IconVerticalSolidList"/>
    <dgm:cxn modelId="{C252EDB8-ADB6-45CA-8900-6901AD9A7A2E}" type="presOf" srcId="{B7DEFC57-C5BB-49D1-8648-CEF41246A932}" destId="{2313D080-29EE-49F7-8103-DD2393A6EE5E}" srcOrd="0" destOrd="0" presId="urn:microsoft.com/office/officeart/2018/2/layout/IconVerticalSolidList"/>
    <dgm:cxn modelId="{E2101BC1-344A-4A6A-9B11-F88DB9D69199}" srcId="{842294D0-8A69-40F4-8AD6-B60EC2CB45F1}" destId="{392E9943-0506-40C7-9C44-62E4428FE073}" srcOrd="0" destOrd="0" parTransId="{5F1C87D8-E854-4DC0-A1A9-C09F4582B0F1}" sibTransId="{20CDCC79-D104-4B39-8241-CB63430592B0}"/>
    <dgm:cxn modelId="{536C3AC8-7FBC-48A3-807B-AC757CB11486}" type="presOf" srcId="{042D7204-F869-4041-B250-52455164B866}" destId="{F3C7D87A-DCFB-480F-BBA0-53C6047B7479}" srcOrd="0" destOrd="0" presId="urn:microsoft.com/office/officeart/2018/2/layout/IconVerticalSolidList"/>
    <dgm:cxn modelId="{5B9E50CA-2212-4D4A-91B1-1F11FEB3E084}" srcId="{842294D0-8A69-40F4-8AD6-B60EC2CB45F1}" destId="{042D7204-F869-4041-B250-52455164B866}" srcOrd="2" destOrd="0" parTransId="{7A970697-998A-45BF-85D6-2EEF6E70A908}" sibTransId="{326F4C9C-BE06-4F6F-9385-BACDDB985E2F}"/>
    <dgm:cxn modelId="{FAAEABDF-A777-483A-BCAF-E4C2B86FF0C9}" type="presOf" srcId="{392E9943-0506-40C7-9C44-62E4428FE073}" destId="{5E27EF00-3719-46AE-B804-37B0032FB9F2}" srcOrd="0" destOrd="0" presId="urn:microsoft.com/office/officeart/2018/2/layout/IconVerticalSolidList"/>
    <dgm:cxn modelId="{2C593347-E7A8-492A-9E4D-9BF9DCD4AF63}" type="presParOf" srcId="{9D880D01-DF07-454F-9505-A54B876793EF}" destId="{86C78557-CEA3-444B-8175-BCE6E4F3DB6C}" srcOrd="0" destOrd="0" presId="urn:microsoft.com/office/officeart/2018/2/layout/IconVerticalSolidList"/>
    <dgm:cxn modelId="{5A6E0B66-698A-48D6-8992-CB68FAB18F58}" type="presParOf" srcId="{86C78557-CEA3-444B-8175-BCE6E4F3DB6C}" destId="{4B0A5583-5799-4826-A5E6-C6F97C2C2B83}" srcOrd="0" destOrd="0" presId="urn:microsoft.com/office/officeart/2018/2/layout/IconVerticalSolidList"/>
    <dgm:cxn modelId="{5E3A7565-0000-4C59-93C5-63E52A8DE250}" type="presParOf" srcId="{86C78557-CEA3-444B-8175-BCE6E4F3DB6C}" destId="{441F78FD-21CB-4F31-B16D-23192E08497A}" srcOrd="1" destOrd="0" presId="urn:microsoft.com/office/officeart/2018/2/layout/IconVerticalSolidList"/>
    <dgm:cxn modelId="{215DC6AE-80A4-4294-9870-15D0F3D9144C}" type="presParOf" srcId="{86C78557-CEA3-444B-8175-BCE6E4F3DB6C}" destId="{19781C5E-E381-4202-90A7-C51E671DE98C}" srcOrd="2" destOrd="0" presId="urn:microsoft.com/office/officeart/2018/2/layout/IconVerticalSolidList"/>
    <dgm:cxn modelId="{A71BF529-175C-4151-8E69-7021D4C22372}" type="presParOf" srcId="{86C78557-CEA3-444B-8175-BCE6E4F3DB6C}" destId="{5E27EF00-3719-46AE-B804-37B0032FB9F2}" srcOrd="3" destOrd="0" presId="urn:microsoft.com/office/officeart/2018/2/layout/IconVerticalSolidList"/>
    <dgm:cxn modelId="{C94FD58F-B200-4424-BE2A-0BE2DBD918D9}" type="presParOf" srcId="{9D880D01-DF07-454F-9505-A54B876793EF}" destId="{6F2F1665-9CFD-4F6A-90CB-4135B07014B6}" srcOrd="1" destOrd="0" presId="urn:microsoft.com/office/officeart/2018/2/layout/IconVerticalSolidList"/>
    <dgm:cxn modelId="{7C6F1094-C700-4A29-BE80-65DCA9987530}" type="presParOf" srcId="{9D880D01-DF07-454F-9505-A54B876793EF}" destId="{9C4A97C5-ECFD-4271-A1CC-F6B28274E782}" srcOrd="2" destOrd="0" presId="urn:microsoft.com/office/officeart/2018/2/layout/IconVerticalSolidList"/>
    <dgm:cxn modelId="{AB4021A0-6896-4DB1-BF47-76F7199A99DC}" type="presParOf" srcId="{9C4A97C5-ECFD-4271-A1CC-F6B28274E782}" destId="{AE817C41-B733-4021-8DD8-E57713491654}" srcOrd="0" destOrd="0" presId="urn:microsoft.com/office/officeart/2018/2/layout/IconVerticalSolidList"/>
    <dgm:cxn modelId="{ED9F722F-DB7A-480F-B44D-E1466D598F52}" type="presParOf" srcId="{9C4A97C5-ECFD-4271-A1CC-F6B28274E782}" destId="{397EA489-F48E-4F36-8257-2578A15A06CE}" srcOrd="1" destOrd="0" presId="urn:microsoft.com/office/officeart/2018/2/layout/IconVerticalSolidList"/>
    <dgm:cxn modelId="{4ED55D6C-9F47-42AC-BDAE-621B4E52E1B6}" type="presParOf" srcId="{9C4A97C5-ECFD-4271-A1CC-F6B28274E782}" destId="{6BD88E39-1F9F-44E7-A66B-B37BA88301E2}" srcOrd="2" destOrd="0" presId="urn:microsoft.com/office/officeart/2018/2/layout/IconVerticalSolidList"/>
    <dgm:cxn modelId="{D872FC18-239D-4241-911E-08A0363B3193}" type="presParOf" srcId="{9C4A97C5-ECFD-4271-A1CC-F6B28274E782}" destId="{A6D23D34-E520-4D73-853D-F357FD1CB138}" srcOrd="3" destOrd="0" presId="urn:microsoft.com/office/officeart/2018/2/layout/IconVerticalSolidList"/>
    <dgm:cxn modelId="{07CEB5FE-D439-4966-9217-3841B31A3816}" type="presParOf" srcId="{9D880D01-DF07-454F-9505-A54B876793EF}" destId="{E3CB7E5A-EC34-44B9-B1FC-1798CA19B445}" srcOrd="3" destOrd="0" presId="urn:microsoft.com/office/officeart/2018/2/layout/IconVerticalSolidList"/>
    <dgm:cxn modelId="{3FD76E5B-C90E-46A0-B157-865BB6A2C51B}" type="presParOf" srcId="{9D880D01-DF07-454F-9505-A54B876793EF}" destId="{0E370394-B6CA-426D-946D-EDC2F5E3C1DA}" srcOrd="4" destOrd="0" presId="urn:microsoft.com/office/officeart/2018/2/layout/IconVerticalSolidList"/>
    <dgm:cxn modelId="{E905BDAE-CEE6-4AC9-B634-174AB8BBC036}" type="presParOf" srcId="{0E370394-B6CA-426D-946D-EDC2F5E3C1DA}" destId="{ED0C1052-05D6-4AE5-9D43-0B0909D0567B}" srcOrd="0" destOrd="0" presId="urn:microsoft.com/office/officeart/2018/2/layout/IconVerticalSolidList"/>
    <dgm:cxn modelId="{3FE89C69-B54C-4AAC-B5E8-42F9DD1F519A}" type="presParOf" srcId="{0E370394-B6CA-426D-946D-EDC2F5E3C1DA}" destId="{0CFBB3E8-1FCC-4169-B499-14D417E55AC4}" srcOrd="1" destOrd="0" presId="urn:microsoft.com/office/officeart/2018/2/layout/IconVerticalSolidList"/>
    <dgm:cxn modelId="{40261EF1-089B-4DF4-9C7F-FFBAFDB96B37}" type="presParOf" srcId="{0E370394-B6CA-426D-946D-EDC2F5E3C1DA}" destId="{DE2F6C30-23A5-4CE0-8325-000E5854A248}" srcOrd="2" destOrd="0" presId="urn:microsoft.com/office/officeart/2018/2/layout/IconVerticalSolidList"/>
    <dgm:cxn modelId="{93602DDB-F42D-4638-9753-C7A697E3D4A0}" type="presParOf" srcId="{0E370394-B6CA-426D-946D-EDC2F5E3C1DA}" destId="{F3C7D87A-DCFB-480F-BBA0-53C6047B7479}" srcOrd="3" destOrd="0" presId="urn:microsoft.com/office/officeart/2018/2/layout/IconVerticalSolidList"/>
    <dgm:cxn modelId="{0A2178BC-5FE8-4EC8-A4EC-54FC26C1D62D}" type="presParOf" srcId="{9D880D01-DF07-454F-9505-A54B876793EF}" destId="{2F82D1C0-2545-47BA-9474-3352FEC7054A}" srcOrd="5" destOrd="0" presId="urn:microsoft.com/office/officeart/2018/2/layout/IconVerticalSolidList"/>
    <dgm:cxn modelId="{55F90D45-F864-48F8-AED6-E2F330EF2196}" type="presParOf" srcId="{9D880D01-DF07-454F-9505-A54B876793EF}" destId="{2A9A9F90-CB2F-4B60-9E2C-71828516882B}" srcOrd="6" destOrd="0" presId="urn:microsoft.com/office/officeart/2018/2/layout/IconVerticalSolidList"/>
    <dgm:cxn modelId="{8C1139E3-0F66-408F-B713-77EF48EEEC70}" type="presParOf" srcId="{2A9A9F90-CB2F-4B60-9E2C-71828516882B}" destId="{31C3E597-E940-4C1C-91B7-E07545506B0E}" srcOrd="0" destOrd="0" presId="urn:microsoft.com/office/officeart/2018/2/layout/IconVerticalSolidList"/>
    <dgm:cxn modelId="{71517B00-7E7E-447F-B41D-503A8D8395BA}" type="presParOf" srcId="{2A9A9F90-CB2F-4B60-9E2C-71828516882B}" destId="{B851AA3D-A846-40BF-92BB-7D9320FA88B1}" srcOrd="1" destOrd="0" presId="urn:microsoft.com/office/officeart/2018/2/layout/IconVerticalSolidList"/>
    <dgm:cxn modelId="{76DAF8D0-E34D-4238-9A31-EA10668FD6D4}" type="presParOf" srcId="{2A9A9F90-CB2F-4B60-9E2C-71828516882B}" destId="{D8E981D4-75F4-4A8D-8C5F-13600FF8ED0E}" srcOrd="2" destOrd="0" presId="urn:microsoft.com/office/officeart/2018/2/layout/IconVerticalSolidList"/>
    <dgm:cxn modelId="{AFEDA297-B250-4EB0-A9BC-F6FD79791826}" type="presParOf" srcId="{2A9A9F90-CB2F-4B60-9E2C-71828516882B}" destId="{83B25439-E3E3-4B51-8F52-B09950D58B62}" srcOrd="3" destOrd="0" presId="urn:microsoft.com/office/officeart/2018/2/layout/IconVerticalSolidList"/>
    <dgm:cxn modelId="{32B04DD4-C1ED-46AF-9354-3DCB6102F2CF}" type="presParOf" srcId="{9D880D01-DF07-454F-9505-A54B876793EF}" destId="{C13539C9-A5AF-488C-9B25-AC39D484C010}" srcOrd="7" destOrd="0" presId="urn:microsoft.com/office/officeart/2018/2/layout/IconVerticalSolidList"/>
    <dgm:cxn modelId="{0484CD85-B8F7-455E-9D94-F2FE3B594976}" type="presParOf" srcId="{9D880D01-DF07-454F-9505-A54B876793EF}" destId="{8C200F00-3AF7-4483-A8D4-409BAEADD58D}" srcOrd="8" destOrd="0" presId="urn:microsoft.com/office/officeart/2018/2/layout/IconVerticalSolidList"/>
    <dgm:cxn modelId="{F96C245F-BDF2-45FA-94FB-E6ACDC51096B}" type="presParOf" srcId="{8C200F00-3AF7-4483-A8D4-409BAEADD58D}" destId="{4FA6EABA-3D60-4277-B1A4-9AB16360C6E2}" srcOrd="0" destOrd="0" presId="urn:microsoft.com/office/officeart/2018/2/layout/IconVerticalSolidList"/>
    <dgm:cxn modelId="{1AA4112D-B816-4444-AF1D-4B6D05FC2DD9}" type="presParOf" srcId="{8C200F00-3AF7-4483-A8D4-409BAEADD58D}" destId="{C60C41A3-1B9C-4FD8-8E67-42995945CCF6}" srcOrd="1" destOrd="0" presId="urn:microsoft.com/office/officeart/2018/2/layout/IconVerticalSolidList"/>
    <dgm:cxn modelId="{C23CAD7A-D833-4467-BD89-F128C0696001}" type="presParOf" srcId="{8C200F00-3AF7-4483-A8D4-409BAEADD58D}" destId="{F031225E-FEEA-4CA0-A5BA-1D94E56EEF5E}" srcOrd="2" destOrd="0" presId="urn:microsoft.com/office/officeart/2018/2/layout/IconVerticalSolidList"/>
    <dgm:cxn modelId="{B507D8D3-EA07-45E9-B5F3-BCA92D936039}" type="presParOf" srcId="{8C200F00-3AF7-4483-A8D4-409BAEADD58D}" destId="{2313D080-29EE-49F7-8103-DD2393A6EE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E43517-01F1-4023-BB7C-E058F5A3B308}" type="doc">
      <dgm:prSet loTypeId="urn:microsoft.com/office/officeart/2005/8/layout/vList5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7A450E1-6F97-481E-9610-5308708A4038}">
      <dgm:prSet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Improves team building</a:t>
          </a:r>
          <a:endParaRPr lang="en-US">
            <a:latin typeface="Arial"/>
            <a:cs typeface="Arial"/>
          </a:endParaRPr>
        </a:p>
      </dgm:t>
    </dgm:pt>
    <dgm:pt modelId="{D57F605C-5B95-43C7-BE00-1D0E9243DD09}" type="parTrans" cxnId="{65A71229-42DA-4F91-B096-EAEB05F5A8EF}">
      <dgm:prSet/>
      <dgm:spPr/>
      <dgm:t>
        <a:bodyPr/>
        <a:lstStyle/>
        <a:p>
          <a:endParaRPr lang="en-US"/>
        </a:p>
      </dgm:t>
    </dgm:pt>
    <dgm:pt modelId="{803EA02A-3F60-4959-9CDC-AF67E0846183}" type="sibTrans" cxnId="{65A71229-42DA-4F91-B096-EAEB05F5A8EF}">
      <dgm:prSet/>
      <dgm:spPr/>
      <dgm:t>
        <a:bodyPr/>
        <a:lstStyle/>
        <a:p>
          <a:endParaRPr lang="en-US"/>
        </a:p>
      </dgm:t>
    </dgm:pt>
    <dgm:pt modelId="{618AAA83-53C9-42B4-8164-DB960CB10C08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Increases loyalty </a:t>
          </a:r>
          <a:endParaRPr lang="en-US">
            <a:latin typeface="Arial"/>
            <a:cs typeface="Arial"/>
          </a:endParaRPr>
        </a:p>
      </dgm:t>
    </dgm:pt>
    <dgm:pt modelId="{892B4F7B-33A5-4A10-9919-EA9DB40A5D93}" type="parTrans" cxnId="{CA1218BD-C451-4F51-8E33-1740E06DC554}">
      <dgm:prSet/>
      <dgm:spPr/>
    </dgm:pt>
    <dgm:pt modelId="{AED87442-AB3A-4FB9-9973-DD720BB9EC58}" type="sibTrans" cxnId="{CA1218BD-C451-4F51-8E33-1740E06DC554}">
      <dgm:prSet/>
      <dgm:spPr/>
      <dgm:t>
        <a:bodyPr/>
        <a:lstStyle/>
        <a:p>
          <a:endParaRPr lang="en-US"/>
        </a:p>
      </dgm:t>
    </dgm:pt>
    <dgm:pt modelId="{64DFA317-7C54-481D-BE8A-042BEDF93B46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Increase productivity </a:t>
          </a:r>
          <a:endParaRPr lang="en-US">
            <a:latin typeface="Arial"/>
            <a:cs typeface="Arial"/>
          </a:endParaRPr>
        </a:p>
      </dgm:t>
    </dgm:pt>
    <dgm:pt modelId="{2EBA455F-7913-41F5-9C2A-E4112117A3C8}" type="parTrans" cxnId="{0D18505D-A0F1-49A6-84FD-266BA67129EC}">
      <dgm:prSet/>
      <dgm:spPr/>
    </dgm:pt>
    <dgm:pt modelId="{D7A59340-C9EE-477E-9762-68D46BE9F0C5}" type="sibTrans" cxnId="{0D18505D-A0F1-49A6-84FD-266BA67129EC}">
      <dgm:prSet/>
      <dgm:spPr/>
      <dgm:t>
        <a:bodyPr/>
        <a:lstStyle/>
        <a:p>
          <a:endParaRPr lang="en-US"/>
        </a:p>
      </dgm:t>
    </dgm:pt>
    <dgm:pt modelId="{EB64E1A1-1382-4EC0-A7B2-7D801B81DA71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Everyone will feel equal </a:t>
          </a:r>
          <a:endParaRPr lang="en-US">
            <a:latin typeface="Arial"/>
            <a:cs typeface="Arial"/>
          </a:endParaRPr>
        </a:p>
      </dgm:t>
    </dgm:pt>
    <dgm:pt modelId="{F0BAB141-020F-420C-AE58-D86FE50C1EC7}" type="parTrans" cxnId="{20AC6D3E-A61C-4BCF-8577-FF7FE7A6ACBA}">
      <dgm:prSet/>
      <dgm:spPr/>
    </dgm:pt>
    <dgm:pt modelId="{E9BA756E-BDDF-4BA5-A653-B548036188B1}" type="sibTrans" cxnId="{20AC6D3E-A61C-4BCF-8577-FF7FE7A6ACBA}">
      <dgm:prSet/>
      <dgm:spPr/>
      <dgm:t>
        <a:bodyPr/>
        <a:lstStyle/>
        <a:p>
          <a:endParaRPr lang="en-US"/>
        </a:p>
      </dgm:t>
    </dgm:pt>
    <dgm:pt modelId="{5CA4701A-694B-47CE-9CAC-B0758BFD98BD}" type="pres">
      <dgm:prSet presAssocID="{71E43517-01F1-4023-BB7C-E058F5A3B308}" presName="Name0" presStyleCnt="0">
        <dgm:presLayoutVars>
          <dgm:dir/>
          <dgm:animLvl val="lvl"/>
          <dgm:resizeHandles val="exact"/>
        </dgm:presLayoutVars>
      </dgm:prSet>
      <dgm:spPr/>
    </dgm:pt>
    <dgm:pt modelId="{6B9D3A3C-A7D0-4ECA-B714-DB9CE306A42B}" type="pres">
      <dgm:prSet presAssocID="{87A450E1-6F97-481E-9610-5308708A4038}" presName="linNode" presStyleCnt="0"/>
      <dgm:spPr/>
    </dgm:pt>
    <dgm:pt modelId="{72F76BB8-1521-4B72-AAA3-ACEA045562E8}" type="pres">
      <dgm:prSet presAssocID="{87A450E1-6F97-481E-9610-5308708A4038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0D5631A9-5E75-4DF6-AC2E-E62AA68CBE6C}" type="pres">
      <dgm:prSet presAssocID="{803EA02A-3F60-4959-9CDC-AF67E0846183}" presName="sp" presStyleCnt="0"/>
      <dgm:spPr/>
    </dgm:pt>
    <dgm:pt modelId="{D207AA87-CC26-439F-BC96-0B9E038964EB}" type="pres">
      <dgm:prSet presAssocID="{618AAA83-53C9-42B4-8164-DB960CB10C08}" presName="linNode" presStyleCnt="0"/>
      <dgm:spPr/>
    </dgm:pt>
    <dgm:pt modelId="{E4834FAA-5AF4-4E42-A52C-25CA8D6192A6}" type="pres">
      <dgm:prSet presAssocID="{618AAA83-53C9-42B4-8164-DB960CB10C0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461AED4-957E-43D4-9830-8DD3D4683CE1}" type="pres">
      <dgm:prSet presAssocID="{AED87442-AB3A-4FB9-9973-DD720BB9EC58}" presName="sp" presStyleCnt="0"/>
      <dgm:spPr/>
    </dgm:pt>
    <dgm:pt modelId="{814C3709-DFA7-46DB-825C-4601D1D801A4}" type="pres">
      <dgm:prSet presAssocID="{64DFA317-7C54-481D-BE8A-042BEDF93B46}" presName="linNode" presStyleCnt="0"/>
      <dgm:spPr/>
    </dgm:pt>
    <dgm:pt modelId="{D06ED291-F648-48FF-B8D9-056226DF04F0}" type="pres">
      <dgm:prSet presAssocID="{64DFA317-7C54-481D-BE8A-042BEDF93B4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7720167C-7305-4BC3-90F0-9CD7C365B5B1}" type="pres">
      <dgm:prSet presAssocID="{D7A59340-C9EE-477E-9762-68D46BE9F0C5}" presName="sp" presStyleCnt="0"/>
      <dgm:spPr/>
    </dgm:pt>
    <dgm:pt modelId="{52209C24-465A-4917-A670-59DC97674B53}" type="pres">
      <dgm:prSet presAssocID="{EB64E1A1-1382-4EC0-A7B2-7D801B81DA71}" presName="linNode" presStyleCnt="0"/>
      <dgm:spPr/>
    </dgm:pt>
    <dgm:pt modelId="{49FB6CE3-5FC1-458E-A08A-DDD58526A149}" type="pres">
      <dgm:prSet presAssocID="{EB64E1A1-1382-4EC0-A7B2-7D801B81DA71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65A71229-42DA-4F91-B096-EAEB05F5A8EF}" srcId="{71E43517-01F1-4023-BB7C-E058F5A3B308}" destId="{87A450E1-6F97-481E-9610-5308708A4038}" srcOrd="0" destOrd="0" parTransId="{D57F605C-5B95-43C7-BE00-1D0E9243DD09}" sibTransId="{803EA02A-3F60-4959-9CDC-AF67E0846183}"/>
    <dgm:cxn modelId="{D8A9253B-1AED-43DB-9FD3-F1EA79133832}" type="presOf" srcId="{64DFA317-7C54-481D-BE8A-042BEDF93B46}" destId="{D06ED291-F648-48FF-B8D9-056226DF04F0}" srcOrd="0" destOrd="0" presId="urn:microsoft.com/office/officeart/2005/8/layout/vList5"/>
    <dgm:cxn modelId="{20AC6D3E-A61C-4BCF-8577-FF7FE7A6ACBA}" srcId="{71E43517-01F1-4023-BB7C-E058F5A3B308}" destId="{EB64E1A1-1382-4EC0-A7B2-7D801B81DA71}" srcOrd="3" destOrd="0" parTransId="{F0BAB141-020F-420C-AE58-D86FE50C1EC7}" sibTransId="{E9BA756E-BDDF-4BA5-A653-B548036188B1}"/>
    <dgm:cxn modelId="{0D18505D-A0F1-49A6-84FD-266BA67129EC}" srcId="{71E43517-01F1-4023-BB7C-E058F5A3B308}" destId="{64DFA317-7C54-481D-BE8A-042BEDF93B46}" srcOrd="2" destOrd="0" parTransId="{2EBA455F-7913-41F5-9C2A-E4112117A3C8}" sibTransId="{D7A59340-C9EE-477E-9762-68D46BE9F0C5}"/>
    <dgm:cxn modelId="{D04DAD77-2E4D-4B21-81FB-E624BEAD2C01}" type="presOf" srcId="{71E43517-01F1-4023-BB7C-E058F5A3B308}" destId="{5CA4701A-694B-47CE-9CAC-B0758BFD98BD}" srcOrd="0" destOrd="0" presId="urn:microsoft.com/office/officeart/2005/8/layout/vList5"/>
    <dgm:cxn modelId="{485E378B-A401-4E7C-B2B9-D296DBE2A035}" type="presOf" srcId="{87A450E1-6F97-481E-9610-5308708A4038}" destId="{72F76BB8-1521-4B72-AAA3-ACEA045562E8}" srcOrd="0" destOrd="0" presId="urn:microsoft.com/office/officeart/2005/8/layout/vList5"/>
    <dgm:cxn modelId="{CA1218BD-C451-4F51-8E33-1740E06DC554}" srcId="{71E43517-01F1-4023-BB7C-E058F5A3B308}" destId="{618AAA83-53C9-42B4-8164-DB960CB10C08}" srcOrd="1" destOrd="0" parTransId="{892B4F7B-33A5-4A10-9919-EA9DB40A5D93}" sibTransId="{AED87442-AB3A-4FB9-9973-DD720BB9EC58}"/>
    <dgm:cxn modelId="{063580D1-DEE8-4C36-B564-51C0774F7F8D}" type="presOf" srcId="{EB64E1A1-1382-4EC0-A7B2-7D801B81DA71}" destId="{49FB6CE3-5FC1-458E-A08A-DDD58526A149}" srcOrd="0" destOrd="0" presId="urn:microsoft.com/office/officeart/2005/8/layout/vList5"/>
    <dgm:cxn modelId="{3D116CEE-0533-4867-B01D-40ACC2722466}" type="presOf" srcId="{618AAA83-53C9-42B4-8164-DB960CB10C08}" destId="{E4834FAA-5AF4-4E42-A52C-25CA8D6192A6}" srcOrd="0" destOrd="0" presId="urn:microsoft.com/office/officeart/2005/8/layout/vList5"/>
    <dgm:cxn modelId="{50411212-1222-412F-B9C2-D33C3607CF75}" type="presParOf" srcId="{5CA4701A-694B-47CE-9CAC-B0758BFD98BD}" destId="{6B9D3A3C-A7D0-4ECA-B714-DB9CE306A42B}" srcOrd="0" destOrd="0" presId="urn:microsoft.com/office/officeart/2005/8/layout/vList5"/>
    <dgm:cxn modelId="{22C679F9-A749-4197-B416-05BD1EDBC2B4}" type="presParOf" srcId="{6B9D3A3C-A7D0-4ECA-B714-DB9CE306A42B}" destId="{72F76BB8-1521-4B72-AAA3-ACEA045562E8}" srcOrd="0" destOrd="0" presId="urn:microsoft.com/office/officeart/2005/8/layout/vList5"/>
    <dgm:cxn modelId="{92BCFCD6-6770-43DB-989C-9C11D91D73B4}" type="presParOf" srcId="{5CA4701A-694B-47CE-9CAC-B0758BFD98BD}" destId="{0D5631A9-5E75-4DF6-AC2E-E62AA68CBE6C}" srcOrd="1" destOrd="0" presId="urn:microsoft.com/office/officeart/2005/8/layout/vList5"/>
    <dgm:cxn modelId="{6A1CE7E0-9FFB-4555-B8EB-2111DADBC373}" type="presParOf" srcId="{5CA4701A-694B-47CE-9CAC-B0758BFD98BD}" destId="{D207AA87-CC26-439F-BC96-0B9E038964EB}" srcOrd="2" destOrd="0" presId="urn:microsoft.com/office/officeart/2005/8/layout/vList5"/>
    <dgm:cxn modelId="{7B1FBCBE-D65C-4847-AAE2-D781791F8EE1}" type="presParOf" srcId="{D207AA87-CC26-439F-BC96-0B9E038964EB}" destId="{E4834FAA-5AF4-4E42-A52C-25CA8D6192A6}" srcOrd="0" destOrd="0" presId="urn:microsoft.com/office/officeart/2005/8/layout/vList5"/>
    <dgm:cxn modelId="{B5BA2647-D54D-4FC8-89E4-9772C030D12A}" type="presParOf" srcId="{5CA4701A-694B-47CE-9CAC-B0758BFD98BD}" destId="{0461AED4-957E-43D4-9830-8DD3D4683CE1}" srcOrd="3" destOrd="0" presId="urn:microsoft.com/office/officeart/2005/8/layout/vList5"/>
    <dgm:cxn modelId="{B962CC7A-4050-49B0-B509-792ECC3E90AD}" type="presParOf" srcId="{5CA4701A-694B-47CE-9CAC-B0758BFD98BD}" destId="{814C3709-DFA7-46DB-825C-4601D1D801A4}" srcOrd="4" destOrd="0" presId="urn:microsoft.com/office/officeart/2005/8/layout/vList5"/>
    <dgm:cxn modelId="{4E939CBF-76F5-49BA-9E1E-E0F258C73F41}" type="presParOf" srcId="{814C3709-DFA7-46DB-825C-4601D1D801A4}" destId="{D06ED291-F648-48FF-B8D9-056226DF04F0}" srcOrd="0" destOrd="0" presId="urn:microsoft.com/office/officeart/2005/8/layout/vList5"/>
    <dgm:cxn modelId="{978FC71B-B469-4CF1-8003-FD53915E21D8}" type="presParOf" srcId="{5CA4701A-694B-47CE-9CAC-B0758BFD98BD}" destId="{7720167C-7305-4BC3-90F0-9CD7C365B5B1}" srcOrd="5" destOrd="0" presId="urn:microsoft.com/office/officeart/2005/8/layout/vList5"/>
    <dgm:cxn modelId="{A2F166C8-C0D7-4A8B-9316-2660BEF970E9}" type="presParOf" srcId="{5CA4701A-694B-47CE-9CAC-B0758BFD98BD}" destId="{52209C24-465A-4917-A670-59DC97674B53}" srcOrd="6" destOrd="0" presId="urn:microsoft.com/office/officeart/2005/8/layout/vList5"/>
    <dgm:cxn modelId="{CEA5140F-F606-4366-A97C-1E8D88A032BC}" type="presParOf" srcId="{52209C24-465A-4917-A670-59DC97674B53}" destId="{49FB6CE3-5FC1-458E-A08A-DDD58526A14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AE72DE-44CB-41BE-A134-2DA3B03B67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C84F36-66DA-45B9-92CE-E60D58A6ACEC}">
      <dgm:prSet/>
      <dgm:spPr/>
      <dgm:t>
        <a:bodyPr/>
        <a:lstStyle/>
        <a:p>
          <a:r>
            <a:rPr lang="en-GB">
              <a:latin typeface="Arial"/>
              <a:cs typeface="Arial"/>
            </a:rPr>
            <a:t>Set up a strong pharmacist-patient relationships</a:t>
          </a:r>
          <a:endParaRPr lang="en-US">
            <a:latin typeface="Arial"/>
            <a:cs typeface="Arial"/>
          </a:endParaRPr>
        </a:p>
      </dgm:t>
    </dgm:pt>
    <dgm:pt modelId="{0388775A-AFEB-4647-BBF0-56D59C46D819}" type="parTrans" cxnId="{382131A1-4B8E-4A8C-A883-BF3EFA0891B9}">
      <dgm:prSet/>
      <dgm:spPr/>
      <dgm:t>
        <a:bodyPr/>
        <a:lstStyle/>
        <a:p>
          <a:endParaRPr lang="en-US"/>
        </a:p>
      </dgm:t>
    </dgm:pt>
    <dgm:pt modelId="{5C2E8535-F11D-4847-AB69-3DF7B169E05E}" type="sibTrans" cxnId="{382131A1-4B8E-4A8C-A883-BF3EFA0891B9}">
      <dgm:prSet/>
      <dgm:spPr/>
      <dgm:t>
        <a:bodyPr/>
        <a:lstStyle/>
        <a:p>
          <a:endParaRPr lang="en-US"/>
        </a:p>
      </dgm:t>
    </dgm:pt>
    <dgm:pt modelId="{D621849F-72BF-42F2-9F92-1F94A24EBB17}">
      <dgm:prSet/>
      <dgm:spPr/>
      <dgm:t>
        <a:bodyPr/>
        <a:lstStyle/>
        <a:p>
          <a:r>
            <a:rPr lang="en-GB">
              <a:latin typeface="Arial"/>
              <a:cs typeface="Arial"/>
            </a:rPr>
            <a:t>Ask more often for feedback from customers and staff</a:t>
          </a:r>
          <a:endParaRPr lang="en-US">
            <a:latin typeface="Arial"/>
            <a:cs typeface="Arial"/>
          </a:endParaRPr>
        </a:p>
      </dgm:t>
    </dgm:pt>
    <dgm:pt modelId="{37299E84-F5A3-44AE-A557-DEDAE45EA274}" type="parTrans" cxnId="{40EC0903-1B48-4A03-97A2-4595C7439DD6}">
      <dgm:prSet/>
      <dgm:spPr/>
      <dgm:t>
        <a:bodyPr/>
        <a:lstStyle/>
        <a:p>
          <a:endParaRPr lang="en-US"/>
        </a:p>
      </dgm:t>
    </dgm:pt>
    <dgm:pt modelId="{B4D54331-68DB-4F55-BF3C-52C165D83357}" type="sibTrans" cxnId="{40EC0903-1B48-4A03-97A2-4595C7439DD6}">
      <dgm:prSet/>
      <dgm:spPr/>
      <dgm:t>
        <a:bodyPr/>
        <a:lstStyle/>
        <a:p>
          <a:endParaRPr lang="en-US"/>
        </a:p>
      </dgm:t>
    </dgm:pt>
    <dgm:pt modelId="{CAF0BD03-B47A-4A10-A4F6-9DFDC06890CB}">
      <dgm:prSet/>
      <dgm:spPr/>
      <dgm:t>
        <a:bodyPr/>
        <a:lstStyle/>
        <a:p>
          <a:r>
            <a:rPr lang="en-US">
              <a:latin typeface="Arial"/>
              <a:cs typeface="Arial"/>
            </a:rPr>
            <a:t>Improving pharmacists' communication skills</a:t>
          </a:r>
        </a:p>
      </dgm:t>
    </dgm:pt>
    <dgm:pt modelId="{B6A26DDE-1764-45B8-83B0-430A6C95B93E}" type="parTrans" cxnId="{5FEB3995-A161-4A22-B624-2F3B510AECB0}">
      <dgm:prSet/>
      <dgm:spPr/>
      <dgm:t>
        <a:bodyPr/>
        <a:lstStyle/>
        <a:p>
          <a:endParaRPr lang="en-US"/>
        </a:p>
      </dgm:t>
    </dgm:pt>
    <dgm:pt modelId="{D8F4E9B4-E066-44ED-9571-197BC29C3FB7}" type="sibTrans" cxnId="{5FEB3995-A161-4A22-B624-2F3B510AECB0}">
      <dgm:prSet/>
      <dgm:spPr/>
      <dgm:t>
        <a:bodyPr/>
        <a:lstStyle/>
        <a:p>
          <a:endParaRPr lang="en-US"/>
        </a:p>
      </dgm:t>
    </dgm:pt>
    <dgm:pt modelId="{0F20A6F5-9C97-494C-A064-3FDE1865C811}" type="pres">
      <dgm:prSet presAssocID="{A4AE72DE-44CB-41BE-A134-2DA3B03B67ED}" presName="root" presStyleCnt="0">
        <dgm:presLayoutVars>
          <dgm:dir/>
          <dgm:resizeHandles val="exact"/>
        </dgm:presLayoutVars>
      </dgm:prSet>
      <dgm:spPr/>
    </dgm:pt>
    <dgm:pt modelId="{78712A1C-B97F-48C0-AA6B-1D3F5F214BB3}" type="pres">
      <dgm:prSet presAssocID="{EDC84F36-66DA-45B9-92CE-E60D58A6ACEC}" presName="compNode" presStyleCnt="0"/>
      <dgm:spPr/>
    </dgm:pt>
    <dgm:pt modelId="{000A4041-BC30-4C4A-B254-2B7E9EE22880}" type="pres">
      <dgm:prSet presAssocID="{EDC84F36-66DA-45B9-92CE-E60D58A6ACEC}" presName="bgRect" presStyleLbl="bgShp" presStyleIdx="0" presStyleCnt="3"/>
      <dgm:spPr/>
    </dgm:pt>
    <dgm:pt modelId="{202B3F06-AA12-424B-8884-C2AC890C3120}" type="pres">
      <dgm:prSet presAssocID="{EDC84F36-66DA-45B9-92CE-E60D58A6ACE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F49A603-E310-4461-B072-BE54789F19A1}" type="pres">
      <dgm:prSet presAssocID="{EDC84F36-66DA-45B9-92CE-E60D58A6ACEC}" presName="spaceRect" presStyleCnt="0"/>
      <dgm:spPr/>
    </dgm:pt>
    <dgm:pt modelId="{A4869D71-1478-4ECD-8F51-681DFC4CBAFB}" type="pres">
      <dgm:prSet presAssocID="{EDC84F36-66DA-45B9-92CE-E60D58A6ACEC}" presName="parTx" presStyleLbl="revTx" presStyleIdx="0" presStyleCnt="3">
        <dgm:presLayoutVars>
          <dgm:chMax val="0"/>
          <dgm:chPref val="0"/>
        </dgm:presLayoutVars>
      </dgm:prSet>
      <dgm:spPr/>
    </dgm:pt>
    <dgm:pt modelId="{B530F5DA-3FF7-443E-8A8B-EB517AB7F518}" type="pres">
      <dgm:prSet presAssocID="{5C2E8535-F11D-4847-AB69-3DF7B169E05E}" presName="sibTrans" presStyleCnt="0"/>
      <dgm:spPr/>
    </dgm:pt>
    <dgm:pt modelId="{AC957968-BFFB-47CF-ADC1-FFEEBE6E0A0A}" type="pres">
      <dgm:prSet presAssocID="{D621849F-72BF-42F2-9F92-1F94A24EBB17}" presName="compNode" presStyleCnt="0"/>
      <dgm:spPr/>
    </dgm:pt>
    <dgm:pt modelId="{0FC6C725-F0DE-4DA3-9A5C-671452032486}" type="pres">
      <dgm:prSet presAssocID="{D621849F-72BF-42F2-9F92-1F94A24EBB17}" presName="bgRect" presStyleLbl="bgShp" presStyleIdx="1" presStyleCnt="3"/>
      <dgm:spPr/>
    </dgm:pt>
    <dgm:pt modelId="{C711ECA2-F791-4FEE-9F66-C1F5FA9FD024}" type="pres">
      <dgm:prSet presAssocID="{D621849F-72BF-42F2-9F92-1F94A24EBB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511749B-BA50-49D9-A369-3CE6E893E196}" type="pres">
      <dgm:prSet presAssocID="{D621849F-72BF-42F2-9F92-1F94A24EBB17}" presName="spaceRect" presStyleCnt="0"/>
      <dgm:spPr/>
    </dgm:pt>
    <dgm:pt modelId="{8EC80095-474F-4297-B694-9BFBA24C6BFC}" type="pres">
      <dgm:prSet presAssocID="{D621849F-72BF-42F2-9F92-1F94A24EBB17}" presName="parTx" presStyleLbl="revTx" presStyleIdx="1" presStyleCnt="3">
        <dgm:presLayoutVars>
          <dgm:chMax val="0"/>
          <dgm:chPref val="0"/>
        </dgm:presLayoutVars>
      </dgm:prSet>
      <dgm:spPr/>
    </dgm:pt>
    <dgm:pt modelId="{A4A57AF8-A5DC-4377-99E7-AEC9F7EA04E2}" type="pres">
      <dgm:prSet presAssocID="{B4D54331-68DB-4F55-BF3C-52C165D83357}" presName="sibTrans" presStyleCnt="0"/>
      <dgm:spPr/>
    </dgm:pt>
    <dgm:pt modelId="{7B30185E-C0FF-4F6F-B08C-4D8D8A737B76}" type="pres">
      <dgm:prSet presAssocID="{CAF0BD03-B47A-4A10-A4F6-9DFDC06890CB}" presName="compNode" presStyleCnt="0"/>
      <dgm:spPr/>
    </dgm:pt>
    <dgm:pt modelId="{5E20A0DC-AE20-4E94-A824-FB74DF1CFD69}" type="pres">
      <dgm:prSet presAssocID="{CAF0BD03-B47A-4A10-A4F6-9DFDC06890CB}" presName="bgRect" presStyleLbl="bgShp" presStyleIdx="2" presStyleCnt="3"/>
      <dgm:spPr/>
    </dgm:pt>
    <dgm:pt modelId="{DE11B0DC-7332-4770-848C-3BA74D164BD5}" type="pres">
      <dgm:prSet presAssocID="{CAF0BD03-B47A-4A10-A4F6-9DFDC06890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B9879DC-4F5D-41FD-99C5-0FE2B10E4F36}" type="pres">
      <dgm:prSet presAssocID="{CAF0BD03-B47A-4A10-A4F6-9DFDC06890CB}" presName="spaceRect" presStyleCnt="0"/>
      <dgm:spPr/>
    </dgm:pt>
    <dgm:pt modelId="{4EE67F57-5F2C-42E5-BC7D-478EC9E37635}" type="pres">
      <dgm:prSet presAssocID="{CAF0BD03-B47A-4A10-A4F6-9DFDC06890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0EC0903-1B48-4A03-97A2-4595C7439DD6}" srcId="{A4AE72DE-44CB-41BE-A134-2DA3B03B67ED}" destId="{D621849F-72BF-42F2-9F92-1F94A24EBB17}" srcOrd="1" destOrd="0" parTransId="{37299E84-F5A3-44AE-A557-DEDAE45EA274}" sibTransId="{B4D54331-68DB-4F55-BF3C-52C165D83357}"/>
    <dgm:cxn modelId="{95ACCE1C-795A-48F0-A9FC-B6BD6DABF112}" type="presOf" srcId="{CAF0BD03-B47A-4A10-A4F6-9DFDC06890CB}" destId="{4EE67F57-5F2C-42E5-BC7D-478EC9E37635}" srcOrd="0" destOrd="0" presId="urn:microsoft.com/office/officeart/2018/2/layout/IconVerticalSolidList"/>
    <dgm:cxn modelId="{F3FDC561-3C07-4F2A-9EAC-EA727BD3B5C2}" type="presOf" srcId="{EDC84F36-66DA-45B9-92CE-E60D58A6ACEC}" destId="{A4869D71-1478-4ECD-8F51-681DFC4CBAFB}" srcOrd="0" destOrd="0" presId="urn:microsoft.com/office/officeart/2018/2/layout/IconVerticalSolidList"/>
    <dgm:cxn modelId="{5FEB3995-A161-4A22-B624-2F3B510AECB0}" srcId="{A4AE72DE-44CB-41BE-A134-2DA3B03B67ED}" destId="{CAF0BD03-B47A-4A10-A4F6-9DFDC06890CB}" srcOrd="2" destOrd="0" parTransId="{B6A26DDE-1764-45B8-83B0-430A6C95B93E}" sibTransId="{D8F4E9B4-E066-44ED-9571-197BC29C3FB7}"/>
    <dgm:cxn modelId="{382131A1-4B8E-4A8C-A883-BF3EFA0891B9}" srcId="{A4AE72DE-44CB-41BE-A134-2DA3B03B67ED}" destId="{EDC84F36-66DA-45B9-92CE-E60D58A6ACEC}" srcOrd="0" destOrd="0" parTransId="{0388775A-AFEB-4647-BBF0-56D59C46D819}" sibTransId="{5C2E8535-F11D-4847-AB69-3DF7B169E05E}"/>
    <dgm:cxn modelId="{5C2FF1C1-D4BB-4A70-B5E8-28E047C8D73E}" type="presOf" srcId="{D621849F-72BF-42F2-9F92-1F94A24EBB17}" destId="{8EC80095-474F-4297-B694-9BFBA24C6BFC}" srcOrd="0" destOrd="0" presId="urn:microsoft.com/office/officeart/2018/2/layout/IconVerticalSolidList"/>
    <dgm:cxn modelId="{E3FF8CFE-3D77-4EF9-A0AD-DEEE6D9A2D8C}" type="presOf" srcId="{A4AE72DE-44CB-41BE-A134-2DA3B03B67ED}" destId="{0F20A6F5-9C97-494C-A064-3FDE1865C811}" srcOrd="0" destOrd="0" presId="urn:microsoft.com/office/officeart/2018/2/layout/IconVerticalSolidList"/>
    <dgm:cxn modelId="{C56ED58B-78E4-4E55-8F30-F3393FC2214E}" type="presParOf" srcId="{0F20A6F5-9C97-494C-A064-3FDE1865C811}" destId="{78712A1C-B97F-48C0-AA6B-1D3F5F214BB3}" srcOrd="0" destOrd="0" presId="urn:microsoft.com/office/officeart/2018/2/layout/IconVerticalSolidList"/>
    <dgm:cxn modelId="{FAA315A8-9F56-496D-A65C-F83294E3F2EA}" type="presParOf" srcId="{78712A1C-B97F-48C0-AA6B-1D3F5F214BB3}" destId="{000A4041-BC30-4C4A-B254-2B7E9EE22880}" srcOrd="0" destOrd="0" presId="urn:microsoft.com/office/officeart/2018/2/layout/IconVerticalSolidList"/>
    <dgm:cxn modelId="{ADE59BB7-8646-4453-AD8B-4866A26DFC35}" type="presParOf" srcId="{78712A1C-B97F-48C0-AA6B-1D3F5F214BB3}" destId="{202B3F06-AA12-424B-8884-C2AC890C3120}" srcOrd="1" destOrd="0" presId="urn:microsoft.com/office/officeart/2018/2/layout/IconVerticalSolidList"/>
    <dgm:cxn modelId="{2DE82597-C0D0-446C-B808-1E3411DDF947}" type="presParOf" srcId="{78712A1C-B97F-48C0-AA6B-1D3F5F214BB3}" destId="{9F49A603-E310-4461-B072-BE54789F19A1}" srcOrd="2" destOrd="0" presId="urn:microsoft.com/office/officeart/2018/2/layout/IconVerticalSolidList"/>
    <dgm:cxn modelId="{2C17CEF8-438F-4CA9-BFC5-AFF20FC748F4}" type="presParOf" srcId="{78712A1C-B97F-48C0-AA6B-1D3F5F214BB3}" destId="{A4869D71-1478-4ECD-8F51-681DFC4CBAFB}" srcOrd="3" destOrd="0" presId="urn:microsoft.com/office/officeart/2018/2/layout/IconVerticalSolidList"/>
    <dgm:cxn modelId="{FBC579E3-0415-4EA8-A1A1-F3B0A39A4002}" type="presParOf" srcId="{0F20A6F5-9C97-494C-A064-3FDE1865C811}" destId="{B530F5DA-3FF7-443E-8A8B-EB517AB7F518}" srcOrd="1" destOrd="0" presId="urn:microsoft.com/office/officeart/2018/2/layout/IconVerticalSolidList"/>
    <dgm:cxn modelId="{743A452D-1BB7-4D75-B762-5359E56BB7C9}" type="presParOf" srcId="{0F20A6F5-9C97-494C-A064-3FDE1865C811}" destId="{AC957968-BFFB-47CF-ADC1-FFEEBE6E0A0A}" srcOrd="2" destOrd="0" presId="urn:microsoft.com/office/officeart/2018/2/layout/IconVerticalSolidList"/>
    <dgm:cxn modelId="{1BF5B893-4C73-4766-8966-116322B0B62D}" type="presParOf" srcId="{AC957968-BFFB-47CF-ADC1-FFEEBE6E0A0A}" destId="{0FC6C725-F0DE-4DA3-9A5C-671452032486}" srcOrd="0" destOrd="0" presId="urn:microsoft.com/office/officeart/2018/2/layout/IconVerticalSolidList"/>
    <dgm:cxn modelId="{967477DE-85EF-47A2-91FC-F5C1A7829878}" type="presParOf" srcId="{AC957968-BFFB-47CF-ADC1-FFEEBE6E0A0A}" destId="{C711ECA2-F791-4FEE-9F66-C1F5FA9FD024}" srcOrd="1" destOrd="0" presId="urn:microsoft.com/office/officeart/2018/2/layout/IconVerticalSolidList"/>
    <dgm:cxn modelId="{2FEBC9FE-5BC0-4BEA-9830-E99DFD6AFAD6}" type="presParOf" srcId="{AC957968-BFFB-47CF-ADC1-FFEEBE6E0A0A}" destId="{7511749B-BA50-49D9-A369-3CE6E893E196}" srcOrd="2" destOrd="0" presId="urn:microsoft.com/office/officeart/2018/2/layout/IconVerticalSolidList"/>
    <dgm:cxn modelId="{22084D18-5450-477A-8748-8349C0701FE7}" type="presParOf" srcId="{AC957968-BFFB-47CF-ADC1-FFEEBE6E0A0A}" destId="{8EC80095-474F-4297-B694-9BFBA24C6BFC}" srcOrd="3" destOrd="0" presId="urn:microsoft.com/office/officeart/2018/2/layout/IconVerticalSolidList"/>
    <dgm:cxn modelId="{26C8F057-61C0-4377-AB47-FD62CC1B70D4}" type="presParOf" srcId="{0F20A6F5-9C97-494C-A064-3FDE1865C811}" destId="{A4A57AF8-A5DC-4377-99E7-AEC9F7EA04E2}" srcOrd="3" destOrd="0" presId="urn:microsoft.com/office/officeart/2018/2/layout/IconVerticalSolidList"/>
    <dgm:cxn modelId="{0223E115-2E3A-4C14-A841-B36212DBB269}" type="presParOf" srcId="{0F20A6F5-9C97-494C-A064-3FDE1865C811}" destId="{7B30185E-C0FF-4F6F-B08C-4D8D8A737B76}" srcOrd="4" destOrd="0" presId="urn:microsoft.com/office/officeart/2018/2/layout/IconVerticalSolidList"/>
    <dgm:cxn modelId="{5D97D234-690C-4C4B-A23E-54EC1B0345F4}" type="presParOf" srcId="{7B30185E-C0FF-4F6F-B08C-4D8D8A737B76}" destId="{5E20A0DC-AE20-4E94-A824-FB74DF1CFD69}" srcOrd="0" destOrd="0" presId="urn:microsoft.com/office/officeart/2018/2/layout/IconVerticalSolidList"/>
    <dgm:cxn modelId="{E3EB623D-6D29-4F29-B867-D5037EB89AF9}" type="presParOf" srcId="{7B30185E-C0FF-4F6F-B08C-4D8D8A737B76}" destId="{DE11B0DC-7332-4770-848C-3BA74D164BD5}" srcOrd="1" destOrd="0" presId="urn:microsoft.com/office/officeart/2018/2/layout/IconVerticalSolidList"/>
    <dgm:cxn modelId="{50BD509F-2A16-4B50-8D18-87011D7C7608}" type="presParOf" srcId="{7B30185E-C0FF-4F6F-B08C-4D8D8A737B76}" destId="{1B9879DC-4F5D-41FD-99C5-0FE2B10E4F36}" srcOrd="2" destOrd="0" presId="urn:microsoft.com/office/officeart/2018/2/layout/IconVerticalSolidList"/>
    <dgm:cxn modelId="{B039072B-C352-4862-8495-CC3D69CBA8BE}" type="presParOf" srcId="{7B30185E-C0FF-4F6F-B08C-4D8D8A737B76}" destId="{4EE67F57-5F2C-42E5-BC7D-478EC9E376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0A5583-5799-4826-A5E6-C6F97C2C2B83}">
      <dsp:nvSpPr>
        <dsp:cNvPr id="0" name=""/>
        <dsp:cNvSpPr/>
      </dsp:nvSpPr>
      <dsp:spPr>
        <a:xfrm>
          <a:off x="0" y="4606"/>
          <a:ext cx="6588691" cy="9812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F78FD-21CB-4F31-B16D-23192E08497A}">
      <dsp:nvSpPr>
        <dsp:cNvPr id="0" name=""/>
        <dsp:cNvSpPr/>
      </dsp:nvSpPr>
      <dsp:spPr>
        <a:xfrm>
          <a:off x="296829" y="225389"/>
          <a:ext cx="539690" cy="539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7EF00-3719-46AE-B804-37B0032FB9F2}">
      <dsp:nvSpPr>
        <dsp:cNvPr id="0" name=""/>
        <dsp:cNvSpPr/>
      </dsp:nvSpPr>
      <dsp:spPr>
        <a:xfrm>
          <a:off x="1133349" y="4606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Poor communication between pharmacists and prescribers (prescribing errors are common and problematic)</a:t>
          </a:r>
          <a:endParaRPr lang="en-US" sz="1800" kern="1200"/>
        </a:p>
      </dsp:txBody>
      <dsp:txXfrm>
        <a:off x="1133349" y="4606"/>
        <a:ext cx="5455341" cy="981254"/>
      </dsp:txXfrm>
    </dsp:sp>
    <dsp:sp modelId="{AE817C41-B733-4021-8DD8-E57713491654}">
      <dsp:nvSpPr>
        <dsp:cNvPr id="0" name=""/>
        <dsp:cNvSpPr/>
      </dsp:nvSpPr>
      <dsp:spPr>
        <a:xfrm>
          <a:off x="0" y="1231175"/>
          <a:ext cx="6588691" cy="9812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EA489-F48E-4F36-8257-2578A15A06CE}">
      <dsp:nvSpPr>
        <dsp:cNvPr id="0" name=""/>
        <dsp:cNvSpPr/>
      </dsp:nvSpPr>
      <dsp:spPr>
        <a:xfrm>
          <a:off x="296829" y="1451957"/>
          <a:ext cx="539690" cy="539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23D34-E520-4D73-853D-F357FD1CB138}">
      <dsp:nvSpPr>
        <dsp:cNvPr id="0" name=""/>
        <dsp:cNvSpPr/>
      </dsp:nvSpPr>
      <dsp:spPr>
        <a:xfrm>
          <a:off x="1133349" y="1231175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Poor communication between pharmacists and customers</a:t>
          </a:r>
          <a:endParaRPr lang="en-US" sz="1800" kern="1200"/>
        </a:p>
      </dsp:txBody>
      <dsp:txXfrm>
        <a:off x="1133349" y="1231175"/>
        <a:ext cx="5455341" cy="981254"/>
      </dsp:txXfrm>
    </dsp:sp>
    <dsp:sp modelId="{ED0C1052-05D6-4AE5-9D43-0B0909D0567B}">
      <dsp:nvSpPr>
        <dsp:cNvPr id="0" name=""/>
        <dsp:cNvSpPr/>
      </dsp:nvSpPr>
      <dsp:spPr>
        <a:xfrm>
          <a:off x="0" y="2457744"/>
          <a:ext cx="6588691" cy="9812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FBB3E8-1FCC-4169-B499-14D417E55AC4}">
      <dsp:nvSpPr>
        <dsp:cNvPr id="0" name=""/>
        <dsp:cNvSpPr/>
      </dsp:nvSpPr>
      <dsp:spPr>
        <a:xfrm>
          <a:off x="296829" y="2678526"/>
          <a:ext cx="539690" cy="539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7D87A-DCFB-480F-BBA0-53C6047B7479}">
      <dsp:nvSpPr>
        <dsp:cNvPr id="0" name=""/>
        <dsp:cNvSpPr/>
      </dsp:nvSpPr>
      <dsp:spPr>
        <a:xfrm>
          <a:off x="1133349" y="2457744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Pharmacists using medical terms, not familiar for the customers</a:t>
          </a:r>
          <a:endParaRPr lang="en-US" sz="1800" kern="1200"/>
        </a:p>
      </dsp:txBody>
      <dsp:txXfrm>
        <a:off x="1133349" y="2457744"/>
        <a:ext cx="5455341" cy="981254"/>
      </dsp:txXfrm>
    </dsp:sp>
    <dsp:sp modelId="{31C3E597-E940-4C1C-91B7-E07545506B0E}">
      <dsp:nvSpPr>
        <dsp:cNvPr id="0" name=""/>
        <dsp:cNvSpPr/>
      </dsp:nvSpPr>
      <dsp:spPr>
        <a:xfrm>
          <a:off x="0" y="3684312"/>
          <a:ext cx="6588691" cy="9812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51AA3D-A846-40BF-92BB-7D9320FA88B1}">
      <dsp:nvSpPr>
        <dsp:cNvPr id="0" name=""/>
        <dsp:cNvSpPr/>
      </dsp:nvSpPr>
      <dsp:spPr>
        <a:xfrm>
          <a:off x="296829" y="3905095"/>
          <a:ext cx="539690" cy="5396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B25439-E3E3-4B51-8F52-B09950D58B62}">
      <dsp:nvSpPr>
        <dsp:cNvPr id="0" name=""/>
        <dsp:cNvSpPr/>
      </dsp:nvSpPr>
      <dsp:spPr>
        <a:xfrm>
          <a:off x="1133349" y="3684312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Language and cultural barriers</a:t>
          </a:r>
          <a:endParaRPr lang="en-US" sz="1800" kern="1200"/>
        </a:p>
      </dsp:txBody>
      <dsp:txXfrm>
        <a:off x="1133349" y="3684312"/>
        <a:ext cx="5455341" cy="981254"/>
      </dsp:txXfrm>
    </dsp:sp>
    <dsp:sp modelId="{4FA6EABA-3D60-4277-B1A4-9AB16360C6E2}">
      <dsp:nvSpPr>
        <dsp:cNvPr id="0" name=""/>
        <dsp:cNvSpPr/>
      </dsp:nvSpPr>
      <dsp:spPr>
        <a:xfrm>
          <a:off x="0" y="4910881"/>
          <a:ext cx="6588691" cy="98125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C41A3-1B9C-4FD8-8E67-42995945CCF6}">
      <dsp:nvSpPr>
        <dsp:cNvPr id="0" name=""/>
        <dsp:cNvSpPr/>
      </dsp:nvSpPr>
      <dsp:spPr>
        <a:xfrm>
          <a:off x="296829" y="5131663"/>
          <a:ext cx="539690" cy="5396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3D080-29EE-49F7-8103-DD2393A6EE5E}">
      <dsp:nvSpPr>
        <dsp:cNvPr id="0" name=""/>
        <dsp:cNvSpPr/>
      </dsp:nvSpPr>
      <dsp:spPr>
        <a:xfrm>
          <a:off x="1133349" y="4910881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OTC (over-the-counter) enquires find consumers resistant</a:t>
          </a:r>
          <a:endParaRPr lang="en-US" sz="1800" kern="1200"/>
        </a:p>
      </dsp:txBody>
      <dsp:txXfrm>
        <a:off x="1133349" y="4910881"/>
        <a:ext cx="5455341" cy="981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76BB8-1521-4B72-AAA3-ACEA045562E8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rial"/>
              <a:cs typeface="Arial"/>
            </a:rPr>
            <a:t> Improves team building</a:t>
          </a:r>
          <a:endParaRPr lang="en-US" sz="3100" kern="1200">
            <a:latin typeface="Arial"/>
            <a:cs typeface="Arial"/>
          </a:endParaRPr>
        </a:p>
      </dsp:txBody>
      <dsp:txXfrm>
        <a:off x="3416125" y="53310"/>
        <a:ext cx="3683350" cy="945199"/>
      </dsp:txXfrm>
    </dsp:sp>
    <dsp:sp modelId="{E4834FAA-5AF4-4E42-A52C-25CA8D6192A6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rial"/>
              <a:cs typeface="Arial"/>
            </a:rPr>
            <a:t> Increases loyalty </a:t>
          </a:r>
          <a:endParaRPr lang="en-US" sz="3100" kern="1200">
            <a:latin typeface="Arial"/>
            <a:cs typeface="Arial"/>
          </a:endParaRPr>
        </a:p>
      </dsp:txBody>
      <dsp:txXfrm>
        <a:off x="3416125" y="1153149"/>
        <a:ext cx="3683350" cy="945199"/>
      </dsp:txXfrm>
    </dsp:sp>
    <dsp:sp modelId="{D06ED291-F648-48FF-B8D9-056226DF04F0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rial"/>
              <a:cs typeface="Arial"/>
            </a:rPr>
            <a:t> Increase productivity </a:t>
          </a:r>
          <a:endParaRPr lang="en-US" sz="3100" kern="1200">
            <a:latin typeface="Arial"/>
            <a:cs typeface="Arial"/>
          </a:endParaRPr>
        </a:p>
      </dsp:txBody>
      <dsp:txXfrm>
        <a:off x="3416125" y="2252988"/>
        <a:ext cx="3683350" cy="945199"/>
      </dsp:txXfrm>
    </dsp:sp>
    <dsp:sp modelId="{49FB6CE3-5FC1-458E-A08A-DDD58526A149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rial"/>
              <a:cs typeface="Arial"/>
            </a:rPr>
            <a:t> Everyone will feel equal </a:t>
          </a:r>
          <a:endParaRPr lang="en-US" sz="3100" kern="1200">
            <a:latin typeface="Arial"/>
            <a:cs typeface="Arial"/>
          </a:endParaRPr>
        </a:p>
      </dsp:txBody>
      <dsp:txXfrm>
        <a:off x="3416125" y="3352827"/>
        <a:ext cx="3683350" cy="9451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A4041-BC30-4C4A-B254-2B7E9EE22880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2B3F06-AA12-424B-8884-C2AC890C3120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69D71-1478-4ECD-8F51-681DFC4CBAFB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Set up a strong pharmacist-patient relationships</a:t>
          </a:r>
          <a:endParaRPr lang="en-US" sz="2500" kern="1200">
            <a:latin typeface="Arial"/>
            <a:cs typeface="Arial"/>
          </a:endParaRPr>
        </a:p>
      </dsp:txBody>
      <dsp:txXfrm>
        <a:off x="1945450" y="719"/>
        <a:ext cx="4643240" cy="1684372"/>
      </dsp:txXfrm>
    </dsp:sp>
    <dsp:sp modelId="{0FC6C725-F0DE-4DA3-9A5C-671452032486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1ECA2-F791-4FEE-9F66-C1F5FA9FD024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80095-474F-4297-B694-9BFBA24C6BFC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Ask more often for feedback from customers and staff</a:t>
          </a:r>
          <a:endParaRPr lang="en-US" sz="2500" kern="1200">
            <a:latin typeface="Arial"/>
            <a:cs typeface="Arial"/>
          </a:endParaRPr>
        </a:p>
      </dsp:txBody>
      <dsp:txXfrm>
        <a:off x="1945450" y="2106185"/>
        <a:ext cx="4643240" cy="1684372"/>
      </dsp:txXfrm>
    </dsp:sp>
    <dsp:sp modelId="{5E20A0DC-AE20-4E94-A824-FB74DF1CFD69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11B0DC-7332-4770-848C-3BA74D164BD5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67F57-5F2C-42E5-BC7D-478EC9E37635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rial"/>
              <a:cs typeface="Arial"/>
            </a:rPr>
            <a:t>Improving pharmacists' communication skills</a:t>
          </a:r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231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464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122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13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401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449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400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112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249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663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91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060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SKwJShEv7A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loydspharmacy.com/pages/about-lloydspharmacy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earch.edgehill.ac.uk/en/publications/exploring-hospital-pharmacists-perceptions-of-their-medication-co-2" TargetMode="External"/><Relationship Id="rId5" Type="http://schemas.openxmlformats.org/officeDocument/2006/relationships/hyperlink" Target="http://mlm.humanities.manchester.ac.uk/wp-content/uploads/2015/12/A-Study-of-Multilingualism-in-Linguistic-Landscapes-of-the-Healthcare-Industry.pdf" TargetMode="External"/><Relationship Id="rId4" Type="http://schemas.openxmlformats.org/officeDocument/2006/relationships/hyperlink" Target="http://citeseerx.ist.psu.edu/viewdoc/download?doi=10.1.1.473.4834&amp;rep=rep1&amp;type=pd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9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10" descr="Stocked pharmacy shelves">
            <a:extLst>
              <a:ext uri="{FF2B5EF4-FFF2-40B4-BE49-F238E27FC236}">
                <a16:creationId xmlns:a16="http://schemas.microsoft.com/office/drawing/2014/main" id="{5A25B4B2-A2E3-0280-BE95-63436CE034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99" r="12612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US" sz="1200">
                <a:latin typeface="Arial"/>
                <a:cs typeface="Arial"/>
              </a:rPr>
            </a:br>
            <a:br>
              <a:rPr lang="en-US" sz="1200">
                <a:latin typeface="Arial"/>
                <a:cs typeface="Arial"/>
              </a:rPr>
            </a:br>
            <a:br>
              <a:rPr lang="en-US" sz="1800">
                <a:latin typeface="Arial"/>
                <a:cs typeface="Arial"/>
              </a:rPr>
            </a:br>
            <a:br>
              <a:rPr lang="en-US" sz="1800">
                <a:latin typeface="Arial"/>
                <a:cs typeface="Arial"/>
              </a:rPr>
            </a:br>
            <a:br>
              <a:rPr lang="en-US" sz="1800">
                <a:latin typeface="Arial"/>
                <a:cs typeface="Arial"/>
              </a:rPr>
            </a:br>
            <a:r>
              <a:rPr lang="en-US" sz="1800" err="1">
                <a:latin typeface="Arial"/>
                <a:cs typeface="Arial"/>
              </a:rPr>
              <a:t>Programme</a:t>
            </a:r>
            <a:r>
              <a:rPr lang="en-US" sz="1800">
                <a:latin typeface="Arial"/>
                <a:cs typeface="Arial"/>
              </a:rPr>
              <a:t>: Certificate of Higher Education Skills for the Workplace</a:t>
            </a:r>
            <a:br>
              <a:rPr lang="en-US" sz="1800">
                <a:latin typeface="Arial"/>
                <a:cs typeface="Arial"/>
              </a:rPr>
            </a:b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Module: Effective Team Working and communication</a:t>
            </a:r>
            <a:br>
              <a:rPr lang="en-US" sz="1800">
                <a:latin typeface="Arial"/>
                <a:cs typeface="Arial"/>
              </a:rPr>
            </a:b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Module code: </a:t>
            </a:r>
            <a:r>
              <a:rPr lang="en-US" sz="1800">
                <a:latin typeface="Arial"/>
                <a:ea typeface="+mj-lt"/>
                <a:cs typeface="+mj-lt"/>
              </a:rPr>
              <a:t>BMSW4002</a:t>
            </a:r>
            <a:br>
              <a:rPr lang="en-US" sz="1800">
                <a:latin typeface="Arial"/>
                <a:ea typeface="+mj-lt"/>
                <a:cs typeface="+mj-lt"/>
              </a:rPr>
            </a:br>
            <a:br>
              <a:rPr lang="en-US" sz="1800">
                <a:latin typeface="Arial"/>
                <a:ea typeface="+mj-lt"/>
                <a:cs typeface="+mj-lt"/>
              </a:rPr>
            </a:br>
            <a:r>
              <a:rPr lang="en-US" sz="1800">
                <a:latin typeface="Arial"/>
                <a:cs typeface="Arial"/>
              </a:rPr>
              <a:t>Lecturer: </a:t>
            </a:r>
            <a:r>
              <a:rPr lang="en-US" sz="1800">
                <a:latin typeface="Arial"/>
                <a:ea typeface="+mj-lt"/>
                <a:cs typeface="+mj-lt"/>
              </a:rPr>
              <a:t>Akash Puranik</a:t>
            </a:r>
            <a:br>
              <a:rPr lang="en-US" sz="1800">
                <a:latin typeface="Arial"/>
                <a:ea typeface="+mj-lt"/>
                <a:cs typeface="+mj-lt"/>
              </a:rPr>
            </a:br>
            <a:br>
              <a:rPr lang="en-US" sz="1800">
                <a:latin typeface="Arial"/>
                <a:ea typeface="+mj-lt"/>
                <a:cs typeface="+mj-lt"/>
              </a:rPr>
            </a:br>
            <a:r>
              <a:rPr lang="en-US" sz="1800">
                <a:latin typeface="Arial"/>
                <a:cs typeface="Arial"/>
              </a:rPr>
              <a:t>Students: Mihaela Catana (2123269)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Tatiana Mocanu (</a:t>
            </a:r>
            <a:r>
              <a:rPr lang="en-US" sz="1800">
                <a:latin typeface="Arial"/>
                <a:ea typeface="+mj-lt"/>
                <a:cs typeface="+mj-lt"/>
              </a:rPr>
              <a:t>2122525)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Ludmila Craciun </a:t>
            </a:r>
            <a:r>
              <a:rPr lang="en-US" sz="1800">
                <a:latin typeface="Arial"/>
                <a:ea typeface="+mj-lt"/>
                <a:cs typeface="Arial"/>
              </a:rPr>
              <a:t>(</a:t>
            </a:r>
            <a:r>
              <a:rPr lang="en-US" sz="1800">
                <a:latin typeface="Arial"/>
                <a:ea typeface="+mj-lt"/>
                <a:cs typeface="+mj-lt"/>
              </a:rPr>
              <a:t>2118803)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Natalia Cojocaru (</a:t>
            </a:r>
            <a:r>
              <a:rPr lang="en-US" sz="1800">
                <a:latin typeface="Arial"/>
                <a:ea typeface="+mj-lt"/>
                <a:cs typeface="+mj-lt"/>
              </a:rPr>
              <a:t>2119063)</a:t>
            </a:r>
            <a:endParaRPr lang="en-US" sz="18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latin typeface="Arial"/>
                <a:cs typeface="Arial"/>
              </a:rPr>
              <a:t>Strategies for Effective Communication in a Business Setting - LLoyds Pharmacy 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108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08578-3452-9C39-2C4D-A6DE8EF82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"/>
                <a:cs typeface="Arial"/>
              </a:rPr>
              <a:t>Who we are and what we do</a:t>
            </a:r>
            <a:endParaRPr lang="en-US"/>
          </a:p>
          <a:p>
            <a:endParaRPr lang="en-US" sz="5400">
              <a:cs typeface="Arial"/>
            </a:endParaRP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AC769-B6CF-2FE9-3C7D-ED8E40152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>
                <a:latin typeface="Arial"/>
                <a:ea typeface="+mn-lt"/>
                <a:cs typeface="+mn-lt"/>
              </a:rPr>
              <a:t>Lloyds Pharmacy is a leading community pharmacy and healthcare provider with over 1,400 pharmacies across the UK.</a:t>
            </a:r>
          </a:p>
          <a:p>
            <a:r>
              <a:rPr lang="en-US" sz="2200">
                <a:latin typeface="Arial"/>
                <a:ea typeface="+mn-lt"/>
                <a:cs typeface="+mn-lt"/>
              </a:rPr>
              <a:t>NHS</a:t>
            </a:r>
            <a:r>
              <a:rPr lang="en-US" sz="2200">
                <a:latin typeface="Arial"/>
                <a:cs typeface="Calibri"/>
              </a:rPr>
              <a:t> prescriptions, delivered to your door, for free.</a:t>
            </a:r>
          </a:p>
          <a:p>
            <a:r>
              <a:rPr lang="en-US" sz="2200">
                <a:latin typeface="Arial"/>
                <a:cs typeface="Calibri"/>
              </a:rPr>
              <a:t> </a:t>
            </a:r>
            <a:r>
              <a:rPr lang="en-US" sz="2200">
                <a:latin typeface="Arial"/>
                <a:ea typeface="+mn-lt"/>
                <a:cs typeface="+mn-lt"/>
              </a:rPr>
              <a:t>Lloyds Pharmacies provide Immunization programs. </a:t>
            </a:r>
          </a:p>
          <a:p>
            <a:r>
              <a:rPr lang="en-US" sz="2200">
                <a:latin typeface="Arial"/>
                <a:ea typeface="+mn-lt"/>
                <a:cs typeface="+mn-lt"/>
              </a:rPr>
              <a:t>Access to GPs with years of experience, seven days a week. </a:t>
            </a:r>
            <a:endParaRPr lang="en-US" sz="2200">
              <a:latin typeface="Arial"/>
              <a:cs typeface="Calibri"/>
            </a:endParaRPr>
          </a:p>
          <a:p>
            <a:endParaRPr lang="en-US" sz="2200">
              <a:latin typeface="Arial"/>
              <a:cs typeface="Calibri"/>
            </a:endParaRPr>
          </a:p>
          <a:p>
            <a:endParaRPr lang="en-US" sz="2200">
              <a:latin typeface="Arial"/>
              <a:cs typeface="Calibri"/>
            </a:endParaRPr>
          </a:p>
          <a:p>
            <a:endParaRPr lang="en-US" sz="22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44423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97B6D-C9DA-10AE-0742-CF1CE3F06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600" kern="1200">
                <a:latin typeface="Arial"/>
                <a:cs typeface="Arial"/>
              </a:rPr>
              <a:t>Channels of communication used by the organization with customers </a:t>
            </a:r>
            <a:endParaRPr lang="en-US"/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625D012-77FE-361E-5539-F5FF9376863A}"/>
              </a:ext>
            </a:extLst>
          </p:cNvPr>
          <p:cNvSpPr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/>
                <a:cs typeface="Arial"/>
              </a:rPr>
              <a:t>Advertisements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/>
                <a:cs typeface="Arial"/>
              </a:rPr>
              <a:t>Posts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/>
                <a:cs typeface="Arial"/>
              </a:rPr>
              <a:t> Ads and Doctor online option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/>
                <a:cs typeface="Arial"/>
              </a:rPr>
              <a:t>Interaction with customers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Arial"/>
                <a:cs typeface="Arial"/>
              </a:rPr>
              <a:t>Email communication with the customers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1"/>
              </a:solidFill>
            </a:endParaRPr>
          </a:p>
        </p:txBody>
      </p:sp>
      <p:pic>
        <p:nvPicPr>
          <p:cNvPr id="4" name="Online Media 3" title="Lloyds Pharmacy: Near Field Communication">
            <a:hlinkClick r:id="" action="ppaction://media"/>
            <a:extLst>
              <a:ext uri="{FF2B5EF4-FFF2-40B4-BE49-F238E27FC236}">
                <a16:creationId xmlns:a16="http://schemas.microsoft.com/office/drawing/2014/main" id="{D4C4930F-D1CE-F62E-37E5-5218BBEE6E4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563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1A25D-C119-CA55-0BB6-B965E436F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algn="ctr"/>
            <a:r>
              <a:rPr lang="en-GB" sz="4100">
                <a:solidFill>
                  <a:schemeClr val="bg1"/>
                </a:solidFill>
                <a:latin typeface="Arial"/>
                <a:cs typeface="Calibri Light"/>
              </a:rPr>
              <a:t>Barriers of communication</a:t>
            </a:r>
            <a:endParaRPr lang="en-GB" sz="4100">
              <a:solidFill>
                <a:schemeClr val="bg1"/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7F277-37B4-6981-248B-E80769E381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286916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302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3D801-7DFA-8610-2354-3067D4F2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/>
                <a:cs typeface="Calibri Light"/>
              </a:rPr>
              <a:t> </a:t>
            </a:r>
            <a:r>
              <a:rPr lang="en-GB" b="1">
                <a:latin typeface="Arial"/>
                <a:cs typeface="Calibri Light"/>
              </a:rPr>
              <a:t>Berlo's model of communication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BC43DE-930F-7660-E843-659EE3986241}"/>
              </a:ext>
            </a:extLst>
          </p:cNvPr>
          <p:cNvSpPr/>
          <p:nvPr/>
        </p:nvSpPr>
        <p:spPr>
          <a:xfrm>
            <a:off x="200068" y="1881775"/>
            <a:ext cx="1692294" cy="924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Source </a:t>
            </a:r>
          </a:p>
          <a:p>
            <a:pPr algn="ctr"/>
            <a:r>
              <a:rPr lang="en-GB">
                <a:latin typeface="Arial"/>
                <a:cs typeface="Calibri"/>
              </a:rPr>
              <a:t>Pharmacist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6233965-0A7E-15B4-D7E9-C7B8AD5F0FC6}"/>
              </a:ext>
            </a:extLst>
          </p:cNvPr>
          <p:cNvSpPr/>
          <p:nvPr/>
        </p:nvSpPr>
        <p:spPr>
          <a:xfrm>
            <a:off x="3220424" y="1882574"/>
            <a:ext cx="1897810" cy="9201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Message</a:t>
            </a:r>
            <a:endParaRPr lang="en-GB">
              <a:latin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782ECD1-0D5C-19ED-C0F9-496A3FD04955}"/>
              </a:ext>
            </a:extLst>
          </p:cNvPr>
          <p:cNvSpPr/>
          <p:nvPr/>
        </p:nvSpPr>
        <p:spPr>
          <a:xfrm>
            <a:off x="6154588" y="1877324"/>
            <a:ext cx="1802256" cy="9201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Channel</a:t>
            </a:r>
            <a:endParaRPr lang="en-GB">
              <a:latin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5A3956-B11E-7EF2-8B45-221BF233E5AD}"/>
              </a:ext>
            </a:extLst>
          </p:cNvPr>
          <p:cNvSpPr/>
          <p:nvPr/>
        </p:nvSpPr>
        <p:spPr>
          <a:xfrm>
            <a:off x="9575500" y="1890802"/>
            <a:ext cx="1685469" cy="9084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Receiver</a:t>
            </a:r>
          </a:p>
          <a:p>
            <a:pPr algn="ctr"/>
            <a:r>
              <a:rPr lang="en-GB">
                <a:latin typeface="Arial"/>
                <a:cs typeface="Calibri"/>
              </a:rPr>
              <a:t>Customer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B7AD5EA-FBA0-CFFB-99BA-63C7937E6F5D}"/>
              </a:ext>
            </a:extLst>
          </p:cNvPr>
          <p:cNvCxnSpPr/>
          <p:nvPr/>
        </p:nvCxnSpPr>
        <p:spPr>
          <a:xfrm>
            <a:off x="1888769" y="2421866"/>
            <a:ext cx="1333234" cy="42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1545151-60DA-B4E6-E620-57A68380F710}"/>
              </a:ext>
            </a:extLst>
          </p:cNvPr>
          <p:cNvSpPr txBox="1"/>
          <p:nvPr/>
        </p:nvSpPr>
        <p:spPr>
          <a:xfrm>
            <a:off x="2009775" y="2049880"/>
            <a:ext cx="10840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latin typeface="Arial"/>
                <a:cs typeface="Calibri"/>
              </a:rPr>
              <a:t>Encodes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781F781-06C9-B65C-4D42-7CDD45C83C6A}"/>
              </a:ext>
            </a:extLst>
          </p:cNvPr>
          <p:cNvCxnSpPr/>
          <p:nvPr/>
        </p:nvCxnSpPr>
        <p:spPr>
          <a:xfrm>
            <a:off x="4982076" y="2425366"/>
            <a:ext cx="1175084" cy="120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67FD446-429D-1927-8BC4-7076E53D919F}"/>
              </a:ext>
            </a:extLst>
          </p:cNvPr>
          <p:cNvCxnSpPr/>
          <p:nvPr/>
        </p:nvCxnSpPr>
        <p:spPr>
          <a:xfrm>
            <a:off x="8383504" y="2467978"/>
            <a:ext cx="1185110" cy="12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CB98D62-C7C5-E40C-7DBB-59A371760C45}"/>
              </a:ext>
            </a:extLst>
          </p:cNvPr>
          <p:cNvSpPr txBox="1"/>
          <p:nvPr/>
        </p:nvSpPr>
        <p:spPr>
          <a:xfrm>
            <a:off x="8149544" y="2097505"/>
            <a:ext cx="12531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latin typeface="Arial"/>
                <a:cs typeface="Calibri"/>
              </a:rPr>
              <a:t>Decodes</a:t>
            </a:r>
          </a:p>
        </p:txBody>
      </p:sp>
      <p:graphicFrame>
        <p:nvGraphicFramePr>
          <p:cNvPr id="16" name="Table 16">
            <a:extLst>
              <a:ext uri="{FF2B5EF4-FFF2-40B4-BE49-F238E27FC236}">
                <a16:creationId xmlns:a16="http://schemas.microsoft.com/office/drawing/2014/main" id="{801C9025-8C1E-A591-5D2A-16B4C96668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224968"/>
              </p:ext>
            </p:extLst>
          </p:nvPr>
        </p:nvGraphicFramePr>
        <p:xfrm>
          <a:off x="175846" y="3552092"/>
          <a:ext cx="1752383" cy="22462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383">
                  <a:extLst>
                    <a:ext uri="{9D8B030D-6E8A-4147-A177-3AD203B41FA5}">
                      <a16:colId xmlns:a16="http://schemas.microsoft.com/office/drawing/2014/main" val="2947904940"/>
                    </a:ext>
                  </a:extLst>
                </a:gridCol>
              </a:tblGrid>
              <a:tr h="748743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None/>
                      </a:pPr>
                      <a:r>
                        <a:rPr lang="en-GB" sz="16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Communication skills</a:t>
                      </a:r>
                      <a:endParaRPr lang="en-US" sz="16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200729"/>
                  </a:ext>
                </a:extLst>
              </a:tr>
              <a:tr h="74874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Attitude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744862"/>
                  </a:ext>
                </a:extLst>
              </a:tr>
              <a:tr h="74874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Knowledge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5097128"/>
                  </a:ext>
                </a:extLst>
              </a:tr>
            </a:tbl>
          </a:graphicData>
        </a:graphic>
      </p:graphicFrame>
      <p:graphicFrame>
        <p:nvGraphicFramePr>
          <p:cNvPr id="17" name="Table 17">
            <a:extLst>
              <a:ext uri="{FF2B5EF4-FFF2-40B4-BE49-F238E27FC236}">
                <a16:creationId xmlns:a16="http://schemas.microsoft.com/office/drawing/2014/main" id="{235083DA-92CC-E639-E950-1EF8786EEA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979972"/>
              </p:ext>
            </p:extLst>
          </p:nvPr>
        </p:nvGraphicFramePr>
        <p:xfrm>
          <a:off x="3268578" y="3529263"/>
          <a:ext cx="1814452" cy="22430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4452">
                  <a:extLst>
                    <a:ext uri="{9D8B030D-6E8A-4147-A177-3AD203B41FA5}">
                      <a16:colId xmlns:a16="http://schemas.microsoft.com/office/drawing/2014/main" val="3080093846"/>
                    </a:ext>
                  </a:extLst>
                </a:gridCol>
              </a:tblGrid>
              <a:tr h="528533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Content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2630027"/>
                  </a:ext>
                </a:extLst>
              </a:tr>
              <a:tr h="52853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Treatment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7493138"/>
                  </a:ext>
                </a:extLst>
              </a:tr>
              <a:tr h="52853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Structure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7685230"/>
                  </a:ext>
                </a:extLst>
              </a:tr>
              <a:tr h="657444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Code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702405"/>
                  </a:ext>
                </a:extLst>
              </a:tr>
            </a:tbl>
          </a:graphicData>
        </a:graphic>
      </p:graphicFrame>
      <p:graphicFrame>
        <p:nvGraphicFramePr>
          <p:cNvPr id="18" name="Table 18">
            <a:extLst>
              <a:ext uri="{FF2B5EF4-FFF2-40B4-BE49-F238E27FC236}">
                <a16:creationId xmlns:a16="http://schemas.microsoft.com/office/drawing/2014/main" id="{0CFFB4E2-1DA6-013F-0270-9A7724621B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7665026"/>
              </p:ext>
            </p:extLst>
          </p:nvPr>
        </p:nvGraphicFramePr>
        <p:xfrm>
          <a:off x="6214094" y="3554733"/>
          <a:ext cx="1821343" cy="14958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343">
                  <a:extLst>
                    <a:ext uri="{9D8B030D-6E8A-4147-A177-3AD203B41FA5}">
                      <a16:colId xmlns:a16="http://schemas.microsoft.com/office/drawing/2014/main" val="3848569633"/>
                    </a:ext>
                  </a:extLst>
                </a:gridCol>
              </a:tblGrid>
              <a:tr h="747923"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/>
                        </a:rPr>
                        <a:t>Seeing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1566926"/>
                  </a:ext>
                </a:extLst>
              </a:tr>
              <a:tr h="74792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/>
                        </a:rPr>
                        <a:t>Reading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292470"/>
                  </a:ext>
                </a:extLst>
              </a:tr>
            </a:tbl>
          </a:graphicData>
        </a:graphic>
      </p:graphicFrame>
      <p:graphicFrame>
        <p:nvGraphicFramePr>
          <p:cNvPr id="19" name="Table 19">
            <a:extLst>
              <a:ext uri="{FF2B5EF4-FFF2-40B4-BE49-F238E27FC236}">
                <a16:creationId xmlns:a16="http://schemas.microsoft.com/office/drawing/2014/main" id="{E6034B83-C183-87A4-8927-4C8FCE0F6A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7195283"/>
              </p:ext>
            </p:extLst>
          </p:nvPr>
        </p:nvGraphicFramePr>
        <p:xfrm>
          <a:off x="9524999" y="3569367"/>
          <a:ext cx="1824131" cy="22502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4131">
                  <a:extLst>
                    <a:ext uri="{9D8B030D-6E8A-4147-A177-3AD203B41FA5}">
                      <a16:colId xmlns:a16="http://schemas.microsoft.com/office/drawing/2014/main" val="2154979772"/>
                    </a:ext>
                  </a:extLst>
                </a:gridCol>
              </a:tblGrid>
              <a:tr h="587009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Communication skills</a:t>
                      </a:r>
                      <a:endParaRPr lang="en-US" sz="16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7088644"/>
                  </a:ext>
                </a:extLst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Attitudes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4426574"/>
                  </a:ext>
                </a:extLst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Knowledge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377420"/>
                  </a:ext>
                </a:extLst>
              </a:tr>
              <a:tr h="358728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Social Systems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3724946"/>
                  </a:ext>
                </a:extLst>
              </a:tr>
              <a:tr h="587009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/>
                        </a:rPr>
                        <a:t>Culture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9438653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ACD091F9-FB25-7C9C-9364-F29611A082C0}"/>
              </a:ext>
            </a:extLst>
          </p:cNvPr>
          <p:cNvSpPr txBox="1"/>
          <p:nvPr/>
        </p:nvSpPr>
        <p:spPr>
          <a:xfrm>
            <a:off x="1035352" y="6175829"/>
            <a:ext cx="8694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Calibri"/>
              </a:rPr>
              <a:t>Adapted from </a:t>
            </a:r>
            <a:r>
              <a:rPr lang="en-US" err="1">
                <a:latin typeface="Arial"/>
                <a:cs typeface="Calibri"/>
              </a:rPr>
              <a:t>Berlos's</a:t>
            </a:r>
            <a:r>
              <a:rPr lang="en-US">
                <a:latin typeface="Arial"/>
                <a:cs typeface="Calibri"/>
              </a:rPr>
              <a:t> (1960) Sender-Message-Channel-Receiver (SMCR).</a:t>
            </a:r>
          </a:p>
        </p:txBody>
      </p:sp>
    </p:spTree>
    <p:extLst>
      <p:ext uri="{BB962C8B-B14F-4D97-AF65-F5344CB8AC3E}">
        <p14:creationId xmlns:p14="http://schemas.microsoft.com/office/powerpoint/2010/main" val="3046484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7B9E4-E9AC-6D4D-DF80-7AA528DD8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581891"/>
            <a:ext cx="3771009" cy="37407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latin typeface="Arial"/>
                <a:cs typeface="Arial"/>
              </a:rPr>
              <a:t>Schramm's interactive model</a:t>
            </a:r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3127454-05ED-4566-85B8-9B19E8D6D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32938" y="-6032938"/>
            <a:ext cx="126124" cy="12192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A4A9EB0-CC5F-74F1-3645-2FDA513F57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627" y="1104390"/>
            <a:ext cx="6847062" cy="45190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0743C2-F8B4-6E3E-1733-37AE6D442559}"/>
              </a:ext>
            </a:extLst>
          </p:cNvPr>
          <p:cNvSpPr txBox="1"/>
          <p:nvPr/>
        </p:nvSpPr>
        <p:spPr>
          <a:xfrm>
            <a:off x="2353734" y="5921828"/>
            <a:ext cx="39406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Calibri"/>
              </a:rPr>
              <a:t>Adapted from Schramm's (1954)</a:t>
            </a:r>
          </a:p>
        </p:txBody>
      </p:sp>
    </p:spTree>
    <p:extLst>
      <p:ext uri="{BB962C8B-B14F-4D97-AF65-F5344CB8AC3E}">
        <p14:creationId xmlns:p14="http://schemas.microsoft.com/office/powerpoint/2010/main" val="3277588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5">
            <a:extLst>
              <a:ext uri="{FF2B5EF4-FFF2-40B4-BE49-F238E27FC236}">
                <a16:creationId xmlns:a16="http://schemas.microsoft.com/office/drawing/2014/main" id="{D119ADA5-DA09-973F-C1A8-2140BFA81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681" t="23391" r="74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B5699-254F-EABD-4167-CE6DF61DB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Arial"/>
                <a:cs typeface="Arial"/>
              </a:rPr>
              <a:t>The positive impact of communication on staff and customers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69580E-D4D5-92E4-F115-A1F7B0943BEA}"/>
              </a:ext>
            </a:extLst>
          </p:cNvPr>
          <p:cNvSpPr txBox="1"/>
          <p:nvPr/>
        </p:nvSpPr>
        <p:spPr>
          <a:xfrm>
            <a:off x="5756875" y="4089101"/>
            <a:ext cx="2815086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graphicFrame>
        <p:nvGraphicFramePr>
          <p:cNvPr id="24" name="TextBox 6">
            <a:extLst>
              <a:ext uri="{FF2B5EF4-FFF2-40B4-BE49-F238E27FC236}">
                <a16:creationId xmlns:a16="http://schemas.microsoft.com/office/drawing/2014/main" id="{2B19499A-DB27-DD56-1F3B-6E01A7EE6C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885411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4953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F2AF8-EA00-E522-B6E9-16A50CA1454D}"/>
              </a:ext>
            </a:extLst>
          </p:cNvPr>
          <p:cNvSpPr txBox="1"/>
          <p:nvPr/>
        </p:nvSpPr>
        <p:spPr>
          <a:xfrm>
            <a:off x="238918" y="851517"/>
            <a:ext cx="5857076" cy="14617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</a:pPr>
            <a:r>
              <a:rPr lang="en-US" sz="3100" kern="1200">
                <a:latin typeface="Arial"/>
                <a:ea typeface="+mj-ea"/>
                <a:cs typeface="Arial"/>
              </a:rPr>
              <a:t>The negative impact of communication on staff and customers </a:t>
            </a:r>
            <a:endParaRPr lang="en-US">
              <a:ea typeface="+mj-ea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E4D41E-2996-4238-1CBC-EBCD4040D5D2}"/>
              </a:ext>
            </a:extLst>
          </p:cNvPr>
          <p:cNvSpPr txBox="1"/>
          <p:nvPr/>
        </p:nvSpPr>
        <p:spPr>
          <a:xfrm>
            <a:off x="250826" y="2470248"/>
            <a:ext cx="4762718" cy="35243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Staff will not fell like the workplace is a nice environment 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Customers will change brands 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Staff will feel left out 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Bad reviews about the brand​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Staff will quit most likely due to poor communication.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ad Face with No Fill">
            <a:extLst>
              <a:ext uri="{FF2B5EF4-FFF2-40B4-BE49-F238E27FC236}">
                <a16:creationId xmlns:a16="http://schemas.microsoft.com/office/drawing/2014/main" id="{E1679D2C-677B-616B-7E17-E293091D81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730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8287B-58B1-4368-ACE5-E4F645989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400">
                <a:latin typeface="Arial"/>
                <a:cs typeface="Calibri Light"/>
              </a:rPr>
              <a:t>Does LLoyds Pharmacy use the right channels?</a:t>
            </a:r>
            <a:r>
              <a:rPr lang="en-GB" sz="3400">
                <a:cs typeface="Calibri Light"/>
              </a:rPr>
              <a:t> </a:t>
            </a:r>
            <a:endParaRPr lang="en-US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89F3A-BB6F-E496-D7E7-4BB0D3157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200">
                <a:latin typeface="Arial"/>
                <a:cs typeface="Calibri" panose="020F0502020204030204"/>
              </a:rPr>
              <a:t>Lloyds Pharmacy utilizes internal and external communication channels with the staff and customers</a:t>
            </a:r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54A8577-B168-0E52-E182-AD47442B9E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208" y="640080"/>
            <a:ext cx="5563895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124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55E95-3CFF-472E-E658-470165EA4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1"/>
                </a:solidFill>
                <a:latin typeface="Arial"/>
                <a:cs typeface="Calibri Light"/>
              </a:rPr>
              <a:t>Recommendations for the company</a:t>
            </a:r>
            <a:endParaRPr lang="en-GB" sz="3700">
              <a:solidFill>
                <a:schemeClr val="bg1"/>
              </a:solidFill>
              <a:latin typeface="Arial"/>
            </a:endParaRPr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DCFDBB18-CC6F-FCC6-6721-ECD956602D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511834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4608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5A792-A279-5C36-7889-846346F6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799" y="119131"/>
            <a:ext cx="11456219" cy="647135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800" dirty="0">
                <a:cs typeface="Arial"/>
              </a:rPr>
              <a:t>References:</a:t>
            </a:r>
            <a:br>
              <a:rPr lang="en-US" sz="2800" dirty="0">
                <a:cs typeface="Arial"/>
              </a:rPr>
            </a:br>
            <a:r>
              <a:rPr lang="en-US" sz="2800" dirty="0">
                <a:ea typeface="+mj-lt"/>
                <a:cs typeface="+mj-lt"/>
                <a:hlinkClick r:id="rId3"/>
              </a:rPr>
              <a:t>https://lloydspharmacy.com/pages/about-lloydspharmacy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800" dirty="0">
                <a:ea typeface="+mj-lt"/>
                <a:cs typeface="+mj-lt"/>
                <a:hlinkClick r:id="rId4"/>
              </a:rPr>
              <a:t>http://citeseerx.ist.psu.edu/viewdoc/download?doi=10.1.1.473.4834&amp;rep=rep1&amp;type=pdf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800" dirty="0">
                <a:ea typeface="+mj-lt"/>
                <a:cs typeface="+mj-lt"/>
                <a:hlinkClick r:id="rId5"/>
              </a:rPr>
              <a:t>http://mlm.humanities.manchester.ac.uk/wp-content/uploads/2015/12/A-Study-of-Multilingualism-in-Linguistic-Landscapes-of-the-Healthcare-Industry.pdf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800" dirty="0">
                <a:ea typeface="+mj-lt"/>
                <a:cs typeface="+mj-lt"/>
                <a:hlinkClick r:id="rId6"/>
              </a:rPr>
              <a:t>https://research.edgehill.ac.uk/en/publications/exploring-hospital-pharmacists-perceptions-of-their-medication-co-2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+mj-lt"/>
              </a:rPr>
            </a:br>
            <a:r>
              <a:rPr lang="en-US" sz="2800" dirty="0">
                <a:ea typeface="+mj-lt"/>
                <a:cs typeface="+mj-lt"/>
              </a:rPr>
              <a:t>Seubert, L.J., Whitelaw, K., </a:t>
            </a:r>
            <a:r>
              <a:rPr lang="en-US" sz="2800" dirty="0" err="1">
                <a:ea typeface="+mj-lt"/>
                <a:cs typeface="+mj-lt"/>
              </a:rPr>
              <a:t>Boeni</a:t>
            </a:r>
            <a:r>
              <a:rPr lang="en-US" sz="2800" dirty="0">
                <a:ea typeface="+mj-lt"/>
                <a:cs typeface="+mj-lt"/>
              </a:rPr>
              <a:t>, F., Hattingh, L., Watson, M.C. and Clifford, R.M., 2017. Barriers and facilitators for information exchange during over-the-counter consultations in community pharmacy: a focus group study. Pharmacy, 5(4), p.65.</a:t>
            </a:r>
            <a:br>
              <a:rPr lang="en-US" sz="2800" dirty="0">
                <a:cs typeface="Calibri Light"/>
              </a:rPr>
            </a:br>
            <a:br>
              <a:rPr lang="en-US" sz="2800" dirty="0">
                <a:cs typeface="Calibri Light"/>
              </a:rPr>
            </a:br>
            <a:br>
              <a:rPr lang="en-US" sz="2800" dirty="0">
                <a:cs typeface="Arial"/>
              </a:rPr>
            </a:br>
            <a:br>
              <a:rPr lang="en-US" sz="2800" dirty="0">
                <a:cs typeface="Arial"/>
              </a:rPr>
            </a:br>
            <a:br>
              <a:rPr lang="en-US" sz="2800" dirty="0">
                <a:cs typeface="Arial"/>
              </a:rPr>
            </a:br>
            <a:br>
              <a:rPr lang="en-US" sz="2800" dirty="0">
                <a:cs typeface="Arial"/>
              </a:rPr>
            </a:br>
            <a:br>
              <a:rPr lang="en-US" sz="2800" dirty="0">
                <a:cs typeface="Arial"/>
              </a:rPr>
            </a:br>
            <a:endParaRPr lang="en-US" sz="28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6699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173422-FBD9-D6AE-9D20-6A807A9D18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1882713"/>
              </p:ext>
            </p:extLst>
          </p:nvPr>
        </p:nvGraphicFramePr>
        <p:xfrm>
          <a:off x="342899" y="352425"/>
          <a:ext cx="11477625" cy="6076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9739">
                  <a:extLst>
                    <a:ext uri="{9D8B030D-6E8A-4147-A177-3AD203B41FA5}">
                      <a16:colId xmlns:a16="http://schemas.microsoft.com/office/drawing/2014/main" val="2992676880"/>
                    </a:ext>
                  </a:extLst>
                </a:gridCol>
                <a:gridCol w="7337886">
                  <a:extLst>
                    <a:ext uri="{9D8B030D-6E8A-4147-A177-3AD203B41FA5}">
                      <a16:colId xmlns:a16="http://schemas.microsoft.com/office/drawing/2014/main" val="1043816214"/>
                    </a:ext>
                  </a:extLst>
                </a:gridCol>
              </a:tblGrid>
              <a:tr h="99488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2130745"/>
                  </a:ext>
                </a:extLst>
              </a:tr>
              <a:tr h="99488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Mihaela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Catana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Natalia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Cojocaru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Liudmila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Craciun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844259"/>
                  </a:ext>
                </a:extLst>
              </a:tr>
              <a:tr h="1030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were the key strengths of your team?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Supportive to each other, good leadership and everyone submitted their work by deadline.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2175375"/>
                  </a:ext>
                </a:extLst>
              </a:tr>
              <a:tr h="1030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were the challenges that you overcame as a team?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Liudmila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decided to withdraw from the university and we had more tasks to finish the presentation.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6258760"/>
                  </a:ext>
                </a:extLst>
              </a:tr>
              <a:tr h="1030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would you do differently if you worked as a team again?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would do the same thing because we worked well together and we didn’t face major issues as my previous experiences.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9311260"/>
                  </a:ext>
                </a:extLst>
              </a:tr>
              <a:tr h="99488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1444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9924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TF00001241</Template>
  <TotalTime>0</TotalTime>
  <Words>633</Words>
  <Application>Microsoft Office PowerPoint</Application>
  <PresentationFormat>Widescreen</PresentationFormat>
  <Paragraphs>78</Paragraphs>
  <Slides>12</Slides>
  <Notes>0</Notes>
  <HiddenSlides>1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     Programme: Certificate of Higher Education Skills for the Workplace  Module: Effective Team Working and communication  Module code: BMSW4002  Lecturer: Akash Puranik  Students: Mihaela Catana (2123269) Tatiana Mocanu (2122525) Ludmila Craciun (2118803) Natalia Cojocaru (2119063)</vt:lpstr>
      <vt:lpstr>Who we are and what we do </vt:lpstr>
      <vt:lpstr>Channels of communication used by the organization with customers </vt:lpstr>
      <vt:lpstr>Barriers of communication</vt:lpstr>
      <vt:lpstr> Berlo's model of communication</vt:lpstr>
      <vt:lpstr>Schramm's interactive model</vt:lpstr>
      <vt:lpstr>The positive impact of communication on staff and customers </vt:lpstr>
      <vt:lpstr>PowerPoint Presentation</vt:lpstr>
      <vt:lpstr>Does LLoyds Pharmacy use the right channels? </vt:lpstr>
      <vt:lpstr>Recommendations for the company</vt:lpstr>
      <vt:lpstr>References: https://lloydspharmacy.com/pages/about-lloydspharmacy  http://citeseerx.ist.psu.edu/viewdoc/download?doi=10.1.1.473.4834&amp;rep=rep1&amp;type=pdf  http://mlm.humanities.manchester.ac.uk/wp-content/uploads/2015/12/A-Study-of-Multilingualism-in-Linguistic-Landscapes-of-the-Healthcare-Industry.pdf  https://research.edgehill.ac.uk/en/publications/exploring-hospital-pharmacists-perceptions-of-their-medication-co-2  Seubert, L.J., Whitelaw, K., Boeni, F., Hattingh, L., Watson, M.C. and Clifford, R.M., 2017. Barriers and facilitators for information exchange during over-the-counter consultations in community pharmacy: a focus group study. Pharmacy, 5(4), p.65.  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Tatiana Mocanu</cp:lastModifiedBy>
  <cp:revision>332</cp:revision>
  <dcterms:created xsi:type="dcterms:W3CDTF">2022-06-18T22:49:27Z</dcterms:created>
  <dcterms:modified xsi:type="dcterms:W3CDTF">2022-07-24T10:02:59Z</dcterms:modified>
</cp:coreProperties>
</file>