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3"/>
  </p:notesMasterIdLst>
  <p:handoutMasterIdLst>
    <p:handoutMasterId r:id="rId4"/>
  </p:handoutMasterIdLst>
  <p:sldIdLst>
    <p:sldId id="257" r:id="rId2"/>
  </p:sldIdLst>
  <p:sldSz cx="21383625" cy="30275213"/>
  <p:notesSz cx="6858000" cy="9144000"/>
  <p:defaultTextStyle>
    <a:defPPr>
      <a:defRPr lang="en-US"/>
    </a:defPPr>
    <a:lvl1pPr marL="0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1pPr>
    <a:lvl2pPr marL="830229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2pPr>
    <a:lvl3pPr marL="1660459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3pPr>
    <a:lvl4pPr marL="2490688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4pPr>
    <a:lvl5pPr marL="3320918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5pPr>
    <a:lvl6pPr marL="4151147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6pPr>
    <a:lvl7pPr marL="4981377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7pPr>
    <a:lvl8pPr marL="5811606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8pPr>
    <a:lvl9pPr marL="6641836" algn="l" defTabSz="830229" rtl="0" eaLnBrk="1" latinLnBrk="0" hangingPunct="1">
      <a:defRPr sz="3269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6E5CA"/>
    <a:srgbClr val="97C9FF"/>
    <a:srgbClr val="6387F9"/>
    <a:srgbClr val="F2D9B0"/>
    <a:srgbClr val="C63DEB"/>
    <a:srgbClr val="5972ED"/>
    <a:srgbClr val="FF9933"/>
    <a:srgbClr val="F62EE8"/>
    <a:srgbClr val="97AFFB"/>
    <a:srgbClr val="5C292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EE8463-ECEC-45B3-BC8D-BF0B72AF7916}" v="69" dt="2026-06-26T23:07:11.706"/>
  </p1510:revLst>
</p1510:revInfo>
</file>

<file path=ppt/tableStyles.xml><?xml version="1.0" encoding="utf-8"?>
<a:tblStyleLst xmlns:a="http://schemas.openxmlformats.org/drawingml/2006/main" def="{BC89EF96-8CEA-46FF-86C4-4CE0E760980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2" autoAdjust="0"/>
    <p:restoredTop sz="94631" autoAdjust="0"/>
  </p:normalViewPr>
  <p:slideViewPr>
    <p:cSldViewPr snapToGrid="0">
      <p:cViewPr varScale="1">
        <p:scale>
          <a:sx n="20" d="100"/>
          <a:sy n="20" d="100"/>
        </p:scale>
        <p:origin x="2525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handoutMaster" Target="handoutMasters/handout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vgeni Manov" userId="aed5c0abc6a1aa6b" providerId="LiveId" clId="{02FFC218-E153-4223-A527-505A1937E6F0}"/>
    <pc:docChg chg="undo custSel modSld">
      <pc:chgData name="Evgeni Manov" userId="aed5c0abc6a1aa6b" providerId="LiveId" clId="{02FFC218-E153-4223-A527-505A1937E6F0}" dt="2026-06-26T23:08:01.902" v="130" actId="1076"/>
      <pc:docMkLst>
        <pc:docMk/>
      </pc:docMkLst>
      <pc:sldChg chg="addSp delSp modSp mod">
        <pc:chgData name="Evgeni Manov" userId="aed5c0abc6a1aa6b" providerId="LiveId" clId="{02FFC218-E153-4223-A527-505A1937E6F0}" dt="2026-06-26T23:08:01.902" v="130" actId="1076"/>
        <pc:sldMkLst>
          <pc:docMk/>
          <pc:sldMk cId="2694501346" sldId="257"/>
        </pc:sldMkLst>
        <pc:spChg chg="add del mod">
          <ac:chgData name="Evgeni Manov" userId="aed5c0abc6a1aa6b" providerId="LiveId" clId="{02FFC218-E153-4223-A527-505A1937E6F0}" dt="2026-06-26T22:48:05.359" v="99" actId="478"/>
          <ac:spMkLst>
            <pc:docMk/>
            <pc:sldMk cId="2694501346" sldId="257"/>
            <ac:spMk id="2" creationId="{26272AA6-4F85-F5A4-30D4-E889A84FDF9B}"/>
          </ac:spMkLst>
        </pc:spChg>
        <pc:spChg chg="mod">
          <ac:chgData name="Evgeni Manov" userId="aed5c0abc6a1aa6b" providerId="LiveId" clId="{02FFC218-E153-4223-A527-505A1937E6F0}" dt="2026-06-26T22:55:48.341" v="113" actId="255"/>
          <ac:spMkLst>
            <pc:docMk/>
            <pc:sldMk cId="2694501346" sldId="257"/>
            <ac:spMk id="4" creationId="{71FC373D-FCD3-EC7D-9825-EA3BF1E22A9B}"/>
          </ac:spMkLst>
        </pc:spChg>
        <pc:spChg chg="add mod">
          <ac:chgData name="Evgeni Manov" userId="aed5c0abc6a1aa6b" providerId="LiveId" clId="{02FFC218-E153-4223-A527-505A1937E6F0}" dt="2026-06-26T23:05:54.332" v="124" actId="255"/>
          <ac:spMkLst>
            <pc:docMk/>
            <pc:sldMk cId="2694501346" sldId="257"/>
            <ac:spMk id="6" creationId="{54900D3D-64DE-FCC5-CDC7-4559068C220D}"/>
          </ac:spMkLst>
        </pc:spChg>
        <pc:spChg chg="mod">
          <ac:chgData name="Evgeni Manov" userId="aed5c0abc6a1aa6b" providerId="LiveId" clId="{02FFC218-E153-4223-A527-505A1937E6F0}" dt="2026-06-26T22:53:33.819" v="108" actId="255"/>
          <ac:spMkLst>
            <pc:docMk/>
            <pc:sldMk cId="2694501346" sldId="257"/>
            <ac:spMk id="22" creationId="{263D7053-A991-4F6E-B4FA-76719A6372EE}"/>
          </ac:spMkLst>
        </pc:spChg>
        <pc:spChg chg="mod">
          <ac:chgData name="Evgeni Manov" userId="aed5c0abc6a1aa6b" providerId="LiveId" clId="{02FFC218-E153-4223-A527-505A1937E6F0}" dt="2026-06-26T23:04:51.569" v="121" actId="207"/>
          <ac:spMkLst>
            <pc:docMk/>
            <pc:sldMk cId="2694501346" sldId="257"/>
            <ac:spMk id="29" creationId="{E4CE8B6F-84F4-413B-975E-B8AE18A5D8CB}"/>
          </ac:spMkLst>
        </pc:spChg>
        <pc:spChg chg="mod">
          <ac:chgData name="Evgeni Manov" userId="aed5c0abc6a1aa6b" providerId="LiveId" clId="{02FFC218-E153-4223-A527-505A1937E6F0}" dt="2026-06-26T22:42:25.121" v="83" actId="1076"/>
          <ac:spMkLst>
            <pc:docMk/>
            <pc:sldMk cId="2694501346" sldId="257"/>
            <ac:spMk id="38" creationId="{CC08B6E0-6E3A-44F6-8FD0-B422A6A53D7E}"/>
          </ac:spMkLst>
        </pc:spChg>
        <pc:spChg chg="mod">
          <ac:chgData name="Evgeni Manov" userId="aed5c0abc6a1aa6b" providerId="LiveId" clId="{02FFC218-E153-4223-A527-505A1937E6F0}" dt="2026-06-26T23:08:01.902" v="130" actId="1076"/>
          <ac:spMkLst>
            <pc:docMk/>
            <pc:sldMk cId="2694501346" sldId="257"/>
            <ac:spMk id="53" creationId="{59B9AA56-4382-4FE1-BA22-DF5EA0D055EB}"/>
          </ac:spMkLst>
        </pc:spChg>
        <pc:spChg chg="mod">
          <ac:chgData name="Evgeni Manov" userId="aed5c0abc6a1aa6b" providerId="LiveId" clId="{02FFC218-E153-4223-A527-505A1937E6F0}" dt="2026-06-26T22:24:29.166" v="22" actId="207"/>
          <ac:spMkLst>
            <pc:docMk/>
            <pc:sldMk cId="2694501346" sldId="257"/>
            <ac:spMk id="54" creationId="{4768EAAF-1C3B-415A-8F38-ABA38E7152B3}"/>
          </ac:spMkLst>
        </pc:spChg>
        <pc:spChg chg="mod">
          <ac:chgData name="Evgeni Manov" userId="aed5c0abc6a1aa6b" providerId="LiveId" clId="{02FFC218-E153-4223-A527-505A1937E6F0}" dt="2026-06-26T22:24:09.661" v="19" actId="207"/>
          <ac:spMkLst>
            <pc:docMk/>
            <pc:sldMk cId="2694501346" sldId="257"/>
            <ac:spMk id="62" creationId="{4A67F626-D8E4-0CEF-9A98-EA6DD2D6CB11}"/>
          </ac:spMkLst>
        </pc:spChg>
        <pc:spChg chg="mod">
          <ac:chgData name="Evgeni Manov" userId="aed5c0abc6a1aa6b" providerId="LiveId" clId="{02FFC218-E153-4223-A527-505A1937E6F0}" dt="2026-06-26T22:23:01.686" v="10" actId="113"/>
          <ac:spMkLst>
            <pc:docMk/>
            <pc:sldMk cId="2694501346" sldId="257"/>
            <ac:spMk id="66" creationId="{B112E9B1-FEDB-B884-0D75-0A87FF2707D6}"/>
          </ac:spMkLst>
        </pc:spChg>
        <pc:spChg chg="mod">
          <ac:chgData name="Evgeni Manov" userId="aed5c0abc6a1aa6b" providerId="LiveId" clId="{02FFC218-E153-4223-A527-505A1937E6F0}" dt="2026-06-26T22:54:33.760" v="110" actId="1076"/>
          <ac:spMkLst>
            <pc:docMk/>
            <pc:sldMk cId="2694501346" sldId="257"/>
            <ac:spMk id="81" creationId="{CF66E510-5F0B-D14F-42E5-B0475AAF0ED9}"/>
          </ac:spMkLst>
        </pc:spChg>
        <pc:spChg chg="mod">
          <ac:chgData name="Evgeni Manov" userId="aed5c0abc6a1aa6b" providerId="LiveId" clId="{02FFC218-E153-4223-A527-505A1937E6F0}" dt="2026-06-26T23:05:01.004" v="123" actId="207"/>
          <ac:spMkLst>
            <pc:docMk/>
            <pc:sldMk cId="2694501346" sldId="257"/>
            <ac:spMk id="83" creationId="{494FC55C-53D2-E341-1879-E7A1138FCEA1}"/>
          </ac:spMkLst>
        </pc:spChg>
        <pc:spChg chg="mod">
          <ac:chgData name="Evgeni Manov" userId="aed5c0abc6a1aa6b" providerId="LiveId" clId="{02FFC218-E153-4223-A527-505A1937E6F0}" dt="2026-06-26T22:23:13.361" v="12" actId="113"/>
          <ac:spMkLst>
            <pc:docMk/>
            <pc:sldMk cId="2694501346" sldId="257"/>
            <ac:spMk id="86" creationId="{8B67EF82-E153-84E1-1661-7A3419D76BCD}"/>
          </ac:spMkLst>
        </pc:spChg>
        <pc:spChg chg="mod">
          <ac:chgData name="Evgeni Manov" userId="aed5c0abc6a1aa6b" providerId="LiveId" clId="{02FFC218-E153-4223-A527-505A1937E6F0}" dt="2026-06-26T22:23:26.088" v="14" actId="113"/>
          <ac:spMkLst>
            <pc:docMk/>
            <pc:sldMk cId="2694501346" sldId="257"/>
            <ac:spMk id="93" creationId="{921B3400-58B0-81D4-0A93-62C77A43505E}"/>
          </ac:spMkLst>
        </pc:spChg>
        <pc:spChg chg="mod">
          <ac:chgData name="Evgeni Manov" userId="aed5c0abc6a1aa6b" providerId="LiveId" clId="{02FFC218-E153-4223-A527-505A1937E6F0}" dt="2026-06-26T22:55:56.845" v="114" actId="255"/>
          <ac:spMkLst>
            <pc:docMk/>
            <pc:sldMk cId="2694501346" sldId="257"/>
            <ac:spMk id="94" creationId="{9ABB1A75-AFC0-9A08-85E1-9D0E9721A141}"/>
          </ac:spMkLst>
        </pc:spChg>
        <pc:spChg chg="mod">
          <ac:chgData name="Evgeni Manov" userId="aed5c0abc6a1aa6b" providerId="LiveId" clId="{02FFC218-E153-4223-A527-505A1937E6F0}" dt="2026-06-26T23:04:56.530" v="122" actId="207"/>
          <ac:spMkLst>
            <pc:docMk/>
            <pc:sldMk cId="2694501346" sldId="257"/>
            <ac:spMk id="95" creationId="{CC9F8FD5-6936-EE3D-F0FE-A6B3C2FB99AE}"/>
          </ac:spMkLst>
        </pc:spChg>
        <pc:picChg chg="mod">
          <ac:chgData name="Evgeni Manov" userId="aed5c0abc6a1aa6b" providerId="LiveId" clId="{02FFC218-E153-4223-A527-505A1937E6F0}" dt="2026-06-26T22:40:18.375" v="75" actId="14861"/>
          <ac:picMkLst>
            <pc:docMk/>
            <pc:sldMk cId="2694501346" sldId="257"/>
            <ac:picMk id="3" creationId="{D9F18BB4-FF8B-3719-68B4-618A8B939D9B}"/>
          </ac:picMkLst>
        </pc:picChg>
        <pc:picChg chg="mod">
          <ac:chgData name="Evgeni Manov" userId="aed5c0abc6a1aa6b" providerId="LiveId" clId="{02FFC218-E153-4223-A527-505A1937E6F0}" dt="2026-06-26T22:46:31.078" v="93" actId="14100"/>
          <ac:picMkLst>
            <pc:docMk/>
            <pc:sldMk cId="2694501346" sldId="257"/>
            <ac:picMk id="7" creationId="{6BD0466D-3904-53B1-BC9E-A4A90823B233}"/>
          </ac:picMkLst>
        </pc:picChg>
        <pc:picChg chg="mod">
          <ac:chgData name="Evgeni Manov" userId="aed5c0abc6a1aa6b" providerId="LiveId" clId="{02FFC218-E153-4223-A527-505A1937E6F0}" dt="2026-06-26T23:07:53.164" v="129" actId="1076"/>
          <ac:picMkLst>
            <pc:docMk/>
            <pc:sldMk cId="2694501346" sldId="257"/>
            <ac:picMk id="9" creationId="{9EE5BF99-E698-39C0-3C30-B797CC6F5B77}"/>
          </ac:picMkLst>
        </pc:picChg>
        <pc:picChg chg="mod">
          <ac:chgData name="Evgeni Manov" userId="aed5c0abc6a1aa6b" providerId="LiveId" clId="{02FFC218-E153-4223-A527-505A1937E6F0}" dt="2026-06-26T22:42:02.705" v="82" actId="14100"/>
          <ac:picMkLst>
            <pc:docMk/>
            <pc:sldMk cId="2694501346" sldId="257"/>
            <ac:picMk id="87" creationId="{8FBFFC29-FA91-5DE6-1573-9D4BB88CC8CC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5CE2ABB-3E4F-4D41-8568-7C902D83407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87AD07-52BA-4654-AB16-B5FB95B8BA3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FE1BA-D506-40EE-B152-1FC809E35E5F}" type="datetimeFigureOut">
              <a:rPr lang="en-US" smtClean="0"/>
              <a:t>6/27/2026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CEFF96-CB5A-4136-B37B-371A897ECA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980E3A-98E2-4FFC-B81C-C354A7B3B9F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EF6829-522D-411D-99E3-19D7738EEB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53941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122A5C-B1F3-4931-941D-123ADD0E9CE3}" type="datetimeFigureOut">
              <a:rPr lang="en-US" smtClean="0"/>
              <a:t>6/27/2026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8388" y="1143000"/>
            <a:ext cx="2181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B98550-2AA3-427C-8530-E6B958473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703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1pPr>
    <a:lvl2pPr marL="830229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2pPr>
    <a:lvl3pPr marL="1660459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3pPr>
    <a:lvl4pPr marL="2490688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4pPr>
    <a:lvl5pPr marL="3320918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5pPr>
    <a:lvl6pPr marL="4151147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6pPr>
    <a:lvl7pPr marL="4981377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7pPr>
    <a:lvl8pPr marL="5811606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8pPr>
    <a:lvl9pPr marL="6641836" algn="l" defTabSz="1660459" rtl="0" eaLnBrk="1" latinLnBrk="0" hangingPunct="1">
      <a:defRPr sz="2179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05269-D5AC-4872-A436-178C59502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0124" y="1611328"/>
            <a:ext cx="18443377" cy="5851039"/>
          </a:xfrm>
          <a:prstGeom prst="rect">
            <a:avLst/>
          </a:prstGeom>
        </p:spPr>
        <p:txBody>
          <a:bodyPr/>
          <a:lstStyle>
            <a:lvl1pPr>
              <a:defRPr baseline="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32557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05269-D5AC-4872-A436-178C59502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0124" y="1611328"/>
            <a:ext cx="18443377" cy="5851039"/>
          </a:xfrm>
          <a:prstGeom prst="rect">
            <a:avLst/>
          </a:prstGeom>
        </p:spPr>
        <p:txBody>
          <a:bodyPr/>
          <a:lstStyle>
            <a:lvl1pPr>
              <a:defRPr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B91648-3E62-437A-9B2B-F30287F94D5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021421" y="13091664"/>
            <a:ext cx="17340783" cy="954378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9310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D961BD8-6614-4D8A-9A6F-E5F963382F71}"/>
              </a:ext>
            </a:extLst>
          </p:cNvPr>
          <p:cNvSpPr/>
          <p:nvPr userDrawn="1"/>
        </p:nvSpPr>
        <p:spPr>
          <a:xfrm>
            <a:off x="681172" y="627171"/>
            <a:ext cx="20021282" cy="2759662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69" noProof="0" dirty="0"/>
          </a:p>
        </p:txBody>
      </p:sp>
    </p:spTree>
    <p:extLst>
      <p:ext uri="{BB962C8B-B14F-4D97-AF65-F5344CB8AC3E}">
        <p14:creationId xmlns:p14="http://schemas.microsoft.com/office/powerpoint/2010/main" val="1441861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</p:sldLayoutIdLst>
  <p:txStyles>
    <p:titleStyle>
      <a:lvl1pPr algn="l" defTabSz="1219170" rtl="0" eaLnBrk="1" latinLnBrk="0" hangingPunct="1">
        <a:lnSpc>
          <a:spcPct val="90000"/>
        </a:lnSpc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92" indent="-304792" algn="l" defTabSz="1219170" rtl="0" eaLnBrk="1" latinLnBrk="0" hangingPunct="1">
        <a:lnSpc>
          <a:spcPct val="90000"/>
        </a:lnSpc>
        <a:spcBef>
          <a:spcPts val="1333"/>
        </a:spcBef>
        <a:buFont typeface="Arial" panose="020B0604020202020204" pitchFamily="34" charset="0"/>
        <a:buChar char="•"/>
        <a:defRPr sz="3733" kern="1200">
          <a:solidFill>
            <a:schemeClr val="tx1"/>
          </a:solidFill>
          <a:latin typeface="+mn-lt"/>
          <a:ea typeface="+mn-ea"/>
          <a:cs typeface="+mn-cs"/>
        </a:defRPr>
      </a:lvl1pPr>
      <a:lvl2pPr marL="914377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6E5CA">
            <a:alpha val="5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A73F0A3F-87BF-4FF4-995B-9F150A922B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026" y="360555"/>
            <a:ext cx="4256842" cy="211171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965BF8D-A191-4885-AF3D-0E488DBBB28F}"/>
              </a:ext>
            </a:extLst>
          </p:cNvPr>
          <p:cNvSpPr txBox="1"/>
          <p:nvPr/>
        </p:nvSpPr>
        <p:spPr>
          <a:xfrm>
            <a:off x="4146281" y="-118213"/>
            <a:ext cx="12753532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en-US" sz="9600" b="1" dirty="0">
                <a:solidFill>
                  <a:srgbClr val="0070C0"/>
                </a:solidFill>
                <a:cs typeface="Calibri" panose="020F0502020204030204" pitchFamily="34" charset="0"/>
              </a:rPr>
              <a:t>Manov Scanner</a:t>
            </a:r>
          </a:p>
          <a:p>
            <a:pPr lvl="0" algn="ctr"/>
            <a:r>
              <a:rPr lang="en-GB" sz="6600" dirty="0"/>
              <a:t>  </a:t>
            </a:r>
            <a:r>
              <a:rPr lang="en-GB" sz="4800" dirty="0"/>
              <a:t>Student Evgeni Manov 2314194</a:t>
            </a:r>
          </a:p>
          <a:p>
            <a:pPr algn="ctr"/>
            <a:endParaRPr lang="en-GB" sz="9600" dirty="0">
              <a:solidFill>
                <a:srgbClr val="0070C0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63D7053-A991-4F6E-B4FA-76719A6372EE}"/>
              </a:ext>
            </a:extLst>
          </p:cNvPr>
          <p:cNvSpPr txBox="1"/>
          <p:nvPr/>
        </p:nvSpPr>
        <p:spPr>
          <a:xfrm>
            <a:off x="728132" y="4419982"/>
            <a:ext cx="787083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g-BG" sz="3600" dirty="0"/>
              <a:t>Manov Scanner is a lightweight vulnerability assessment tool designed for educational users, cybersecurity beginners and small organisations. The system provides a simple graphical interface for scanning, monitoring and report generation. The project aims to make basic vulnerability assessment more accessible without the complexity of enterprise tools.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4CE8B6F-84F4-413B-975E-B8AE18A5D8CB}"/>
              </a:ext>
            </a:extLst>
          </p:cNvPr>
          <p:cNvSpPr txBox="1"/>
          <p:nvPr/>
        </p:nvSpPr>
        <p:spPr>
          <a:xfrm>
            <a:off x="12933891" y="11759377"/>
            <a:ext cx="772160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3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 – Manov Scanner System Architecture</a:t>
            </a:r>
            <a:endParaRPr lang="en-GB" sz="32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C08B6E0-6E3A-44F6-8FD0-B422A6A53D7E}"/>
              </a:ext>
            </a:extLst>
          </p:cNvPr>
          <p:cNvSpPr txBox="1"/>
          <p:nvPr/>
        </p:nvSpPr>
        <p:spPr>
          <a:xfrm>
            <a:off x="728132" y="16356476"/>
            <a:ext cx="63330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tos Display" panose="020B0004020202020204" pitchFamily="34" charset="0"/>
                <a:cs typeface="Times New Roman" panose="02020603050405020304" pitchFamily="18" charset="0"/>
              </a:rPr>
              <a:t>5. IMPLEMENTATION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59B9AA56-4382-4FE1-BA22-DF5EA0D055EB}"/>
              </a:ext>
            </a:extLst>
          </p:cNvPr>
          <p:cNvSpPr txBox="1"/>
          <p:nvPr/>
        </p:nvSpPr>
        <p:spPr>
          <a:xfrm>
            <a:off x="2123400" y="15423339"/>
            <a:ext cx="6265334" cy="10985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g-BG" sz="3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2 – Iterative SDLC Methodology</a:t>
            </a: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4768EAAF-1C3B-415A-8F38-ABA38E7152B3}"/>
              </a:ext>
            </a:extLst>
          </p:cNvPr>
          <p:cNvSpPr txBox="1"/>
          <p:nvPr/>
        </p:nvSpPr>
        <p:spPr>
          <a:xfrm>
            <a:off x="10246441" y="22642188"/>
            <a:ext cx="46397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g-BG" sz="4800" b="1" dirty="0">
                <a:solidFill>
                  <a:srgbClr val="0070C0"/>
                </a:solidFill>
                <a:latin typeface="Aptos Display" panose="020B0004020202020204" pitchFamily="34" charset="0"/>
              </a:rPr>
              <a:t>7. CONCLUSION</a:t>
            </a:r>
            <a:endParaRPr lang="en-GB" sz="4800" b="1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ptos Display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4A67F626-D8E4-0CEF-9A98-EA6DD2D6CB11}"/>
              </a:ext>
            </a:extLst>
          </p:cNvPr>
          <p:cNvSpPr txBox="1"/>
          <p:nvPr/>
        </p:nvSpPr>
        <p:spPr>
          <a:xfrm>
            <a:off x="10972800" y="18970666"/>
            <a:ext cx="8923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g-BG" sz="4800" b="1" dirty="0">
                <a:solidFill>
                  <a:srgbClr val="0070C0"/>
                </a:solidFill>
                <a:latin typeface="Aptos Display" panose="020B0004020202020204" pitchFamily="34" charset="0"/>
              </a:rPr>
              <a:t>6. FUTURE ENHANCEMENTS</a:t>
            </a:r>
            <a:endParaRPr lang="en-GB" sz="4800" b="1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ptos Display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FC373D-FCD3-EC7D-9825-EA3BF1E22A9B}"/>
              </a:ext>
            </a:extLst>
          </p:cNvPr>
          <p:cNvSpPr txBox="1"/>
          <p:nvPr/>
        </p:nvSpPr>
        <p:spPr>
          <a:xfrm>
            <a:off x="9947670" y="20246819"/>
            <a:ext cx="1098582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defTabSz="2952323">
              <a:buFont typeface="Arial" panose="020B0604020202020204" pitchFamily="34" charset="0"/>
              <a:buChar char="•"/>
              <a:defRPr/>
            </a:pPr>
            <a:r>
              <a:rPr lang="bg-BG" sz="4000" dirty="0"/>
              <a:t>CVE Database Integration</a:t>
            </a:r>
            <a:endParaRPr lang="en-US" sz="4000" dirty="0">
              <a:cs typeface="Arial" pitchFamily="34" charset="0"/>
            </a:endParaRPr>
          </a:p>
          <a:p>
            <a:pPr marL="457200" indent="-457200" algn="just" defTabSz="2952323">
              <a:buFont typeface="Arial" panose="020B0604020202020204" pitchFamily="34" charset="0"/>
              <a:buChar char="•"/>
              <a:defRPr/>
            </a:pPr>
            <a:r>
              <a:rPr lang="bg-BG" sz="4000" dirty="0"/>
              <a:t>Windows Support</a:t>
            </a:r>
            <a:endParaRPr lang="en-US" sz="4000" dirty="0">
              <a:cs typeface="Arial" pitchFamily="34" charset="0"/>
            </a:endParaRPr>
          </a:p>
          <a:p>
            <a:pPr marL="457200" indent="-457200" defTabSz="2952323">
              <a:buFont typeface="Arial" panose="020B0604020202020204" pitchFamily="34" charset="0"/>
              <a:buChar char="•"/>
              <a:defRPr/>
            </a:pPr>
            <a:r>
              <a:rPr lang="bg-BG" sz="4000" dirty="0"/>
              <a:t>Email Alert System</a:t>
            </a:r>
          </a:p>
          <a:p>
            <a:pPr marL="457200" indent="-457200" defTabSz="2952323">
              <a:buFont typeface="Arial" panose="020B0604020202020204" pitchFamily="34" charset="0"/>
              <a:buChar char="•"/>
              <a:defRPr/>
            </a:pPr>
            <a:r>
              <a:rPr lang="bg-BG" sz="4000" dirty="0"/>
              <a:t>Automated Risk Scoring</a:t>
            </a:r>
            <a:endParaRPr lang="en-GB" sz="4000" dirty="0"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B112E9B1-FEDB-B884-0D75-0A87FF2707D6}"/>
              </a:ext>
            </a:extLst>
          </p:cNvPr>
          <p:cNvSpPr txBox="1"/>
          <p:nvPr/>
        </p:nvSpPr>
        <p:spPr>
          <a:xfrm>
            <a:off x="686967" y="3134796"/>
            <a:ext cx="69426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tos Display" panose="020B0004020202020204" pitchFamily="34" charset="0"/>
                <a:cs typeface="Times New Roman" panose="02020603050405020304" pitchFamily="18" charset="0"/>
              </a:rPr>
              <a:t>1. INTRODUCTION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EE5BF99-E698-39C0-3C30-B797CC6F5B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113" y="10868008"/>
            <a:ext cx="10119909" cy="4405433"/>
          </a:xfrm>
          <a:prstGeom prst="rect">
            <a:avLst/>
          </a:prstGeom>
          <a:ln>
            <a:solidFill>
              <a:srgbClr val="002060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81" name="TextBox 80">
            <a:extLst>
              <a:ext uri="{FF2B5EF4-FFF2-40B4-BE49-F238E27FC236}">
                <a16:creationId xmlns:a16="http://schemas.microsoft.com/office/drawing/2014/main" id="{CF66E510-5F0B-D14F-42E5-B0475AAF0ED9}"/>
              </a:ext>
            </a:extLst>
          </p:cNvPr>
          <p:cNvSpPr txBox="1"/>
          <p:nvPr/>
        </p:nvSpPr>
        <p:spPr>
          <a:xfrm>
            <a:off x="516361" y="9975414"/>
            <a:ext cx="77554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tos Display" panose="020B0004020202020204" pitchFamily="34" charset="0"/>
                <a:cs typeface="Times New Roman" panose="02020603050405020304" pitchFamily="18" charset="0"/>
              </a:rPr>
              <a:t>3.SDLC METHODOLOGY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494FC55C-53D2-E341-1879-E7A1138FCEA1}"/>
              </a:ext>
            </a:extLst>
          </p:cNvPr>
          <p:cNvSpPr txBox="1"/>
          <p:nvPr/>
        </p:nvSpPr>
        <p:spPr>
          <a:xfrm>
            <a:off x="1454153" y="25657882"/>
            <a:ext cx="77216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3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 – Manov scanner screenshots</a:t>
            </a:r>
            <a:endParaRPr lang="en-GB" sz="32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8B67EF82-E153-84E1-1661-7A3419D76BCD}"/>
              </a:ext>
            </a:extLst>
          </p:cNvPr>
          <p:cNvSpPr txBox="1"/>
          <p:nvPr/>
        </p:nvSpPr>
        <p:spPr>
          <a:xfrm>
            <a:off x="11728898" y="3004593"/>
            <a:ext cx="848007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tos Display" panose="020B0004020202020204" pitchFamily="34" charset="0"/>
                <a:cs typeface="Times New Roman" panose="02020603050405020304" pitchFamily="18" charset="0"/>
              </a:rPr>
              <a:t>2. SYSTEM ARCHITECTURE</a:t>
            </a:r>
          </a:p>
        </p:txBody>
      </p:sp>
      <p:pic>
        <p:nvPicPr>
          <p:cNvPr id="87" name="Picture 86">
            <a:extLst>
              <a:ext uri="{FF2B5EF4-FFF2-40B4-BE49-F238E27FC236}">
                <a16:creationId xmlns:a16="http://schemas.microsoft.com/office/drawing/2014/main" id="{8FBFFC29-FA91-5DE6-1573-9D4BB88CC8C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0691812" y="4221349"/>
            <a:ext cx="10341650" cy="7248860"/>
          </a:xfrm>
          <a:prstGeom prst="rect">
            <a:avLst/>
          </a:prstGeom>
          <a:noFill/>
          <a:ln cap="flat">
            <a:solidFill>
              <a:srgbClr val="00206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3" name="TextBox 92">
            <a:extLst>
              <a:ext uri="{FF2B5EF4-FFF2-40B4-BE49-F238E27FC236}">
                <a16:creationId xmlns:a16="http://schemas.microsoft.com/office/drawing/2014/main" id="{921B3400-58B0-81D4-0A93-62C77A43505E}"/>
              </a:ext>
            </a:extLst>
          </p:cNvPr>
          <p:cNvSpPr txBox="1"/>
          <p:nvPr/>
        </p:nvSpPr>
        <p:spPr>
          <a:xfrm>
            <a:off x="12063316" y="13089769"/>
            <a:ext cx="77554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tos Display" panose="020B0004020202020204" pitchFamily="34" charset="0"/>
                <a:cs typeface="Times New Roman" panose="02020603050405020304" pitchFamily="18" charset="0"/>
              </a:rPr>
              <a:t>4. TECHNICAL TOOLS</a:t>
            </a:r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9ABB1A75-AFC0-9A08-85E1-9D0E9721A141}"/>
              </a:ext>
            </a:extLst>
          </p:cNvPr>
          <p:cNvSpPr txBox="1"/>
          <p:nvPr/>
        </p:nvSpPr>
        <p:spPr>
          <a:xfrm>
            <a:off x="10117333" y="23473185"/>
            <a:ext cx="10538160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defTabSz="2952323">
              <a:defRPr/>
            </a:pPr>
            <a:r>
              <a:rPr lang="bg-BG" sz="4000" dirty="0"/>
              <a:t>Manov Scanner successfully achieved its objectives by providing a lightweight, accessible and user-friendly vulnerability assessment solution. The project demonstrates that basic security assessment functionality can be delivered through a simplified platform suitable for educational and small-scale cybersecurity environments.</a:t>
            </a:r>
            <a:endParaRPr lang="en-US" sz="4000" dirty="0">
              <a:cs typeface="Arial" pitchFamily="34" charset="0"/>
            </a:endParaRPr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CC9F8FD5-6936-EE3D-F0FE-A6B3C2FB99AE}"/>
              </a:ext>
            </a:extLst>
          </p:cNvPr>
          <p:cNvSpPr txBox="1"/>
          <p:nvPr/>
        </p:nvSpPr>
        <p:spPr>
          <a:xfrm>
            <a:off x="12566309" y="18007787"/>
            <a:ext cx="6265334" cy="1087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3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3-  Software Tools</a:t>
            </a:r>
          </a:p>
          <a:p>
            <a:endParaRPr lang="en-GB" dirty="0"/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AD17F287-082F-0C2E-2445-90A34D60869C}"/>
              </a:ext>
            </a:extLst>
          </p:cNvPr>
          <p:cNvSpPr txBox="1"/>
          <p:nvPr/>
        </p:nvSpPr>
        <p:spPr>
          <a:xfrm>
            <a:off x="285750" y="29095882"/>
            <a:ext cx="11777566" cy="11499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44500" eaLnBrk="1" hangingPunct="1">
              <a:defRPr/>
            </a:pPr>
            <a:endParaRPr lang="en-GB" sz="3600" dirty="0">
              <a:latin typeface="+mn-lt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3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9F18BB4-FF8B-3719-68B4-618A8B939D9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-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972800" y="13965399"/>
            <a:ext cx="8167686" cy="4042388"/>
          </a:xfrm>
          <a:prstGeom prst="rect">
            <a:avLst/>
          </a:prstGeom>
          <a:ln>
            <a:solidFill>
              <a:srgbClr val="002060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BD0466D-3904-53B1-BC9E-A4A90823B23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5926" y="17374067"/>
            <a:ext cx="9387244" cy="8158796"/>
          </a:xfrm>
          <a:prstGeom prst="rect">
            <a:avLst/>
          </a:prstGeom>
          <a:ln>
            <a:solidFill>
              <a:srgbClr val="002060"/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4900D3D-64DE-FCC5-CDC7-4559068C220D}"/>
              </a:ext>
            </a:extLst>
          </p:cNvPr>
          <p:cNvSpPr txBox="1"/>
          <p:nvPr/>
        </p:nvSpPr>
        <p:spPr>
          <a:xfrm>
            <a:off x="516361" y="26513576"/>
            <a:ext cx="889258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g-BG" sz="4000" dirty="0"/>
              <a:t>The implementation demonstrates the main application interface, scan execution, monitoring functionality and generated PDF reporting.</a:t>
            </a:r>
          </a:p>
        </p:txBody>
      </p:sp>
    </p:spTree>
    <p:extLst>
      <p:ext uri="{BB962C8B-B14F-4D97-AF65-F5344CB8AC3E}">
        <p14:creationId xmlns:p14="http://schemas.microsoft.com/office/powerpoint/2010/main" val="26945013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Shannon Smith">
      <a:dk1>
        <a:sysClr val="windowText" lastClr="000000"/>
      </a:dk1>
      <a:lt1>
        <a:sysClr val="window" lastClr="FFFFFF"/>
      </a:lt1>
      <a:dk2>
        <a:srgbClr val="262626"/>
      </a:dk2>
      <a:lt2>
        <a:srgbClr val="E7E6E6"/>
      </a:lt2>
      <a:accent1>
        <a:srgbClr val="FF0030"/>
      </a:accent1>
      <a:accent2>
        <a:srgbClr val="F06463"/>
      </a:accent2>
      <a:accent3>
        <a:srgbClr val="F3EF22"/>
      </a:accent3>
      <a:accent4>
        <a:srgbClr val="2A744A"/>
      </a:accent4>
      <a:accent5>
        <a:srgbClr val="FF0030"/>
      </a:accent5>
      <a:accent6>
        <a:srgbClr val="F3EF22"/>
      </a:accent6>
      <a:hlink>
        <a:srgbClr val="FF0030"/>
      </a:hlink>
      <a:folHlink>
        <a:srgbClr val="FF0030"/>
      </a:folHlink>
    </a:clrScheme>
    <a:fontScheme name="Custom 2">
      <a:majorFont>
        <a:latin typeface="Comic Sans MS"/>
        <a:ea typeface=""/>
        <a:cs typeface=""/>
      </a:majorFont>
      <a:minorFont>
        <a:latin typeface="Calibr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66781421_win32_fixed.potx" id="{A5D32947-87ED-4057-951A-F5027CA9D35C}" vid="{8DA8B39E-3C01-44D8-AE6A-42E71098E2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Education infographics poster</Template>
  <TotalTime>0</TotalTime>
  <Words>176</Words>
  <Application>Microsoft Office PowerPoint</Application>
  <PresentationFormat>Custom</PresentationFormat>
  <Paragraphs>20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 Display</vt:lpstr>
      <vt:lpstr>Arial</vt:lpstr>
      <vt:lpstr>Calibri</vt:lpstr>
      <vt:lpstr>Helvetica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Education Infographic</dc:title>
  <dc:creator>Sandra Anghel (1815743)</dc:creator>
  <cp:lastModifiedBy>Evgeni Manov</cp:lastModifiedBy>
  <cp:revision>30</cp:revision>
  <dcterms:created xsi:type="dcterms:W3CDTF">2022-04-29T12:27:27Z</dcterms:created>
  <dcterms:modified xsi:type="dcterms:W3CDTF">2026-06-26T23:08:53Z</dcterms:modified>
</cp:coreProperties>
</file>