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4" r:id="rId6"/>
    <p:sldId id="262" r:id="rId7"/>
    <p:sldId id="263" r:id="rId8"/>
    <p:sldId id="267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F5B060-79B0-4E54-B346-7D80BD8A7CDD}" v="36" dt="2019-12-17T10:19:10.8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48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2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AD3DD-EE8A-41EC-A0DB-E406B2341EB2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9CC19-22C3-4EDC-B265-F7A52FF3D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656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8498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E9CC19-22C3-4EDC-B265-F7A52FF3DA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932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7031EF-87FF-4041-9ECA-27982A7B01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48AE9EB-9892-41BC-97F1-1ED9A4ABC7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3C1D328-2404-4CB4-B2B2-4F4B83FDA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38FAA-0F9C-4E20-A47B-C2456B31CFA3}" type="datetime1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76D477B-D6C7-4C3A-BA97-0E14AB812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61BF5FF-2533-4914-B90A-E57DEB206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3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DDFCB2-8004-4859-A1EB-7633D8A92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889D30E-FDB0-4085-AE3B-CF879FA45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2FECF5B-FD83-4C82-90ED-8258D101D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E64E8-4EB1-43BF-A49D-A464410884A5}" type="datetime1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9AF723B-7D66-480B-B3C7-59BDB64E3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65E76DB-C877-4DFE-85AA-EB00FD87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35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BB23EC-D7A6-4138-96B0-A0CF9C0CB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F3C0FA1-551B-4833-A0AF-FC96098F0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3EB5601-843D-4789-8FA2-2A7301AE1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D6F2E-582C-4ED6-B002-EF6C92AE91CE}" type="datetime1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67642B8-B9FF-405C-B315-A90C1A90A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F0D84E-4CC6-4DB4-8D35-DBF6E054D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69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31847D-9EEC-46FC-9D86-192D183FA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5490254-5B33-40F5-AC5B-13A97399A2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E7CD42C-FF10-4760-8631-3D3A22121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664C7F6-E410-44A8-A608-F833B286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4BE8C-D8A1-4CE1-A493-179835F7C9D7}" type="datetime1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332FC1F-90E2-41E7-9D59-125705C11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9A8AF87-5376-4123-ADCB-18CB41F50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11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778BCE-A2B1-4DD2-BB2C-4BF3CEF13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D284C1E-B124-49DC-99E8-BE68E3E49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9063F98-A85E-4ACF-931F-22A550A4AC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B08A374-C99E-4A83-9291-36A44AFEE4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AC76D14-930B-4469-B6CA-037012DB09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A01D399-0017-4D4B-B0CE-D11F0F2CB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D4DB1-144A-44E2-9C00-C6313254AE49}" type="datetime1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7B6077F-9696-4C84-BC79-684FBEF79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8151424-BFEE-4C4A-85FF-94F2647F8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62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C018A6-CB5E-48A6-9676-A586B8B01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9342657D-5B36-4AB5-AE10-71CE5373F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EB589-1582-4475-8A65-F0ECC9F33BED}" type="datetime1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67E6FEA1-97FE-45DA-A0F8-95EE03AA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627B8A4B-71A1-4ED3-BB9F-289C8BC65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511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8726F2E-DBBE-4301-ACB3-AF56E2615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D9820-81D2-4B5F-BF6F-65E45D4C4322}" type="datetime1">
              <a:rPr lang="en-GB" smtClean="0"/>
              <a:t>13/10/2022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B74367ED-ED59-404B-90E4-2BD7654D9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84FD548-C04D-47E7-87D2-F3486A099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03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03552C3-B054-4BD9-8C87-2048D59E1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D8EE58A-0B1C-4C91-8EF2-CCC7A2152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B0BEBDD-23AB-46B5-AA97-601ED70EE5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B483EA5-243D-44A5-BCCF-21B79D2C8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7FA9F-AA51-4EA2-8FCE-649A1CCF6AD8}" type="datetime1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962EB63-62FA-43C8-912B-FB264FA01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AD41759-9119-40E0-A4DD-2A5AA4DE9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3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FDEFBD-6F95-47CC-82EE-CD363FD87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02D6E697-6996-4086-B50E-613AE3432D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6FD43C2-383A-4981-A4CE-C4B49DF9A9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9DCD238-5208-442A-9687-8A8B50B0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C6751-4062-4A58-9780-2C1602C96AD9}" type="datetime1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E15A59B-67C5-4282-858E-C07AD1F06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36ED7C3-C59E-4CF4-BF52-6C8BA9201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87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41A76F7-65DB-4614-B1AC-6B0C6A068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802DA6B-4A57-422A-8274-528645EC10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D88BA1C-1EA1-4F4A-898D-790B7E850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49150-4C41-4DA0-8EAA-8BC19A78F15E}" type="datetime1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714BA49-6AF2-4D22-A107-B97FAC71A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9D79472-4F14-482A-865C-5BDF79AE3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0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13A2D29-CD97-4E1B-BE83-CEFBBC7E62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306ADEF-F41A-4087-8325-09F9ADFABA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0DE52F2-B080-4FEA-9853-FF32C931C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219C7-CD6C-472E-8B93-45C61777C4AF}" type="datetime1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092F3CF-76AB-4F6D-87B4-37BC8BCAA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FD5DCE6-0484-4237-8615-BB96F6EC3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572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B2F5C974-76CC-43A9-A4C5-40047EEC8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5DBEA0C-9093-4699-9B25-8BDB0E730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11EB791-E42A-4BCA-B860-0C0F51D285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19864-88B3-41E7-80BA-DB30E3798C26}" type="datetime1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E735B76-A460-482D-8E86-63E7D4E40F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DA92EF0-A9B9-4E9E-957B-ADF24E183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688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An introduction to paraphrasing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952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B89438-A3F8-4209-AB15-BBCE56D4F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Definition of Paraphrasing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382DC5D-79CC-4891-8762-638C9ACA0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Paraphrasing means writing your own version of an original text. </a:t>
            </a:r>
          </a:p>
          <a:p>
            <a:r>
              <a:rPr lang="en-GB" dirty="0">
                <a:cs typeface="Calibri"/>
              </a:rPr>
              <a:t>It also means that you retain the original message while putting as much as possible into your own words</a:t>
            </a:r>
          </a:p>
          <a:p>
            <a:r>
              <a:rPr lang="en-GB" dirty="0">
                <a:cs typeface="Calibri"/>
              </a:rPr>
              <a:t>Paraphrasing is necessary in order to avoid plagiarism (copying)</a:t>
            </a:r>
          </a:p>
          <a:p>
            <a:r>
              <a:rPr lang="en-GB" dirty="0">
                <a:cs typeface="Calibri"/>
              </a:rPr>
              <a:t>When original works are copied you break intellectual </a:t>
            </a:r>
            <a:r>
              <a:rPr lang="en-GB" dirty="0" smtClean="0">
                <a:cs typeface="Calibri"/>
              </a:rPr>
              <a:t>copyright</a:t>
            </a:r>
          </a:p>
          <a:p>
            <a:r>
              <a:rPr lang="en-GB" dirty="0" smtClean="0">
                <a:cs typeface="Calibri"/>
              </a:rPr>
              <a:t>UWTSD, like many universities, uses TURNITIN (</a:t>
            </a:r>
            <a:r>
              <a:rPr lang="en-GB" i="1" dirty="0" smtClean="0">
                <a:cs typeface="Calibri"/>
              </a:rPr>
              <a:t>a computer algorithm</a:t>
            </a:r>
            <a:r>
              <a:rPr lang="en-GB" dirty="0" smtClean="0">
                <a:cs typeface="Calibri"/>
              </a:rPr>
              <a:t>) to check assignments for anything that has been copied </a:t>
            </a:r>
          </a:p>
          <a:p>
            <a:r>
              <a:rPr lang="en-GB" dirty="0" smtClean="0">
                <a:cs typeface="Calibri"/>
              </a:rPr>
              <a:t>Also </a:t>
            </a:r>
            <a:r>
              <a:rPr lang="en-GB" dirty="0">
                <a:cs typeface="Calibri"/>
              </a:rPr>
              <a:t>copying a text does not mean that you understand it</a:t>
            </a:r>
          </a:p>
          <a:p>
            <a:r>
              <a:rPr lang="en-GB" dirty="0">
                <a:cs typeface="Calibri"/>
              </a:rPr>
              <a:t>Paraphrasing shows that you understand the thoughts of others  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A52AA21-1112-4CC8-B8FA-DF754C6A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14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A8476E-801D-400A-AC48-BE43393A4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Rules of 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575739-72F7-415B-BA32-536DB1882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cs typeface="Calibri"/>
              </a:rPr>
              <a:t>Use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synonyms</a:t>
            </a:r>
            <a:r>
              <a:rPr lang="en-GB" dirty="0">
                <a:cs typeface="Calibri"/>
              </a:rPr>
              <a:t> to replace key words</a:t>
            </a:r>
          </a:p>
          <a:p>
            <a:pPr lvl="1"/>
            <a:r>
              <a:rPr lang="en-GB" dirty="0">
                <a:cs typeface="Calibri"/>
              </a:rPr>
              <a:t>e.g. advantage (GSL) replaced by benefit (AWL)</a:t>
            </a:r>
          </a:p>
          <a:p>
            <a:r>
              <a:rPr lang="en-GB" dirty="0">
                <a:cs typeface="Calibri"/>
              </a:rPr>
              <a:t>Use different 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Parts of Speech </a:t>
            </a:r>
            <a:r>
              <a:rPr lang="en-GB" dirty="0">
                <a:cs typeface="Calibri"/>
              </a:rPr>
              <a:t>to replace key words</a:t>
            </a:r>
          </a:p>
          <a:p>
            <a:pPr lvl="1"/>
            <a:r>
              <a:rPr lang="en-GB" dirty="0">
                <a:cs typeface="Calibri"/>
              </a:rPr>
              <a:t>e.g. addition (noun) replaced by additional (adjective) </a:t>
            </a:r>
          </a:p>
          <a:p>
            <a:r>
              <a:rPr lang="en-GB" dirty="0">
                <a:cs typeface="Calibri"/>
              </a:rPr>
              <a:t>Use a different 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word order</a:t>
            </a:r>
          </a:p>
          <a:p>
            <a:pPr lvl="1"/>
            <a:r>
              <a:rPr lang="en-GB" dirty="0">
                <a:cs typeface="Calibri"/>
              </a:rPr>
              <a:t>This often involves changing active to passive or vice versa, e.g. John sent the e-mail (Active) – The e-mail was sent by John (Passive</a:t>
            </a:r>
            <a:r>
              <a:rPr lang="en-GB" dirty="0" smtClean="0">
                <a:cs typeface="Calibri"/>
              </a:rPr>
              <a:t>)</a:t>
            </a:r>
          </a:p>
          <a:p>
            <a:pPr lvl="1"/>
            <a:r>
              <a:rPr lang="en-GB" dirty="0" smtClean="0">
                <a:cs typeface="Calibri"/>
              </a:rPr>
              <a:t>Another way is to use back or forward </a:t>
            </a:r>
            <a:r>
              <a:rPr lang="en-GB" smtClean="0">
                <a:cs typeface="Calibri"/>
              </a:rPr>
              <a:t>referencing </a:t>
            </a:r>
            <a:r>
              <a:rPr lang="en-GB" smtClean="0">
                <a:cs typeface="Calibri"/>
              </a:rPr>
              <a:t>(slide </a:t>
            </a:r>
            <a:r>
              <a:rPr lang="en-GB" dirty="0" smtClean="0">
                <a:cs typeface="Calibri"/>
              </a:rPr>
              <a:t>9 and </a:t>
            </a:r>
            <a:r>
              <a:rPr lang="en-GB" smtClean="0">
                <a:cs typeface="Calibri"/>
              </a:rPr>
              <a:t>standalone Ppt.)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You can also use antonyms (words of opposite meaning)</a:t>
            </a:r>
          </a:p>
          <a:p>
            <a:pPr lvl="1"/>
            <a:r>
              <a:rPr lang="en-GB" dirty="0">
                <a:cs typeface="Calibri"/>
              </a:rPr>
              <a:t>e.g. The amount of money in John’s bank account was substantial</a:t>
            </a:r>
          </a:p>
          <a:p>
            <a:pPr lvl="1"/>
            <a:r>
              <a:rPr lang="en-GB" dirty="0">
                <a:cs typeface="Calibri"/>
              </a:rPr>
              <a:t>e.g. The amount of money in John’s bank account was not small 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5A46963-CFBB-45CE-AF54-67E4FE74B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2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15DBEC-6FDF-4DED-B03B-EC9F2643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1</a:t>
            </a:r>
            <a:r>
              <a:rPr lang="en-GB" baseline="30000" dirty="0">
                <a:cs typeface="Calibri Light"/>
              </a:rPr>
              <a:t>st</a:t>
            </a:r>
            <a:r>
              <a:rPr lang="en-GB" dirty="0">
                <a:cs typeface="Calibri Light"/>
              </a:rPr>
              <a:t> rule in action (use synonyms)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584F5E9-4B2B-4025-A89E-29F231F1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smtClean="0">
                <a:cs typeface="Calibri"/>
              </a:rPr>
              <a:t>(1) There </a:t>
            </a:r>
            <a:r>
              <a:rPr lang="en-GB" dirty="0">
                <a:cs typeface="Calibri"/>
              </a:rPr>
              <a:t>are many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advantages</a:t>
            </a:r>
            <a:r>
              <a:rPr lang="en-GB" dirty="0">
                <a:cs typeface="Calibri"/>
              </a:rPr>
              <a:t> to using E-Readers.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For example</a:t>
            </a:r>
            <a:r>
              <a:rPr lang="en-GB" dirty="0">
                <a:cs typeface="Calibri"/>
              </a:rPr>
              <a:t>, you can store thousands of books on them</a:t>
            </a:r>
            <a:r>
              <a:rPr lang="en-GB" dirty="0" smtClean="0">
                <a:cs typeface="Calibri"/>
              </a:rPr>
              <a:t>. (Original)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cs typeface="Calibri"/>
              </a:rPr>
              <a:t>There are many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benefits </a:t>
            </a:r>
            <a:r>
              <a:rPr lang="en-GB" dirty="0">
                <a:cs typeface="Calibri"/>
              </a:rPr>
              <a:t>to using E-Readers.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For instance</a:t>
            </a:r>
            <a:r>
              <a:rPr lang="en-GB" dirty="0">
                <a:cs typeface="Calibri"/>
              </a:rPr>
              <a:t>, you can </a:t>
            </a:r>
            <a:r>
              <a:rPr lang="en-GB" dirty="0" smtClean="0">
                <a:cs typeface="Calibri"/>
              </a:rPr>
              <a:t>store </a:t>
            </a:r>
            <a:r>
              <a:rPr lang="en-GB" dirty="0">
                <a:cs typeface="Calibri"/>
              </a:rPr>
              <a:t>thousands of books on them.   </a:t>
            </a:r>
            <a:r>
              <a:rPr lang="en-GB" dirty="0" smtClean="0">
                <a:cs typeface="Calibri"/>
              </a:rPr>
              <a:t>(Paraphrase)</a:t>
            </a:r>
            <a:endParaRPr lang="en-GB" dirty="0">
              <a:cs typeface="Calibri"/>
            </a:endParaRPr>
          </a:p>
          <a:p>
            <a:r>
              <a:rPr lang="en-GB" dirty="0" smtClean="0">
                <a:cs typeface="Calibri"/>
              </a:rPr>
              <a:t>(2) Yesterday </a:t>
            </a:r>
            <a:r>
              <a:rPr lang="en-GB" dirty="0">
                <a:cs typeface="Calibri"/>
              </a:rPr>
              <a:t>I went to the supermarket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bought</a:t>
            </a:r>
            <a:r>
              <a:rPr lang="en-GB" dirty="0">
                <a:cs typeface="Calibri"/>
              </a:rPr>
              <a:t>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12</a:t>
            </a:r>
            <a:r>
              <a:rPr lang="en-GB" dirty="0">
                <a:cs typeface="Calibri"/>
              </a:rPr>
              <a:t> eggs, a newspaper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6 pints </a:t>
            </a:r>
            <a:r>
              <a:rPr lang="en-GB" dirty="0">
                <a:cs typeface="Calibri"/>
              </a:rPr>
              <a:t>of milk</a:t>
            </a:r>
            <a:r>
              <a:rPr lang="en-GB" dirty="0" smtClean="0">
                <a:cs typeface="Calibri"/>
              </a:rPr>
              <a:t>. (Original)</a:t>
            </a:r>
            <a:r>
              <a:rPr lang="en-GB" dirty="0">
                <a:cs typeface="Calibri"/>
              </a:rPr>
              <a:t>  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Yesterday I went to the supermarket and 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purchased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 dozen</a:t>
            </a:r>
            <a:r>
              <a:rPr lang="en-GB" dirty="0">
                <a:ea typeface="+mn-lt"/>
                <a:cs typeface="+mn-lt"/>
              </a:rPr>
              <a:t> eggs, a newspaper and 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3.4 </a:t>
            </a:r>
            <a:r>
              <a:rPr lang="en-GB" b="1" dirty="0" smtClean="0">
                <a:solidFill>
                  <a:srgbClr val="FF0000"/>
                </a:solidFill>
                <a:ea typeface="+mn-lt"/>
                <a:cs typeface="+mn-lt"/>
              </a:rPr>
              <a:t>litres</a:t>
            </a:r>
            <a:r>
              <a:rPr lang="en-GB" b="1" dirty="0" smtClean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of milk.  </a:t>
            </a:r>
            <a:r>
              <a:rPr lang="en-GB" dirty="0" smtClean="0">
                <a:ea typeface="+mn-lt"/>
                <a:cs typeface="+mn-lt"/>
              </a:rPr>
              <a:t>(Paraphrase)</a:t>
            </a:r>
          </a:p>
          <a:p>
            <a:pPr lvl="2"/>
            <a:r>
              <a:rPr lang="en-GB" dirty="0" smtClean="0">
                <a:ea typeface="+mn-lt"/>
                <a:cs typeface="+mn-lt"/>
              </a:rPr>
              <a:t>The above example uses 2 techniques - synonymy and substitution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287AB81-930C-4DDC-814F-70DE78A55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7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15DBEC-6FDF-4DED-B03B-EC9F2643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2</a:t>
            </a:r>
            <a:r>
              <a:rPr lang="en-GB" baseline="30000" dirty="0">
                <a:cs typeface="Calibri Light"/>
              </a:rPr>
              <a:t>nd</a:t>
            </a:r>
            <a:r>
              <a:rPr lang="en-GB" dirty="0">
                <a:cs typeface="Calibri Light"/>
              </a:rPr>
              <a:t> rule </a:t>
            </a:r>
            <a:r>
              <a:rPr lang="en-GB" sz="3200" dirty="0">
                <a:cs typeface="Calibri Light"/>
              </a:rPr>
              <a:t>(use different parts of speech)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584F5E9-4B2B-4025-A89E-29F231F1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smtClean="0">
                <a:cs typeface="Calibri"/>
              </a:rPr>
              <a:t>(1) There </a:t>
            </a:r>
            <a:r>
              <a:rPr lang="en-GB" dirty="0">
                <a:cs typeface="Calibri"/>
              </a:rPr>
              <a:t>are many </a:t>
            </a:r>
            <a:r>
              <a:rPr lang="en-GB" b="1" dirty="0" smtClean="0">
                <a:solidFill>
                  <a:srgbClr val="0070C0"/>
                </a:solidFill>
                <a:cs typeface="Calibri"/>
              </a:rPr>
              <a:t>advantages </a:t>
            </a:r>
            <a:r>
              <a:rPr lang="en-GB" dirty="0" smtClean="0">
                <a:cs typeface="Calibri"/>
              </a:rPr>
              <a:t>to </a:t>
            </a:r>
            <a:r>
              <a:rPr lang="en-GB" dirty="0">
                <a:cs typeface="Calibri"/>
              </a:rPr>
              <a:t>using E-Readers. For example, you can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store</a:t>
            </a:r>
            <a:r>
              <a:rPr lang="en-GB" dirty="0">
                <a:cs typeface="Calibri"/>
              </a:rPr>
              <a:t> thousands of books on them</a:t>
            </a:r>
            <a:r>
              <a:rPr lang="en-GB" dirty="0" smtClean="0">
                <a:cs typeface="Calibri"/>
              </a:rPr>
              <a:t>. (Original) 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cs typeface="Calibri"/>
              </a:rPr>
              <a:t>Using E-readers is </a:t>
            </a:r>
            <a:r>
              <a:rPr lang="en-GB" dirty="0" smtClean="0">
                <a:cs typeface="Calibri"/>
              </a:rPr>
              <a:t>highly </a:t>
            </a:r>
            <a:r>
              <a:rPr lang="en-GB" b="1" dirty="0" smtClean="0">
                <a:solidFill>
                  <a:srgbClr val="FF0000"/>
                </a:solidFill>
                <a:cs typeface="Calibri"/>
              </a:rPr>
              <a:t>advantage</a:t>
            </a:r>
            <a:r>
              <a:rPr lang="en-GB" b="1" u="sng" dirty="0" smtClean="0">
                <a:solidFill>
                  <a:srgbClr val="FF0000"/>
                </a:solidFill>
                <a:cs typeface="Calibri"/>
              </a:rPr>
              <a:t>ous</a:t>
            </a:r>
            <a:r>
              <a:rPr lang="en-GB" dirty="0" smtClean="0">
                <a:cs typeface="Calibri"/>
              </a:rPr>
              <a:t>.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Storage </a:t>
            </a:r>
            <a:r>
              <a:rPr lang="en-GB" dirty="0">
                <a:cs typeface="Calibri"/>
              </a:rPr>
              <a:t>of thousands of books is possible.   </a:t>
            </a:r>
            <a:r>
              <a:rPr lang="en-GB" dirty="0" smtClean="0">
                <a:cs typeface="Calibri"/>
              </a:rPr>
              <a:t>(Paraphrase)</a:t>
            </a:r>
          </a:p>
          <a:p>
            <a:pPr lvl="2"/>
            <a:r>
              <a:rPr lang="en-GB" i="1" dirty="0" smtClean="0">
                <a:cs typeface="Calibri"/>
              </a:rPr>
              <a:t>Advantageous</a:t>
            </a:r>
            <a:r>
              <a:rPr lang="en-GB" dirty="0" smtClean="0">
                <a:cs typeface="Calibri"/>
              </a:rPr>
              <a:t> is the adjective member of the word family that contains the headword </a:t>
            </a:r>
            <a:r>
              <a:rPr lang="en-GB" i="1" dirty="0" smtClean="0">
                <a:cs typeface="Calibri"/>
              </a:rPr>
              <a:t>advantage</a:t>
            </a:r>
          </a:p>
          <a:p>
            <a:pPr lvl="2"/>
            <a:r>
              <a:rPr lang="en-GB" i="1" dirty="0" smtClean="0">
                <a:cs typeface="Calibri"/>
              </a:rPr>
              <a:t>Storage</a:t>
            </a:r>
            <a:r>
              <a:rPr lang="en-GB" dirty="0" smtClean="0">
                <a:cs typeface="Calibri"/>
              </a:rPr>
              <a:t> is the noun member of the word family that has the headword </a:t>
            </a:r>
            <a:r>
              <a:rPr lang="en-GB" i="1" dirty="0" smtClean="0">
                <a:cs typeface="Calibri"/>
              </a:rPr>
              <a:t>store</a:t>
            </a:r>
            <a:endParaRPr lang="en-GB" i="1" dirty="0">
              <a:cs typeface="Calibri"/>
            </a:endParaRPr>
          </a:p>
          <a:p>
            <a:r>
              <a:rPr lang="en-GB" dirty="0" smtClean="0">
                <a:cs typeface="Calibri"/>
              </a:rPr>
              <a:t>(2) Yesterday </a:t>
            </a:r>
            <a:r>
              <a:rPr lang="en-GB" dirty="0">
                <a:cs typeface="Calibri"/>
              </a:rPr>
              <a:t>I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went</a:t>
            </a:r>
            <a:r>
              <a:rPr lang="en-GB" dirty="0">
                <a:cs typeface="Calibri"/>
              </a:rPr>
              <a:t> to the supermarket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bought</a:t>
            </a:r>
            <a:r>
              <a:rPr lang="en-GB" dirty="0">
                <a:cs typeface="Calibri"/>
              </a:rPr>
              <a:t> 12 eggs, a newspaper and 6 pints of milk. </a:t>
            </a:r>
            <a:r>
              <a:rPr lang="en-GB" dirty="0" smtClean="0">
                <a:cs typeface="Calibri"/>
              </a:rPr>
              <a:t>(Original)</a:t>
            </a:r>
            <a:r>
              <a:rPr lang="en-GB" dirty="0">
                <a:cs typeface="Calibri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GB" dirty="0">
                <a:cs typeface="Calibri"/>
              </a:rPr>
              <a:t>When I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go </a:t>
            </a:r>
            <a:r>
              <a:rPr lang="en-GB" dirty="0">
                <a:cs typeface="Calibri"/>
              </a:rPr>
              <a:t>to the supermarket, I often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buy</a:t>
            </a:r>
            <a:r>
              <a:rPr lang="en-GB" dirty="0">
                <a:cs typeface="Calibri"/>
              </a:rPr>
              <a:t> 12 eggs, a newspaper and 6 pints of milk. This is what I did yesterday</a:t>
            </a:r>
            <a:r>
              <a:rPr lang="en-GB" dirty="0" smtClean="0">
                <a:cs typeface="Calibri"/>
              </a:rPr>
              <a:t>. (Paraphrase)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0187E1C-B514-4DC4-BE53-694C27C87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52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35C155-C728-4BF2-A8CA-2D0130F2D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3</a:t>
            </a:r>
            <a:r>
              <a:rPr lang="en-GB" baseline="30000" dirty="0">
                <a:cs typeface="Calibri Light"/>
              </a:rPr>
              <a:t>rd</a:t>
            </a:r>
            <a:r>
              <a:rPr lang="en-GB" dirty="0">
                <a:cs typeface="Calibri Light"/>
              </a:rPr>
              <a:t> rule (changing word order)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7E7F6E3-60E0-4AAD-B10B-1D0A5FB0A6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(1) John </a:t>
            </a:r>
            <a:r>
              <a:rPr lang="en-GB" b="1" dirty="0">
                <a:solidFill>
                  <a:srgbClr val="0070C0"/>
                </a:solidFill>
              </a:rPr>
              <a:t>sent the email to his </a:t>
            </a:r>
            <a:r>
              <a:rPr lang="en-GB" b="1" dirty="0" smtClean="0">
                <a:solidFill>
                  <a:srgbClr val="0070C0"/>
                </a:solidFill>
              </a:rPr>
              <a:t>boss (active voice in original)</a:t>
            </a:r>
            <a:endParaRPr lang="en-GB" b="1" dirty="0">
              <a:solidFill>
                <a:srgbClr val="0070C0"/>
              </a:solidFill>
            </a:endParaRP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The email was sent by John to his </a:t>
            </a:r>
            <a:r>
              <a:rPr lang="en-GB" b="1" dirty="0" smtClean="0">
                <a:solidFill>
                  <a:srgbClr val="FF0000"/>
                </a:solidFill>
              </a:rPr>
              <a:t>boss (</a:t>
            </a:r>
            <a:r>
              <a:rPr lang="en-GB" b="1" i="1" u="sng" dirty="0" smtClean="0">
                <a:solidFill>
                  <a:srgbClr val="FF0000"/>
                </a:solidFill>
              </a:rPr>
              <a:t>passive voice </a:t>
            </a:r>
            <a:r>
              <a:rPr lang="en-GB" b="1" dirty="0" smtClean="0">
                <a:solidFill>
                  <a:srgbClr val="FF0000"/>
                </a:solidFill>
              </a:rPr>
              <a:t>in paraphrase)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sz="2600" b="1" dirty="0" smtClean="0">
                <a:solidFill>
                  <a:srgbClr val="0070C0"/>
                </a:solidFill>
              </a:rPr>
              <a:t>(2) It </a:t>
            </a:r>
            <a:r>
              <a:rPr lang="en-GB" sz="2600" b="1" dirty="0">
                <a:solidFill>
                  <a:srgbClr val="0070C0"/>
                </a:solidFill>
              </a:rPr>
              <a:t>was necessary to write a report to show the findings of the research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A report needed to be written to show the findings of the research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(3) Collocation </a:t>
            </a:r>
            <a:r>
              <a:rPr lang="en-GB" b="1" dirty="0">
                <a:solidFill>
                  <a:srgbClr val="0070C0"/>
                </a:solidFill>
              </a:rPr>
              <a:t>is the cornerstone of the English </a:t>
            </a:r>
            <a:r>
              <a:rPr lang="en-GB" b="1" dirty="0" smtClean="0">
                <a:solidFill>
                  <a:srgbClr val="0070C0"/>
                </a:solidFill>
              </a:rPr>
              <a:t>language (original)</a:t>
            </a:r>
            <a:endParaRPr lang="en-GB" b="1" dirty="0">
              <a:solidFill>
                <a:srgbClr val="0070C0"/>
              </a:solidFill>
            </a:endParaRP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The English language has collocation as its </a:t>
            </a:r>
            <a:r>
              <a:rPr lang="en-GB" b="1" dirty="0" smtClean="0">
                <a:solidFill>
                  <a:srgbClr val="FF0000"/>
                </a:solidFill>
              </a:rPr>
              <a:t>cornerstone (paraphrase)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(4) A </a:t>
            </a:r>
            <a:r>
              <a:rPr lang="en-GB" b="1" dirty="0">
                <a:solidFill>
                  <a:srgbClr val="0070C0"/>
                </a:solidFill>
              </a:rPr>
              <a:t>report was written by Linda for her line-manager (</a:t>
            </a:r>
            <a:r>
              <a:rPr lang="en-GB" b="1" dirty="0" smtClean="0">
                <a:solidFill>
                  <a:srgbClr val="0070C0"/>
                </a:solidFill>
              </a:rPr>
              <a:t>passive voice original)</a:t>
            </a:r>
            <a:endParaRPr lang="en-GB" b="1" dirty="0">
              <a:solidFill>
                <a:srgbClr val="0070C0"/>
              </a:solidFill>
            </a:endParaRP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Linda </a:t>
            </a:r>
            <a:r>
              <a:rPr lang="en-GB" b="1" dirty="0">
                <a:solidFill>
                  <a:srgbClr val="FF0000"/>
                </a:solidFill>
              </a:rPr>
              <a:t>wrote a report for her </a:t>
            </a:r>
            <a:r>
              <a:rPr lang="en-GB" b="1" dirty="0" smtClean="0">
                <a:solidFill>
                  <a:srgbClr val="FF0000"/>
                </a:solidFill>
              </a:rPr>
              <a:t>line-manager (</a:t>
            </a:r>
            <a:r>
              <a:rPr lang="en-GB" b="1" i="1" u="sng" dirty="0" smtClean="0">
                <a:solidFill>
                  <a:srgbClr val="FF0000"/>
                </a:solidFill>
              </a:rPr>
              <a:t>active voice </a:t>
            </a:r>
            <a:r>
              <a:rPr lang="en-GB" b="1" dirty="0" smtClean="0">
                <a:solidFill>
                  <a:srgbClr val="FF0000"/>
                </a:solidFill>
              </a:rPr>
              <a:t>in paraphrase) 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9E60E90-022A-4560-B534-3B02095F2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4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A2A3F9-0B84-4669-85D6-13DB4000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best way to paraphrase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C0ACA4-51A1-49FF-91EC-21973544F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 ideal paraphrase makes use of </a:t>
            </a:r>
            <a:r>
              <a:rPr lang="en-GB" dirty="0" smtClean="0"/>
              <a:t>more than one rule. </a:t>
            </a:r>
            <a:r>
              <a:rPr lang="en-GB" dirty="0"/>
              <a:t>Thus:-</a:t>
            </a:r>
          </a:p>
          <a:p>
            <a:r>
              <a:rPr lang="en-GB" b="1" dirty="0">
                <a:solidFill>
                  <a:srgbClr val="0070C0"/>
                </a:solidFill>
                <a:cs typeface="Calibri"/>
              </a:rPr>
              <a:t>There are many advantages to using E-Readers. For example, you can store thousands of books on them</a:t>
            </a:r>
            <a:r>
              <a:rPr lang="en-GB" b="1" dirty="0" smtClean="0">
                <a:solidFill>
                  <a:srgbClr val="0070C0"/>
                </a:solidFill>
                <a:cs typeface="Calibri"/>
              </a:rPr>
              <a:t>. (ORIGINAL)</a:t>
            </a:r>
          </a:p>
          <a:p>
            <a:pPr lvl="1"/>
            <a:r>
              <a:rPr lang="en-GB" b="1" dirty="0" smtClean="0">
                <a:solidFill>
                  <a:srgbClr val="0070C0"/>
                </a:solidFill>
                <a:cs typeface="Calibri"/>
              </a:rPr>
              <a:t>Stage (1</a:t>
            </a:r>
            <a:r>
              <a:rPr lang="en-GB" b="1" i="1" dirty="0" smtClean="0">
                <a:solidFill>
                  <a:srgbClr val="0070C0"/>
                </a:solidFill>
                <a:cs typeface="Calibri"/>
              </a:rPr>
              <a:t>) advantages </a:t>
            </a:r>
            <a:r>
              <a:rPr lang="en-GB" b="1" dirty="0" smtClean="0">
                <a:solidFill>
                  <a:srgbClr val="0070C0"/>
                </a:solidFill>
                <a:cs typeface="Calibri"/>
              </a:rPr>
              <a:t>is changed to </a:t>
            </a:r>
            <a:r>
              <a:rPr lang="en-GB" b="1" i="1" dirty="0" smtClean="0">
                <a:solidFill>
                  <a:srgbClr val="0070C0"/>
                </a:solidFill>
                <a:cs typeface="Calibri"/>
              </a:rPr>
              <a:t>benefits</a:t>
            </a:r>
            <a:r>
              <a:rPr lang="en-GB" b="1" dirty="0" smtClean="0">
                <a:solidFill>
                  <a:srgbClr val="0070C0"/>
                </a:solidFill>
                <a:cs typeface="Calibri"/>
              </a:rPr>
              <a:t> (RULE 1 – Synonyms)</a:t>
            </a:r>
          </a:p>
          <a:p>
            <a:pPr lvl="1"/>
            <a:r>
              <a:rPr lang="en-GB" b="1" dirty="0" smtClean="0">
                <a:solidFill>
                  <a:srgbClr val="0070C0"/>
                </a:solidFill>
                <a:cs typeface="Calibri"/>
              </a:rPr>
              <a:t>Stage (2) </a:t>
            </a:r>
            <a:r>
              <a:rPr lang="en-GB" b="1" i="1" dirty="0" smtClean="0">
                <a:solidFill>
                  <a:srgbClr val="0070C0"/>
                </a:solidFill>
                <a:cs typeface="Calibri"/>
              </a:rPr>
              <a:t>Benefits</a:t>
            </a:r>
            <a:r>
              <a:rPr lang="en-GB" b="1" dirty="0" smtClean="0">
                <a:solidFill>
                  <a:srgbClr val="0070C0"/>
                </a:solidFill>
                <a:cs typeface="Calibri"/>
              </a:rPr>
              <a:t> is changed to </a:t>
            </a:r>
            <a:r>
              <a:rPr lang="en-GB" b="1" i="1" dirty="0" smtClean="0">
                <a:solidFill>
                  <a:srgbClr val="0070C0"/>
                </a:solidFill>
                <a:cs typeface="Calibri"/>
              </a:rPr>
              <a:t>beneficial</a:t>
            </a:r>
            <a:r>
              <a:rPr lang="en-GB" b="1" dirty="0" smtClean="0">
                <a:solidFill>
                  <a:srgbClr val="0070C0"/>
                </a:solidFill>
                <a:cs typeface="Calibri"/>
              </a:rPr>
              <a:t> (RULE 2 – Parts of Speech)</a:t>
            </a:r>
            <a:endParaRPr lang="en-GB" b="1" dirty="0">
              <a:solidFill>
                <a:srgbClr val="0070C0"/>
              </a:solidFill>
              <a:cs typeface="Calibri"/>
            </a:endParaRP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To use an E-Reader is highly beneficial, and storage of thousands of books is only one of its merits.  </a:t>
            </a:r>
            <a:r>
              <a:rPr lang="en-GB" b="1" dirty="0" smtClean="0">
                <a:solidFill>
                  <a:srgbClr val="FF0000"/>
                </a:solidFill>
                <a:cs typeface="Calibri"/>
              </a:rPr>
              <a:t>(STRONG PARAPHRASE)</a:t>
            </a:r>
            <a:endParaRPr lang="en-GB" b="1" dirty="0">
              <a:solidFill>
                <a:srgbClr val="FF0000"/>
              </a:solidFill>
              <a:cs typeface="Calibri"/>
            </a:endParaRPr>
          </a:p>
          <a:p>
            <a:r>
              <a:rPr lang="en-GB" b="1" dirty="0">
                <a:solidFill>
                  <a:srgbClr val="0070C0"/>
                </a:solidFill>
                <a:cs typeface="Calibri"/>
              </a:rPr>
              <a:t>Yesterday I went to the supermarket and bought 12 eggs, a newspaper and </a:t>
            </a:r>
            <a:r>
              <a:rPr lang="en-GB" b="1" u="sng" dirty="0">
                <a:solidFill>
                  <a:srgbClr val="0070C0"/>
                </a:solidFill>
                <a:cs typeface="Calibri"/>
              </a:rPr>
              <a:t>6 pints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of milk.  </a:t>
            </a:r>
            <a:endParaRPr lang="en-US" b="1" dirty="0">
              <a:solidFill>
                <a:srgbClr val="0070C0"/>
              </a:solidFill>
              <a:ea typeface="+mn-lt"/>
              <a:cs typeface="+mn-lt"/>
            </a:endParaRP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When I go to the supermarket, I often purchase a dozen eggs, a newspaper and </a:t>
            </a:r>
            <a:r>
              <a:rPr lang="en-GB" b="1" u="sng" dirty="0">
                <a:solidFill>
                  <a:srgbClr val="FF0000"/>
                </a:solidFill>
                <a:cs typeface="Calibri"/>
              </a:rPr>
              <a:t>3.4 litres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of milk. This is what I did yesterday.</a:t>
            </a:r>
          </a:p>
          <a:p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44CF816-B562-4C59-9BEF-15C177FA3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57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 to the AWL (academic word list)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AWL has many synonyms for GSL (General English) words</a:t>
            </a:r>
          </a:p>
          <a:p>
            <a:pPr lvl="1"/>
            <a:r>
              <a:rPr lang="en-GB" dirty="0" smtClean="0"/>
              <a:t>Purchase (AWL) / buy (GSL)</a:t>
            </a:r>
          </a:p>
          <a:p>
            <a:pPr lvl="1"/>
            <a:r>
              <a:rPr lang="en-GB" dirty="0" smtClean="0"/>
              <a:t>Concept (AWL) / idea (GSL)</a:t>
            </a:r>
          </a:p>
          <a:p>
            <a:pPr lvl="1"/>
            <a:r>
              <a:rPr lang="en-GB" dirty="0" smtClean="0"/>
              <a:t>Study (AWL) /research (GSL)</a:t>
            </a:r>
          </a:p>
          <a:p>
            <a:r>
              <a:rPr lang="en-GB" dirty="0" smtClean="0"/>
              <a:t>Thus the AWL can contribute to paraphrase creation</a:t>
            </a:r>
          </a:p>
          <a:p>
            <a:r>
              <a:rPr lang="en-GB" dirty="0" smtClean="0"/>
              <a:t>See Ppt. on the AWL</a:t>
            </a:r>
          </a:p>
          <a:p>
            <a:r>
              <a:rPr lang="en-GB" dirty="0" smtClean="0"/>
              <a:t>See Ppt. on Synonyms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262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 to back and forward 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Back referencing is called anaphoric referencing in linguistics</a:t>
            </a:r>
          </a:p>
          <a:p>
            <a:r>
              <a:rPr lang="en-GB" dirty="0" smtClean="0"/>
              <a:t>It means that a pronoun such as </a:t>
            </a:r>
            <a:r>
              <a:rPr lang="en-GB" i="1" dirty="0" smtClean="0"/>
              <a:t>it, they, we </a:t>
            </a:r>
            <a:r>
              <a:rPr lang="en-GB" dirty="0" smtClean="0"/>
              <a:t>etc… refers back to a particular subject.</a:t>
            </a:r>
          </a:p>
          <a:p>
            <a:r>
              <a:rPr lang="en-GB" dirty="0" smtClean="0"/>
              <a:t>In the example below, </a:t>
            </a:r>
            <a:r>
              <a:rPr lang="en-GB" b="1" dirty="0" smtClean="0">
                <a:solidFill>
                  <a:srgbClr val="FF0000"/>
                </a:solidFill>
              </a:rPr>
              <a:t>they</a:t>
            </a:r>
            <a:r>
              <a:rPr lang="en-GB" dirty="0" smtClean="0"/>
              <a:t> refers back to </a:t>
            </a:r>
            <a:r>
              <a:rPr lang="en-GB" b="1" dirty="0" smtClean="0">
                <a:solidFill>
                  <a:srgbClr val="FF0000"/>
                </a:solidFill>
              </a:rPr>
              <a:t>Swansea City football team</a:t>
            </a:r>
          </a:p>
          <a:p>
            <a:pPr lvl="1"/>
            <a:r>
              <a:rPr lang="en-GB" dirty="0" smtClean="0"/>
              <a:t>e.g. </a:t>
            </a:r>
            <a:r>
              <a:rPr lang="en-GB" u="sng" dirty="0" smtClean="0"/>
              <a:t>Swansea city football team </a:t>
            </a:r>
            <a:r>
              <a:rPr lang="en-GB" dirty="0" smtClean="0"/>
              <a:t>are proud to play at the Liberty stadium where </a:t>
            </a:r>
            <a:r>
              <a:rPr lang="en-GB" u="sng" dirty="0" smtClean="0"/>
              <a:t>they</a:t>
            </a:r>
            <a:r>
              <a:rPr lang="en-GB" dirty="0" smtClean="0"/>
              <a:t> moved to from the original vetch-field ground. </a:t>
            </a:r>
          </a:p>
          <a:p>
            <a:r>
              <a:rPr lang="en-GB" dirty="0" smtClean="0"/>
              <a:t>Forward referencing is called cataphoric referencing in linguistics</a:t>
            </a:r>
          </a:p>
          <a:p>
            <a:r>
              <a:rPr lang="en-GB" dirty="0" smtClean="0"/>
              <a:t>It </a:t>
            </a:r>
            <a:r>
              <a:rPr lang="en-GB" dirty="0"/>
              <a:t>means that a pronoun such as </a:t>
            </a:r>
            <a:r>
              <a:rPr lang="en-GB" i="1" dirty="0"/>
              <a:t>it, they, we </a:t>
            </a:r>
            <a:r>
              <a:rPr lang="en-GB" dirty="0" smtClean="0"/>
              <a:t>etc… refers forward to </a:t>
            </a:r>
            <a:r>
              <a:rPr lang="en-GB" dirty="0"/>
              <a:t>a particular subject.</a:t>
            </a:r>
          </a:p>
          <a:p>
            <a:r>
              <a:rPr lang="en-GB" dirty="0"/>
              <a:t>In the example below, </a:t>
            </a:r>
            <a:r>
              <a:rPr lang="en-GB" b="1" dirty="0">
                <a:solidFill>
                  <a:srgbClr val="FF0000"/>
                </a:solidFill>
              </a:rPr>
              <a:t>they</a:t>
            </a:r>
            <a:r>
              <a:rPr lang="en-GB" dirty="0"/>
              <a:t> refers </a:t>
            </a:r>
            <a:r>
              <a:rPr lang="en-GB" dirty="0" smtClean="0"/>
              <a:t>forward to </a:t>
            </a:r>
            <a:r>
              <a:rPr lang="en-GB" b="1" dirty="0">
                <a:solidFill>
                  <a:srgbClr val="FF0000"/>
                </a:solidFill>
              </a:rPr>
              <a:t>Swansea City football team</a:t>
            </a:r>
          </a:p>
          <a:p>
            <a:pPr lvl="1"/>
            <a:r>
              <a:rPr lang="en-GB" dirty="0" smtClean="0"/>
              <a:t>When </a:t>
            </a:r>
            <a:r>
              <a:rPr lang="en-GB" u="sng" dirty="0" smtClean="0"/>
              <a:t>they</a:t>
            </a:r>
            <a:r>
              <a:rPr lang="en-GB" dirty="0" smtClean="0"/>
              <a:t> moved to the Liberty stadium, from the vetch-field ground, </a:t>
            </a:r>
            <a:r>
              <a:rPr lang="en-GB" u="sng" dirty="0" smtClean="0"/>
              <a:t>Swansea city football team </a:t>
            </a:r>
            <a:r>
              <a:rPr lang="en-GB" dirty="0" smtClean="0"/>
              <a:t>felt proud.</a:t>
            </a:r>
          </a:p>
          <a:p>
            <a:r>
              <a:rPr lang="en-GB" dirty="0" smtClean="0"/>
              <a:t>Thus, back and forward referencing are useful techniques for changing the word order of an original sentence (one of the 3 main techniques for creating a paraphrase)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183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facts about paraphrasing &amp; plagiarism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Paraphrases are usually about the same length as the original text</a:t>
            </a:r>
          </a:p>
          <a:p>
            <a:r>
              <a:rPr lang="en-GB" dirty="0" smtClean="0"/>
              <a:t>Summaries are much shorter than the original text</a:t>
            </a:r>
          </a:p>
          <a:p>
            <a:r>
              <a:rPr lang="en-GB" dirty="0" smtClean="0"/>
              <a:t>If you combine paraphrases with summaries and academic referencing (Harvard system) you can successfully avoid plagiarism</a:t>
            </a:r>
          </a:p>
          <a:p>
            <a:pPr lvl="1"/>
            <a:r>
              <a:rPr lang="en-GB" i="1" dirty="0" smtClean="0"/>
              <a:t>Plagiarism</a:t>
            </a:r>
            <a:r>
              <a:rPr lang="en-GB" dirty="0" smtClean="0"/>
              <a:t> simply means copying the words from other authors and not crediting them.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Don’t forget that UWTSD uses a computer algorithm called TURNITIN to find examples of plagiarism in your assignments</a:t>
            </a:r>
          </a:p>
          <a:p>
            <a:pPr lvl="1"/>
            <a:r>
              <a:rPr lang="en-GB" dirty="0" smtClean="0"/>
              <a:t>As a result, learn to paraphrase (and how to reference !)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682</Words>
  <Application>Microsoft Office PowerPoint</Application>
  <PresentationFormat>Widescreen</PresentationFormat>
  <Paragraphs>93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         </vt:lpstr>
      <vt:lpstr>Definition of Paraphrasing</vt:lpstr>
      <vt:lpstr>Rules of paraphrasing</vt:lpstr>
      <vt:lpstr>Examples of 1st rule in action (use synonyms)</vt:lpstr>
      <vt:lpstr>Examples of 2nd rule (use different parts of speech)</vt:lpstr>
      <vt:lpstr>Examples of 3rd rule (changing word order)</vt:lpstr>
      <vt:lpstr>The best way to paraphrase</vt:lpstr>
      <vt:lpstr>Links to the AWL (academic word list)</vt:lpstr>
      <vt:lpstr>Links to back and forward referencing</vt:lpstr>
      <vt:lpstr>Useful facts about paraphrasing &amp; plagiarism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</dc:title>
  <dc:creator>David Williams</dc:creator>
  <cp:lastModifiedBy>David Charles Williams (International Centre)</cp:lastModifiedBy>
  <cp:revision>41</cp:revision>
  <dcterms:created xsi:type="dcterms:W3CDTF">2019-12-16T08:44:22Z</dcterms:created>
  <dcterms:modified xsi:type="dcterms:W3CDTF">2022-10-13T14:09:11Z</dcterms:modified>
</cp:coreProperties>
</file>