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6" r:id="rId5"/>
    <p:sldId id="267" r:id="rId6"/>
    <p:sldId id="268" r:id="rId7"/>
    <p:sldId id="269" r:id="rId8"/>
    <p:sldId id="272" r:id="rId9"/>
    <p:sldId id="274" r:id="rId10"/>
    <p:sldId id="275" r:id="rId11"/>
    <p:sldId id="276" r:id="rId12"/>
    <p:sldId id="277" r:id="rId13"/>
    <p:sldId id="278" r:id="rId14"/>
    <p:sldId id="283" r:id="rId15"/>
    <p:sldId id="281" r:id="rId16"/>
    <p:sldId id="280" r:id="rId17"/>
    <p:sldId id="282" r:id="rId18"/>
    <p:sldId id="270" r:id="rId19"/>
    <p:sldId id="284" r:id="rId20"/>
    <p:sldId id="285" r:id="rId21"/>
    <p:sldId id="286" r:id="rId22"/>
    <p:sldId id="271" r:id="rId23"/>
    <p:sldId id="287" r:id="rId24"/>
    <p:sldId id="273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2" autoAdjust="0"/>
    <p:restoredTop sz="94660"/>
  </p:normalViewPr>
  <p:slideViewPr>
    <p:cSldViewPr>
      <p:cViewPr varScale="1">
        <p:scale>
          <a:sx n="68" d="100"/>
          <a:sy n="68" d="100"/>
        </p:scale>
        <p:origin x="825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689995-8907-4CC3-B9E7-0DB0CC535211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6960C33D-2D54-4C65-BDB4-B01FAE385265}">
      <dgm:prSet phldrT="[Texto]"/>
      <dgm:spPr>
        <a:solidFill>
          <a:schemeClr val="accent2"/>
        </a:solidFill>
      </dgm:spPr>
      <dgm:t>
        <a:bodyPr/>
        <a:lstStyle/>
        <a:p>
          <a:r>
            <a:rPr lang="es-ES_tradnl" b="1" dirty="0" smtClean="0"/>
            <a:t>Prepare </a:t>
          </a:r>
          <a:r>
            <a:rPr lang="es-ES_tradnl" b="1" dirty="0" err="1" smtClean="0"/>
            <a:t>master</a:t>
          </a:r>
          <a:r>
            <a:rPr lang="es-ES_tradnl" b="1" dirty="0" smtClean="0"/>
            <a:t> programme</a:t>
          </a:r>
          <a:endParaRPr lang="es-ES" b="1" dirty="0"/>
        </a:p>
      </dgm:t>
    </dgm:pt>
    <dgm:pt modelId="{73544E6E-2932-48BB-810D-15463DB34D68}" type="parTrans" cxnId="{A4BFDF46-FAD9-4AF4-81F5-648FD5EE8011}">
      <dgm:prSet/>
      <dgm:spPr/>
      <dgm:t>
        <a:bodyPr/>
        <a:lstStyle/>
        <a:p>
          <a:endParaRPr lang="es-ES"/>
        </a:p>
      </dgm:t>
    </dgm:pt>
    <dgm:pt modelId="{30E5B359-1354-4703-B60B-6071778382BE}" type="sibTrans" cxnId="{A4BFDF46-FAD9-4AF4-81F5-648FD5EE8011}">
      <dgm:prSet/>
      <dgm:spPr>
        <a:ln w="38100"/>
      </dgm:spPr>
      <dgm:t>
        <a:bodyPr/>
        <a:lstStyle/>
        <a:p>
          <a:endParaRPr lang="es-ES"/>
        </a:p>
      </dgm:t>
    </dgm:pt>
    <dgm:pt modelId="{A2045402-A156-4D5B-82A0-8902BBEECAEF}">
      <dgm:prSet phldrT="[Texto]"/>
      <dgm:spPr>
        <a:solidFill>
          <a:srgbClr val="7030A0"/>
        </a:solidFill>
      </dgm:spPr>
      <dgm:t>
        <a:bodyPr/>
        <a:lstStyle/>
        <a:p>
          <a:r>
            <a:rPr lang="es-ES_tradnl" b="1" dirty="0" err="1" smtClean="0"/>
            <a:t>Measure</a:t>
          </a:r>
          <a:r>
            <a:rPr lang="es-ES_tradnl" b="1" dirty="0" smtClean="0"/>
            <a:t> performance</a:t>
          </a:r>
          <a:endParaRPr lang="es-ES" b="1" dirty="0"/>
        </a:p>
      </dgm:t>
    </dgm:pt>
    <dgm:pt modelId="{FB830B5B-9204-4211-B23A-1B97F21BE398}" type="parTrans" cxnId="{771F0260-A495-4484-ADE1-FD3217E80C15}">
      <dgm:prSet/>
      <dgm:spPr/>
      <dgm:t>
        <a:bodyPr/>
        <a:lstStyle/>
        <a:p>
          <a:endParaRPr lang="es-ES"/>
        </a:p>
      </dgm:t>
    </dgm:pt>
    <dgm:pt modelId="{EB757D46-FD6E-4E50-B984-752360AFA04B}" type="sibTrans" cxnId="{771F0260-A495-4484-ADE1-FD3217E80C15}">
      <dgm:prSet/>
      <dgm:spPr>
        <a:ln w="38100"/>
      </dgm:spPr>
      <dgm:t>
        <a:bodyPr/>
        <a:lstStyle/>
        <a:p>
          <a:endParaRPr lang="es-ES"/>
        </a:p>
      </dgm:t>
    </dgm:pt>
    <dgm:pt modelId="{1E0A7C6B-D54C-4FEB-AF7F-6BE82618E725}">
      <dgm:prSet phldrT="[Texto]"/>
      <dgm:spPr>
        <a:solidFill>
          <a:schemeClr val="tx2"/>
        </a:solidFill>
      </dgm:spPr>
      <dgm:t>
        <a:bodyPr/>
        <a:lstStyle/>
        <a:p>
          <a:r>
            <a:rPr lang="es-ES_tradnl" b="1" dirty="0" err="1" smtClean="0"/>
            <a:t>Assess</a:t>
          </a:r>
          <a:r>
            <a:rPr lang="es-ES_tradnl" b="1" dirty="0" smtClean="0"/>
            <a:t> </a:t>
          </a:r>
          <a:r>
            <a:rPr lang="es-ES_tradnl" b="1" dirty="0" err="1" smtClean="0"/>
            <a:t>deviation</a:t>
          </a:r>
          <a:endParaRPr lang="es-ES" b="1" dirty="0"/>
        </a:p>
      </dgm:t>
    </dgm:pt>
    <dgm:pt modelId="{D4D343CB-0F85-422A-9FC3-8A9A8B317894}" type="parTrans" cxnId="{5DBBA763-6A5E-41CA-A397-E8EEE41C3D5F}">
      <dgm:prSet/>
      <dgm:spPr/>
      <dgm:t>
        <a:bodyPr/>
        <a:lstStyle/>
        <a:p>
          <a:endParaRPr lang="es-ES"/>
        </a:p>
      </dgm:t>
    </dgm:pt>
    <dgm:pt modelId="{B74864C5-681D-4D04-B507-EA5DF63025C6}" type="sibTrans" cxnId="{5DBBA763-6A5E-41CA-A397-E8EEE41C3D5F}">
      <dgm:prSet/>
      <dgm:spPr>
        <a:ln w="38100"/>
      </dgm:spPr>
      <dgm:t>
        <a:bodyPr/>
        <a:lstStyle/>
        <a:p>
          <a:endParaRPr lang="es-ES"/>
        </a:p>
      </dgm:t>
    </dgm:pt>
    <dgm:pt modelId="{5516462B-71C5-4EF6-9C38-CFB482B08790}">
      <dgm:prSet phldrT="[Texto]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s-ES_tradnl" b="1" dirty="0" smtClean="0"/>
            <a:t>Determine </a:t>
          </a:r>
          <a:r>
            <a:rPr lang="es-ES_tradnl" b="1" dirty="0" err="1" smtClean="0"/>
            <a:t>action</a:t>
          </a:r>
          <a:endParaRPr lang="es-ES" b="1" dirty="0"/>
        </a:p>
      </dgm:t>
    </dgm:pt>
    <dgm:pt modelId="{7EBDD069-2193-44ED-A025-62070538A24E}" type="parTrans" cxnId="{B49A8E0C-0BB7-416D-880A-BD6D4ABA1AB6}">
      <dgm:prSet/>
      <dgm:spPr/>
      <dgm:t>
        <a:bodyPr/>
        <a:lstStyle/>
        <a:p>
          <a:endParaRPr lang="es-ES"/>
        </a:p>
      </dgm:t>
    </dgm:pt>
    <dgm:pt modelId="{92DD7F93-F748-49BE-B54A-BFE24E7B9A84}" type="sibTrans" cxnId="{B49A8E0C-0BB7-416D-880A-BD6D4ABA1AB6}">
      <dgm:prSet/>
      <dgm:spPr>
        <a:ln w="38100"/>
      </dgm:spPr>
      <dgm:t>
        <a:bodyPr/>
        <a:lstStyle/>
        <a:p>
          <a:endParaRPr lang="es-ES"/>
        </a:p>
      </dgm:t>
    </dgm:pt>
    <dgm:pt modelId="{20526556-397C-4CCC-9E68-82D1B61576D0}" type="pres">
      <dgm:prSet presAssocID="{C8689995-8907-4CC3-B9E7-0DB0CC53521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67831A3-31F7-4959-98FB-D9741A3018E3}" type="pres">
      <dgm:prSet presAssocID="{6960C33D-2D54-4C65-BDB4-B01FAE38526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B1666E04-E69D-4FEF-A263-01AD6C6CFB3D}" type="pres">
      <dgm:prSet presAssocID="{6960C33D-2D54-4C65-BDB4-B01FAE385265}" presName="spNode" presStyleCnt="0"/>
      <dgm:spPr/>
    </dgm:pt>
    <dgm:pt modelId="{D9768F1B-9D19-4CE2-9577-C0A808E1B63B}" type="pres">
      <dgm:prSet presAssocID="{30E5B359-1354-4703-B60B-6071778382BE}" presName="sibTrans" presStyleLbl="sibTrans1D1" presStyleIdx="0" presStyleCnt="4"/>
      <dgm:spPr/>
      <dgm:t>
        <a:bodyPr/>
        <a:lstStyle/>
        <a:p>
          <a:endParaRPr lang="en-GB"/>
        </a:p>
      </dgm:t>
    </dgm:pt>
    <dgm:pt modelId="{ABA16147-341E-4035-89D3-D134094FFBB3}" type="pres">
      <dgm:prSet presAssocID="{A2045402-A156-4D5B-82A0-8902BBEECAE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837BA096-D38B-44E6-827D-7AD293620E6F}" type="pres">
      <dgm:prSet presAssocID="{A2045402-A156-4D5B-82A0-8902BBEECAEF}" presName="spNode" presStyleCnt="0"/>
      <dgm:spPr/>
    </dgm:pt>
    <dgm:pt modelId="{3108F143-CE4E-4E10-825B-4373C93E981D}" type="pres">
      <dgm:prSet presAssocID="{EB757D46-FD6E-4E50-B984-752360AFA04B}" presName="sibTrans" presStyleLbl="sibTrans1D1" presStyleIdx="1" presStyleCnt="4"/>
      <dgm:spPr/>
      <dgm:t>
        <a:bodyPr/>
        <a:lstStyle/>
        <a:p>
          <a:endParaRPr lang="en-GB"/>
        </a:p>
      </dgm:t>
    </dgm:pt>
    <dgm:pt modelId="{2B29542A-2BD3-447C-9AF3-A056396583A2}" type="pres">
      <dgm:prSet presAssocID="{1E0A7C6B-D54C-4FEB-AF7F-6BE82618E72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D6E28C0-3547-4249-8283-7D0B137EDDD0}" type="pres">
      <dgm:prSet presAssocID="{1E0A7C6B-D54C-4FEB-AF7F-6BE82618E725}" presName="spNode" presStyleCnt="0"/>
      <dgm:spPr/>
    </dgm:pt>
    <dgm:pt modelId="{031DF54D-6F8E-4747-AB96-6EDC6E38DEAA}" type="pres">
      <dgm:prSet presAssocID="{B74864C5-681D-4D04-B507-EA5DF63025C6}" presName="sibTrans" presStyleLbl="sibTrans1D1" presStyleIdx="2" presStyleCnt="4"/>
      <dgm:spPr/>
      <dgm:t>
        <a:bodyPr/>
        <a:lstStyle/>
        <a:p>
          <a:endParaRPr lang="en-GB"/>
        </a:p>
      </dgm:t>
    </dgm:pt>
    <dgm:pt modelId="{A5EF9FA2-3589-4EC0-B630-FEC596A22D83}" type="pres">
      <dgm:prSet presAssocID="{5516462B-71C5-4EF6-9C38-CFB482B0879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s-ES"/>
        </a:p>
      </dgm:t>
    </dgm:pt>
    <dgm:pt modelId="{176E3E69-0200-42A3-8B5D-ABF804213D50}" type="pres">
      <dgm:prSet presAssocID="{5516462B-71C5-4EF6-9C38-CFB482B08790}" presName="spNode" presStyleCnt="0"/>
      <dgm:spPr/>
    </dgm:pt>
    <dgm:pt modelId="{4162B07A-ADF0-4EA1-B92D-A4DF2465AD7F}" type="pres">
      <dgm:prSet presAssocID="{92DD7F93-F748-49BE-B54A-BFE24E7B9A84}" presName="sibTrans" presStyleLbl="sibTrans1D1" presStyleIdx="3" presStyleCnt="4"/>
      <dgm:spPr/>
      <dgm:t>
        <a:bodyPr/>
        <a:lstStyle/>
        <a:p>
          <a:endParaRPr lang="en-GB"/>
        </a:p>
      </dgm:t>
    </dgm:pt>
  </dgm:ptLst>
  <dgm:cxnLst>
    <dgm:cxn modelId="{B3EB8ED9-BF5B-49ED-A634-599FD4D2A0FE}" type="presOf" srcId="{B74864C5-681D-4D04-B507-EA5DF63025C6}" destId="{031DF54D-6F8E-4747-AB96-6EDC6E38DEAA}" srcOrd="0" destOrd="0" presId="urn:microsoft.com/office/officeart/2005/8/layout/cycle5"/>
    <dgm:cxn modelId="{545A7F07-F8D0-471D-A9B0-F139B5515A06}" type="presOf" srcId="{30E5B359-1354-4703-B60B-6071778382BE}" destId="{D9768F1B-9D19-4CE2-9577-C0A808E1B63B}" srcOrd="0" destOrd="0" presId="urn:microsoft.com/office/officeart/2005/8/layout/cycle5"/>
    <dgm:cxn modelId="{286BF5D2-69FF-42FE-BD04-5625DC340DBA}" type="presOf" srcId="{92DD7F93-F748-49BE-B54A-BFE24E7B9A84}" destId="{4162B07A-ADF0-4EA1-B92D-A4DF2465AD7F}" srcOrd="0" destOrd="0" presId="urn:microsoft.com/office/officeart/2005/8/layout/cycle5"/>
    <dgm:cxn modelId="{80980E3E-E72D-4C65-9C5E-30AF50BA6251}" type="presOf" srcId="{1E0A7C6B-D54C-4FEB-AF7F-6BE82618E725}" destId="{2B29542A-2BD3-447C-9AF3-A056396583A2}" srcOrd="0" destOrd="0" presId="urn:microsoft.com/office/officeart/2005/8/layout/cycle5"/>
    <dgm:cxn modelId="{08C62B8A-FF48-4EA6-807E-7F6DE0CC2874}" type="presOf" srcId="{5516462B-71C5-4EF6-9C38-CFB482B08790}" destId="{A5EF9FA2-3589-4EC0-B630-FEC596A22D83}" srcOrd="0" destOrd="0" presId="urn:microsoft.com/office/officeart/2005/8/layout/cycle5"/>
    <dgm:cxn modelId="{5CA525A4-E559-41B9-9857-6584701D5C46}" type="presOf" srcId="{C8689995-8907-4CC3-B9E7-0DB0CC535211}" destId="{20526556-397C-4CCC-9E68-82D1B61576D0}" srcOrd="0" destOrd="0" presId="urn:microsoft.com/office/officeart/2005/8/layout/cycle5"/>
    <dgm:cxn modelId="{A4BFDF46-FAD9-4AF4-81F5-648FD5EE8011}" srcId="{C8689995-8907-4CC3-B9E7-0DB0CC535211}" destId="{6960C33D-2D54-4C65-BDB4-B01FAE385265}" srcOrd="0" destOrd="0" parTransId="{73544E6E-2932-48BB-810D-15463DB34D68}" sibTransId="{30E5B359-1354-4703-B60B-6071778382BE}"/>
    <dgm:cxn modelId="{B49A8E0C-0BB7-416D-880A-BD6D4ABA1AB6}" srcId="{C8689995-8907-4CC3-B9E7-0DB0CC535211}" destId="{5516462B-71C5-4EF6-9C38-CFB482B08790}" srcOrd="3" destOrd="0" parTransId="{7EBDD069-2193-44ED-A025-62070538A24E}" sibTransId="{92DD7F93-F748-49BE-B54A-BFE24E7B9A84}"/>
    <dgm:cxn modelId="{5DBBA763-6A5E-41CA-A397-E8EEE41C3D5F}" srcId="{C8689995-8907-4CC3-B9E7-0DB0CC535211}" destId="{1E0A7C6B-D54C-4FEB-AF7F-6BE82618E725}" srcOrd="2" destOrd="0" parTransId="{D4D343CB-0F85-422A-9FC3-8A9A8B317894}" sibTransId="{B74864C5-681D-4D04-B507-EA5DF63025C6}"/>
    <dgm:cxn modelId="{16AA9C8D-F0CC-4554-9061-DFC93814758D}" type="presOf" srcId="{A2045402-A156-4D5B-82A0-8902BBEECAEF}" destId="{ABA16147-341E-4035-89D3-D134094FFBB3}" srcOrd="0" destOrd="0" presId="urn:microsoft.com/office/officeart/2005/8/layout/cycle5"/>
    <dgm:cxn modelId="{B3F092C4-7965-4E26-B056-73102D207B48}" type="presOf" srcId="{EB757D46-FD6E-4E50-B984-752360AFA04B}" destId="{3108F143-CE4E-4E10-825B-4373C93E981D}" srcOrd="0" destOrd="0" presId="urn:microsoft.com/office/officeart/2005/8/layout/cycle5"/>
    <dgm:cxn modelId="{80B9C1C0-09A1-4943-97A5-D04876DADEEA}" type="presOf" srcId="{6960C33D-2D54-4C65-BDB4-B01FAE385265}" destId="{367831A3-31F7-4959-98FB-D9741A3018E3}" srcOrd="0" destOrd="0" presId="urn:microsoft.com/office/officeart/2005/8/layout/cycle5"/>
    <dgm:cxn modelId="{771F0260-A495-4484-ADE1-FD3217E80C15}" srcId="{C8689995-8907-4CC3-B9E7-0DB0CC535211}" destId="{A2045402-A156-4D5B-82A0-8902BBEECAEF}" srcOrd="1" destOrd="0" parTransId="{FB830B5B-9204-4211-B23A-1B97F21BE398}" sibTransId="{EB757D46-FD6E-4E50-B984-752360AFA04B}"/>
    <dgm:cxn modelId="{1CA46CC8-C845-42AD-BEDC-0870EBCFD638}" type="presParOf" srcId="{20526556-397C-4CCC-9E68-82D1B61576D0}" destId="{367831A3-31F7-4959-98FB-D9741A3018E3}" srcOrd="0" destOrd="0" presId="urn:microsoft.com/office/officeart/2005/8/layout/cycle5"/>
    <dgm:cxn modelId="{1EAB109C-3E06-4057-8F3B-64482A216FD1}" type="presParOf" srcId="{20526556-397C-4CCC-9E68-82D1B61576D0}" destId="{B1666E04-E69D-4FEF-A263-01AD6C6CFB3D}" srcOrd="1" destOrd="0" presId="urn:microsoft.com/office/officeart/2005/8/layout/cycle5"/>
    <dgm:cxn modelId="{6A5D3B05-A2E1-435B-9792-1E3F6AE08158}" type="presParOf" srcId="{20526556-397C-4CCC-9E68-82D1B61576D0}" destId="{D9768F1B-9D19-4CE2-9577-C0A808E1B63B}" srcOrd="2" destOrd="0" presId="urn:microsoft.com/office/officeart/2005/8/layout/cycle5"/>
    <dgm:cxn modelId="{5B03000C-D616-43BD-8A54-5A31A216CE38}" type="presParOf" srcId="{20526556-397C-4CCC-9E68-82D1B61576D0}" destId="{ABA16147-341E-4035-89D3-D134094FFBB3}" srcOrd="3" destOrd="0" presId="urn:microsoft.com/office/officeart/2005/8/layout/cycle5"/>
    <dgm:cxn modelId="{554A5713-F7C0-4DFA-810C-3C42BAAFBE3A}" type="presParOf" srcId="{20526556-397C-4CCC-9E68-82D1B61576D0}" destId="{837BA096-D38B-44E6-827D-7AD293620E6F}" srcOrd="4" destOrd="0" presId="urn:microsoft.com/office/officeart/2005/8/layout/cycle5"/>
    <dgm:cxn modelId="{9D85E618-3973-4196-9F9D-022484C516AD}" type="presParOf" srcId="{20526556-397C-4CCC-9E68-82D1B61576D0}" destId="{3108F143-CE4E-4E10-825B-4373C93E981D}" srcOrd="5" destOrd="0" presId="urn:microsoft.com/office/officeart/2005/8/layout/cycle5"/>
    <dgm:cxn modelId="{2F924A74-D05D-4D9C-93EF-A068A8633E38}" type="presParOf" srcId="{20526556-397C-4CCC-9E68-82D1B61576D0}" destId="{2B29542A-2BD3-447C-9AF3-A056396583A2}" srcOrd="6" destOrd="0" presId="urn:microsoft.com/office/officeart/2005/8/layout/cycle5"/>
    <dgm:cxn modelId="{FA0AC734-3DE1-455B-A7C8-A382B774CDB6}" type="presParOf" srcId="{20526556-397C-4CCC-9E68-82D1B61576D0}" destId="{5D6E28C0-3547-4249-8283-7D0B137EDDD0}" srcOrd="7" destOrd="0" presId="urn:microsoft.com/office/officeart/2005/8/layout/cycle5"/>
    <dgm:cxn modelId="{83E055C5-015C-4973-A0DE-525555B586D6}" type="presParOf" srcId="{20526556-397C-4CCC-9E68-82D1B61576D0}" destId="{031DF54D-6F8E-4747-AB96-6EDC6E38DEAA}" srcOrd="8" destOrd="0" presId="urn:microsoft.com/office/officeart/2005/8/layout/cycle5"/>
    <dgm:cxn modelId="{5FA9D10A-086C-4861-AB9C-E17BE84FB245}" type="presParOf" srcId="{20526556-397C-4CCC-9E68-82D1B61576D0}" destId="{A5EF9FA2-3589-4EC0-B630-FEC596A22D83}" srcOrd="9" destOrd="0" presId="urn:microsoft.com/office/officeart/2005/8/layout/cycle5"/>
    <dgm:cxn modelId="{B2B5C41F-90FC-42EF-A12E-D426B36E365F}" type="presParOf" srcId="{20526556-397C-4CCC-9E68-82D1B61576D0}" destId="{176E3E69-0200-42A3-8B5D-ABF804213D50}" srcOrd="10" destOrd="0" presId="urn:microsoft.com/office/officeart/2005/8/layout/cycle5"/>
    <dgm:cxn modelId="{7646BF81-A347-4C31-90C4-CB03D26CE078}" type="presParOf" srcId="{20526556-397C-4CCC-9E68-82D1B61576D0}" destId="{4162B07A-ADF0-4EA1-B92D-A4DF2465AD7F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7831A3-31F7-4959-98FB-D9741A3018E3}">
      <dsp:nvSpPr>
        <dsp:cNvPr id="0" name=""/>
        <dsp:cNvSpPr/>
      </dsp:nvSpPr>
      <dsp:spPr>
        <a:xfrm>
          <a:off x="2635023" y="1984"/>
          <a:ext cx="1882409" cy="1223565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_tradnl" sz="2200" b="1" kern="1200" dirty="0" smtClean="0"/>
            <a:t>Prepare </a:t>
          </a:r>
          <a:r>
            <a:rPr lang="es-ES_tradnl" sz="2200" b="1" kern="1200" dirty="0" err="1" smtClean="0"/>
            <a:t>master</a:t>
          </a:r>
          <a:r>
            <a:rPr lang="es-ES_tradnl" sz="2200" b="1" kern="1200" dirty="0" smtClean="0"/>
            <a:t> programme</a:t>
          </a:r>
          <a:endParaRPr lang="es-ES" sz="2200" b="1" kern="1200" dirty="0"/>
        </a:p>
      </dsp:txBody>
      <dsp:txXfrm>
        <a:off x="2694753" y="61714"/>
        <a:ext cx="1762949" cy="1104105"/>
      </dsp:txXfrm>
    </dsp:sp>
    <dsp:sp modelId="{D9768F1B-9D19-4CE2-9577-C0A808E1B63B}">
      <dsp:nvSpPr>
        <dsp:cNvPr id="0" name=""/>
        <dsp:cNvSpPr/>
      </dsp:nvSpPr>
      <dsp:spPr>
        <a:xfrm>
          <a:off x="1553815" y="613767"/>
          <a:ext cx="4044824" cy="4044824"/>
        </a:xfrm>
        <a:custGeom>
          <a:avLst/>
          <a:gdLst/>
          <a:ahLst/>
          <a:cxnLst/>
          <a:rect l="0" t="0" r="0" b="0"/>
          <a:pathLst>
            <a:path>
              <a:moveTo>
                <a:pt x="3223750" y="395471"/>
              </a:moveTo>
              <a:arcTo wR="2022412" hR="2022412" stAng="18386537" swAng="1634568"/>
            </a:path>
          </a:pathLst>
        </a:custGeom>
        <a:noFill/>
        <a:ln w="3810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A16147-341E-4035-89D3-D134094FFBB3}">
      <dsp:nvSpPr>
        <dsp:cNvPr id="0" name=""/>
        <dsp:cNvSpPr/>
      </dsp:nvSpPr>
      <dsp:spPr>
        <a:xfrm>
          <a:off x="4657435" y="2024397"/>
          <a:ext cx="1882409" cy="1223565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_tradnl" sz="2200" b="1" kern="1200" dirty="0" err="1" smtClean="0"/>
            <a:t>Measure</a:t>
          </a:r>
          <a:r>
            <a:rPr lang="es-ES_tradnl" sz="2200" b="1" kern="1200" dirty="0" smtClean="0"/>
            <a:t> performance</a:t>
          </a:r>
          <a:endParaRPr lang="es-ES" sz="2200" b="1" kern="1200" dirty="0"/>
        </a:p>
      </dsp:txBody>
      <dsp:txXfrm>
        <a:off x="4717165" y="2084127"/>
        <a:ext cx="1762949" cy="1104105"/>
      </dsp:txXfrm>
    </dsp:sp>
    <dsp:sp modelId="{3108F143-CE4E-4E10-825B-4373C93E981D}">
      <dsp:nvSpPr>
        <dsp:cNvPr id="0" name=""/>
        <dsp:cNvSpPr/>
      </dsp:nvSpPr>
      <dsp:spPr>
        <a:xfrm>
          <a:off x="1553815" y="613767"/>
          <a:ext cx="4044824" cy="4044824"/>
        </a:xfrm>
        <a:custGeom>
          <a:avLst/>
          <a:gdLst/>
          <a:ahLst/>
          <a:cxnLst/>
          <a:rect l="0" t="0" r="0" b="0"/>
          <a:pathLst>
            <a:path>
              <a:moveTo>
                <a:pt x="3835243" y="2918956"/>
              </a:moveTo>
              <a:arcTo wR="2022412" hR="2022412" stAng="1578895" swAng="1634568"/>
            </a:path>
          </a:pathLst>
        </a:custGeom>
        <a:noFill/>
        <a:ln w="3810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29542A-2BD3-447C-9AF3-A056396583A2}">
      <dsp:nvSpPr>
        <dsp:cNvPr id="0" name=""/>
        <dsp:cNvSpPr/>
      </dsp:nvSpPr>
      <dsp:spPr>
        <a:xfrm>
          <a:off x="2635023" y="4046809"/>
          <a:ext cx="1882409" cy="1223565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_tradnl" sz="2200" b="1" kern="1200" dirty="0" err="1" smtClean="0"/>
            <a:t>Assess</a:t>
          </a:r>
          <a:r>
            <a:rPr lang="es-ES_tradnl" sz="2200" b="1" kern="1200" dirty="0" smtClean="0"/>
            <a:t> </a:t>
          </a:r>
          <a:r>
            <a:rPr lang="es-ES_tradnl" sz="2200" b="1" kern="1200" dirty="0" err="1" smtClean="0"/>
            <a:t>deviation</a:t>
          </a:r>
          <a:endParaRPr lang="es-ES" sz="2200" b="1" kern="1200" dirty="0"/>
        </a:p>
      </dsp:txBody>
      <dsp:txXfrm>
        <a:off x="2694753" y="4106539"/>
        <a:ext cx="1762949" cy="1104105"/>
      </dsp:txXfrm>
    </dsp:sp>
    <dsp:sp modelId="{031DF54D-6F8E-4747-AB96-6EDC6E38DEAA}">
      <dsp:nvSpPr>
        <dsp:cNvPr id="0" name=""/>
        <dsp:cNvSpPr/>
      </dsp:nvSpPr>
      <dsp:spPr>
        <a:xfrm>
          <a:off x="1553815" y="613767"/>
          <a:ext cx="4044824" cy="4044824"/>
        </a:xfrm>
        <a:custGeom>
          <a:avLst/>
          <a:gdLst/>
          <a:ahLst/>
          <a:cxnLst/>
          <a:rect l="0" t="0" r="0" b="0"/>
          <a:pathLst>
            <a:path>
              <a:moveTo>
                <a:pt x="821073" y="3649353"/>
              </a:moveTo>
              <a:arcTo wR="2022412" hR="2022412" stAng="7586537" swAng="1634568"/>
            </a:path>
          </a:pathLst>
        </a:custGeom>
        <a:noFill/>
        <a:ln w="3810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EF9FA2-3589-4EC0-B630-FEC596A22D83}">
      <dsp:nvSpPr>
        <dsp:cNvPr id="0" name=""/>
        <dsp:cNvSpPr/>
      </dsp:nvSpPr>
      <dsp:spPr>
        <a:xfrm>
          <a:off x="612611" y="2024397"/>
          <a:ext cx="1882409" cy="1223565"/>
        </a:xfrm>
        <a:prstGeom prst="roundRect">
          <a:avLst/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s-ES_tradnl" sz="2200" b="1" kern="1200" dirty="0" smtClean="0"/>
            <a:t>Determine </a:t>
          </a:r>
          <a:r>
            <a:rPr lang="es-ES_tradnl" sz="2200" b="1" kern="1200" dirty="0" err="1" smtClean="0"/>
            <a:t>action</a:t>
          </a:r>
          <a:endParaRPr lang="es-ES" sz="2200" b="1" kern="1200" dirty="0"/>
        </a:p>
      </dsp:txBody>
      <dsp:txXfrm>
        <a:off x="672341" y="2084127"/>
        <a:ext cx="1762949" cy="1104105"/>
      </dsp:txXfrm>
    </dsp:sp>
    <dsp:sp modelId="{4162B07A-ADF0-4EA1-B92D-A4DF2465AD7F}">
      <dsp:nvSpPr>
        <dsp:cNvPr id="0" name=""/>
        <dsp:cNvSpPr/>
      </dsp:nvSpPr>
      <dsp:spPr>
        <a:xfrm>
          <a:off x="1553815" y="613767"/>
          <a:ext cx="4044824" cy="4044824"/>
        </a:xfrm>
        <a:custGeom>
          <a:avLst/>
          <a:gdLst/>
          <a:ahLst/>
          <a:cxnLst/>
          <a:rect l="0" t="0" r="0" b="0"/>
          <a:pathLst>
            <a:path>
              <a:moveTo>
                <a:pt x="209580" y="1125867"/>
              </a:moveTo>
              <a:arcTo wR="2022412" hR="2022412" stAng="12378895" swAng="1634568"/>
            </a:path>
          </a:pathLst>
        </a:custGeom>
        <a:noFill/>
        <a:ln w="38100" cap="flat" cmpd="sng" algn="ctr">
          <a:solidFill>
            <a:scrgbClr r="0" g="0" b="0">
              <a:shade val="95000"/>
              <a:satMod val="105000"/>
            </a:scrgb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.e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file:///E:\University\2016-2017\M3X8761%20Project%20Planning%20Mon%20and%20Control\5%20Project%20control%20procedures.%20Time%20money%20and%20resources\RIBA%20Plan%20of%20Work%202013%20-%20Generic.pdf" TargetMode="External"/><Relationship Id="rId5" Type="http://schemas.openxmlformats.org/officeDocument/2006/relationships/hyperlink" Target="RIBA%20Plan%20of%20Work%202013%20-%20Generic.pdf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5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24052" y="738282"/>
            <a:ext cx="801793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CONSTRUCTION MANAGEMENT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075357" y="3068960"/>
            <a:ext cx="713939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MONITORING AND CONTROL 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PROCEDURES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2050" name="Object 2">
            <a:hlinkClick r:id="rId5" action="ppaction://hlinkfile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91329202"/>
              </p:ext>
            </p:extLst>
          </p:nvPr>
        </p:nvGraphicFramePr>
        <p:xfrm>
          <a:off x="-811213" y="7938"/>
          <a:ext cx="10690226" cy="7543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Acrobat Document" r:id="rId6" imgW="15125400" imgH="10710000" progId="AcroExch.Document.11">
                  <p:link updateAutomatic="1"/>
                </p:oleObj>
              </mc:Choice>
              <mc:Fallback>
                <p:oleObj name="Acrobat Document" r:id="rId6" imgW="15125400" imgH="10710000" progId="AcroExch.Document.11">
                  <p:link updateAutomatic="1"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811213" y="7938"/>
                        <a:ext cx="10690226" cy="7543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83725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3568" y="3429000"/>
            <a:ext cx="78820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accent2"/>
                </a:solidFill>
              </a:rPr>
              <a:t>Three essential areas to control for construction projects: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accent2"/>
                </a:solidFill>
              </a:rPr>
              <a:t>Time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accent2"/>
                </a:solidFill>
              </a:rPr>
              <a:t>Money</a:t>
            </a:r>
          </a:p>
          <a:p>
            <a:pPr lvl="1">
              <a:spcAft>
                <a:spcPts val="1200"/>
              </a:spcAft>
              <a:buFont typeface="Arial" pitchFamily="34" charset="0"/>
              <a:buChar char="•"/>
            </a:pPr>
            <a:r>
              <a:rPr lang="en-GB" sz="2400" b="1" dirty="0" smtClean="0">
                <a:solidFill>
                  <a:schemeClr val="accent2"/>
                </a:solidFill>
              </a:rPr>
              <a:t>Resources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683568" y="1340768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</a:t>
            </a:r>
          </a:p>
          <a:p>
            <a:endParaRPr lang="es-ES_tradnl" sz="2400" dirty="0" smtClean="0"/>
          </a:p>
          <a:p>
            <a:r>
              <a:rPr lang="es-ES_tradnl" sz="2400" dirty="0" err="1" smtClean="0"/>
              <a:t>Setting</a:t>
            </a:r>
            <a:r>
              <a:rPr lang="es-ES_tradnl" sz="2400" dirty="0" smtClean="0"/>
              <a:t> up of </a:t>
            </a:r>
            <a:r>
              <a:rPr lang="es-ES_tradnl" sz="2400" dirty="0" err="1" smtClean="0"/>
              <a:t>standards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making</a:t>
            </a:r>
            <a:r>
              <a:rPr lang="es-ES_tradnl" sz="2400" dirty="0" smtClean="0"/>
              <a:t> regular </a:t>
            </a:r>
            <a:r>
              <a:rPr lang="es-ES_tradnl" sz="2400" dirty="0" err="1" smtClean="0"/>
              <a:t>comparisons</a:t>
            </a:r>
            <a:r>
              <a:rPr lang="es-ES_tradnl" sz="2400" dirty="0" smtClean="0"/>
              <a:t> of actual </a:t>
            </a:r>
            <a:r>
              <a:rPr lang="es-ES_tradnl" sz="2400" dirty="0" err="1" smtClean="0"/>
              <a:t>events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those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standards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taking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corrective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action</a:t>
            </a:r>
            <a:r>
              <a:rPr lang="es-ES_tradnl" sz="2400" dirty="0" smtClean="0"/>
              <a:t>.</a:t>
            </a:r>
            <a:endParaRPr lang="es-ES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4283968" y="4462529"/>
            <a:ext cx="78820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accent1"/>
                </a:solidFill>
              </a:rPr>
              <a:t>Types of control:</a:t>
            </a:r>
          </a:p>
          <a:p>
            <a:pPr marL="800100" lvl="1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accent1"/>
                </a:solidFill>
              </a:rPr>
              <a:t>Visual inspection</a:t>
            </a:r>
          </a:p>
          <a:p>
            <a:pPr marL="800100" lvl="1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accent1"/>
                </a:solidFill>
              </a:rPr>
              <a:t>Reports</a:t>
            </a:r>
          </a:p>
          <a:p>
            <a:pPr marL="800100" lvl="1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accent1"/>
                </a:solidFill>
              </a:rPr>
              <a:t>Control by exception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725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9 CuadroTexto"/>
          <p:cNvSpPr txBox="1"/>
          <p:nvPr/>
        </p:nvSpPr>
        <p:spPr>
          <a:xfrm>
            <a:off x="611560" y="836712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>
                <a:solidFill>
                  <a:schemeClr val="tx2"/>
                </a:solidFill>
              </a:rPr>
              <a:t>CONTROL APPLIED TO CHECKING DEVIATION FROM PROGRAMME</a:t>
            </a:r>
            <a:endParaRPr lang="es-ES" sz="2000" b="1" dirty="0">
              <a:solidFill>
                <a:schemeClr val="tx2"/>
              </a:solidFill>
            </a:endParaRPr>
          </a:p>
        </p:txBody>
      </p:sp>
      <p:graphicFrame>
        <p:nvGraphicFramePr>
          <p:cNvPr id="11" name="10 Diagrama"/>
          <p:cNvGraphicFramePr/>
          <p:nvPr/>
        </p:nvGraphicFramePr>
        <p:xfrm>
          <a:off x="971600" y="1340768"/>
          <a:ext cx="7152456" cy="5272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11 CuadroTexto"/>
          <p:cNvSpPr txBox="1"/>
          <p:nvPr/>
        </p:nvSpPr>
        <p:spPr>
          <a:xfrm>
            <a:off x="7668344" y="2924944"/>
            <a:ext cx="14756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Compare actual </a:t>
            </a:r>
            <a:r>
              <a:rPr lang="es-ES_tradnl" dirty="0" err="1" smtClean="0"/>
              <a:t>with</a:t>
            </a:r>
            <a:r>
              <a:rPr lang="es-ES_tradnl" dirty="0" smtClean="0"/>
              <a:t> </a:t>
            </a:r>
            <a:r>
              <a:rPr lang="es-ES_tradnl" dirty="0" err="1" smtClean="0"/>
              <a:t>planned</a:t>
            </a:r>
            <a:endParaRPr lang="es-ES_tradnl" dirty="0" smtClean="0"/>
          </a:p>
          <a:p>
            <a:r>
              <a:rPr lang="es-ES_tradnl" dirty="0" smtClean="0"/>
              <a:t>--------------</a:t>
            </a:r>
          </a:p>
          <a:p>
            <a:r>
              <a:rPr lang="es-ES_tradnl" dirty="0" err="1" smtClean="0"/>
              <a:t>Weekly</a:t>
            </a:r>
            <a:r>
              <a:rPr lang="es-ES_tradnl" dirty="0" smtClean="0"/>
              <a:t> and </a:t>
            </a:r>
            <a:r>
              <a:rPr lang="es-ES_tradnl" dirty="0" err="1" smtClean="0"/>
              <a:t>monthly</a:t>
            </a:r>
            <a:r>
              <a:rPr lang="es-ES_tradnl" dirty="0" smtClean="0"/>
              <a:t> </a:t>
            </a:r>
            <a:r>
              <a:rPr lang="es-ES_tradnl" dirty="0" err="1" smtClean="0"/>
              <a:t>progress</a:t>
            </a:r>
            <a:r>
              <a:rPr lang="es-ES_tradnl" dirty="0" smtClean="0"/>
              <a:t> records</a:t>
            </a:r>
            <a:endParaRPr lang="es-ES" dirty="0"/>
          </a:p>
        </p:txBody>
      </p:sp>
      <p:sp>
        <p:nvSpPr>
          <p:cNvPr id="13" name="12 CuadroTexto"/>
          <p:cNvSpPr txBox="1"/>
          <p:nvPr/>
        </p:nvSpPr>
        <p:spPr>
          <a:xfrm>
            <a:off x="1835696" y="580526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Programme </a:t>
            </a:r>
            <a:r>
              <a:rPr lang="es-ES_tradnl" dirty="0" err="1" smtClean="0"/>
              <a:t>ahead</a:t>
            </a:r>
            <a:r>
              <a:rPr lang="es-ES_tradnl" dirty="0" smtClean="0"/>
              <a:t> </a:t>
            </a:r>
            <a:r>
              <a:rPr lang="es-ES_tradnl" dirty="0" err="1" smtClean="0"/>
              <a:t>or</a:t>
            </a:r>
            <a:r>
              <a:rPr lang="es-ES_tradnl" dirty="0" smtClean="0"/>
              <a:t> </a:t>
            </a:r>
            <a:r>
              <a:rPr lang="es-ES_tradnl" dirty="0" err="1" smtClean="0"/>
              <a:t>behind</a:t>
            </a:r>
            <a:endParaRPr lang="es-ES" dirty="0"/>
          </a:p>
        </p:txBody>
      </p:sp>
      <p:sp>
        <p:nvSpPr>
          <p:cNvPr id="14" name="13 CuadroTexto"/>
          <p:cNvSpPr txBox="1"/>
          <p:nvPr/>
        </p:nvSpPr>
        <p:spPr>
          <a:xfrm>
            <a:off x="251520" y="364502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Replan</a:t>
            </a:r>
            <a:r>
              <a:rPr lang="es-ES_tradnl" dirty="0" smtClean="0"/>
              <a:t> and </a:t>
            </a:r>
            <a:r>
              <a:rPr lang="es-ES_tradnl" dirty="0" err="1" smtClean="0"/>
              <a:t>implement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83725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BUDGETS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183155"/>
            <a:ext cx="788201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“Quantification of resources needed to achieve a task by a set time, within which the task owners are required to work… a budget consists of a financial and/or quantitative statement, prepared and approved prior to a defined period, for the purpose of attaining a given objective for that period”</a:t>
            </a:r>
          </a:p>
          <a:p>
            <a:pPr algn="r"/>
            <a:endParaRPr lang="en-GB" sz="2000" dirty="0" smtClean="0"/>
          </a:p>
          <a:p>
            <a:pPr algn="r"/>
            <a:r>
              <a:rPr lang="en-GB" sz="2000" b="1" dirty="0" smtClean="0"/>
              <a:t>CIOB</a:t>
            </a:r>
            <a:r>
              <a:rPr lang="en-GB" sz="2000" dirty="0" smtClean="0"/>
              <a:t> Code of Practice for Project Management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1520265" y="5028947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b="1" dirty="0" smtClean="0">
                <a:solidFill>
                  <a:schemeClr val="accent1"/>
                </a:solidFill>
              </a:rPr>
              <a:t>Set as early as possible</a:t>
            </a:r>
          </a:p>
          <a:p>
            <a:pPr marL="285750" indent="-285750">
              <a:buFontTx/>
              <a:buChar char="-"/>
            </a:pPr>
            <a:r>
              <a:rPr lang="en-GB" sz="2400" b="1" dirty="0" smtClean="0">
                <a:solidFill>
                  <a:schemeClr val="accent1"/>
                </a:solidFill>
              </a:rPr>
              <a:t>Based on evidence</a:t>
            </a:r>
          </a:p>
          <a:p>
            <a:pPr marL="285750" indent="-285750">
              <a:buFontTx/>
              <a:buChar char="-"/>
            </a:pPr>
            <a:r>
              <a:rPr lang="en-GB" sz="2400" b="1" dirty="0" smtClean="0">
                <a:solidFill>
                  <a:schemeClr val="accent1"/>
                </a:solidFill>
              </a:rPr>
              <a:t>Realistic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327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BUDGETS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495179"/>
            <a:ext cx="788201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Ways to establish a project budget: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 smtClean="0"/>
              <a:t>Assessment of projected income and expenses through the life of the project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Comparison with similar projects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Assessment of the funds available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Pre-design analysis of requirements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Analysis of preliminary design options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3244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BUDGETS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149019"/>
            <a:ext cx="788201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Set by the client. The client’s total project budget may include: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Construction cost (cost plan)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Land or property acquisition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Approvals fees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Planning costs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Financing costs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Site investigations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Fixtures, fittings and equipment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The cost of decanting and relocating (staff </a:t>
            </a:r>
            <a:r>
              <a:rPr lang="en-GB" sz="2000" dirty="0" err="1" smtClean="0"/>
              <a:t>movility</a:t>
            </a:r>
            <a:r>
              <a:rPr lang="en-GB" sz="2000" dirty="0" smtClean="0"/>
              <a:t>)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Contracts outside the main works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Insurance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Consultant fees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Inflation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Contingency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VAT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97277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586752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1448" y="1270320"/>
            <a:ext cx="8568233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Cost plans</a:t>
            </a:r>
          </a:p>
          <a:p>
            <a:r>
              <a:rPr lang="en-GB" sz="2000" dirty="0" smtClean="0"/>
              <a:t>Related to the construction cost of the project</a:t>
            </a:r>
          </a:p>
          <a:p>
            <a:r>
              <a:rPr lang="en-GB" sz="2000" dirty="0" smtClean="0"/>
              <a:t>Prepared by cost consultants (often quantity surveyors)</a:t>
            </a:r>
          </a:p>
          <a:p>
            <a:r>
              <a:rPr lang="en-GB" sz="2000" dirty="0" smtClean="0"/>
              <a:t>They evolve through the life of the project, developing in detail and accuracy as more information becomes available</a:t>
            </a:r>
          </a:p>
          <a:p>
            <a:endParaRPr lang="en-GB" sz="2000" dirty="0"/>
          </a:p>
          <a:p>
            <a:pPr marL="342900" indent="-342900">
              <a:buFontTx/>
              <a:buChar char="-"/>
            </a:pPr>
            <a:r>
              <a:rPr lang="en-GB" b="1" dirty="0" smtClean="0"/>
              <a:t>Initial cost appraisals</a:t>
            </a:r>
            <a:r>
              <a:rPr lang="en-GB" dirty="0" smtClean="0"/>
              <a:t>: studies of options prepared during the feasibility study stage. (They include client costs apart from construction)</a:t>
            </a:r>
          </a:p>
          <a:p>
            <a:pPr marL="342900" indent="-342900">
              <a:buFontTx/>
              <a:buChar char="-"/>
            </a:pPr>
            <a:r>
              <a:rPr lang="en-GB" b="1" dirty="0" smtClean="0"/>
              <a:t>Elemental cost plan</a:t>
            </a:r>
            <a:r>
              <a:rPr lang="en-GB" dirty="0" smtClean="0"/>
              <a:t>: prepared during the project brief stage and carried through to detailed design</a:t>
            </a:r>
          </a:p>
          <a:p>
            <a:pPr marL="342900" indent="-342900">
              <a:buFontTx/>
              <a:buChar char="-"/>
            </a:pPr>
            <a:r>
              <a:rPr lang="en-GB" b="1" dirty="0" smtClean="0"/>
              <a:t>Approximate quantities cost plan</a:t>
            </a:r>
            <a:r>
              <a:rPr lang="en-GB" dirty="0" smtClean="0"/>
              <a:t>: from the end of detailed design through to tender</a:t>
            </a:r>
          </a:p>
          <a:p>
            <a:pPr marL="342900" indent="-342900">
              <a:buFontTx/>
              <a:buChar char="-"/>
            </a:pPr>
            <a:r>
              <a:rPr lang="en-GB" b="1" dirty="0" smtClean="0"/>
              <a:t>Pre-tender estimate</a:t>
            </a:r>
            <a:r>
              <a:rPr lang="en-GB" dirty="0" smtClean="0"/>
              <a:t>: prepared alongside tender documentation</a:t>
            </a:r>
          </a:p>
          <a:p>
            <a:pPr marL="342900" indent="-342900">
              <a:buFontTx/>
              <a:buChar char="-"/>
            </a:pPr>
            <a:r>
              <a:rPr lang="en-GB" b="1" dirty="0" smtClean="0"/>
              <a:t>Tender pricing document</a:t>
            </a:r>
            <a:r>
              <a:rPr lang="en-GB" dirty="0" smtClean="0"/>
              <a:t>: strictly speaking this is not a priced document, but is part of the tender documentation issued to the contractor for pricing</a:t>
            </a:r>
          </a:p>
          <a:p>
            <a:pPr marL="342900" indent="-342900">
              <a:buFontTx/>
              <a:buChar char="-"/>
            </a:pPr>
            <a:r>
              <a:rPr lang="en-GB" b="1" dirty="0" smtClean="0"/>
              <a:t>Contract sum</a:t>
            </a:r>
            <a:r>
              <a:rPr lang="en-GB" dirty="0" smtClean="0"/>
              <a:t>: agreed with the contractor during the tender period and adjusted during the construction period</a:t>
            </a:r>
          </a:p>
          <a:p>
            <a:pPr marL="342900" indent="-342900">
              <a:buFontTx/>
              <a:buChar char="-"/>
            </a:pPr>
            <a:r>
              <a:rPr lang="en-GB" b="1" dirty="0" smtClean="0"/>
              <a:t>Contract sum analysis</a:t>
            </a:r>
            <a:r>
              <a:rPr lang="en-GB" dirty="0" smtClean="0"/>
              <a:t>: a break down of the contract sum prepared by the contractor on design and build projects</a:t>
            </a:r>
          </a:p>
          <a:p>
            <a:pPr marL="342900" indent="-342900">
              <a:buFontTx/>
              <a:buChar char="-"/>
            </a:pPr>
            <a:r>
              <a:rPr lang="en-GB" b="1" dirty="0" smtClean="0"/>
              <a:t>Final account</a:t>
            </a:r>
            <a:r>
              <a:rPr lang="en-GB" dirty="0" smtClean="0"/>
              <a:t>: agreed during the defects liability period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660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BUDGETS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149019"/>
            <a:ext cx="788201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cost plan: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Defines what the money will be spent on and when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Provides the basis for a cash flow plan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allocates the budget to the main elements of the project to provide a basis for cost </a:t>
            </a:r>
            <a:r>
              <a:rPr lang="en-GB" sz="2400" dirty="0" smtClean="0"/>
              <a:t>control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Is the essential reference against with the project costs are managed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endParaRPr lang="en-GB" sz="2400" dirty="0" smtClean="0"/>
          </a:p>
          <a:p>
            <a:r>
              <a:rPr lang="en-GB" sz="2400" dirty="0" smtClean="0"/>
              <a:t>The aim of cost control is to produce the best possible building within the budget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71068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BUDGETS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149019"/>
            <a:ext cx="788201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Budgets can be presented by relating money/resources against time.</a:t>
            </a:r>
          </a:p>
          <a:p>
            <a:r>
              <a:rPr lang="en-GB" sz="2400" dirty="0" smtClean="0"/>
              <a:t>Forecast expenditure/resources can be compared to actual</a:t>
            </a:r>
          </a:p>
          <a:p>
            <a:r>
              <a:rPr lang="en-GB" sz="2400" dirty="0" smtClean="0"/>
              <a:t>Calculation of variance</a:t>
            </a:r>
          </a:p>
          <a:p>
            <a:endParaRPr lang="en-GB" sz="2400" dirty="0"/>
          </a:p>
          <a:p>
            <a:r>
              <a:rPr lang="en-GB" sz="2400" dirty="0" smtClean="0"/>
              <a:t>Different budgets can be developed: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Labour 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Plant 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Preliminaries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36658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6604230"/>
              </p:ext>
            </p:extLst>
          </p:nvPr>
        </p:nvGraphicFramePr>
        <p:xfrm>
          <a:off x="22490" y="198273"/>
          <a:ext cx="9121510" cy="64466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Acrobat Document" r:id="rId3" imgW="5430600" imgH="3847320" progId="AcroExch.Document.11">
                  <p:embed/>
                </p:oleObj>
              </mc:Choice>
              <mc:Fallback>
                <p:oleObj name="Acrobat Document" r:id="rId3" imgW="5430600" imgH="3847320" progId="AcroExch.Document.11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90" y="198273"/>
                        <a:ext cx="9121510" cy="64466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597094" y="-243408"/>
            <a:ext cx="7560410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83998" y="4772744"/>
            <a:ext cx="7560410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31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0107748"/>
              </p:ext>
            </p:extLst>
          </p:nvPr>
        </p:nvGraphicFramePr>
        <p:xfrm>
          <a:off x="827584" y="-819472"/>
          <a:ext cx="7272808" cy="10290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Acrobat Document" r:id="rId3" imgW="3837600" imgH="5444640" progId="AcroExch.Document.11">
                  <p:embed/>
                </p:oleObj>
              </mc:Choice>
              <mc:Fallback>
                <p:oleObj name="Acrobat Document" r:id="rId3" imgW="3837600" imgH="5444640" progId="AcroExch.Document.11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-819472"/>
                        <a:ext cx="7272808" cy="10290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522846" y="-1035496"/>
            <a:ext cx="7560410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83998" y="5733256"/>
            <a:ext cx="7560410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286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55301"/>
              </p:ext>
            </p:extLst>
          </p:nvPr>
        </p:nvGraphicFramePr>
        <p:xfrm>
          <a:off x="-612576" y="-40994"/>
          <a:ext cx="10207785" cy="72144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7" name="Acrobat Document" r:id="rId3" imgW="5430600" imgH="3847320" progId="AcroExch.Document.11">
                  <p:embed/>
                </p:oleObj>
              </mc:Choice>
              <mc:Fallback>
                <p:oleObj name="Acrobat Document" r:id="rId3" imgW="5430600" imgH="3847320" progId="AcroExch.Document.11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612576" y="-40994"/>
                        <a:ext cx="10207785" cy="721441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Rectangle 13"/>
          <p:cNvSpPr/>
          <p:nvPr/>
        </p:nvSpPr>
        <p:spPr>
          <a:xfrm>
            <a:off x="-324544" y="66530"/>
            <a:ext cx="1440160" cy="653082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7698184" y="458633"/>
            <a:ext cx="1440160" cy="653082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45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62103322"/>
              </p:ext>
            </p:extLst>
          </p:nvPr>
        </p:nvGraphicFramePr>
        <p:xfrm>
          <a:off x="845869" y="-675456"/>
          <a:ext cx="6876842" cy="97301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1" name="Acrobat Document" r:id="rId3" imgW="3837600" imgH="5444640" progId="AcroExch.Document.11">
                  <p:embed/>
                </p:oleObj>
              </mc:Choice>
              <mc:Fallback>
                <p:oleObj name="Acrobat Document" r:id="rId3" imgW="3837600" imgH="5444640" progId="AcroExch.Document.11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45869" y="-675456"/>
                        <a:ext cx="6876842" cy="973015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10"/>
          <p:cNvSpPr/>
          <p:nvPr/>
        </p:nvSpPr>
        <p:spPr>
          <a:xfrm>
            <a:off x="504085" y="-853626"/>
            <a:ext cx="7560410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83998" y="5733256"/>
            <a:ext cx="7560410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706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SITE RECORDS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0297" y="2636912"/>
            <a:ext cx="72752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Necessary for: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Establishing the basis of a claim for loss and expense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Defending a counterclaim from a client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Substantiating applications for extensions of time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Claiming payment for extra work not included in the contract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Reporting to progress meetings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914031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SITE RECORDS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4009" y="2299929"/>
            <a:ext cx="727524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Site manager is responsible for keeping, circulating and maintaining records</a:t>
            </a:r>
          </a:p>
          <a:p>
            <a:r>
              <a:rPr lang="en-GB" sz="2000" dirty="0" smtClean="0"/>
              <a:t>Construction supervisory staff should be responsible for: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Maintain a daily site diary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Recording time lost per day due to exceptional rain, cold or heat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Keeping records of the contractor’s own labour and his subcontractors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Recording verbal instructions from the architect or his clerk of works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Records of additional excavation works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Records of the issue of drawings from the architect/engineer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Records of materials received</a:t>
            </a:r>
          </a:p>
          <a:p>
            <a:pPr marL="342900" indent="-342900">
              <a:buFontTx/>
              <a:buChar char="-"/>
            </a:pPr>
            <a:r>
              <a:rPr lang="en-GB" sz="2000" dirty="0" err="1" smtClean="0"/>
              <a:t>Daywork</a:t>
            </a:r>
            <a:r>
              <a:rPr lang="en-GB" sz="2000" dirty="0" smtClean="0"/>
              <a:t> records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94735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SITE RECORDS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4009" y="2299929"/>
            <a:ext cx="727524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Site planning personnel should be responsible for: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Updating short-term programmes each week or fortnight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Recording progress each week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Preparing records for the contract “as-built programme” as work on site progresses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Recording the effect of programme delays on the final contract completion date</a:t>
            </a:r>
          </a:p>
        </p:txBody>
      </p:sp>
    </p:spTree>
    <p:extLst>
      <p:ext uri="{BB962C8B-B14F-4D97-AF65-F5344CB8AC3E}">
        <p14:creationId xmlns:p14="http://schemas.microsoft.com/office/powerpoint/2010/main" val="30393146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SITE RECORDS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4009" y="2299929"/>
            <a:ext cx="727524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Site-based surveying staff are responsible for: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Keeping records of all site measurements which relate to the final account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Recording details and measurement of individual variations to contract (any delays and disruption)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Pricing of site </a:t>
            </a:r>
            <a:r>
              <a:rPr lang="en-GB" sz="2000" dirty="0" err="1" smtClean="0"/>
              <a:t>daywork</a:t>
            </a:r>
            <a:r>
              <a:rPr lang="en-GB" sz="2000" dirty="0" smtClean="0"/>
              <a:t> sheets and obtaining the appropriate signatures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Correlating instructions received from the architect with the confirmation of verbal instructions (CVIs) issued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Undertaking the reconciliation of the bills of quantities items with quantities abstracted from the site working drawings</a:t>
            </a:r>
          </a:p>
        </p:txBody>
      </p:sp>
    </p:spTree>
    <p:extLst>
      <p:ext uri="{BB962C8B-B14F-4D97-AF65-F5344CB8AC3E}">
        <p14:creationId xmlns:p14="http://schemas.microsoft.com/office/powerpoint/2010/main" val="1741242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MEETINGS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224080"/>
            <a:ext cx="756327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Purposes of meetings: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To discuss problem areas and suggest alternative solutions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To decide on appropriate action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To request and distribute project information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To review the current situation and reschedule as necessary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To consider ideas for resolving bottlenecks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To consider the opinion of other parties</a:t>
            </a:r>
          </a:p>
          <a:p>
            <a:pPr marL="285750" indent="-285750">
              <a:buFontTx/>
              <a:buChar char="-"/>
            </a:pPr>
            <a:r>
              <a:rPr lang="en-GB" sz="2400" dirty="0" smtClean="0"/>
              <a:t>To develop a team approach to problem-solving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61981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MEETINGS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224080"/>
            <a:ext cx="756327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Meetings should be: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Short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Focused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Have the right people</a:t>
            </a:r>
          </a:p>
          <a:p>
            <a:endParaRPr lang="en-GB" sz="2400" dirty="0"/>
          </a:p>
          <a:p>
            <a:r>
              <a:rPr lang="en-GB" sz="2400" dirty="0" smtClean="0"/>
              <a:t>Establish the right balance between working and meeting</a:t>
            </a:r>
          </a:p>
          <a:p>
            <a:r>
              <a:rPr lang="en-GB" sz="2400" dirty="0" smtClean="0"/>
              <a:t>Have an agenda and minutes recorded and circulated</a:t>
            </a:r>
          </a:p>
          <a:p>
            <a:endParaRPr lang="en-GB" sz="2400" dirty="0"/>
          </a:p>
          <a:p>
            <a:r>
              <a:rPr lang="en-GB" sz="2400" dirty="0" smtClean="0"/>
              <a:t>Monthly site meetings</a:t>
            </a:r>
          </a:p>
          <a:p>
            <a:r>
              <a:rPr lang="en-GB" sz="2400" dirty="0" smtClean="0"/>
              <a:t>Weekly progress meetings</a:t>
            </a:r>
          </a:p>
          <a:p>
            <a:r>
              <a:rPr lang="en-GB" sz="2400" dirty="0" smtClean="0"/>
              <a:t>Subcontract coordination meetings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162491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MONITORING AND CONTROL PROCEDURES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1129" y="1588022"/>
            <a:ext cx="788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KEY PERFORMANCE INDICATORS</a:t>
            </a:r>
            <a:endParaRPr lang="en-GB" sz="2400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681129" y="90698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CONTROL PROCESS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1129" y="2708920"/>
            <a:ext cx="76352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Measure overall performance on projects</a:t>
            </a:r>
          </a:p>
          <a:p>
            <a:r>
              <a:rPr lang="en-GB" sz="2000" dirty="0" smtClean="0"/>
              <a:t>Set standards at the start of a project</a:t>
            </a:r>
          </a:p>
          <a:p>
            <a:r>
              <a:rPr lang="en-GB" sz="2000" dirty="0" smtClean="0"/>
              <a:t>Monitor performance as the project progresses</a:t>
            </a:r>
          </a:p>
          <a:p>
            <a:r>
              <a:rPr lang="en-GB" sz="2000" dirty="0" smtClean="0"/>
              <a:t>Form a basis for improvement targets for future projects</a:t>
            </a:r>
          </a:p>
          <a:p>
            <a:endParaRPr lang="en-GB" sz="2000" dirty="0"/>
          </a:p>
          <a:p>
            <a:r>
              <a:rPr lang="en-GB" sz="2000" dirty="0" smtClean="0"/>
              <a:t>KPIs for several aspects of project delivery: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Client satisfaction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Defects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Safety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Time and cost predictability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Productivity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profitability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724603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0F46F44-75B2-4CC6-832A-1905B4B730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1CB1E6B-C50C-49D3-A22F-5CF4B8B7D7B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B3D474D-14CB-4E5C-89D6-C03DF49B7859}">
  <ds:schemaRefs>
    <ds:schemaRef ds:uri="http://purl.org/dc/elements/1.1/"/>
    <ds:schemaRef ds:uri="http://schemas.microsoft.com/office/2006/metadata/properti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9c361958-d63d-4444-9986-5debd40b8faa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937</TotalTime>
  <Words>1030</Words>
  <Application>Microsoft Office PowerPoint</Application>
  <PresentationFormat>On-screen Show (4:3)</PresentationFormat>
  <Paragraphs>206</Paragraphs>
  <Slides>21</Slides>
  <Notes>0</Notes>
  <HiddenSlides>0</HiddenSlides>
  <MMClips>0</MMClips>
  <ScaleCrop>false</ScaleCrop>
  <HeadingPairs>
    <vt:vector size="10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Office Theme</vt:lpstr>
      <vt:lpstr>file:///E:\University\2016-2017\M3X8761%20Project%20Planning%20Mon%20and%20Control\5%20Project%20control%20procedures.%20Time%20money%20and%20resources\RIBA%20Plan%20of%20Work%202013%20-%20Generic.pdf</vt:lpstr>
      <vt:lpstr>Acrobat 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28</cp:revision>
  <dcterms:created xsi:type="dcterms:W3CDTF">2015-09-15T12:16:09Z</dcterms:created>
  <dcterms:modified xsi:type="dcterms:W3CDTF">2019-10-07T11:39:34Z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