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Lst>
  <p:sldSz cx="15113000" cy="21374100"/>
  <p:notesSz cx="6858000" cy="9144000"/>
  <p:embeddedFontLst>
    <p:embeddedFont>
      <p:font typeface="Open Sans" charset="1" panose="020B0606030504020204"/>
      <p:regular r:id="rId7"/>
    </p:embeddedFont>
    <p:embeddedFont>
      <p:font typeface="Pattanakarn Bold" charset="1" panose="00000000000000000000"/>
      <p:regular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fonts/font7.fntdata" Type="http://schemas.openxmlformats.org/officeDocument/2006/relationships/font"/><Relationship Id="rId8" Target="fonts/font8.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png" Type="http://schemas.openxmlformats.org/officeDocument/2006/relationships/image"/><Relationship Id="rId7" Target="../media/image6.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061857">
                <a:alpha val="100000"/>
              </a:srgbClr>
            </a:gs>
            <a:gs pos="100000">
              <a:srgbClr val="2F37FF">
                <a:alpha val="100000"/>
              </a:srgbClr>
            </a:gs>
          </a:gsLst>
          <a:lin ang="5400000"/>
        </a:gradFill>
      </p:bgPr>
    </p:bg>
    <p:spTree>
      <p:nvGrpSpPr>
        <p:cNvPr id="1" name=""/>
        <p:cNvGrpSpPr/>
        <p:nvPr/>
      </p:nvGrpSpPr>
      <p:grpSpPr>
        <a:xfrm>
          <a:off x="0" y="0"/>
          <a:ext cx="0" cy="0"/>
          <a:chOff x="0" y="0"/>
          <a:chExt cx="0" cy="0"/>
        </a:xfrm>
      </p:grpSpPr>
      <p:sp>
        <p:nvSpPr>
          <p:cNvPr name="Freeform 2" id="2"/>
          <p:cNvSpPr/>
          <p:nvPr/>
        </p:nvSpPr>
        <p:spPr>
          <a:xfrm flipH="false" flipV="false" rot="0">
            <a:off x="-652250" y="-270955"/>
            <a:ext cx="16424499" cy="21925909"/>
          </a:xfrm>
          <a:custGeom>
            <a:avLst/>
            <a:gdLst/>
            <a:ahLst/>
            <a:cxnLst/>
            <a:rect r="r" b="b" t="t" l="l"/>
            <a:pathLst>
              <a:path h="21925909" w="16424499">
                <a:moveTo>
                  <a:pt x="0" y="0"/>
                </a:moveTo>
                <a:lnTo>
                  <a:pt x="16424500" y="0"/>
                </a:lnTo>
                <a:lnTo>
                  <a:pt x="16424500" y="21925910"/>
                </a:lnTo>
                <a:lnTo>
                  <a:pt x="0" y="21925910"/>
                </a:lnTo>
                <a:lnTo>
                  <a:pt x="0" y="0"/>
                </a:lnTo>
                <a:close/>
              </a:path>
            </a:pathLst>
          </a:custGeom>
          <a:blipFill>
            <a:blip r:embed="rId2">
              <a:alphaModFix amt="57000"/>
            </a:blip>
            <a:stretch>
              <a:fillRect l="0" t="0" r="0" b="0"/>
            </a:stretch>
          </a:blipFill>
        </p:spPr>
      </p:sp>
      <p:sp>
        <p:nvSpPr>
          <p:cNvPr name="Freeform 3" id="3"/>
          <p:cNvSpPr/>
          <p:nvPr/>
        </p:nvSpPr>
        <p:spPr>
          <a:xfrm flipH="false" flipV="false" rot="-7686070">
            <a:off x="-5270143" y="-86702"/>
            <a:ext cx="12096000" cy="12187406"/>
          </a:xfrm>
          <a:custGeom>
            <a:avLst/>
            <a:gdLst/>
            <a:ahLst/>
            <a:cxnLst/>
            <a:rect r="r" b="b" t="t" l="l"/>
            <a:pathLst>
              <a:path h="12187406" w="12096000">
                <a:moveTo>
                  <a:pt x="0" y="0"/>
                </a:moveTo>
                <a:lnTo>
                  <a:pt x="12096000" y="0"/>
                </a:lnTo>
                <a:lnTo>
                  <a:pt x="12096000" y="12187405"/>
                </a:lnTo>
                <a:lnTo>
                  <a:pt x="0" y="12187405"/>
                </a:lnTo>
                <a:lnTo>
                  <a:pt x="0" y="0"/>
                </a:lnTo>
                <a:close/>
              </a:path>
            </a:pathLst>
          </a:custGeom>
          <a:blipFill>
            <a:blip r:embed="rId3"/>
            <a:stretch>
              <a:fillRect l="0" t="0" r="0" b="0"/>
            </a:stretch>
          </a:blipFill>
        </p:spPr>
      </p:sp>
      <p:sp>
        <p:nvSpPr>
          <p:cNvPr name="Freeform 4" id="4"/>
          <p:cNvSpPr/>
          <p:nvPr/>
        </p:nvSpPr>
        <p:spPr>
          <a:xfrm flipH="false" flipV="false" rot="0">
            <a:off x="-415828" y="13274160"/>
            <a:ext cx="15873816" cy="13666901"/>
          </a:xfrm>
          <a:custGeom>
            <a:avLst/>
            <a:gdLst/>
            <a:ahLst/>
            <a:cxnLst/>
            <a:rect r="r" b="b" t="t" l="l"/>
            <a:pathLst>
              <a:path h="13666901" w="15873816">
                <a:moveTo>
                  <a:pt x="0" y="0"/>
                </a:moveTo>
                <a:lnTo>
                  <a:pt x="15873817" y="0"/>
                </a:lnTo>
                <a:lnTo>
                  <a:pt x="15873817" y="13666901"/>
                </a:lnTo>
                <a:lnTo>
                  <a:pt x="0" y="13666901"/>
                </a:lnTo>
                <a:lnTo>
                  <a:pt x="0" y="0"/>
                </a:lnTo>
                <a:close/>
              </a:path>
            </a:pathLst>
          </a:custGeom>
          <a:blipFill>
            <a:blip r:embed="rId2">
              <a:alphaModFix amt="59000"/>
            </a:blip>
            <a:stretch>
              <a:fillRect l="0" t="-27561" r="0" b="-27561"/>
            </a:stretch>
          </a:blipFill>
        </p:spPr>
      </p:sp>
      <p:sp>
        <p:nvSpPr>
          <p:cNvPr name="Freeform 5" id="5"/>
          <p:cNvSpPr/>
          <p:nvPr/>
        </p:nvSpPr>
        <p:spPr>
          <a:xfrm flipH="false" flipV="false" rot="0">
            <a:off x="-4193718" y="16791796"/>
            <a:ext cx="15482996" cy="9076906"/>
          </a:xfrm>
          <a:custGeom>
            <a:avLst/>
            <a:gdLst/>
            <a:ahLst/>
            <a:cxnLst/>
            <a:rect r="r" b="b" t="t" l="l"/>
            <a:pathLst>
              <a:path h="9076906" w="15482996">
                <a:moveTo>
                  <a:pt x="0" y="0"/>
                </a:moveTo>
                <a:lnTo>
                  <a:pt x="15482995" y="0"/>
                </a:lnTo>
                <a:lnTo>
                  <a:pt x="15482995" y="9076906"/>
                </a:lnTo>
                <a:lnTo>
                  <a:pt x="0" y="9076906"/>
                </a:lnTo>
                <a:lnTo>
                  <a:pt x="0" y="0"/>
                </a:lnTo>
                <a:close/>
              </a:path>
            </a:pathLst>
          </a:custGeom>
          <a:blipFill>
            <a:blip r:embed="rId4"/>
            <a:stretch>
              <a:fillRect l="0" t="0" r="0" b="0"/>
            </a:stretch>
          </a:blipFill>
        </p:spPr>
      </p:sp>
      <p:sp>
        <p:nvSpPr>
          <p:cNvPr name="Freeform 6" id="6"/>
          <p:cNvSpPr/>
          <p:nvPr/>
        </p:nvSpPr>
        <p:spPr>
          <a:xfrm flipH="true" flipV="false" rot="631735">
            <a:off x="507089" y="18918410"/>
            <a:ext cx="11475310" cy="7033409"/>
          </a:xfrm>
          <a:custGeom>
            <a:avLst/>
            <a:gdLst/>
            <a:ahLst/>
            <a:cxnLst/>
            <a:rect r="r" b="b" t="t" l="l"/>
            <a:pathLst>
              <a:path h="7033409" w="11475310">
                <a:moveTo>
                  <a:pt x="11475310" y="0"/>
                </a:moveTo>
                <a:lnTo>
                  <a:pt x="0" y="0"/>
                </a:lnTo>
                <a:lnTo>
                  <a:pt x="0" y="7033409"/>
                </a:lnTo>
                <a:lnTo>
                  <a:pt x="11475310" y="7033409"/>
                </a:lnTo>
                <a:lnTo>
                  <a:pt x="11475310" y="0"/>
                </a:lnTo>
                <a:close/>
              </a:path>
            </a:pathLst>
          </a:custGeom>
          <a:blipFill>
            <a:blip r:embed="rId5"/>
            <a:stretch>
              <a:fillRect l="0" t="0" r="0" b="0"/>
            </a:stretch>
          </a:blipFill>
        </p:spPr>
      </p:sp>
      <p:sp>
        <p:nvSpPr>
          <p:cNvPr name="Freeform 7" id="7"/>
          <p:cNvSpPr/>
          <p:nvPr/>
        </p:nvSpPr>
        <p:spPr>
          <a:xfrm flipH="false" flipV="false" rot="631735">
            <a:off x="4804851" y="18168147"/>
            <a:ext cx="11475310" cy="7033409"/>
          </a:xfrm>
          <a:custGeom>
            <a:avLst/>
            <a:gdLst/>
            <a:ahLst/>
            <a:cxnLst/>
            <a:rect r="r" b="b" t="t" l="l"/>
            <a:pathLst>
              <a:path h="7033409" w="11475310">
                <a:moveTo>
                  <a:pt x="0" y="0"/>
                </a:moveTo>
                <a:lnTo>
                  <a:pt x="11475310" y="0"/>
                </a:lnTo>
                <a:lnTo>
                  <a:pt x="11475310" y="7033409"/>
                </a:lnTo>
                <a:lnTo>
                  <a:pt x="0" y="7033409"/>
                </a:lnTo>
                <a:lnTo>
                  <a:pt x="0" y="0"/>
                </a:lnTo>
                <a:close/>
              </a:path>
            </a:pathLst>
          </a:custGeom>
          <a:blipFill>
            <a:blip r:embed="rId5"/>
            <a:stretch>
              <a:fillRect l="0" t="0" r="0" b="0"/>
            </a:stretch>
          </a:blipFill>
        </p:spPr>
      </p:sp>
      <p:sp>
        <p:nvSpPr>
          <p:cNvPr name="Freeform 8" id="8"/>
          <p:cNvSpPr/>
          <p:nvPr/>
        </p:nvSpPr>
        <p:spPr>
          <a:xfrm flipH="true" flipV="false" rot="0">
            <a:off x="4258843" y="16985350"/>
            <a:ext cx="14822681" cy="8689797"/>
          </a:xfrm>
          <a:custGeom>
            <a:avLst/>
            <a:gdLst/>
            <a:ahLst/>
            <a:cxnLst/>
            <a:rect r="r" b="b" t="t" l="l"/>
            <a:pathLst>
              <a:path h="8689797" w="14822681">
                <a:moveTo>
                  <a:pt x="14822681" y="0"/>
                </a:moveTo>
                <a:lnTo>
                  <a:pt x="0" y="0"/>
                </a:lnTo>
                <a:lnTo>
                  <a:pt x="0" y="8689797"/>
                </a:lnTo>
                <a:lnTo>
                  <a:pt x="14822681" y="8689797"/>
                </a:lnTo>
                <a:lnTo>
                  <a:pt x="14822681" y="0"/>
                </a:lnTo>
                <a:close/>
              </a:path>
            </a:pathLst>
          </a:custGeom>
          <a:blipFill>
            <a:blip r:embed="rId4"/>
            <a:stretch>
              <a:fillRect l="0" t="0" r="0" b="0"/>
            </a:stretch>
          </a:blipFill>
        </p:spPr>
      </p:sp>
      <p:sp>
        <p:nvSpPr>
          <p:cNvPr name="Freeform 9" id="9"/>
          <p:cNvSpPr/>
          <p:nvPr/>
        </p:nvSpPr>
        <p:spPr>
          <a:xfrm flipH="false" flipV="false" rot="1850675">
            <a:off x="1415072" y="15588911"/>
            <a:ext cx="12212016" cy="7484948"/>
          </a:xfrm>
          <a:custGeom>
            <a:avLst/>
            <a:gdLst/>
            <a:ahLst/>
            <a:cxnLst/>
            <a:rect r="r" b="b" t="t" l="l"/>
            <a:pathLst>
              <a:path h="7484948" w="12212016">
                <a:moveTo>
                  <a:pt x="0" y="0"/>
                </a:moveTo>
                <a:lnTo>
                  <a:pt x="12212017" y="0"/>
                </a:lnTo>
                <a:lnTo>
                  <a:pt x="12212017" y="7484949"/>
                </a:lnTo>
                <a:lnTo>
                  <a:pt x="0" y="7484949"/>
                </a:lnTo>
                <a:lnTo>
                  <a:pt x="0" y="0"/>
                </a:lnTo>
                <a:close/>
              </a:path>
            </a:pathLst>
          </a:custGeom>
          <a:blipFill>
            <a:blip r:embed="rId5"/>
            <a:stretch>
              <a:fillRect l="0" t="0" r="0" b="0"/>
            </a:stretch>
          </a:blipFill>
        </p:spPr>
      </p:sp>
      <p:grpSp>
        <p:nvGrpSpPr>
          <p:cNvPr name="Group 10" id="10"/>
          <p:cNvGrpSpPr/>
          <p:nvPr/>
        </p:nvGrpSpPr>
        <p:grpSpPr>
          <a:xfrm rot="0">
            <a:off x="14682270" y="7608643"/>
            <a:ext cx="7300980" cy="3453915"/>
            <a:chOff x="0" y="0"/>
            <a:chExt cx="1308253" cy="618903"/>
          </a:xfrm>
        </p:grpSpPr>
        <p:sp>
          <p:nvSpPr>
            <p:cNvPr name="Freeform 11" id="11"/>
            <p:cNvSpPr/>
            <p:nvPr/>
          </p:nvSpPr>
          <p:spPr>
            <a:xfrm flipH="false" flipV="false" rot="0">
              <a:off x="0" y="0"/>
              <a:ext cx="1308253" cy="618903"/>
            </a:xfrm>
            <a:custGeom>
              <a:avLst/>
              <a:gdLst/>
              <a:ahLst/>
              <a:cxnLst/>
              <a:rect r="r" b="b" t="t" l="l"/>
              <a:pathLst>
                <a:path h="618903" w="1308253">
                  <a:moveTo>
                    <a:pt x="57261" y="0"/>
                  </a:moveTo>
                  <a:lnTo>
                    <a:pt x="1250992" y="0"/>
                  </a:lnTo>
                  <a:cubicBezTo>
                    <a:pt x="1266179" y="0"/>
                    <a:pt x="1280743" y="6033"/>
                    <a:pt x="1291482" y="16771"/>
                  </a:cubicBezTo>
                  <a:cubicBezTo>
                    <a:pt x="1302220" y="27510"/>
                    <a:pt x="1308253" y="42075"/>
                    <a:pt x="1308253" y="57261"/>
                  </a:cubicBezTo>
                  <a:lnTo>
                    <a:pt x="1308253" y="561641"/>
                  </a:lnTo>
                  <a:cubicBezTo>
                    <a:pt x="1308253" y="576828"/>
                    <a:pt x="1302220" y="591393"/>
                    <a:pt x="1291482" y="602131"/>
                  </a:cubicBezTo>
                  <a:cubicBezTo>
                    <a:pt x="1280743" y="612870"/>
                    <a:pt x="1266179" y="618903"/>
                    <a:pt x="1250992" y="618903"/>
                  </a:cubicBezTo>
                  <a:lnTo>
                    <a:pt x="57261" y="618903"/>
                  </a:lnTo>
                  <a:cubicBezTo>
                    <a:pt x="42075" y="618903"/>
                    <a:pt x="27510" y="612870"/>
                    <a:pt x="16771" y="602131"/>
                  </a:cubicBezTo>
                  <a:cubicBezTo>
                    <a:pt x="6033" y="591393"/>
                    <a:pt x="0" y="576828"/>
                    <a:pt x="0" y="561641"/>
                  </a:cubicBezTo>
                  <a:lnTo>
                    <a:pt x="0" y="57261"/>
                  </a:lnTo>
                  <a:cubicBezTo>
                    <a:pt x="0" y="42075"/>
                    <a:pt x="6033" y="27510"/>
                    <a:pt x="16771" y="16771"/>
                  </a:cubicBezTo>
                  <a:cubicBezTo>
                    <a:pt x="27510" y="6033"/>
                    <a:pt x="42075" y="0"/>
                    <a:pt x="57261" y="0"/>
                  </a:cubicBezTo>
                  <a:close/>
                </a:path>
              </a:pathLst>
            </a:custGeom>
            <a:gradFill rotWithShape="true">
              <a:gsLst>
                <a:gs pos="0">
                  <a:srgbClr val="3ABEFF">
                    <a:alpha val="27000"/>
                  </a:srgbClr>
                </a:gs>
                <a:gs pos="100000">
                  <a:srgbClr val="2F82FF">
                    <a:alpha val="100000"/>
                  </a:srgbClr>
                </a:gs>
              </a:gsLst>
              <a:path path="circle">
                <a:fillToRect l="0" r="100000" t="0" b="100000"/>
              </a:path>
              <a:tileRect r="0" l="-100000" b="0" t="-100000"/>
            </a:gradFill>
          </p:spPr>
        </p:sp>
        <p:sp>
          <p:nvSpPr>
            <p:cNvPr name="TextBox 12" id="12"/>
            <p:cNvSpPr txBox="true"/>
            <p:nvPr/>
          </p:nvSpPr>
          <p:spPr>
            <a:xfrm>
              <a:off x="0" y="-57150"/>
              <a:ext cx="1308253" cy="676053"/>
            </a:xfrm>
            <a:prstGeom prst="rect">
              <a:avLst/>
            </a:prstGeom>
          </p:spPr>
          <p:txBody>
            <a:bodyPr anchor="ctr" rtlCol="false" tIns="50800" lIns="50800" bIns="50800" rIns="50800"/>
            <a:lstStyle/>
            <a:p>
              <a:pPr algn="ctr">
                <a:lnSpc>
                  <a:spcPts val="4060"/>
                </a:lnSpc>
                <a:spcBef>
                  <a:spcPct val="0"/>
                </a:spcBef>
              </a:pPr>
            </a:p>
          </p:txBody>
        </p:sp>
      </p:grpSp>
      <p:grpSp>
        <p:nvGrpSpPr>
          <p:cNvPr name="Group 13" id="13"/>
          <p:cNvGrpSpPr/>
          <p:nvPr/>
        </p:nvGrpSpPr>
        <p:grpSpPr>
          <a:xfrm rot="0">
            <a:off x="608353" y="14550657"/>
            <a:ext cx="7300980" cy="2216921"/>
            <a:chOff x="0" y="0"/>
            <a:chExt cx="1308253" cy="397247"/>
          </a:xfrm>
        </p:grpSpPr>
        <p:sp>
          <p:nvSpPr>
            <p:cNvPr name="Freeform 14" id="14"/>
            <p:cNvSpPr/>
            <p:nvPr/>
          </p:nvSpPr>
          <p:spPr>
            <a:xfrm flipH="false" flipV="false" rot="0">
              <a:off x="0" y="0"/>
              <a:ext cx="1308253" cy="397247"/>
            </a:xfrm>
            <a:custGeom>
              <a:avLst/>
              <a:gdLst/>
              <a:ahLst/>
              <a:cxnLst/>
              <a:rect r="r" b="b" t="t" l="l"/>
              <a:pathLst>
                <a:path h="397247" w="1308253">
                  <a:moveTo>
                    <a:pt x="57261" y="0"/>
                  </a:moveTo>
                  <a:lnTo>
                    <a:pt x="1250992" y="0"/>
                  </a:lnTo>
                  <a:cubicBezTo>
                    <a:pt x="1266179" y="0"/>
                    <a:pt x="1280743" y="6033"/>
                    <a:pt x="1291482" y="16771"/>
                  </a:cubicBezTo>
                  <a:cubicBezTo>
                    <a:pt x="1302220" y="27510"/>
                    <a:pt x="1308253" y="42075"/>
                    <a:pt x="1308253" y="57261"/>
                  </a:cubicBezTo>
                  <a:lnTo>
                    <a:pt x="1308253" y="339986"/>
                  </a:lnTo>
                  <a:cubicBezTo>
                    <a:pt x="1308253" y="355173"/>
                    <a:pt x="1302220" y="369737"/>
                    <a:pt x="1291482" y="380476"/>
                  </a:cubicBezTo>
                  <a:cubicBezTo>
                    <a:pt x="1280743" y="391214"/>
                    <a:pt x="1266179" y="397247"/>
                    <a:pt x="1250992" y="397247"/>
                  </a:cubicBezTo>
                  <a:lnTo>
                    <a:pt x="57261" y="397247"/>
                  </a:lnTo>
                  <a:cubicBezTo>
                    <a:pt x="42075" y="397247"/>
                    <a:pt x="27510" y="391214"/>
                    <a:pt x="16771" y="380476"/>
                  </a:cubicBezTo>
                  <a:cubicBezTo>
                    <a:pt x="6033" y="369737"/>
                    <a:pt x="0" y="355173"/>
                    <a:pt x="0" y="339986"/>
                  </a:cubicBezTo>
                  <a:lnTo>
                    <a:pt x="0" y="57261"/>
                  </a:lnTo>
                  <a:cubicBezTo>
                    <a:pt x="0" y="42075"/>
                    <a:pt x="6033" y="27510"/>
                    <a:pt x="16771" y="16771"/>
                  </a:cubicBezTo>
                  <a:cubicBezTo>
                    <a:pt x="27510" y="6033"/>
                    <a:pt x="42075" y="0"/>
                    <a:pt x="57261" y="0"/>
                  </a:cubicBezTo>
                  <a:close/>
                </a:path>
              </a:pathLst>
            </a:custGeom>
            <a:ln w="114300" cap="rnd">
              <a:gradFill>
                <a:gsLst>
                  <a:gs pos="0">
                    <a:srgbClr val="2FE0FF">
                      <a:alpha val="100000"/>
                    </a:srgbClr>
                  </a:gs>
                  <a:gs pos="100000">
                    <a:srgbClr val="0031DB">
                      <a:alpha val="100000"/>
                    </a:srgbClr>
                  </a:gs>
                </a:gsLst>
                <a:lin ang="2700000"/>
              </a:gradFill>
              <a:prstDash val="solid"/>
              <a:round/>
            </a:ln>
          </p:spPr>
        </p:sp>
        <p:sp>
          <p:nvSpPr>
            <p:cNvPr name="TextBox 15" id="15"/>
            <p:cNvSpPr txBox="true"/>
            <p:nvPr/>
          </p:nvSpPr>
          <p:spPr>
            <a:xfrm>
              <a:off x="0" y="-57150"/>
              <a:ext cx="1308253" cy="454397"/>
            </a:xfrm>
            <a:prstGeom prst="rect">
              <a:avLst/>
            </a:prstGeom>
          </p:spPr>
          <p:txBody>
            <a:bodyPr anchor="ctr" rtlCol="false" tIns="50800" lIns="50800" bIns="50800" rIns="50800"/>
            <a:lstStyle/>
            <a:p>
              <a:pPr algn="ctr">
                <a:lnSpc>
                  <a:spcPts val="4060"/>
                </a:lnSpc>
              </a:pPr>
              <a:r>
                <a:rPr lang="en-US" sz="2900">
                  <a:solidFill>
                    <a:srgbClr val="FFFFFF"/>
                  </a:solidFill>
                  <a:latin typeface="Open Sans"/>
                  <a:ea typeface="Open Sans"/>
                  <a:cs typeface="Open Sans"/>
                  <a:sym typeface="Open Sans"/>
                </a:rPr>
                <a:t>What does teams actually do</a:t>
              </a:r>
            </a:p>
            <a:p>
              <a:pPr algn="ctr">
                <a:lnSpc>
                  <a:spcPts val="4060"/>
                </a:lnSpc>
                <a:spcBef>
                  <a:spcPct val="0"/>
                </a:spcBef>
              </a:pPr>
              <a:r>
                <a:rPr lang="en-US" sz="2900">
                  <a:solidFill>
                    <a:srgbClr val="FFFFFF"/>
                  </a:solidFill>
                  <a:latin typeface="Open Sans"/>
                  <a:ea typeface="Open Sans"/>
                  <a:cs typeface="Open Sans"/>
                  <a:sym typeface="Open Sans"/>
                </a:rPr>
                <a:t>?you can do alot of things on team such as creating meetings etc </a:t>
              </a:r>
            </a:p>
          </p:txBody>
        </p:sp>
      </p:grpSp>
      <p:grpSp>
        <p:nvGrpSpPr>
          <p:cNvPr name="Group 16" id="16"/>
          <p:cNvGrpSpPr/>
          <p:nvPr/>
        </p:nvGrpSpPr>
        <p:grpSpPr>
          <a:xfrm rot="0">
            <a:off x="259020" y="3869049"/>
            <a:ext cx="12096000" cy="2737040"/>
            <a:chOff x="0" y="0"/>
            <a:chExt cx="2167467" cy="490447"/>
          </a:xfrm>
        </p:grpSpPr>
        <p:sp>
          <p:nvSpPr>
            <p:cNvPr name="Freeform 17" id="17"/>
            <p:cNvSpPr/>
            <p:nvPr/>
          </p:nvSpPr>
          <p:spPr>
            <a:xfrm flipH="false" flipV="false" rot="0">
              <a:off x="0" y="0"/>
              <a:ext cx="2167467" cy="490447"/>
            </a:xfrm>
            <a:custGeom>
              <a:avLst/>
              <a:gdLst/>
              <a:ahLst/>
              <a:cxnLst/>
              <a:rect r="r" b="b" t="t" l="l"/>
              <a:pathLst>
                <a:path h="490447" w="2167467">
                  <a:moveTo>
                    <a:pt x="34562" y="0"/>
                  </a:moveTo>
                  <a:lnTo>
                    <a:pt x="2132905" y="0"/>
                  </a:lnTo>
                  <a:cubicBezTo>
                    <a:pt x="2151993" y="0"/>
                    <a:pt x="2167467" y="15474"/>
                    <a:pt x="2167467" y="34562"/>
                  </a:cubicBezTo>
                  <a:lnTo>
                    <a:pt x="2167467" y="455885"/>
                  </a:lnTo>
                  <a:cubicBezTo>
                    <a:pt x="2167467" y="465051"/>
                    <a:pt x="2163825" y="473842"/>
                    <a:pt x="2157344" y="480324"/>
                  </a:cubicBezTo>
                  <a:cubicBezTo>
                    <a:pt x="2150862" y="486805"/>
                    <a:pt x="2142071" y="490447"/>
                    <a:pt x="2132905" y="490447"/>
                  </a:cubicBezTo>
                  <a:lnTo>
                    <a:pt x="34562" y="490447"/>
                  </a:lnTo>
                  <a:cubicBezTo>
                    <a:pt x="25396" y="490447"/>
                    <a:pt x="16605" y="486805"/>
                    <a:pt x="10123" y="480324"/>
                  </a:cubicBezTo>
                  <a:cubicBezTo>
                    <a:pt x="3641" y="473842"/>
                    <a:pt x="0" y="465051"/>
                    <a:pt x="0" y="455885"/>
                  </a:cubicBezTo>
                  <a:lnTo>
                    <a:pt x="0" y="34562"/>
                  </a:lnTo>
                  <a:cubicBezTo>
                    <a:pt x="0" y="25396"/>
                    <a:pt x="3641" y="16605"/>
                    <a:pt x="10123" y="10123"/>
                  </a:cubicBezTo>
                  <a:cubicBezTo>
                    <a:pt x="16605" y="3641"/>
                    <a:pt x="25396" y="0"/>
                    <a:pt x="34562" y="0"/>
                  </a:cubicBezTo>
                  <a:close/>
                </a:path>
              </a:pathLst>
            </a:custGeom>
            <a:gradFill rotWithShape="true">
              <a:gsLst>
                <a:gs pos="0">
                  <a:srgbClr val="3ABEFF">
                    <a:alpha val="27000"/>
                  </a:srgbClr>
                </a:gs>
                <a:gs pos="100000">
                  <a:srgbClr val="2F82FF">
                    <a:alpha val="100000"/>
                  </a:srgbClr>
                </a:gs>
              </a:gsLst>
              <a:path path="circle">
                <a:fillToRect l="0" r="100000" t="0" b="100000"/>
              </a:path>
              <a:tileRect r="0" l="-100000" b="0" t="-100000"/>
            </a:gradFill>
          </p:spPr>
        </p:sp>
        <p:sp>
          <p:nvSpPr>
            <p:cNvPr name="TextBox 18" id="18"/>
            <p:cNvSpPr txBox="true"/>
            <p:nvPr/>
          </p:nvSpPr>
          <p:spPr>
            <a:xfrm>
              <a:off x="0" y="-57150"/>
              <a:ext cx="2167467" cy="547597"/>
            </a:xfrm>
            <a:prstGeom prst="rect">
              <a:avLst/>
            </a:prstGeom>
          </p:spPr>
          <p:txBody>
            <a:bodyPr anchor="ctr" rtlCol="false" tIns="50800" lIns="50800" bIns="50800" rIns="50800"/>
            <a:lstStyle/>
            <a:p>
              <a:pPr algn="ctr">
                <a:lnSpc>
                  <a:spcPts val="4060"/>
                </a:lnSpc>
              </a:pPr>
              <a:r>
                <a:rPr lang="en-US" sz="2900">
                  <a:solidFill>
                    <a:srgbClr val="FFFFFF"/>
                  </a:solidFill>
                  <a:latin typeface="Open Sans"/>
                  <a:ea typeface="Open Sans"/>
                  <a:cs typeface="Open Sans"/>
                  <a:sym typeface="Open Sans"/>
                </a:rPr>
                <a:t>A step to step on how to create a new team meeting?</a:t>
              </a:r>
            </a:p>
            <a:p>
              <a:pPr algn="ctr">
                <a:lnSpc>
                  <a:spcPts val="4060"/>
                </a:lnSpc>
                <a:spcBef>
                  <a:spcPct val="0"/>
                </a:spcBef>
              </a:pPr>
              <a:r>
                <a:rPr lang="en-US" sz="2900">
                  <a:solidFill>
                    <a:srgbClr val="FFFFFF"/>
                  </a:solidFill>
                  <a:latin typeface="Open Sans"/>
                  <a:ea typeface="Open Sans"/>
                  <a:cs typeface="Open Sans"/>
                  <a:sym typeface="Open Sans"/>
                </a:rPr>
                <a:t>first of all what you do is download the teams app on app store then you go onto the app open microsoft teams,go on calendar and click the plus avatar then you add meeting title,name and date and add participatipants </a:t>
              </a:r>
            </a:p>
          </p:txBody>
        </p:sp>
      </p:grpSp>
      <p:grpSp>
        <p:nvGrpSpPr>
          <p:cNvPr name="Group 19" id="19"/>
          <p:cNvGrpSpPr/>
          <p:nvPr/>
        </p:nvGrpSpPr>
        <p:grpSpPr>
          <a:xfrm rot="0">
            <a:off x="359891" y="6606089"/>
            <a:ext cx="3050120" cy="7594790"/>
            <a:chOff x="0" y="0"/>
            <a:chExt cx="546547" cy="1360901"/>
          </a:xfrm>
        </p:grpSpPr>
        <p:sp>
          <p:nvSpPr>
            <p:cNvPr name="Freeform 20" id="20"/>
            <p:cNvSpPr/>
            <p:nvPr/>
          </p:nvSpPr>
          <p:spPr>
            <a:xfrm flipH="false" flipV="false" rot="0">
              <a:off x="0" y="0"/>
              <a:ext cx="546547" cy="1360901"/>
            </a:xfrm>
            <a:custGeom>
              <a:avLst/>
              <a:gdLst/>
              <a:ahLst/>
              <a:cxnLst/>
              <a:rect r="r" b="b" t="t" l="l"/>
              <a:pathLst>
                <a:path h="1360901" w="546547">
                  <a:moveTo>
                    <a:pt x="137065" y="0"/>
                  </a:moveTo>
                  <a:lnTo>
                    <a:pt x="409482" y="0"/>
                  </a:lnTo>
                  <a:cubicBezTo>
                    <a:pt x="445834" y="0"/>
                    <a:pt x="480697" y="14441"/>
                    <a:pt x="506402" y="40145"/>
                  </a:cubicBezTo>
                  <a:cubicBezTo>
                    <a:pt x="532106" y="65850"/>
                    <a:pt x="546547" y="100713"/>
                    <a:pt x="546547" y="137065"/>
                  </a:cubicBezTo>
                  <a:lnTo>
                    <a:pt x="546547" y="1223836"/>
                  </a:lnTo>
                  <a:cubicBezTo>
                    <a:pt x="546547" y="1299535"/>
                    <a:pt x="485181" y="1360901"/>
                    <a:pt x="409482" y="1360901"/>
                  </a:cubicBezTo>
                  <a:lnTo>
                    <a:pt x="137065" y="1360901"/>
                  </a:lnTo>
                  <a:cubicBezTo>
                    <a:pt x="61366" y="1360901"/>
                    <a:pt x="0" y="1299535"/>
                    <a:pt x="0" y="1223836"/>
                  </a:cubicBezTo>
                  <a:lnTo>
                    <a:pt x="0" y="137065"/>
                  </a:lnTo>
                  <a:cubicBezTo>
                    <a:pt x="0" y="61366"/>
                    <a:pt x="61366" y="0"/>
                    <a:pt x="137065" y="0"/>
                  </a:cubicBezTo>
                  <a:close/>
                </a:path>
              </a:pathLst>
            </a:custGeom>
            <a:ln w="114300" cap="rnd">
              <a:gradFill>
                <a:gsLst>
                  <a:gs pos="0">
                    <a:srgbClr val="2FE0FF">
                      <a:alpha val="100000"/>
                    </a:srgbClr>
                  </a:gs>
                  <a:gs pos="100000">
                    <a:srgbClr val="0031DB">
                      <a:alpha val="100000"/>
                    </a:srgbClr>
                  </a:gs>
                </a:gsLst>
                <a:lin ang="2700000"/>
              </a:gradFill>
              <a:prstDash val="solid"/>
              <a:round/>
            </a:ln>
          </p:spPr>
        </p:sp>
        <p:sp>
          <p:nvSpPr>
            <p:cNvPr name="TextBox 21" id="21"/>
            <p:cNvSpPr txBox="true"/>
            <p:nvPr/>
          </p:nvSpPr>
          <p:spPr>
            <a:xfrm>
              <a:off x="0" y="-57150"/>
              <a:ext cx="546547" cy="1418051"/>
            </a:xfrm>
            <a:prstGeom prst="rect">
              <a:avLst/>
            </a:prstGeom>
          </p:spPr>
          <p:txBody>
            <a:bodyPr anchor="ctr" rtlCol="false" tIns="50800" lIns="50800" bIns="50800" rIns="50800"/>
            <a:lstStyle/>
            <a:p>
              <a:pPr algn="ctr">
                <a:lnSpc>
                  <a:spcPts val="4060"/>
                </a:lnSpc>
              </a:pPr>
              <a:r>
                <a:rPr lang="en-US" sz="2900">
                  <a:solidFill>
                    <a:srgbClr val="FFFFFF"/>
                  </a:solidFill>
                  <a:latin typeface="Open Sans"/>
                  <a:ea typeface="Open Sans"/>
                  <a:cs typeface="Open Sans"/>
                  <a:sym typeface="Open Sans"/>
                </a:rPr>
                <a:t>INTRODUCTION-teams is a communication platform created by microsoft ,its main uses are speaking and video calling ,it is very beneficial for work. </a:t>
              </a:r>
            </a:p>
            <a:p>
              <a:pPr algn="ctr">
                <a:lnSpc>
                  <a:spcPts val="4060"/>
                </a:lnSpc>
              </a:pPr>
              <a:r>
                <a:rPr lang="en-US" sz="2900">
                  <a:solidFill>
                    <a:srgbClr val="FFFFFF"/>
                  </a:solidFill>
                  <a:latin typeface="Open Sans"/>
                  <a:ea typeface="Open Sans"/>
                  <a:cs typeface="Open Sans"/>
                  <a:sym typeface="Open Sans"/>
                </a:rPr>
                <a:t> </a:t>
              </a:r>
            </a:p>
            <a:p>
              <a:pPr algn="ctr">
                <a:lnSpc>
                  <a:spcPts val="4060"/>
                </a:lnSpc>
                <a:spcBef>
                  <a:spcPct val="0"/>
                </a:spcBef>
              </a:pPr>
            </a:p>
          </p:txBody>
        </p:sp>
      </p:grpSp>
      <p:grpSp>
        <p:nvGrpSpPr>
          <p:cNvPr name="Group 22" id="22"/>
          <p:cNvGrpSpPr/>
          <p:nvPr/>
        </p:nvGrpSpPr>
        <p:grpSpPr>
          <a:xfrm rot="0">
            <a:off x="3547780" y="6813470"/>
            <a:ext cx="5512215" cy="7180028"/>
            <a:chOff x="0" y="0"/>
            <a:chExt cx="1217445" cy="1585804"/>
          </a:xfrm>
        </p:grpSpPr>
        <p:sp>
          <p:nvSpPr>
            <p:cNvPr name="Freeform 23" id="23"/>
            <p:cNvSpPr/>
            <p:nvPr/>
          </p:nvSpPr>
          <p:spPr>
            <a:xfrm flipH="false" flipV="false" rot="0">
              <a:off x="0" y="0"/>
              <a:ext cx="1217445" cy="1585804"/>
            </a:xfrm>
            <a:custGeom>
              <a:avLst/>
              <a:gdLst/>
              <a:ahLst/>
              <a:cxnLst/>
              <a:rect r="r" b="b" t="t" l="l"/>
              <a:pathLst>
                <a:path h="1585804" w="1217445">
                  <a:moveTo>
                    <a:pt x="75843" y="0"/>
                  </a:moveTo>
                  <a:lnTo>
                    <a:pt x="1141602" y="0"/>
                  </a:lnTo>
                  <a:cubicBezTo>
                    <a:pt x="1161717" y="0"/>
                    <a:pt x="1181008" y="7991"/>
                    <a:pt x="1195231" y="22214"/>
                  </a:cubicBezTo>
                  <a:cubicBezTo>
                    <a:pt x="1209455" y="36437"/>
                    <a:pt x="1217445" y="55728"/>
                    <a:pt x="1217445" y="75843"/>
                  </a:cubicBezTo>
                  <a:lnTo>
                    <a:pt x="1217445" y="1509960"/>
                  </a:lnTo>
                  <a:cubicBezTo>
                    <a:pt x="1217445" y="1530075"/>
                    <a:pt x="1209455" y="1549366"/>
                    <a:pt x="1195231" y="1563590"/>
                  </a:cubicBezTo>
                  <a:cubicBezTo>
                    <a:pt x="1181008" y="1577813"/>
                    <a:pt x="1161717" y="1585804"/>
                    <a:pt x="1141602" y="1585804"/>
                  </a:cubicBezTo>
                  <a:lnTo>
                    <a:pt x="75843" y="1585804"/>
                  </a:lnTo>
                  <a:cubicBezTo>
                    <a:pt x="55728" y="1585804"/>
                    <a:pt x="36437" y="1577813"/>
                    <a:pt x="22214" y="1563590"/>
                  </a:cubicBezTo>
                  <a:cubicBezTo>
                    <a:pt x="7991" y="1549366"/>
                    <a:pt x="0" y="1530075"/>
                    <a:pt x="0" y="1509960"/>
                  </a:cubicBezTo>
                  <a:lnTo>
                    <a:pt x="0" y="75843"/>
                  </a:lnTo>
                  <a:cubicBezTo>
                    <a:pt x="0" y="55728"/>
                    <a:pt x="7991" y="36437"/>
                    <a:pt x="22214" y="22214"/>
                  </a:cubicBezTo>
                  <a:cubicBezTo>
                    <a:pt x="36437" y="7991"/>
                    <a:pt x="55728" y="0"/>
                    <a:pt x="75843" y="0"/>
                  </a:cubicBezTo>
                  <a:close/>
                </a:path>
              </a:pathLst>
            </a:custGeom>
            <a:gradFill rotWithShape="true">
              <a:gsLst>
                <a:gs pos="0">
                  <a:srgbClr val="3ABEFF">
                    <a:alpha val="27000"/>
                  </a:srgbClr>
                </a:gs>
                <a:gs pos="100000">
                  <a:srgbClr val="2F82FF">
                    <a:alpha val="100000"/>
                  </a:srgbClr>
                </a:gs>
              </a:gsLst>
              <a:path path="circle">
                <a:fillToRect l="0" r="100000" t="0" b="100000"/>
              </a:path>
              <a:tileRect r="0" l="-100000" b="0" t="-100000"/>
            </a:gradFill>
          </p:spPr>
        </p:sp>
        <p:sp>
          <p:nvSpPr>
            <p:cNvPr name="TextBox 24" id="24"/>
            <p:cNvSpPr txBox="true"/>
            <p:nvPr/>
          </p:nvSpPr>
          <p:spPr>
            <a:xfrm>
              <a:off x="0" y="-57150"/>
              <a:ext cx="1217445" cy="1642954"/>
            </a:xfrm>
            <a:prstGeom prst="rect">
              <a:avLst/>
            </a:prstGeom>
          </p:spPr>
          <p:txBody>
            <a:bodyPr anchor="ctr" rtlCol="false" tIns="50800" lIns="50800" bIns="50800" rIns="50800"/>
            <a:lstStyle/>
            <a:p>
              <a:pPr algn="ctr">
                <a:lnSpc>
                  <a:spcPts val="4060"/>
                </a:lnSpc>
              </a:pPr>
              <a:r>
                <a:rPr lang="en-US" sz="2900">
                  <a:solidFill>
                    <a:srgbClr val="FFFFFF"/>
                  </a:solidFill>
                  <a:latin typeface="Open Sans"/>
                  <a:ea typeface="Open Sans"/>
                  <a:cs typeface="Open Sans"/>
                  <a:sym typeface="Open Sans"/>
                </a:rPr>
                <a:t>Facts;</a:t>
              </a:r>
            </a:p>
            <a:p>
              <a:pPr algn="ctr">
                <a:lnSpc>
                  <a:spcPts val="4060"/>
                </a:lnSpc>
              </a:pPr>
              <a:r>
                <a:rPr lang="en-US" sz="2900">
                  <a:solidFill>
                    <a:srgbClr val="FFFFFF"/>
                  </a:solidFill>
                  <a:latin typeface="Open Sans"/>
                  <a:ea typeface="Open Sans"/>
                  <a:cs typeface="Open Sans"/>
                  <a:sym typeface="Open Sans"/>
                </a:rPr>
                <a:t>teams was launched in 2017 by microscoft </a:t>
              </a:r>
            </a:p>
            <a:p>
              <a:pPr algn="ctr">
                <a:lnSpc>
                  <a:spcPts val="4060"/>
                </a:lnSpc>
              </a:pPr>
              <a:r>
                <a:rPr lang="en-US" sz="2900">
                  <a:solidFill>
                    <a:srgbClr val="FFFFFF"/>
                  </a:solidFill>
                  <a:latin typeface="Open Sans"/>
                  <a:ea typeface="Open Sans"/>
                  <a:cs typeface="Open Sans"/>
                  <a:sym typeface="Open Sans"/>
                </a:rPr>
                <a:t>its used by over 300 million people </a:t>
              </a:r>
            </a:p>
            <a:p>
              <a:pPr algn="ctr">
                <a:lnSpc>
                  <a:spcPts val="4060"/>
                </a:lnSpc>
              </a:pPr>
              <a:r>
                <a:rPr lang="en-US" sz="2900">
                  <a:solidFill>
                    <a:srgbClr val="FFFFFF"/>
                  </a:solidFill>
                  <a:latin typeface="Open Sans"/>
                  <a:ea typeface="Open Sans"/>
                  <a:cs typeface="Open Sans"/>
                  <a:sym typeface="Open Sans"/>
                </a:rPr>
                <a:t>you can schedule meetings and many more </a:t>
              </a:r>
            </a:p>
            <a:p>
              <a:pPr algn="ctr">
                <a:lnSpc>
                  <a:spcPts val="4060"/>
                </a:lnSpc>
              </a:pPr>
              <a:r>
                <a:rPr lang="en-US" sz="2900">
                  <a:solidFill>
                    <a:srgbClr val="FFFFFF"/>
                  </a:solidFill>
                  <a:latin typeface="Open Sans"/>
                  <a:ea typeface="Open Sans"/>
                  <a:cs typeface="Open Sans"/>
                  <a:sym typeface="Open Sans"/>
                </a:rPr>
                <a:t>Teams uses many apps aswell such as word and excel </a:t>
              </a:r>
            </a:p>
            <a:p>
              <a:pPr algn="ctr">
                <a:lnSpc>
                  <a:spcPts val="4060"/>
                </a:lnSpc>
                <a:spcBef>
                  <a:spcPct val="0"/>
                </a:spcBef>
              </a:pPr>
              <a:r>
                <a:rPr lang="en-US" sz="2900">
                  <a:solidFill>
                    <a:srgbClr val="FFFFFF"/>
                  </a:solidFill>
                  <a:latin typeface="Open Sans"/>
                  <a:ea typeface="Open Sans"/>
                  <a:cs typeface="Open Sans"/>
                  <a:sym typeface="Open Sans"/>
                </a:rPr>
                <a:t>when in a meeting you can record it to listen to it later </a:t>
              </a:r>
            </a:p>
          </p:txBody>
        </p:sp>
      </p:grpSp>
      <p:grpSp>
        <p:nvGrpSpPr>
          <p:cNvPr name="Group 25" id="25"/>
          <p:cNvGrpSpPr/>
          <p:nvPr/>
        </p:nvGrpSpPr>
        <p:grpSpPr>
          <a:xfrm rot="0">
            <a:off x="8282763" y="13418788"/>
            <a:ext cx="6037113" cy="3479990"/>
            <a:chOff x="0" y="0"/>
            <a:chExt cx="1333376" cy="768602"/>
          </a:xfrm>
        </p:grpSpPr>
        <p:sp>
          <p:nvSpPr>
            <p:cNvPr name="Freeform 26" id="26"/>
            <p:cNvSpPr/>
            <p:nvPr/>
          </p:nvSpPr>
          <p:spPr>
            <a:xfrm flipH="false" flipV="false" rot="0">
              <a:off x="0" y="0"/>
              <a:ext cx="1333376" cy="768602"/>
            </a:xfrm>
            <a:custGeom>
              <a:avLst/>
              <a:gdLst/>
              <a:ahLst/>
              <a:cxnLst/>
              <a:rect r="r" b="b" t="t" l="l"/>
              <a:pathLst>
                <a:path h="768602" w="1333376">
                  <a:moveTo>
                    <a:pt x="69249" y="0"/>
                  </a:moveTo>
                  <a:lnTo>
                    <a:pt x="1264127" y="0"/>
                  </a:lnTo>
                  <a:cubicBezTo>
                    <a:pt x="1282493" y="0"/>
                    <a:pt x="1300107" y="7296"/>
                    <a:pt x="1313093" y="20283"/>
                  </a:cubicBezTo>
                  <a:cubicBezTo>
                    <a:pt x="1326080" y="33269"/>
                    <a:pt x="1333376" y="50883"/>
                    <a:pt x="1333376" y="69249"/>
                  </a:cubicBezTo>
                  <a:lnTo>
                    <a:pt x="1333376" y="699353"/>
                  </a:lnTo>
                  <a:cubicBezTo>
                    <a:pt x="1333376" y="737598"/>
                    <a:pt x="1302372" y="768602"/>
                    <a:pt x="1264127" y="768602"/>
                  </a:cubicBezTo>
                  <a:lnTo>
                    <a:pt x="69249" y="768602"/>
                  </a:lnTo>
                  <a:cubicBezTo>
                    <a:pt x="31004" y="768602"/>
                    <a:pt x="0" y="737598"/>
                    <a:pt x="0" y="699353"/>
                  </a:cubicBezTo>
                  <a:lnTo>
                    <a:pt x="0" y="69249"/>
                  </a:lnTo>
                  <a:cubicBezTo>
                    <a:pt x="0" y="31004"/>
                    <a:pt x="31004" y="0"/>
                    <a:pt x="69249" y="0"/>
                  </a:cubicBezTo>
                  <a:close/>
                </a:path>
              </a:pathLst>
            </a:custGeom>
            <a:ln w="114300" cap="rnd">
              <a:gradFill>
                <a:gsLst>
                  <a:gs pos="0">
                    <a:srgbClr val="2FE0FF">
                      <a:alpha val="100000"/>
                    </a:srgbClr>
                  </a:gs>
                  <a:gs pos="100000">
                    <a:srgbClr val="0031DB">
                      <a:alpha val="100000"/>
                    </a:srgbClr>
                  </a:gs>
                </a:gsLst>
                <a:lin ang="2700000"/>
              </a:gradFill>
              <a:prstDash val="solid"/>
              <a:round/>
            </a:ln>
          </p:spPr>
        </p:sp>
        <p:sp>
          <p:nvSpPr>
            <p:cNvPr name="TextBox 27" id="27"/>
            <p:cNvSpPr txBox="true"/>
            <p:nvPr/>
          </p:nvSpPr>
          <p:spPr>
            <a:xfrm>
              <a:off x="0" y="-57150"/>
              <a:ext cx="1333376" cy="825752"/>
            </a:xfrm>
            <a:prstGeom prst="rect">
              <a:avLst/>
            </a:prstGeom>
          </p:spPr>
          <p:txBody>
            <a:bodyPr anchor="ctr" rtlCol="false" tIns="50800" lIns="50800" bIns="50800" rIns="50800"/>
            <a:lstStyle/>
            <a:p>
              <a:pPr algn="ctr">
                <a:lnSpc>
                  <a:spcPts val="4060"/>
                </a:lnSpc>
              </a:pPr>
              <a:r>
                <a:rPr lang="en-US" sz="2900">
                  <a:solidFill>
                    <a:srgbClr val="FFFFFF"/>
                  </a:solidFill>
                  <a:latin typeface="Open Sans"/>
                  <a:ea typeface="Open Sans"/>
                  <a:cs typeface="Open Sans"/>
                  <a:sym typeface="Open Sans"/>
                </a:rPr>
                <a:t>Tips;</a:t>
              </a:r>
            </a:p>
            <a:p>
              <a:pPr algn="ctr">
                <a:lnSpc>
                  <a:spcPts val="4060"/>
                </a:lnSpc>
              </a:pPr>
              <a:r>
                <a:rPr lang="en-US" sz="2900">
                  <a:solidFill>
                    <a:srgbClr val="FFFFFF"/>
                  </a:solidFill>
                  <a:latin typeface="Open Sans"/>
                  <a:ea typeface="Open Sans"/>
                  <a:cs typeface="Open Sans"/>
                  <a:sym typeface="Open Sans"/>
                </a:rPr>
                <a:t>if you are attending a meeting join a few minitutes early to check your camera and mic</a:t>
              </a:r>
            </a:p>
            <a:p>
              <a:pPr algn="ctr">
                <a:lnSpc>
                  <a:spcPts val="4060"/>
                </a:lnSpc>
                <a:spcBef>
                  <a:spcPct val="0"/>
                </a:spcBef>
              </a:pPr>
              <a:r>
                <a:rPr lang="en-US" sz="2900">
                  <a:solidFill>
                    <a:srgbClr val="FFFFFF"/>
                  </a:solidFill>
                  <a:latin typeface="Open Sans"/>
                  <a:ea typeface="Open Sans"/>
                  <a:cs typeface="Open Sans"/>
                  <a:sym typeface="Open Sans"/>
                </a:rPr>
                <a:t>when doing work on there you want to use clear catchy titles </a:t>
              </a:r>
            </a:p>
          </p:txBody>
        </p:sp>
      </p:grpSp>
      <p:sp>
        <p:nvSpPr>
          <p:cNvPr name="Freeform 28" id="28"/>
          <p:cNvSpPr/>
          <p:nvPr/>
        </p:nvSpPr>
        <p:spPr>
          <a:xfrm flipH="false" flipV="false" rot="0">
            <a:off x="6307020" y="12987624"/>
            <a:ext cx="3867503" cy="1928958"/>
          </a:xfrm>
          <a:custGeom>
            <a:avLst/>
            <a:gdLst/>
            <a:ahLst/>
            <a:cxnLst/>
            <a:rect r="r" b="b" t="t" l="l"/>
            <a:pathLst>
              <a:path h="1928958" w="3867503">
                <a:moveTo>
                  <a:pt x="0" y="0"/>
                </a:moveTo>
                <a:lnTo>
                  <a:pt x="3867503" y="0"/>
                </a:lnTo>
                <a:lnTo>
                  <a:pt x="3867503" y="1928958"/>
                </a:lnTo>
                <a:lnTo>
                  <a:pt x="0" y="1928958"/>
                </a:lnTo>
                <a:lnTo>
                  <a:pt x="0" y="0"/>
                </a:lnTo>
                <a:close/>
              </a:path>
            </a:pathLst>
          </a:custGeom>
          <a:blipFill>
            <a:blip r:embed="rId6"/>
            <a:stretch>
              <a:fillRect l="0" t="0" r="-64829" b="-52605"/>
            </a:stretch>
          </a:blipFill>
        </p:spPr>
      </p:sp>
      <p:sp>
        <p:nvSpPr>
          <p:cNvPr name="Freeform 29" id="29"/>
          <p:cNvSpPr/>
          <p:nvPr/>
        </p:nvSpPr>
        <p:spPr>
          <a:xfrm flipH="false" flipV="false" rot="0">
            <a:off x="11895198" y="16078137"/>
            <a:ext cx="2204751" cy="820640"/>
          </a:xfrm>
          <a:custGeom>
            <a:avLst/>
            <a:gdLst/>
            <a:ahLst/>
            <a:cxnLst/>
            <a:rect r="r" b="b" t="t" l="l"/>
            <a:pathLst>
              <a:path h="820640" w="2204751">
                <a:moveTo>
                  <a:pt x="0" y="0"/>
                </a:moveTo>
                <a:lnTo>
                  <a:pt x="2204751" y="0"/>
                </a:lnTo>
                <a:lnTo>
                  <a:pt x="2204751" y="820641"/>
                </a:lnTo>
                <a:lnTo>
                  <a:pt x="0" y="820641"/>
                </a:lnTo>
                <a:lnTo>
                  <a:pt x="0" y="0"/>
                </a:lnTo>
                <a:close/>
              </a:path>
            </a:pathLst>
          </a:custGeom>
          <a:blipFill>
            <a:blip r:embed="rId6"/>
            <a:stretch>
              <a:fillRect l="-89468" t="-135055" r="0" b="0"/>
            </a:stretch>
          </a:blipFill>
        </p:spPr>
      </p:sp>
      <p:sp>
        <p:nvSpPr>
          <p:cNvPr name="Freeform 30" id="30"/>
          <p:cNvSpPr/>
          <p:nvPr/>
        </p:nvSpPr>
        <p:spPr>
          <a:xfrm flipH="false" flipV="false" rot="0">
            <a:off x="7560000" y="16791796"/>
            <a:ext cx="7438097" cy="4112803"/>
          </a:xfrm>
          <a:custGeom>
            <a:avLst/>
            <a:gdLst/>
            <a:ahLst/>
            <a:cxnLst/>
            <a:rect r="r" b="b" t="t" l="l"/>
            <a:pathLst>
              <a:path h="4112803" w="7438097">
                <a:moveTo>
                  <a:pt x="0" y="0"/>
                </a:moveTo>
                <a:lnTo>
                  <a:pt x="7438097" y="0"/>
                </a:lnTo>
                <a:lnTo>
                  <a:pt x="7438097" y="4112803"/>
                </a:lnTo>
                <a:lnTo>
                  <a:pt x="0" y="4112803"/>
                </a:lnTo>
                <a:lnTo>
                  <a:pt x="0" y="0"/>
                </a:lnTo>
                <a:close/>
              </a:path>
            </a:pathLst>
          </a:custGeom>
          <a:blipFill>
            <a:blip r:embed="rId7"/>
            <a:stretch>
              <a:fillRect l="0" t="-15759" r="0" b="-26174"/>
            </a:stretch>
          </a:blipFill>
        </p:spPr>
      </p:sp>
      <p:sp>
        <p:nvSpPr>
          <p:cNvPr name="TextBox 31" id="31"/>
          <p:cNvSpPr txBox="true"/>
          <p:nvPr/>
        </p:nvSpPr>
        <p:spPr>
          <a:xfrm rot="0">
            <a:off x="86466" y="1019250"/>
            <a:ext cx="14233410" cy="2317118"/>
          </a:xfrm>
          <a:prstGeom prst="rect">
            <a:avLst/>
          </a:prstGeom>
        </p:spPr>
        <p:txBody>
          <a:bodyPr anchor="t" rtlCol="false" tIns="0" lIns="0" bIns="0" rIns="0">
            <a:spAutoFit/>
          </a:bodyPr>
          <a:lstStyle/>
          <a:p>
            <a:pPr algn="ctr">
              <a:lnSpc>
                <a:spcPts val="9309"/>
              </a:lnSpc>
            </a:pPr>
            <a:r>
              <a:rPr lang="en-US" b="true" sz="6649">
                <a:solidFill>
                  <a:srgbClr val="FFFFFF"/>
                </a:solidFill>
                <a:latin typeface="Pattanakarn Bold"/>
                <a:ea typeface="Pattanakarn Bold"/>
                <a:cs typeface="Pattanakarn Bold"/>
                <a:sym typeface="Pattanakarn Bold"/>
              </a:rPr>
              <a:t>HOW TO CREATE A NEW TEAMS MEETING</a:t>
            </a:r>
          </a:p>
        </p:txBody>
      </p:sp>
      <p:sp>
        <p:nvSpPr>
          <p:cNvPr name="Freeform 32" id="32"/>
          <p:cNvSpPr/>
          <p:nvPr/>
        </p:nvSpPr>
        <p:spPr>
          <a:xfrm flipH="false" flipV="false" rot="0">
            <a:off x="-1908362" y="1512000"/>
            <a:ext cx="16424499" cy="21925909"/>
          </a:xfrm>
          <a:custGeom>
            <a:avLst/>
            <a:gdLst/>
            <a:ahLst/>
            <a:cxnLst/>
            <a:rect r="r" b="b" t="t" l="l"/>
            <a:pathLst>
              <a:path h="21925909" w="16424499">
                <a:moveTo>
                  <a:pt x="0" y="0"/>
                </a:moveTo>
                <a:lnTo>
                  <a:pt x="16424499" y="0"/>
                </a:lnTo>
                <a:lnTo>
                  <a:pt x="16424499" y="21925909"/>
                </a:lnTo>
                <a:lnTo>
                  <a:pt x="0" y="21925909"/>
                </a:lnTo>
                <a:lnTo>
                  <a:pt x="0" y="0"/>
                </a:lnTo>
                <a:close/>
              </a:path>
            </a:pathLst>
          </a:custGeom>
          <a:blipFill>
            <a:blip r:embed="rId2">
              <a:alphaModFix amt="57000"/>
            </a:blip>
            <a:stretch>
              <a:fillRect l="0" t="0" r="0" b="0"/>
            </a:stretch>
          </a:blipFill>
        </p:spPr>
      </p:sp>
      <p:grpSp>
        <p:nvGrpSpPr>
          <p:cNvPr name="Group 33" id="33"/>
          <p:cNvGrpSpPr/>
          <p:nvPr/>
        </p:nvGrpSpPr>
        <p:grpSpPr>
          <a:xfrm rot="0">
            <a:off x="9208370" y="6007000"/>
            <a:ext cx="4399630" cy="7880540"/>
            <a:chOff x="0" y="0"/>
            <a:chExt cx="788364" cy="1412104"/>
          </a:xfrm>
        </p:grpSpPr>
        <p:sp>
          <p:nvSpPr>
            <p:cNvPr name="Freeform 34" id="34"/>
            <p:cNvSpPr/>
            <p:nvPr/>
          </p:nvSpPr>
          <p:spPr>
            <a:xfrm flipH="false" flipV="false" rot="0">
              <a:off x="0" y="0"/>
              <a:ext cx="788364" cy="1412104"/>
            </a:xfrm>
            <a:custGeom>
              <a:avLst/>
              <a:gdLst/>
              <a:ahLst/>
              <a:cxnLst/>
              <a:rect r="r" b="b" t="t" l="l"/>
              <a:pathLst>
                <a:path h="1412104" w="788364">
                  <a:moveTo>
                    <a:pt x="43992" y="0"/>
                  </a:moveTo>
                  <a:lnTo>
                    <a:pt x="744372" y="0"/>
                  </a:lnTo>
                  <a:cubicBezTo>
                    <a:pt x="768668" y="0"/>
                    <a:pt x="788364" y="19696"/>
                    <a:pt x="788364" y="43992"/>
                  </a:cubicBezTo>
                  <a:lnTo>
                    <a:pt x="788364" y="1368112"/>
                  </a:lnTo>
                  <a:cubicBezTo>
                    <a:pt x="788364" y="1379779"/>
                    <a:pt x="783729" y="1390969"/>
                    <a:pt x="775479" y="1399219"/>
                  </a:cubicBezTo>
                  <a:cubicBezTo>
                    <a:pt x="767229" y="1407469"/>
                    <a:pt x="756040" y="1412104"/>
                    <a:pt x="744372" y="1412104"/>
                  </a:cubicBezTo>
                  <a:lnTo>
                    <a:pt x="43992" y="1412104"/>
                  </a:lnTo>
                  <a:cubicBezTo>
                    <a:pt x="19696" y="1412104"/>
                    <a:pt x="0" y="1392408"/>
                    <a:pt x="0" y="1368112"/>
                  </a:cubicBezTo>
                  <a:lnTo>
                    <a:pt x="0" y="43992"/>
                  </a:lnTo>
                  <a:cubicBezTo>
                    <a:pt x="0" y="19696"/>
                    <a:pt x="19696" y="0"/>
                    <a:pt x="43992" y="0"/>
                  </a:cubicBezTo>
                  <a:close/>
                </a:path>
              </a:pathLst>
            </a:custGeom>
            <a:solidFill>
              <a:srgbClr val="0A59DE"/>
            </a:solidFill>
          </p:spPr>
        </p:sp>
        <p:sp>
          <p:nvSpPr>
            <p:cNvPr name="TextBox 35" id="35"/>
            <p:cNvSpPr txBox="true"/>
            <p:nvPr/>
          </p:nvSpPr>
          <p:spPr>
            <a:xfrm>
              <a:off x="0" y="-57150"/>
              <a:ext cx="788364" cy="1469254"/>
            </a:xfrm>
            <a:prstGeom prst="rect">
              <a:avLst/>
            </a:prstGeom>
          </p:spPr>
          <p:txBody>
            <a:bodyPr anchor="ctr" rtlCol="false" tIns="50800" lIns="50800" bIns="50800" rIns="50800"/>
            <a:lstStyle/>
            <a:p>
              <a:pPr algn="ctr">
                <a:lnSpc>
                  <a:spcPts val="4060"/>
                </a:lnSpc>
              </a:pPr>
              <a:r>
                <a:rPr lang="en-US" sz="2900">
                  <a:solidFill>
                    <a:srgbClr val="FFFFFF"/>
                  </a:solidFill>
                  <a:latin typeface="Open Sans"/>
                  <a:ea typeface="Open Sans"/>
                  <a:cs typeface="Open Sans"/>
                  <a:sym typeface="Open Sans"/>
                </a:rPr>
                <a:t>Common issues;</a:t>
              </a:r>
            </a:p>
            <a:p>
              <a:pPr algn="ctr">
                <a:lnSpc>
                  <a:spcPts val="4060"/>
                </a:lnSpc>
              </a:pPr>
              <a:r>
                <a:rPr lang="en-US" sz="2900">
                  <a:solidFill>
                    <a:srgbClr val="FFFFFF"/>
                  </a:solidFill>
                  <a:latin typeface="Open Sans"/>
                  <a:ea typeface="Open Sans"/>
                  <a:cs typeface="Open Sans"/>
                  <a:sym typeface="Open Sans"/>
                </a:rPr>
                <a:t>if you are unable to see your camera the reason for this is you need update your app </a:t>
              </a:r>
            </a:p>
            <a:p>
              <a:pPr algn="ctr">
                <a:lnSpc>
                  <a:spcPts val="4060"/>
                </a:lnSpc>
              </a:pPr>
            </a:p>
            <a:p>
              <a:pPr algn="ctr">
                <a:lnSpc>
                  <a:spcPts val="4060"/>
                </a:lnSpc>
              </a:pPr>
              <a:r>
                <a:rPr lang="en-US" sz="2900">
                  <a:solidFill>
                    <a:srgbClr val="FFFFFF"/>
                  </a:solidFill>
                  <a:latin typeface="Open Sans"/>
                  <a:ea typeface="Open Sans"/>
                  <a:cs typeface="Open Sans"/>
                  <a:sym typeface="Open Sans"/>
                </a:rPr>
                <a:t>if it is still not working then go to settings and check your device permissions</a:t>
              </a:r>
            </a:p>
            <a:p>
              <a:pPr algn="ctr">
                <a:lnSpc>
                  <a:spcPts val="4060"/>
                </a:lnSpc>
              </a:pPr>
            </a:p>
            <a:p>
              <a:pPr algn="ctr">
                <a:lnSpc>
                  <a:spcPts val="4060"/>
                </a:lnSpc>
              </a:pPr>
              <a:r>
                <a:rPr lang="en-US" sz="2900">
                  <a:solidFill>
                    <a:srgbClr val="FFFFFF"/>
                  </a:solidFill>
                  <a:latin typeface="Open Sans"/>
                  <a:ea typeface="Open Sans"/>
                  <a:cs typeface="Open Sans"/>
                  <a:sym typeface="Open Sans"/>
                </a:rPr>
                <a:t>if your microphone is not working go to settings and check your device permissions</a:t>
              </a: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DAHCP6jSaTQ</dc:identifier>
  <dcterms:modified xsi:type="dcterms:W3CDTF">2011-08-01T06:04:30Z</dcterms:modified>
  <cp:revision>1</cp:revision>
  <dc:title>Blue and White Illustrative Artificial Intelligence Poster</dc:title>
</cp:coreProperties>
</file>