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  <p:sldMasterId id="2147483666" r:id="rId2"/>
  </p:sldMasterIdLst>
  <p:notesMasterIdLst>
    <p:notesMasterId r:id="rId25"/>
  </p:notesMasterIdLst>
  <p:sldIdLst>
    <p:sldId id="279" r:id="rId3"/>
    <p:sldId id="278" r:id="rId4"/>
    <p:sldId id="281" r:id="rId5"/>
    <p:sldId id="280" r:id="rId6"/>
    <p:sldId id="283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92" r:id="rId15"/>
    <p:sldId id="293" r:id="rId16"/>
    <p:sldId id="294" r:id="rId17"/>
    <p:sldId id="295" r:id="rId18"/>
    <p:sldId id="296" r:id="rId19"/>
    <p:sldId id="297" r:id="rId20"/>
    <p:sldId id="299" r:id="rId21"/>
    <p:sldId id="300" r:id="rId22"/>
    <p:sldId id="301" r:id="rId23"/>
    <p:sldId id="302" r:id="rId24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872" autoAdjust="0"/>
  </p:normalViewPr>
  <p:slideViewPr>
    <p:cSldViewPr snapToGrid="0" snapToObjects="1">
      <p:cViewPr varScale="1">
        <p:scale>
          <a:sx n="79" d="100"/>
          <a:sy n="79" d="100"/>
        </p:scale>
        <p:origin x="99" y="6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115434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3218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275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451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0472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10598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5682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73031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99623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33929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9970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137727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343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174739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521516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334084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457548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408703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40667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6439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65354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52214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/>
          <a:lstStyle/>
          <a:p>
            <a:fld id="{239DD6C1-4CEE-4998-B653-FD61A5811594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10515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162" y="2125980"/>
            <a:ext cx="10360501" cy="6769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399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324" y="3840480"/>
            <a:ext cx="8532178" cy="8306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398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10/30/2025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>
              <a:spcBef>
                <a:spcPts val="195"/>
              </a:spcBef>
            </a:pPr>
            <a:fld id="{81D60167-4931-47E6-BA6A-407CBD079E47}" type="slidenum">
              <a:rPr lang="en-GB" spc="-50" smtClean="0"/>
              <a:pPr marL="119978">
                <a:spcBef>
                  <a:spcPts val="195"/>
                </a:spcBef>
              </a:pPr>
              <a:t>‹#›</a:t>
            </a:fld>
            <a:endParaRPr lang="en-GB" spc="-50" dirty="0"/>
          </a:p>
        </p:txBody>
      </p:sp>
    </p:spTree>
    <p:extLst>
      <p:ext uri="{BB962C8B-B14F-4D97-AF65-F5344CB8AC3E}">
        <p14:creationId xmlns:p14="http://schemas.microsoft.com/office/powerpoint/2010/main" val="13036917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399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5398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10/30/2025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>
              <a:spcBef>
                <a:spcPts val="195"/>
              </a:spcBef>
            </a:pPr>
            <a:fld id="{81D60167-4931-47E6-BA6A-407CBD079E47}" type="slidenum">
              <a:rPr lang="en-GB" spc="-50" smtClean="0"/>
              <a:pPr marL="119978">
                <a:spcBef>
                  <a:spcPts val="195"/>
                </a:spcBef>
              </a:pPr>
              <a:t>‹#›</a:t>
            </a:fld>
            <a:endParaRPr lang="en-GB" spc="-50" dirty="0"/>
          </a:p>
        </p:txBody>
      </p:sp>
    </p:spTree>
    <p:extLst>
      <p:ext uri="{BB962C8B-B14F-4D97-AF65-F5344CB8AC3E}">
        <p14:creationId xmlns:p14="http://schemas.microsoft.com/office/powerpoint/2010/main" val="24113282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399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441" y="1577340"/>
            <a:ext cx="5302139" cy="8309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7245" y="1577340"/>
            <a:ext cx="5302139" cy="8309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10/30/2025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>
              <a:spcBef>
                <a:spcPts val="195"/>
              </a:spcBef>
            </a:pPr>
            <a:fld id="{81D60167-4931-47E6-BA6A-407CBD079E47}" type="slidenum">
              <a:rPr lang="en-GB" spc="-50" smtClean="0"/>
              <a:pPr marL="119978">
                <a:spcBef>
                  <a:spcPts val="195"/>
                </a:spcBef>
              </a:pPr>
              <a:t>‹#›</a:t>
            </a:fld>
            <a:endParaRPr lang="en-GB" spc="-50" dirty="0"/>
          </a:p>
        </p:txBody>
      </p:sp>
    </p:spTree>
    <p:extLst>
      <p:ext uri="{BB962C8B-B14F-4D97-AF65-F5344CB8AC3E}">
        <p14:creationId xmlns:p14="http://schemas.microsoft.com/office/powerpoint/2010/main" val="38345736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399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10/30/2025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>
              <a:spcBef>
                <a:spcPts val="195"/>
              </a:spcBef>
            </a:pPr>
            <a:fld id="{81D60167-4931-47E6-BA6A-407CBD079E47}" type="slidenum">
              <a:rPr lang="en-GB" spc="-50" smtClean="0"/>
              <a:pPr marL="119978">
                <a:spcBef>
                  <a:spcPts val="195"/>
                </a:spcBef>
              </a:pPr>
              <a:t>‹#›</a:t>
            </a:fld>
            <a:endParaRPr lang="en-GB" spc="-50" dirty="0"/>
          </a:p>
        </p:txBody>
      </p:sp>
    </p:spTree>
    <p:extLst>
      <p:ext uri="{BB962C8B-B14F-4D97-AF65-F5344CB8AC3E}">
        <p14:creationId xmlns:p14="http://schemas.microsoft.com/office/powerpoint/2010/main" val="31529733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10/30/2025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>
              <a:spcBef>
                <a:spcPts val="195"/>
              </a:spcBef>
            </a:pPr>
            <a:fld id="{81D60167-4931-47E6-BA6A-407CBD079E47}" type="slidenum">
              <a:rPr lang="en-GB" spc="-50" smtClean="0"/>
              <a:pPr marL="119978">
                <a:spcBef>
                  <a:spcPts val="195"/>
                </a:spcBef>
              </a:pPr>
              <a:t>‹#›</a:t>
            </a:fld>
            <a:endParaRPr lang="en-GB" spc="-50" dirty="0"/>
          </a:p>
        </p:txBody>
      </p:sp>
    </p:spTree>
    <p:extLst>
      <p:ext uri="{BB962C8B-B14F-4D97-AF65-F5344CB8AC3E}">
        <p14:creationId xmlns:p14="http://schemas.microsoft.com/office/powerpoint/2010/main" val="10386472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162" y="2125980"/>
            <a:ext cx="10360501" cy="6769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399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324" y="3840480"/>
            <a:ext cx="8532178" cy="83067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398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10/30/2025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>
              <a:spcBef>
                <a:spcPts val="195"/>
              </a:spcBef>
            </a:pPr>
            <a:fld id="{81D60167-4931-47E6-BA6A-407CBD079E47}" type="slidenum">
              <a:rPr lang="en-GB" spc="-50" smtClean="0"/>
              <a:pPr marL="119978">
                <a:spcBef>
                  <a:spcPts val="195"/>
                </a:spcBef>
              </a:pPr>
              <a:t>‹#›</a:t>
            </a:fld>
            <a:endParaRPr lang="en-GB" spc="-50" dirty="0"/>
          </a:p>
        </p:txBody>
      </p:sp>
    </p:spTree>
    <p:extLst>
      <p:ext uri="{BB962C8B-B14F-4D97-AF65-F5344CB8AC3E}">
        <p14:creationId xmlns:p14="http://schemas.microsoft.com/office/powerpoint/2010/main" val="34400268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399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5398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10/30/2025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>
              <a:spcBef>
                <a:spcPts val="195"/>
              </a:spcBef>
            </a:pPr>
            <a:fld id="{81D60167-4931-47E6-BA6A-407CBD079E47}" type="slidenum">
              <a:rPr lang="en-GB" spc="-50" smtClean="0"/>
              <a:pPr marL="119978">
                <a:spcBef>
                  <a:spcPts val="195"/>
                </a:spcBef>
              </a:pPr>
              <a:t>‹#›</a:t>
            </a:fld>
            <a:endParaRPr lang="en-GB" spc="-50" dirty="0"/>
          </a:p>
        </p:txBody>
      </p:sp>
    </p:spTree>
    <p:extLst>
      <p:ext uri="{BB962C8B-B14F-4D97-AF65-F5344CB8AC3E}">
        <p14:creationId xmlns:p14="http://schemas.microsoft.com/office/powerpoint/2010/main" val="22146241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399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441" y="1577340"/>
            <a:ext cx="5302139" cy="8309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7245" y="1577340"/>
            <a:ext cx="5302139" cy="8309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10/30/2025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>
              <a:spcBef>
                <a:spcPts val="195"/>
              </a:spcBef>
            </a:pPr>
            <a:fld id="{81D60167-4931-47E6-BA6A-407CBD079E47}" type="slidenum">
              <a:rPr lang="en-GB" spc="-50" smtClean="0"/>
              <a:pPr marL="119978">
                <a:spcBef>
                  <a:spcPts val="195"/>
                </a:spcBef>
              </a:pPr>
              <a:t>‹#›</a:t>
            </a:fld>
            <a:endParaRPr lang="en-GB" spc="-50" dirty="0"/>
          </a:p>
        </p:txBody>
      </p:sp>
    </p:spTree>
    <p:extLst>
      <p:ext uri="{BB962C8B-B14F-4D97-AF65-F5344CB8AC3E}">
        <p14:creationId xmlns:p14="http://schemas.microsoft.com/office/powerpoint/2010/main" val="18899869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399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10/30/2025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>
              <a:spcBef>
                <a:spcPts val="195"/>
              </a:spcBef>
            </a:pPr>
            <a:fld id="{81D60167-4931-47E6-BA6A-407CBD079E47}" type="slidenum">
              <a:rPr lang="en-GB" spc="-50" smtClean="0"/>
              <a:pPr marL="119978">
                <a:spcBef>
                  <a:spcPts val="195"/>
                </a:spcBef>
              </a:pPr>
              <a:t>‹#›</a:t>
            </a:fld>
            <a:endParaRPr lang="en-GB" spc="-50" dirty="0"/>
          </a:p>
        </p:txBody>
      </p:sp>
    </p:spTree>
    <p:extLst>
      <p:ext uri="{BB962C8B-B14F-4D97-AF65-F5344CB8AC3E}">
        <p14:creationId xmlns:p14="http://schemas.microsoft.com/office/powerpoint/2010/main" val="24768917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>
                <a:solidFill>
                  <a:prstClr val="black">
                    <a:tint val="75000"/>
                  </a:prstClr>
                </a:solidFill>
              </a:rPr>
              <a:pPr/>
              <a:t>10/30/2025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>
              <a:spcBef>
                <a:spcPts val="195"/>
              </a:spcBef>
            </a:pPr>
            <a:fld id="{81D60167-4931-47E6-BA6A-407CBD079E47}" type="slidenum">
              <a:rPr lang="en-GB" spc="-50" smtClean="0"/>
              <a:pPr marL="119978">
                <a:spcBef>
                  <a:spcPts val="195"/>
                </a:spcBef>
              </a:pPr>
              <a:t>‹#›</a:t>
            </a:fld>
            <a:endParaRPr lang="en-GB" spc="-50" dirty="0"/>
          </a:p>
        </p:txBody>
      </p:sp>
    </p:spTree>
    <p:extLst>
      <p:ext uri="{BB962C8B-B14F-4D97-AF65-F5344CB8AC3E}">
        <p14:creationId xmlns:p14="http://schemas.microsoft.com/office/powerpoint/2010/main" val="33067700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theme" Target="../theme/theme2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" y="1"/>
            <a:ext cx="12188824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90465" y="126301"/>
            <a:ext cx="10607896" cy="67710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88161" y="1555497"/>
            <a:ext cx="10792824" cy="8309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4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4201" y="6377941"/>
            <a:ext cx="3900424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126"/>
            <a:endParaRPr lang="en-GB" kern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441" y="6377941"/>
            <a:ext cx="280343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126"/>
            <a:fld id="{1D8BD707-D9CF-40AE-B4C6-C98DA3205C09}" type="datetimeFigureOut">
              <a:rPr lang="en-US" kern="0" smtClean="0">
                <a:solidFill>
                  <a:prstClr val="black">
                    <a:tint val="75000"/>
                  </a:prstClr>
                </a:solidFill>
              </a:rPr>
              <a:pPr defTabSz="914126"/>
              <a:t>10/30/2025</a:t>
            </a:fld>
            <a:endParaRPr lang="en-US" kern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285496" y="6430846"/>
            <a:ext cx="253934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 defTabSz="914126">
              <a:spcBef>
                <a:spcPts val="195"/>
              </a:spcBef>
            </a:pPr>
            <a:fld id="{81D60167-4931-47E6-BA6A-407CBD079E47}" type="slidenum">
              <a:rPr lang="en-GB" kern="0" spc="-50" smtClean="0"/>
              <a:pPr marL="119978" defTabSz="914126">
                <a:spcBef>
                  <a:spcPts val="195"/>
                </a:spcBef>
              </a:pPr>
              <a:t>‹#›</a:t>
            </a:fld>
            <a:endParaRPr lang="en-GB" kern="0" spc="-50" dirty="0"/>
          </a:p>
        </p:txBody>
      </p:sp>
    </p:spTree>
    <p:extLst>
      <p:ext uri="{BB962C8B-B14F-4D97-AF65-F5344CB8AC3E}">
        <p14:creationId xmlns:p14="http://schemas.microsoft.com/office/powerpoint/2010/main" val="3177963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063">
        <a:defRPr>
          <a:latin typeface="+mn-lt"/>
          <a:ea typeface="+mn-ea"/>
          <a:cs typeface="+mn-cs"/>
        </a:defRPr>
      </a:lvl2pPr>
      <a:lvl3pPr marL="914126">
        <a:defRPr>
          <a:latin typeface="+mn-lt"/>
          <a:ea typeface="+mn-ea"/>
          <a:cs typeface="+mn-cs"/>
        </a:defRPr>
      </a:lvl3pPr>
      <a:lvl4pPr marL="1371189">
        <a:defRPr>
          <a:latin typeface="+mn-lt"/>
          <a:ea typeface="+mn-ea"/>
          <a:cs typeface="+mn-cs"/>
        </a:defRPr>
      </a:lvl4pPr>
      <a:lvl5pPr marL="1828251">
        <a:defRPr>
          <a:latin typeface="+mn-lt"/>
          <a:ea typeface="+mn-ea"/>
          <a:cs typeface="+mn-cs"/>
        </a:defRPr>
      </a:lvl5pPr>
      <a:lvl6pPr marL="2285314">
        <a:defRPr>
          <a:latin typeface="+mn-lt"/>
          <a:ea typeface="+mn-ea"/>
          <a:cs typeface="+mn-cs"/>
        </a:defRPr>
      </a:lvl6pPr>
      <a:lvl7pPr marL="2742377">
        <a:defRPr>
          <a:latin typeface="+mn-lt"/>
          <a:ea typeface="+mn-ea"/>
          <a:cs typeface="+mn-cs"/>
        </a:defRPr>
      </a:lvl7pPr>
      <a:lvl8pPr marL="3199440">
        <a:defRPr>
          <a:latin typeface="+mn-lt"/>
          <a:ea typeface="+mn-ea"/>
          <a:cs typeface="+mn-cs"/>
        </a:defRPr>
      </a:lvl8pPr>
      <a:lvl9pPr marL="3656503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063">
        <a:defRPr>
          <a:latin typeface="+mn-lt"/>
          <a:ea typeface="+mn-ea"/>
          <a:cs typeface="+mn-cs"/>
        </a:defRPr>
      </a:lvl2pPr>
      <a:lvl3pPr marL="914126">
        <a:defRPr>
          <a:latin typeface="+mn-lt"/>
          <a:ea typeface="+mn-ea"/>
          <a:cs typeface="+mn-cs"/>
        </a:defRPr>
      </a:lvl3pPr>
      <a:lvl4pPr marL="1371189">
        <a:defRPr>
          <a:latin typeface="+mn-lt"/>
          <a:ea typeface="+mn-ea"/>
          <a:cs typeface="+mn-cs"/>
        </a:defRPr>
      </a:lvl4pPr>
      <a:lvl5pPr marL="1828251">
        <a:defRPr>
          <a:latin typeface="+mn-lt"/>
          <a:ea typeface="+mn-ea"/>
          <a:cs typeface="+mn-cs"/>
        </a:defRPr>
      </a:lvl5pPr>
      <a:lvl6pPr marL="2285314">
        <a:defRPr>
          <a:latin typeface="+mn-lt"/>
          <a:ea typeface="+mn-ea"/>
          <a:cs typeface="+mn-cs"/>
        </a:defRPr>
      </a:lvl6pPr>
      <a:lvl7pPr marL="2742377">
        <a:defRPr>
          <a:latin typeface="+mn-lt"/>
          <a:ea typeface="+mn-ea"/>
          <a:cs typeface="+mn-cs"/>
        </a:defRPr>
      </a:lvl7pPr>
      <a:lvl8pPr marL="3199440">
        <a:defRPr>
          <a:latin typeface="+mn-lt"/>
          <a:ea typeface="+mn-ea"/>
          <a:cs typeface="+mn-cs"/>
        </a:defRPr>
      </a:lvl8pPr>
      <a:lvl9pPr marL="3656503">
        <a:defRPr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1" y="1"/>
            <a:ext cx="12188824" cy="6857999"/>
          </a:xfrm>
          <a:prstGeom prst="rect">
            <a:avLst/>
          </a:prstGeom>
        </p:spPr>
      </p:pic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790465" y="126301"/>
            <a:ext cx="10607896" cy="677108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0" i="0">
                <a:solidFill>
                  <a:schemeClr val="tx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688161" y="1555497"/>
            <a:ext cx="10792824" cy="830997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5400" b="0" i="0">
                <a:solidFill>
                  <a:schemeClr val="bg1"/>
                </a:solidFill>
                <a:latin typeface="Calibri"/>
                <a:cs typeface="Calibri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4201" y="6377941"/>
            <a:ext cx="3900424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126"/>
            <a:endParaRPr lang="en-GB" kern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441" y="6377941"/>
            <a:ext cx="2803430" cy="27699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defTabSz="914126"/>
            <a:fld id="{1D8BD707-D9CF-40AE-B4C6-C98DA3205C09}" type="datetimeFigureOut">
              <a:rPr lang="en-US" kern="0" smtClean="0">
                <a:solidFill>
                  <a:prstClr val="black">
                    <a:tint val="75000"/>
                  </a:prstClr>
                </a:solidFill>
              </a:rPr>
              <a:pPr defTabSz="914126"/>
              <a:t>10/30/2025</a:t>
            </a:fld>
            <a:endParaRPr lang="en-US" kern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11285496" y="6430846"/>
            <a:ext cx="253934" cy="369332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200" b="0" i="0">
                <a:solidFill>
                  <a:srgbClr val="888888"/>
                </a:solidFill>
                <a:latin typeface="Segoe UI"/>
                <a:cs typeface="Segoe UI"/>
              </a:defRPr>
            </a:lvl1pPr>
          </a:lstStyle>
          <a:p>
            <a:pPr marL="119978" defTabSz="914126">
              <a:spcBef>
                <a:spcPts val="195"/>
              </a:spcBef>
            </a:pPr>
            <a:fld id="{81D60167-4931-47E6-BA6A-407CBD079E47}" type="slidenum">
              <a:rPr lang="en-GB" kern="0" spc="-50" smtClean="0"/>
              <a:pPr marL="119978" defTabSz="914126">
                <a:spcBef>
                  <a:spcPts val="195"/>
                </a:spcBef>
              </a:pPr>
              <a:t>‹#›</a:t>
            </a:fld>
            <a:endParaRPr lang="en-GB" kern="0" spc="-50" dirty="0"/>
          </a:p>
        </p:txBody>
      </p:sp>
    </p:spTree>
    <p:extLst>
      <p:ext uri="{BB962C8B-B14F-4D97-AF65-F5344CB8AC3E}">
        <p14:creationId xmlns:p14="http://schemas.microsoft.com/office/powerpoint/2010/main" val="42519341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063">
        <a:defRPr>
          <a:latin typeface="+mn-lt"/>
          <a:ea typeface="+mn-ea"/>
          <a:cs typeface="+mn-cs"/>
        </a:defRPr>
      </a:lvl2pPr>
      <a:lvl3pPr marL="914126">
        <a:defRPr>
          <a:latin typeface="+mn-lt"/>
          <a:ea typeface="+mn-ea"/>
          <a:cs typeface="+mn-cs"/>
        </a:defRPr>
      </a:lvl3pPr>
      <a:lvl4pPr marL="1371189">
        <a:defRPr>
          <a:latin typeface="+mn-lt"/>
          <a:ea typeface="+mn-ea"/>
          <a:cs typeface="+mn-cs"/>
        </a:defRPr>
      </a:lvl4pPr>
      <a:lvl5pPr marL="1828251">
        <a:defRPr>
          <a:latin typeface="+mn-lt"/>
          <a:ea typeface="+mn-ea"/>
          <a:cs typeface="+mn-cs"/>
        </a:defRPr>
      </a:lvl5pPr>
      <a:lvl6pPr marL="2285314">
        <a:defRPr>
          <a:latin typeface="+mn-lt"/>
          <a:ea typeface="+mn-ea"/>
          <a:cs typeface="+mn-cs"/>
        </a:defRPr>
      </a:lvl6pPr>
      <a:lvl7pPr marL="2742377">
        <a:defRPr>
          <a:latin typeface="+mn-lt"/>
          <a:ea typeface="+mn-ea"/>
          <a:cs typeface="+mn-cs"/>
        </a:defRPr>
      </a:lvl7pPr>
      <a:lvl8pPr marL="3199440">
        <a:defRPr>
          <a:latin typeface="+mn-lt"/>
          <a:ea typeface="+mn-ea"/>
          <a:cs typeface="+mn-cs"/>
        </a:defRPr>
      </a:lvl8pPr>
      <a:lvl9pPr marL="3656503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063">
        <a:defRPr>
          <a:latin typeface="+mn-lt"/>
          <a:ea typeface="+mn-ea"/>
          <a:cs typeface="+mn-cs"/>
        </a:defRPr>
      </a:lvl2pPr>
      <a:lvl3pPr marL="914126">
        <a:defRPr>
          <a:latin typeface="+mn-lt"/>
          <a:ea typeface="+mn-ea"/>
          <a:cs typeface="+mn-cs"/>
        </a:defRPr>
      </a:lvl3pPr>
      <a:lvl4pPr marL="1371189">
        <a:defRPr>
          <a:latin typeface="+mn-lt"/>
          <a:ea typeface="+mn-ea"/>
          <a:cs typeface="+mn-cs"/>
        </a:defRPr>
      </a:lvl4pPr>
      <a:lvl5pPr marL="1828251">
        <a:defRPr>
          <a:latin typeface="+mn-lt"/>
          <a:ea typeface="+mn-ea"/>
          <a:cs typeface="+mn-cs"/>
        </a:defRPr>
      </a:lvl5pPr>
      <a:lvl6pPr marL="2285314">
        <a:defRPr>
          <a:latin typeface="+mn-lt"/>
          <a:ea typeface="+mn-ea"/>
          <a:cs typeface="+mn-cs"/>
        </a:defRPr>
      </a:lvl6pPr>
      <a:lvl7pPr marL="2742377">
        <a:defRPr>
          <a:latin typeface="+mn-lt"/>
          <a:ea typeface="+mn-ea"/>
          <a:cs typeface="+mn-cs"/>
        </a:defRPr>
      </a:lvl7pPr>
      <a:lvl8pPr marL="3199440">
        <a:defRPr>
          <a:latin typeface="+mn-lt"/>
          <a:ea typeface="+mn-ea"/>
          <a:cs typeface="+mn-cs"/>
        </a:defRPr>
      </a:lvl8pPr>
      <a:lvl9pPr marL="3656503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-2" y="-227647"/>
            <a:ext cx="12188824" cy="6856213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4788874" y="1826114"/>
            <a:ext cx="2611075" cy="751292"/>
          </a:xfrm>
          <a:prstGeom prst="rect">
            <a:avLst/>
          </a:prstGeom>
        </p:spPr>
        <p:txBody>
          <a:bodyPr vert="horz" wrap="square" lIns="0" tIns="12697" rIns="0" bIns="0" rtlCol="0">
            <a:spAutoFit/>
          </a:bodyPr>
          <a:lstStyle/>
          <a:p>
            <a:pPr marL="12696">
              <a:spcBef>
                <a:spcPts val="100"/>
              </a:spcBef>
            </a:pPr>
            <a:r>
              <a:rPr lang="en-GB" sz="4799" spc="-10" dirty="0">
                <a:solidFill>
                  <a:srgbClr val="FFFFFF"/>
                </a:solidFill>
              </a:rPr>
              <a:t>ACCB6019</a:t>
            </a:r>
            <a:endParaRPr sz="4799" dirty="0"/>
          </a:p>
        </p:txBody>
      </p:sp>
      <p:sp>
        <p:nvSpPr>
          <p:cNvPr id="4" name="object 4"/>
          <p:cNvSpPr txBox="1"/>
          <p:nvPr/>
        </p:nvSpPr>
        <p:spPr>
          <a:xfrm>
            <a:off x="1828324" y="2806800"/>
            <a:ext cx="9453323" cy="2332723"/>
          </a:xfrm>
          <a:prstGeom prst="rect">
            <a:avLst/>
          </a:prstGeom>
        </p:spPr>
        <p:txBody>
          <a:bodyPr vert="horz" wrap="square" lIns="0" tIns="146647" rIns="0" bIns="0" rtlCol="0">
            <a:spAutoFit/>
          </a:bodyPr>
          <a:lstStyle/>
          <a:p>
            <a:pPr marR="1352779" algn="ctr" defTabSz="914126">
              <a:spcBef>
                <a:spcPts val="1155"/>
              </a:spcBef>
            </a:pPr>
            <a:r>
              <a:rPr lang="en-GB" sz="4399" b="1" kern="0" dirty="0">
                <a:solidFill>
                  <a:srgbClr val="FFFFFF"/>
                </a:solidFill>
                <a:cs typeface="Calibri"/>
              </a:rPr>
              <a:t>Emerging Trends</a:t>
            </a:r>
          </a:p>
          <a:p>
            <a:pPr marR="1352779" algn="ctr" defTabSz="914126">
              <a:spcBef>
                <a:spcPts val="1155"/>
              </a:spcBef>
            </a:pPr>
            <a:r>
              <a:rPr sz="4399" b="1" kern="0" dirty="0">
                <a:solidFill>
                  <a:srgbClr val="FFFFFF"/>
                </a:solidFill>
                <a:cs typeface="Calibri"/>
              </a:rPr>
              <a:t>Week</a:t>
            </a:r>
            <a:r>
              <a:rPr sz="4399" b="1" kern="0" spc="-90" dirty="0">
                <a:solidFill>
                  <a:srgbClr val="FFFFFF"/>
                </a:solidFill>
                <a:cs typeface="Calibri"/>
              </a:rPr>
              <a:t> </a:t>
            </a:r>
            <a:r>
              <a:rPr sz="4399" b="1" kern="0" dirty="0">
                <a:solidFill>
                  <a:srgbClr val="FFFFFF"/>
                </a:solidFill>
                <a:cs typeface="Calibri"/>
              </a:rPr>
              <a:t>4</a:t>
            </a:r>
            <a:r>
              <a:rPr sz="4399" b="1" kern="0" spc="-65" dirty="0">
                <a:solidFill>
                  <a:srgbClr val="FFFFFF"/>
                </a:solidFill>
                <a:cs typeface="Calibri"/>
              </a:rPr>
              <a:t> </a:t>
            </a:r>
            <a:r>
              <a:rPr sz="4399" b="1" kern="0" dirty="0">
                <a:solidFill>
                  <a:srgbClr val="FFFFFF"/>
                </a:solidFill>
                <a:cs typeface="Calibri"/>
              </a:rPr>
              <a:t>:</a:t>
            </a:r>
            <a:r>
              <a:rPr sz="4399" b="1" kern="0" spc="-70" dirty="0">
                <a:solidFill>
                  <a:srgbClr val="FFFFFF"/>
                </a:solidFill>
                <a:cs typeface="Calibri"/>
              </a:rPr>
              <a:t> </a:t>
            </a:r>
            <a:r>
              <a:rPr lang="en-GB" sz="4399" b="1" kern="0" dirty="0">
                <a:solidFill>
                  <a:srgbClr val="FFFFFF"/>
                </a:solidFill>
                <a:cs typeface="Calibri"/>
              </a:rPr>
              <a:t>Artificial Intelligence &amp; Machine Learning</a:t>
            </a:r>
            <a:endParaRPr sz="3199" kern="0" dirty="0">
              <a:solidFill>
                <a:sysClr val="windowText" lastClr="000000"/>
              </a:solidFill>
              <a:latin typeface="Segoe UI"/>
              <a:cs typeface="Segoe UI"/>
            </a:endParaRPr>
          </a:p>
        </p:txBody>
      </p:sp>
    </p:spTree>
    <p:extLst>
      <p:ext uri="{BB962C8B-B14F-4D97-AF65-F5344CB8AC3E}">
        <p14:creationId xmlns:p14="http://schemas.microsoft.com/office/powerpoint/2010/main" val="1309463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613653" y="462354"/>
            <a:ext cx="8962595" cy="696414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dirty="0"/>
              <a:t>Learning</a:t>
            </a:r>
            <a:r>
              <a:rPr spc="-85" dirty="0"/>
              <a:t> </a:t>
            </a:r>
            <a:r>
              <a:rPr dirty="0"/>
              <a:t>Objective(s)</a:t>
            </a:r>
            <a:r>
              <a:rPr spc="-95" dirty="0"/>
              <a:t> </a:t>
            </a:r>
            <a:r>
              <a:rPr dirty="0"/>
              <a:t>and</a:t>
            </a:r>
            <a:r>
              <a:rPr spc="-85" dirty="0"/>
              <a:t> </a:t>
            </a:r>
            <a:r>
              <a:rPr dirty="0"/>
              <a:t>Key</a:t>
            </a:r>
            <a:r>
              <a:rPr spc="-105" dirty="0"/>
              <a:t> </a:t>
            </a:r>
            <a:r>
              <a:rPr spc="-10" dirty="0"/>
              <a:t>Concepts</a:t>
            </a:r>
          </a:p>
        </p:txBody>
      </p:sp>
      <p:sp>
        <p:nvSpPr>
          <p:cNvPr id="3" name="object 3"/>
          <p:cNvSpPr txBox="1"/>
          <p:nvPr/>
        </p:nvSpPr>
        <p:spPr>
          <a:xfrm>
            <a:off x="380900" y="2151035"/>
            <a:ext cx="5020272" cy="3341840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 marL="355493" marR="295186" indent="-342797" defTabSz="914126">
              <a:lnSpc>
                <a:spcPts val="2499"/>
              </a:lnSpc>
              <a:spcBef>
                <a:spcPts val="705"/>
              </a:spcBef>
              <a:buFont typeface="Arial"/>
              <a:buChar char="•"/>
              <a:tabLst>
                <a:tab pos="355493" algn="l"/>
              </a:tabLst>
            </a:pPr>
            <a:r>
              <a:rPr lang="en-US" sz="2599" kern="0" dirty="0">
                <a:solidFill>
                  <a:sysClr val="windowText" lastClr="000000"/>
                </a:solidFill>
                <a:cs typeface="Calibri"/>
              </a:rPr>
              <a:t>Understand AI and ML fundamentals</a:t>
            </a:r>
          </a:p>
          <a:p>
            <a:pPr marL="355493" marR="295186" indent="-342797" defTabSz="914126">
              <a:lnSpc>
                <a:spcPts val="2499"/>
              </a:lnSpc>
              <a:spcBef>
                <a:spcPts val="705"/>
              </a:spcBef>
              <a:buFont typeface="Arial"/>
              <a:buChar char="•"/>
              <a:tabLst>
                <a:tab pos="355493" algn="l"/>
              </a:tabLst>
            </a:pPr>
            <a:r>
              <a:rPr lang="en-US" sz="2599" kern="0" dirty="0">
                <a:solidFill>
                  <a:sysClr val="windowText" lastClr="000000"/>
                </a:solidFill>
                <a:cs typeface="Calibri"/>
              </a:rPr>
              <a:t>Explain how ML models learn from data</a:t>
            </a:r>
          </a:p>
          <a:p>
            <a:pPr marL="355493" marR="295186" indent="-342797" defTabSz="914126">
              <a:lnSpc>
                <a:spcPts val="2499"/>
              </a:lnSpc>
              <a:spcBef>
                <a:spcPts val="705"/>
              </a:spcBef>
              <a:buFont typeface="Arial"/>
              <a:buChar char="•"/>
              <a:tabLst>
                <a:tab pos="355493" algn="l"/>
              </a:tabLst>
            </a:pPr>
            <a:r>
              <a:rPr lang="en-US" sz="2599" kern="0" dirty="0">
                <a:solidFill>
                  <a:sysClr val="windowText" lastClr="000000"/>
                </a:solidFill>
                <a:cs typeface="Calibri"/>
              </a:rPr>
              <a:t>Differentiate main ML types</a:t>
            </a:r>
          </a:p>
          <a:p>
            <a:pPr marL="355493" marR="295186" indent="-342797" defTabSz="914126">
              <a:lnSpc>
                <a:spcPts val="2499"/>
              </a:lnSpc>
              <a:spcBef>
                <a:spcPts val="705"/>
              </a:spcBef>
              <a:buFont typeface="Arial"/>
              <a:buChar char="•"/>
              <a:tabLst>
                <a:tab pos="355493" algn="l"/>
              </a:tabLst>
            </a:pPr>
            <a:r>
              <a:rPr lang="en-US" sz="2599" kern="0" dirty="0">
                <a:solidFill>
                  <a:sysClr val="windowText" lastClr="000000"/>
                </a:solidFill>
                <a:cs typeface="Calibri"/>
              </a:rPr>
              <a:t>Recognize the role of data and ethics</a:t>
            </a:r>
          </a:p>
          <a:p>
            <a:pPr marL="355493" marR="295186" indent="-342797" defTabSz="914126">
              <a:lnSpc>
                <a:spcPts val="2499"/>
              </a:lnSpc>
              <a:spcBef>
                <a:spcPts val="705"/>
              </a:spcBef>
              <a:buFont typeface="Arial"/>
              <a:buChar char="•"/>
              <a:tabLst>
                <a:tab pos="355493" algn="l"/>
              </a:tabLst>
            </a:pPr>
            <a:r>
              <a:rPr lang="en-US" sz="2599" kern="0" dirty="0">
                <a:solidFill>
                  <a:sysClr val="windowText" lastClr="000000"/>
                </a:solidFill>
                <a:cs typeface="Calibri"/>
              </a:rPr>
              <a:t>Explore current and future AI trends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934434" y="2192557"/>
            <a:ext cx="6254391" cy="3535303"/>
          </a:xfrm>
          <a:prstGeom prst="rect">
            <a:avLst/>
          </a:prstGeom>
        </p:spPr>
        <p:txBody>
          <a:bodyPr vert="horz" wrap="square" lIns="0" tIns="12062" rIns="0" bIns="0" rtlCol="0">
            <a:spAutoFit/>
          </a:bodyPr>
          <a:lstStyle/>
          <a:p>
            <a:pPr marL="355493" marR="269794" indent="-342797" defTabSz="914126">
              <a:spcBef>
                <a:spcPts val="95"/>
              </a:spcBef>
              <a:buFont typeface="Arial"/>
              <a:buChar char="•"/>
              <a:tabLst>
                <a:tab pos="355493" algn="l"/>
              </a:tabLst>
            </a:pPr>
            <a:r>
              <a:rPr lang="en-GB" sz="2799" kern="0" dirty="0">
                <a:solidFill>
                  <a:sysClr val="windowText" lastClr="000000"/>
                </a:solidFill>
                <a:cs typeface="Calibri"/>
              </a:rPr>
              <a:t>AI: Human-like intelligence</a:t>
            </a:r>
          </a:p>
          <a:p>
            <a:pPr marL="355493" marR="269794" indent="-342797" defTabSz="914126">
              <a:spcBef>
                <a:spcPts val="95"/>
              </a:spcBef>
              <a:buFont typeface="Arial"/>
              <a:buChar char="•"/>
              <a:tabLst>
                <a:tab pos="355493" algn="l"/>
              </a:tabLst>
            </a:pPr>
            <a:r>
              <a:rPr lang="en-GB" sz="2799" kern="0" dirty="0">
                <a:solidFill>
                  <a:sysClr val="windowText" lastClr="000000"/>
                </a:solidFill>
                <a:cs typeface="Calibri"/>
              </a:rPr>
              <a:t>ML: Data-driven learning</a:t>
            </a:r>
          </a:p>
          <a:p>
            <a:pPr marL="355493" marR="269794" indent="-342797" defTabSz="914126">
              <a:spcBef>
                <a:spcPts val="95"/>
              </a:spcBef>
              <a:buFont typeface="Arial"/>
              <a:buChar char="•"/>
              <a:tabLst>
                <a:tab pos="355493" algn="l"/>
              </a:tabLst>
            </a:pPr>
            <a:r>
              <a:rPr lang="en-GB" sz="2799" kern="0" dirty="0">
                <a:solidFill>
                  <a:sysClr val="windowText" lastClr="000000"/>
                </a:solidFill>
                <a:cs typeface="Calibri"/>
              </a:rPr>
              <a:t>Deep Learning: Neural networks</a:t>
            </a:r>
          </a:p>
          <a:p>
            <a:pPr marL="355493" marR="269794" indent="-342797" defTabSz="914126">
              <a:spcBef>
                <a:spcPts val="95"/>
              </a:spcBef>
              <a:buFont typeface="Arial"/>
              <a:buChar char="•"/>
              <a:tabLst>
                <a:tab pos="355493" algn="l"/>
              </a:tabLst>
            </a:pPr>
            <a:r>
              <a:rPr lang="en-GB" sz="2799" kern="0" dirty="0">
                <a:solidFill>
                  <a:sysClr val="windowText" lastClr="000000"/>
                </a:solidFill>
                <a:cs typeface="Calibri"/>
              </a:rPr>
              <a:t>Types: Supervised, Unsupervised, Reinforcement</a:t>
            </a:r>
          </a:p>
          <a:p>
            <a:pPr marL="355493" marR="269794" indent="-342797" defTabSz="914126">
              <a:spcBef>
                <a:spcPts val="95"/>
              </a:spcBef>
              <a:buFont typeface="Arial"/>
              <a:buChar char="•"/>
              <a:tabLst>
                <a:tab pos="355493" algn="l"/>
              </a:tabLst>
            </a:pPr>
            <a:r>
              <a:rPr lang="en-GB" sz="2799" kern="0" dirty="0">
                <a:solidFill>
                  <a:sysClr val="windowText" lastClr="000000"/>
                </a:solidFill>
                <a:cs typeface="Calibri"/>
              </a:rPr>
              <a:t>Data: Drives accuracy</a:t>
            </a:r>
          </a:p>
          <a:p>
            <a:pPr marL="355493" marR="269794" indent="-342797" defTabSz="914126">
              <a:spcBef>
                <a:spcPts val="95"/>
              </a:spcBef>
              <a:buFont typeface="Arial"/>
              <a:buChar char="•"/>
              <a:tabLst>
                <a:tab pos="355493" algn="l"/>
              </a:tabLst>
            </a:pPr>
            <a:r>
              <a:rPr lang="en-GB" sz="2799" kern="0" dirty="0">
                <a:solidFill>
                  <a:sysClr val="windowText" lastClr="000000"/>
                </a:solidFill>
                <a:cs typeface="Calibri"/>
              </a:rPr>
              <a:t>Ethics: Fairness, privacy, transparency</a:t>
            </a:r>
          </a:p>
          <a:p>
            <a:pPr marL="355493" marR="269794" indent="-342797" defTabSz="914126">
              <a:spcBef>
                <a:spcPts val="95"/>
              </a:spcBef>
              <a:buFont typeface="Arial"/>
              <a:buChar char="•"/>
              <a:tabLst>
                <a:tab pos="355493" algn="l"/>
              </a:tabLst>
            </a:pPr>
            <a:r>
              <a:rPr lang="en-GB" sz="2799" kern="0" dirty="0">
                <a:solidFill>
                  <a:sysClr val="windowText" lastClr="000000"/>
                </a:solidFill>
                <a:cs typeface="Calibri"/>
              </a:rPr>
              <a:t>Trends: Explainable &amp; Edge AI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80901" y="1409548"/>
            <a:ext cx="4854580" cy="535136"/>
          </a:xfrm>
          <a:prstGeom prst="rect">
            <a:avLst/>
          </a:prstGeom>
          <a:solidFill>
            <a:srgbClr val="23B8D9"/>
          </a:solidFill>
        </p:spPr>
        <p:txBody>
          <a:bodyPr vert="horz" wrap="square" lIns="0" tIns="194894" rIns="0" bIns="0" rtlCol="0">
            <a:spAutoFit/>
          </a:bodyPr>
          <a:lstStyle/>
          <a:p>
            <a:pPr marL="91413" defTabSz="914126">
              <a:spcBef>
                <a:spcPts val="1535"/>
              </a:spcBef>
            </a:pPr>
            <a:r>
              <a:rPr sz="2199" b="1" kern="0" dirty="0">
                <a:solidFill>
                  <a:sysClr val="windowText" lastClr="000000"/>
                </a:solidFill>
                <a:latin typeface="Arial"/>
                <a:cs typeface="Arial"/>
              </a:rPr>
              <a:t>Learning</a:t>
            </a:r>
            <a:r>
              <a:rPr sz="2199" b="1" kern="0" spc="-75" dirty="0">
                <a:solidFill>
                  <a:sysClr val="windowText" lastClr="000000"/>
                </a:solidFill>
                <a:latin typeface="Arial"/>
                <a:cs typeface="Arial"/>
              </a:rPr>
              <a:t> </a:t>
            </a:r>
            <a:r>
              <a:rPr sz="2199" b="1" kern="0" spc="-10" dirty="0">
                <a:solidFill>
                  <a:sysClr val="windowText" lastClr="000000"/>
                </a:solidFill>
                <a:latin typeface="Arial"/>
                <a:cs typeface="Arial"/>
              </a:rPr>
              <a:t>Objective(s)</a:t>
            </a:r>
            <a:endParaRPr sz="2199" kern="0" dirty="0">
              <a:solidFill>
                <a:sysClr val="windowText" lastClr="000000"/>
              </a:solidFill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934434" y="1409548"/>
            <a:ext cx="4854580" cy="521032"/>
          </a:xfrm>
          <a:prstGeom prst="rect">
            <a:avLst/>
          </a:prstGeom>
          <a:solidFill>
            <a:srgbClr val="23B8D9"/>
          </a:solidFill>
        </p:spPr>
        <p:txBody>
          <a:bodyPr vert="horz" wrap="square" lIns="0" tIns="180928" rIns="0" bIns="0" rtlCol="0">
            <a:spAutoFit/>
          </a:bodyPr>
          <a:lstStyle/>
          <a:p>
            <a:pPr marL="91413" defTabSz="914126">
              <a:spcBef>
                <a:spcPts val="1425"/>
              </a:spcBef>
            </a:pPr>
            <a:r>
              <a:rPr sz="2199" b="1" kern="0" dirty="0">
                <a:solidFill>
                  <a:sysClr val="windowText" lastClr="000000"/>
                </a:solidFill>
                <a:latin typeface="Arial"/>
                <a:cs typeface="Arial"/>
              </a:rPr>
              <a:t>Key</a:t>
            </a:r>
            <a:r>
              <a:rPr sz="2199" b="1" kern="0" spc="-50" dirty="0">
                <a:solidFill>
                  <a:sysClr val="windowText" lastClr="000000"/>
                </a:solidFill>
                <a:latin typeface="Arial"/>
                <a:cs typeface="Arial"/>
              </a:rPr>
              <a:t> </a:t>
            </a:r>
            <a:r>
              <a:rPr sz="2199" b="1" kern="0" spc="-10" dirty="0">
                <a:solidFill>
                  <a:sysClr val="windowText" lastClr="000000"/>
                </a:solidFill>
                <a:latin typeface="Arial"/>
                <a:cs typeface="Arial"/>
              </a:rPr>
              <a:t>Concepts</a:t>
            </a:r>
            <a:endParaRPr sz="2199" kern="0" dirty="0">
              <a:solidFill>
                <a:sysClr val="windowText" lastClr="0000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2127567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44101" y="556408"/>
            <a:ext cx="7134899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What is Artificial Intelligence?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53024" y="2016070"/>
            <a:ext cx="10483850" cy="2788432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 marL="355493" marR="295186" indent="-342797" defTabSz="914126">
              <a:lnSpc>
                <a:spcPct val="150000"/>
              </a:lnSpc>
              <a:spcBef>
                <a:spcPts val="705"/>
              </a:spcBef>
              <a:buFont typeface="Arial"/>
              <a:buChar char="•"/>
              <a:tabLst>
                <a:tab pos="355493" algn="l"/>
              </a:tabLst>
            </a:pPr>
            <a:r>
              <a:rPr lang="en-US" sz="2800" kern="0" dirty="0">
                <a:solidFill>
                  <a:sysClr val="windowText" lastClr="000000"/>
                </a:solidFill>
                <a:cs typeface="Calibri"/>
              </a:rPr>
              <a:t>AI refers to systems performing tasks requiring human intelligence.</a:t>
            </a:r>
          </a:p>
          <a:p>
            <a:pPr marL="355493" marR="295186" indent="-342797" defTabSz="914126">
              <a:lnSpc>
                <a:spcPct val="150000"/>
              </a:lnSpc>
              <a:spcBef>
                <a:spcPts val="705"/>
              </a:spcBef>
              <a:buFont typeface="Arial"/>
              <a:buChar char="•"/>
              <a:tabLst>
                <a:tab pos="355493" algn="l"/>
              </a:tabLst>
            </a:pPr>
            <a:r>
              <a:rPr lang="en-US" sz="2800" kern="0" dirty="0">
                <a:solidFill>
                  <a:sysClr val="windowText" lastClr="000000"/>
                </a:solidFill>
                <a:cs typeface="Calibri"/>
              </a:rPr>
              <a:t>Examples: learning, reasoning, problem-solving, perception, language understanding, decision-making.</a:t>
            </a:r>
          </a:p>
          <a:p>
            <a:pPr marL="355493" marR="295186" indent="-342797" defTabSz="914126">
              <a:lnSpc>
                <a:spcPct val="150000"/>
              </a:lnSpc>
              <a:spcBef>
                <a:spcPts val="705"/>
              </a:spcBef>
              <a:buFont typeface="Arial"/>
              <a:buChar char="•"/>
              <a:tabLst>
                <a:tab pos="355493" algn="l"/>
              </a:tabLst>
            </a:pPr>
            <a:r>
              <a:rPr lang="en-US" sz="2800" kern="0" dirty="0">
                <a:solidFill>
                  <a:sysClr val="windowText" lastClr="000000"/>
                </a:solidFill>
                <a:cs typeface="Calibri"/>
              </a:rPr>
              <a:t>Example: Google Maps predicting routes from live traffic.</a:t>
            </a:r>
          </a:p>
        </p:txBody>
      </p:sp>
    </p:spTree>
    <p:extLst>
      <p:ext uri="{BB962C8B-B14F-4D97-AF65-F5344CB8AC3E}">
        <p14:creationId xmlns:p14="http://schemas.microsoft.com/office/powerpoint/2010/main" val="333884078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4410274" y="556408"/>
            <a:ext cx="3369349" cy="696414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The Goal of AI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853024" y="1527120"/>
            <a:ext cx="10483850" cy="3034782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 marL="469896" marR="295186" indent="-457200" defTabSz="914126">
              <a:lnSpc>
                <a:spcPct val="150000"/>
              </a:lnSpc>
              <a:spcBef>
                <a:spcPts val="705"/>
              </a:spcBef>
              <a:buFont typeface="Arial" panose="020B0604020202020204" pitchFamily="34" charset="0"/>
              <a:buChar char="•"/>
              <a:tabLst>
                <a:tab pos="355493" algn="l"/>
              </a:tabLst>
            </a:pPr>
            <a:r>
              <a:rPr lang="en-US" sz="2800" kern="0" dirty="0">
                <a:solidFill>
                  <a:sysClr val="windowText" lastClr="000000"/>
                </a:solidFill>
                <a:cs typeface="Calibri"/>
              </a:rPr>
              <a:t>AI systems aim to:</a:t>
            </a:r>
          </a:p>
          <a:p>
            <a:pPr marL="1441446" marR="295186" lvl="2" indent="-514350" defTabSz="914126">
              <a:spcBef>
                <a:spcPts val="705"/>
              </a:spcBef>
              <a:buFont typeface="+mj-lt"/>
              <a:buAutoNum type="arabicPeriod"/>
              <a:tabLst>
                <a:tab pos="355493" algn="l"/>
              </a:tabLst>
            </a:pPr>
            <a:r>
              <a:rPr lang="en-US" sz="2800" kern="0" dirty="0">
                <a:solidFill>
                  <a:sysClr val="windowText" lastClr="000000"/>
                </a:solidFill>
                <a:cs typeface="Calibri"/>
              </a:rPr>
              <a:t>Think rationally</a:t>
            </a:r>
          </a:p>
          <a:p>
            <a:pPr marL="1441446" marR="295186" lvl="2" indent="-514350" defTabSz="914126">
              <a:spcBef>
                <a:spcPts val="705"/>
              </a:spcBef>
              <a:buFont typeface="+mj-lt"/>
              <a:buAutoNum type="arabicPeriod"/>
              <a:tabLst>
                <a:tab pos="355493" algn="l"/>
              </a:tabLst>
            </a:pPr>
            <a:r>
              <a:rPr lang="en-US" sz="2800" kern="0" dirty="0">
                <a:solidFill>
                  <a:sysClr val="windowText" lastClr="000000"/>
                </a:solidFill>
                <a:cs typeface="Calibri"/>
              </a:rPr>
              <a:t>Act rationally</a:t>
            </a:r>
          </a:p>
          <a:p>
            <a:pPr marL="1441446" marR="295186" lvl="2" indent="-514350" defTabSz="914126">
              <a:spcBef>
                <a:spcPts val="705"/>
              </a:spcBef>
              <a:buFont typeface="+mj-lt"/>
              <a:buAutoNum type="arabicPeriod"/>
              <a:tabLst>
                <a:tab pos="355493" algn="l"/>
              </a:tabLst>
            </a:pPr>
            <a:r>
              <a:rPr lang="en-US" sz="2800" kern="0" dirty="0">
                <a:solidFill>
                  <a:sysClr val="windowText" lastClr="000000"/>
                </a:solidFill>
                <a:cs typeface="Calibri"/>
              </a:rPr>
              <a:t>Learn from </a:t>
            </a:r>
            <a:r>
              <a:rPr lang="en-US" sz="2800" kern="0" dirty="0" smtClean="0">
                <a:solidFill>
                  <a:sysClr val="windowText" lastClr="000000"/>
                </a:solidFill>
                <a:cs typeface="Calibri"/>
              </a:rPr>
              <a:t>experience</a:t>
            </a:r>
            <a:endParaRPr lang="en-US" sz="2800" kern="0" dirty="0">
              <a:solidFill>
                <a:sysClr val="windowText" lastClr="000000"/>
              </a:solidFill>
              <a:cs typeface="Calibri"/>
            </a:endParaRPr>
          </a:p>
          <a:p>
            <a:pPr marL="469896" marR="295186" indent="-457200" defTabSz="914126">
              <a:lnSpc>
                <a:spcPct val="150000"/>
              </a:lnSpc>
              <a:spcBef>
                <a:spcPts val="705"/>
              </a:spcBef>
              <a:buFont typeface="Arial" panose="020B0604020202020204" pitchFamily="34" charset="0"/>
              <a:buChar char="•"/>
              <a:tabLst>
                <a:tab pos="355493" algn="l"/>
              </a:tabLst>
            </a:pPr>
            <a:r>
              <a:rPr lang="en-US" sz="2800" kern="0" dirty="0">
                <a:solidFill>
                  <a:sysClr val="windowText" lastClr="000000"/>
                </a:solidFill>
                <a:cs typeface="Calibri"/>
              </a:rPr>
              <a:t>Ultimate goal: adapt intelligently to changing environments.</a:t>
            </a:r>
          </a:p>
        </p:txBody>
      </p:sp>
    </p:spTree>
    <p:extLst>
      <p:ext uri="{BB962C8B-B14F-4D97-AF65-F5344CB8AC3E}">
        <p14:creationId xmlns:p14="http://schemas.microsoft.com/office/powerpoint/2010/main" val="69258933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479999" y="547666"/>
            <a:ext cx="5229899" cy="696414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Key Components of AI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195924" y="1527120"/>
            <a:ext cx="5274726" cy="3968371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dirty="0"/>
              <a:t>1. Knowledge Representation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2. Reasoning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3. Learning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4. Perception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5. Natural Language Processing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6. Action</a:t>
            </a:r>
          </a:p>
        </p:txBody>
      </p:sp>
    </p:spTree>
    <p:extLst>
      <p:ext uri="{BB962C8B-B14F-4D97-AF65-F5344CB8AC3E}">
        <p14:creationId xmlns:p14="http://schemas.microsoft.com/office/powerpoint/2010/main" val="241711309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470349" y="536532"/>
            <a:ext cx="6889551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Types of Artificial Intelligence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195924" y="1628720"/>
            <a:ext cx="7255926" cy="3322040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/>
              <a:t>1. Narrow AI: specific tasks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2. General AI: human-level intelligence</a:t>
            </a:r>
          </a:p>
          <a:p>
            <a:pPr>
              <a:lnSpc>
                <a:spcPct val="150000"/>
              </a:lnSpc>
            </a:pPr>
            <a:r>
              <a:rPr lang="en-GB" sz="2800" dirty="0"/>
              <a:t>3. </a:t>
            </a:r>
            <a:r>
              <a:rPr lang="en-GB" sz="2800" dirty="0" err="1"/>
              <a:t>Superintelligent</a:t>
            </a:r>
            <a:r>
              <a:rPr lang="en-GB" sz="2800" dirty="0"/>
              <a:t> AI: </a:t>
            </a:r>
            <a:r>
              <a:rPr lang="en-GB" sz="2800" dirty="0" smtClean="0"/>
              <a:t>theoretical</a:t>
            </a:r>
          </a:p>
          <a:p>
            <a:pPr>
              <a:lnSpc>
                <a:spcPct val="150000"/>
              </a:lnSpc>
            </a:pPr>
            <a:endParaRPr lang="en-GB" sz="2800" dirty="0"/>
          </a:p>
          <a:p>
            <a:pPr>
              <a:lnSpc>
                <a:spcPct val="150000"/>
              </a:lnSpc>
            </a:pPr>
            <a:r>
              <a:rPr lang="en-GB" sz="2800" dirty="0"/>
              <a:t>Focus: Narrow AI &amp; Machine Learning.</a:t>
            </a:r>
          </a:p>
        </p:txBody>
      </p:sp>
    </p:spTree>
    <p:extLst>
      <p:ext uri="{BB962C8B-B14F-4D97-AF65-F5344CB8AC3E}">
        <p14:creationId xmlns:p14="http://schemas.microsoft.com/office/powerpoint/2010/main" val="27745919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902149" y="687366"/>
            <a:ext cx="6457751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What is Machine Learning?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47699" y="1860440"/>
            <a:ext cx="10439401" cy="2675709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ML is a subset of AI where systems learn from data without explicit programming.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Key idea: identify patterns and make predictions.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Example: spam filters improving over time.</a:t>
            </a:r>
          </a:p>
        </p:txBody>
      </p:sp>
    </p:spTree>
    <p:extLst>
      <p:ext uri="{BB962C8B-B14F-4D97-AF65-F5344CB8AC3E}">
        <p14:creationId xmlns:p14="http://schemas.microsoft.com/office/powerpoint/2010/main" val="404142794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43449" y="547666"/>
            <a:ext cx="6889551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US" b="1" dirty="0">
                <a:solidFill>
                  <a:schemeClr val="accent1"/>
                </a:solidFill>
              </a:rPr>
              <a:t>AI, ML, and Deep Learning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195924" y="1717620"/>
            <a:ext cx="9021226" cy="3322040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800" dirty="0"/>
              <a:t>AI → ML → Deep </a:t>
            </a:r>
            <a:r>
              <a:rPr lang="en-GB" sz="2800" dirty="0" smtClean="0"/>
              <a:t>Learning</a:t>
            </a:r>
            <a:endParaRPr lang="en-GB" sz="2800" dirty="0"/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AI: simulates intelligence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ML: learns from data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DL: neural networks learning complex </a:t>
            </a:r>
            <a:r>
              <a:rPr lang="en-GB" sz="2800" dirty="0" smtClean="0"/>
              <a:t>patterns</a:t>
            </a:r>
            <a:endParaRPr lang="en-GB" sz="2800" dirty="0"/>
          </a:p>
          <a:p>
            <a:pPr>
              <a:lnSpc>
                <a:spcPct val="150000"/>
              </a:lnSpc>
            </a:pPr>
            <a:r>
              <a:rPr lang="en-GB" sz="2800" dirty="0"/>
              <a:t>Analogy: AI is the universe, ML a galaxy, DL a solar system.</a:t>
            </a:r>
          </a:p>
        </p:txBody>
      </p:sp>
    </p:spTree>
    <p:extLst>
      <p:ext uri="{BB962C8B-B14F-4D97-AF65-F5344CB8AC3E}">
        <p14:creationId xmlns:p14="http://schemas.microsoft.com/office/powerpoint/2010/main" val="50906683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679701" y="433366"/>
            <a:ext cx="7353300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How Machine Learning Works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303874" y="1047750"/>
            <a:ext cx="8322726" cy="4614702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b="1" dirty="0"/>
              <a:t>Steps</a:t>
            </a:r>
            <a:r>
              <a:rPr lang="en-US" sz="2800" dirty="0"/>
              <a:t>:</a:t>
            </a:r>
          </a:p>
          <a:p>
            <a:pPr lvl="1">
              <a:lnSpc>
                <a:spcPct val="150000"/>
              </a:lnSpc>
            </a:pPr>
            <a:r>
              <a:rPr lang="en-US" sz="2800" dirty="0"/>
              <a:t>1. Collect data</a:t>
            </a:r>
          </a:p>
          <a:p>
            <a:pPr lvl="1">
              <a:lnSpc>
                <a:spcPct val="150000"/>
              </a:lnSpc>
            </a:pPr>
            <a:r>
              <a:rPr lang="en-US" sz="2800" dirty="0"/>
              <a:t>2. Choose model</a:t>
            </a:r>
          </a:p>
          <a:p>
            <a:pPr lvl="1">
              <a:lnSpc>
                <a:spcPct val="150000"/>
              </a:lnSpc>
            </a:pPr>
            <a:r>
              <a:rPr lang="en-US" sz="2800" dirty="0"/>
              <a:t>3. Train</a:t>
            </a:r>
          </a:p>
          <a:p>
            <a:pPr lvl="1">
              <a:lnSpc>
                <a:spcPct val="150000"/>
              </a:lnSpc>
            </a:pPr>
            <a:r>
              <a:rPr lang="en-US" sz="2800" dirty="0"/>
              <a:t>4. Evaluate</a:t>
            </a:r>
          </a:p>
          <a:p>
            <a:pPr lvl="1">
              <a:lnSpc>
                <a:spcPct val="150000"/>
              </a:lnSpc>
            </a:pPr>
            <a:r>
              <a:rPr lang="en-US" sz="2800" dirty="0"/>
              <a:t>5. </a:t>
            </a:r>
            <a:r>
              <a:rPr lang="en-US" sz="2800" dirty="0" smtClean="0"/>
              <a:t>Deploy</a:t>
            </a:r>
            <a:endParaRPr lang="en-US" sz="2800" dirty="0"/>
          </a:p>
          <a:p>
            <a:pPr>
              <a:lnSpc>
                <a:spcPct val="150000"/>
              </a:lnSpc>
            </a:pPr>
            <a:r>
              <a:rPr lang="en-US" sz="2800" b="1" dirty="0"/>
              <a:t>Principle</a:t>
            </a:r>
            <a:r>
              <a:rPr lang="en-US" sz="2800" dirty="0"/>
              <a:t>: Data quality directly impacts performance.</a:t>
            </a:r>
          </a:p>
        </p:txBody>
      </p:sp>
    </p:spTree>
    <p:extLst>
      <p:ext uri="{BB962C8B-B14F-4D97-AF65-F5344CB8AC3E}">
        <p14:creationId xmlns:p14="http://schemas.microsoft.com/office/powerpoint/2010/main" val="392413027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43449" y="547666"/>
            <a:ext cx="6889551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Types of Machine Learning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80024" y="1895420"/>
            <a:ext cx="10640476" cy="2675709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dirty="0"/>
              <a:t>1. Supervised: labeled data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2. Unsupervised: unlabeled data</a:t>
            </a:r>
          </a:p>
          <a:p>
            <a:pPr>
              <a:lnSpc>
                <a:spcPct val="150000"/>
              </a:lnSpc>
            </a:pPr>
            <a:r>
              <a:rPr lang="en-US" sz="2800" dirty="0"/>
              <a:t>3. Reinforcement: learning via </a:t>
            </a:r>
            <a:r>
              <a:rPr lang="en-US" sz="2800" dirty="0" smtClean="0"/>
              <a:t>rewards</a:t>
            </a:r>
            <a:endParaRPr lang="en-US" sz="2800" dirty="0"/>
          </a:p>
          <a:p>
            <a:pPr>
              <a:lnSpc>
                <a:spcPct val="150000"/>
              </a:lnSpc>
            </a:pPr>
            <a:r>
              <a:rPr lang="en-US" sz="2800" b="1" dirty="0" smtClean="0"/>
              <a:t>Examples</a:t>
            </a:r>
            <a:r>
              <a:rPr lang="en-US" sz="2800" dirty="0" smtClean="0"/>
              <a:t>: Email classification, Customer segmentation, Self-driving </a:t>
            </a:r>
            <a:r>
              <a:rPr lang="en-US" sz="2800" dirty="0"/>
              <a:t>cars</a:t>
            </a:r>
          </a:p>
        </p:txBody>
      </p:sp>
    </p:spTree>
    <p:extLst>
      <p:ext uri="{BB962C8B-B14F-4D97-AF65-F5344CB8AC3E}">
        <p14:creationId xmlns:p14="http://schemas.microsoft.com/office/powerpoint/2010/main" val="376307551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08251" y="547666"/>
            <a:ext cx="7524750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Supervised Learning Explained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50388" y="1542908"/>
            <a:ext cx="7755462" cy="3882193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60000"/>
              </a:lnSpc>
            </a:pPr>
            <a:r>
              <a:rPr lang="en-US" sz="2800" dirty="0"/>
              <a:t>Model learns mapping from inputs (X) to outputs (Y)</a:t>
            </a:r>
          </a:p>
          <a:p>
            <a:pPr>
              <a:lnSpc>
                <a:spcPct val="160000"/>
              </a:lnSpc>
            </a:pPr>
            <a:r>
              <a:rPr lang="en-US" sz="2800" dirty="0"/>
              <a:t>Common algorithms: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dirty="0"/>
              <a:t>Linear Regression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dirty="0"/>
              <a:t>Decision Trees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dirty="0"/>
              <a:t>SVMs</a:t>
            </a:r>
          </a:p>
          <a:p>
            <a:pPr marL="914400" lvl="1" indent="-457200">
              <a:buFont typeface="Arial" panose="020B0604020202020204" pitchFamily="34" charset="0"/>
              <a:buChar char="•"/>
            </a:pPr>
            <a:r>
              <a:rPr lang="en-US" sz="2800" dirty="0"/>
              <a:t>Neural Networks</a:t>
            </a:r>
          </a:p>
          <a:p>
            <a:pPr>
              <a:lnSpc>
                <a:spcPct val="160000"/>
              </a:lnSpc>
            </a:pPr>
            <a:r>
              <a:rPr lang="en-US" sz="2800" b="1" dirty="0"/>
              <a:t>Example</a:t>
            </a:r>
            <a:r>
              <a:rPr lang="en-US" sz="2800" dirty="0"/>
              <a:t>: Predicting house prices.</a:t>
            </a:r>
          </a:p>
        </p:txBody>
      </p:sp>
    </p:spTree>
    <p:extLst>
      <p:ext uri="{BB962C8B-B14F-4D97-AF65-F5344CB8AC3E}">
        <p14:creationId xmlns:p14="http://schemas.microsoft.com/office/powerpoint/2010/main" val="170568877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16150" y="547666"/>
            <a:ext cx="7816851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Unsupervised Learning Explained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420288" y="1669908"/>
            <a:ext cx="7755462" cy="3322040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dirty="0"/>
              <a:t>No predefined labels; algorithm finds structure.</a:t>
            </a:r>
          </a:p>
          <a:p>
            <a:pPr>
              <a:lnSpc>
                <a:spcPct val="150000"/>
              </a:lnSpc>
            </a:pPr>
            <a:r>
              <a:rPr lang="en-US" sz="2800" b="1" dirty="0"/>
              <a:t>Techniques</a:t>
            </a:r>
            <a:r>
              <a:rPr lang="en-US" sz="2800" dirty="0"/>
              <a:t>: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Clustering (K-Means)</a:t>
            </a:r>
          </a:p>
          <a:p>
            <a:pPr marL="914400" lvl="1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Dimensionality Reduction (PCA)</a:t>
            </a:r>
          </a:p>
          <a:p>
            <a:pPr>
              <a:lnSpc>
                <a:spcPct val="150000"/>
              </a:lnSpc>
            </a:pPr>
            <a:r>
              <a:rPr lang="en-US" sz="2800" b="1" dirty="0"/>
              <a:t>Example</a:t>
            </a:r>
            <a:r>
              <a:rPr lang="en-US" sz="2800" dirty="0"/>
              <a:t>: Grouping customers by habits.</a:t>
            </a:r>
          </a:p>
        </p:txBody>
      </p:sp>
    </p:spTree>
    <p:extLst>
      <p:ext uri="{BB962C8B-B14F-4D97-AF65-F5344CB8AC3E}">
        <p14:creationId xmlns:p14="http://schemas.microsoft.com/office/powerpoint/2010/main" val="173595535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784350" y="547666"/>
            <a:ext cx="8248651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Reinforcement Learning Explained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420288" y="1542908"/>
            <a:ext cx="7755462" cy="3968371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dirty="0"/>
              <a:t>Learning through environment interaction.</a:t>
            </a:r>
          </a:p>
          <a:p>
            <a:pPr>
              <a:lnSpc>
                <a:spcPct val="150000"/>
              </a:lnSpc>
            </a:pPr>
            <a:r>
              <a:rPr lang="en-US" sz="2800" b="1" dirty="0"/>
              <a:t>Key elements:</a:t>
            </a:r>
          </a:p>
          <a:p>
            <a:pPr marL="400050" lvl="1" indent="0">
              <a:lnSpc>
                <a:spcPct val="150000"/>
              </a:lnSpc>
              <a:buNone/>
            </a:pPr>
            <a:r>
              <a:rPr lang="en-US" sz="2800" dirty="0"/>
              <a:t>• Agent</a:t>
            </a:r>
          </a:p>
          <a:p>
            <a:pPr marL="400050" lvl="1" indent="0">
              <a:lnSpc>
                <a:spcPct val="150000"/>
              </a:lnSpc>
              <a:buNone/>
            </a:pPr>
            <a:r>
              <a:rPr lang="en-US" sz="2800" dirty="0"/>
              <a:t>• Environment</a:t>
            </a:r>
          </a:p>
          <a:p>
            <a:pPr marL="400050" lvl="1" indent="0">
              <a:lnSpc>
                <a:spcPct val="150000"/>
              </a:lnSpc>
              <a:buNone/>
            </a:pPr>
            <a:r>
              <a:rPr lang="en-US" sz="2800" dirty="0"/>
              <a:t>• Actions, Rewards, States</a:t>
            </a:r>
          </a:p>
          <a:p>
            <a:pPr>
              <a:lnSpc>
                <a:spcPct val="150000"/>
              </a:lnSpc>
            </a:pPr>
            <a:r>
              <a:rPr lang="en-US" sz="2800" b="1" dirty="0"/>
              <a:t>Example</a:t>
            </a:r>
            <a:r>
              <a:rPr lang="en-US" sz="2800" dirty="0"/>
              <a:t>: Robot learning to walk.</a:t>
            </a:r>
          </a:p>
        </p:txBody>
      </p:sp>
    </p:spTree>
    <p:extLst>
      <p:ext uri="{BB962C8B-B14F-4D97-AF65-F5344CB8AC3E}">
        <p14:creationId xmlns:p14="http://schemas.microsoft.com/office/powerpoint/2010/main" val="124799246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94469" y="561932"/>
            <a:ext cx="6007100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Deep Learning Overview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293288" y="1892158"/>
            <a:ext cx="10143062" cy="2029378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Subset of ML using artificial neural networks.</a:t>
            </a:r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Learns hierarchical features from raw data</a:t>
            </a:r>
            <a:r>
              <a:rPr lang="en-US" sz="2800" dirty="0" smtClean="0"/>
              <a:t>.</a:t>
            </a:r>
            <a:endParaRPr lang="en-US" sz="2800" dirty="0"/>
          </a:p>
          <a:p>
            <a:pPr marL="457200" indent="-4572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2800" dirty="0"/>
              <a:t>Applications: image recognition, speech synthesis, self-driving cars.</a:t>
            </a:r>
          </a:p>
        </p:txBody>
      </p:sp>
    </p:spTree>
    <p:extLst>
      <p:ext uri="{BB962C8B-B14F-4D97-AF65-F5344CB8AC3E}">
        <p14:creationId xmlns:p14="http://schemas.microsoft.com/office/powerpoint/2010/main" val="266953438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294468" y="561932"/>
            <a:ext cx="7154331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US" b="1" dirty="0">
                <a:solidFill>
                  <a:schemeClr val="accent1"/>
                </a:solidFill>
              </a:rPr>
              <a:t>Neural Networks in a Nutshell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293288" y="1492108"/>
            <a:ext cx="10143062" cy="3968371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b="1" dirty="0"/>
              <a:t>Structure</a:t>
            </a:r>
            <a:r>
              <a:rPr lang="en-US" sz="2800" dirty="0"/>
              <a:t>:</a:t>
            </a:r>
          </a:p>
          <a:p>
            <a:pPr marL="914400" lvl="1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2800" dirty="0"/>
              <a:t>Input Layer</a:t>
            </a:r>
          </a:p>
          <a:p>
            <a:pPr marL="914400" lvl="1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2800" dirty="0"/>
              <a:t>Hidden Layers</a:t>
            </a:r>
          </a:p>
          <a:p>
            <a:pPr marL="914400" lvl="1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2800" dirty="0"/>
              <a:t>Output Layer</a:t>
            </a:r>
          </a:p>
          <a:p>
            <a:pPr>
              <a:lnSpc>
                <a:spcPct val="150000"/>
              </a:lnSpc>
            </a:pPr>
            <a:r>
              <a:rPr lang="en-US" sz="2800" b="1" dirty="0"/>
              <a:t>Training</a:t>
            </a:r>
            <a:r>
              <a:rPr lang="en-US" sz="2800" dirty="0"/>
              <a:t>: adjust weights via backpropagation.</a:t>
            </a:r>
          </a:p>
          <a:p>
            <a:pPr>
              <a:lnSpc>
                <a:spcPct val="150000"/>
              </a:lnSpc>
            </a:pPr>
            <a:r>
              <a:rPr lang="en-US" sz="2800" b="1" dirty="0"/>
              <a:t>Analogy</a:t>
            </a:r>
            <a:r>
              <a:rPr lang="en-US" sz="2800" dirty="0"/>
              <a:t>: refining guesses until correct.</a:t>
            </a:r>
          </a:p>
        </p:txBody>
      </p:sp>
    </p:spTree>
    <p:extLst>
      <p:ext uri="{BB962C8B-B14F-4D97-AF65-F5344CB8AC3E}">
        <p14:creationId xmlns:p14="http://schemas.microsoft.com/office/powerpoint/2010/main" val="71408574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351618" y="528616"/>
            <a:ext cx="7154331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US" b="1" dirty="0">
                <a:solidFill>
                  <a:schemeClr val="accent1"/>
                </a:solidFill>
              </a:rPr>
              <a:t>Case Study: ML in Healthcare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20238" y="1466708"/>
            <a:ext cx="10143062" cy="3752927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dirty="0"/>
              <a:t>Predicting diabetes risk from patient data.</a:t>
            </a:r>
          </a:p>
          <a:p>
            <a:pPr>
              <a:lnSpc>
                <a:spcPct val="150000"/>
              </a:lnSpc>
            </a:pPr>
            <a:r>
              <a:rPr lang="en-US" sz="2800" b="1" dirty="0"/>
              <a:t>Steps</a:t>
            </a:r>
            <a:r>
              <a:rPr lang="en-US" sz="2800" dirty="0"/>
              <a:t>:</a:t>
            </a:r>
          </a:p>
          <a:p>
            <a:pPr marL="400050" lvl="1" indent="0">
              <a:buNone/>
            </a:pPr>
            <a:r>
              <a:rPr lang="en-US" sz="2800" dirty="0"/>
              <a:t>1. Gather data</a:t>
            </a:r>
          </a:p>
          <a:p>
            <a:pPr marL="400050" lvl="1" indent="0">
              <a:buNone/>
            </a:pPr>
            <a:r>
              <a:rPr lang="en-US" sz="2800" dirty="0"/>
              <a:t>2. Clean data</a:t>
            </a:r>
          </a:p>
          <a:p>
            <a:pPr marL="400050" lvl="1" indent="0">
              <a:buNone/>
            </a:pPr>
            <a:r>
              <a:rPr lang="en-US" sz="2800" dirty="0"/>
              <a:t>3. Apply supervised model</a:t>
            </a:r>
          </a:p>
          <a:p>
            <a:pPr marL="400050" lvl="1" indent="0">
              <a:buNone/>
            </a:pPr>
            <a:r>
              <a:rPr lang="en-US" sz="2800" dirty="0"/>
              <a:t>4. Evaluate &amp; refine</a:t>
            </a:r>
          </a:p>
          <a:p>
            <a:pPr>
              <a:lnSpc>
                <a:spcPct val="150000"/>
              </a:lnSpc>
            </a:pPr>
            <a:r>
              <a:rPr lang="en-US" sz="2800" b="1" dirty="0"/>
              <a:t>Outcome</a:t>
            </a:r>
            <a:r>
              <a:rPr lang="en-US" sz="2800" dirty="0"/>
              <a:t>: Early risk prediction.</a:t>
            </a:r>
          </a:p>
        </p:txBody>
      </p:sp>
    </p:spTree>
    <p:extLst>
      <p:ext uri="{BB962C8B-B14F-4D97-AF65-F5344CB8AC3E}">
        <p14:creationId xmlns:p14="http://schemas.microsoft.com/office/powerpoint/2010/main" val="424765907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386669" y="555582"/>
            <a:ext cx="5173132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US" b="1" dirty="0">
                <a:solidFill>
                  <a:schemeClr val="accent1"/>
                </a:solidFill>
              </a:rPr>
              <a:t>Data: The Fuel for ML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20238" y="1466708"/>
            <a:ext cx="10143062" cy="3968371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dirty="0"/>
              <a:t>High-quality data improves accuracy.</a:t>
            </a:r>
          </a:p>
          <a:p>
            <a:pPr>
              <a:lnSpc>
                <a:spcPct val="150000"/>
              </a:lnSpc>
            </a:pPr>
            <a:r>
              <a:rPr lang="en-US" sz="2800" b="1" dirty="0"/>
              <a:t>Preprocessing</a:t>
            </a:r>
            <a:r>
              <a:rPr lang="en-US" sz="2800" dirty="0"/>
              <a:t>:</a:t>
            </a:r>
          </a:p>
          <a:p>
            <a:pPr marL="914400" lvl="1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2800" dirty="0"/>
              <a:t>Handle missing values</a:t>
            </a:r>
          </a:p>
          <a:p>
            <a:pPr marL="914400" lvl="1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2800" dirty="0"/>
              <a:t>Normalize</a:t>
            </a:r>
          </a:p>
          <a:p>
            <a:pPr marL="914400" lvl="1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2800" dirty="0"/>
              <a:t>Train-test split</a:t>
            </a:r>
          </a:p>
          <a:p>
            <a:pPr>
              <a:lnSpc>
                <a:spcPct val="150000"/>
              </a:lnSpc>
            </a:pPr>
            <a:r>
              <a:rPr lang="en-US" sz="2800" b="1" dirty="0"/>
              <a:t>Ethics</a:t>
            </a:r>
            <a:r>
              <a:rPr lang="en-US" sz="2800" dirty="0"/>
              <a:t>: ensure privacy and fairness.</a:t>
            </a:r>
          </a:p>
        </p:txBody>
      </p:sp>
    </p:spTree>
    <p:extLst>
      <p:ext uri="{BB962C8B-B14F-4D97-AF65-F5344CB8AC3E}">
        <p14:creationId xmlns:p14="http://schemas.microsoft.com/office/powerpoint/2010/main" val="2988781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770847" y="530182"/>
            <a:ext cx="4569881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Evaluation Metrics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84256" y="1098408"/>
            <a:ext cx="10143062" cy="4614702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b="1" dirty="0"/>
              <a:t>Purpose</a:t>
            </a:r>
            <a:r>
              <a:rPr lang="en-US" sz="2800" dirty="0"/>
              <a:t>: assess model performance.</a:t>
            </a:r>
          </a:p>
          <a:p>
            <a:pPr>
              <a:lnSpc>
                <a:spcPct val="150000"/>
              </a:lnSpc>
            </a:pPr>
            <a:r>
              <a:rPr lang="en-US" sz="2800" b="1" dirty="0"/>
              <a:t>Metrics</a:t>
            </a:r>
            <a:r>
              <a:rPr lang="en-US" sz="2800" dirty="0"/>
              <a:t>:</a:t>
            </a:r>
          </a:p>
          <a:p>
            <a:pPr marL="914400" lvl="1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2800" dirty="0"/>
              <a:t>Accuracy</a:t>
            </a:r>
          </a:p>
          <a:p>
            <a:pPr marL="914400" lvl="1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2800" dirty="0"/>
              <a:t>Precision &amp; Recall</a:t>
            </a:r>
          </a:p>
          <a:p>
            <a:pPr marL="914400" lvl="1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2800" dirty="0"/>
              <a:t>F1-Score</a:t>
            </a:r>
          </a:p>
          <a:p>
            <a:pPr marL="914400" lvl="1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2800" dirty="0"/>
              <a:t>MSE (regression)</a:t>
            </a:r>
          </a:p>
          <a:p>
            <a:pPr>
              <a:lnSpc>
                <a:spcPct val="150000"/>
              </a:lnSpc>
            </a:pPr>
            <a:r>
              <a:rPr lang="en-US" sz="2800" b="1" dirty="0"/>
              <a:t>Tip</a:t>
            </a:r>
            <a:r>
              <a:rPr lang="en-US" sz="2800" dirty="0"/>
              <a:t>: Match metric to task type.</a:t>
            </a:r>
          </a:p>
        </p:txBody>
      </p:sp>
    </p:spTree>
    <p:extLst>
      <p:ext uri="{BB962C8B-B14F-4D97-AF65-F5344CB8AC3E}">
        <p14:creationId xmlns:p14="http://schemas.microsoft.com/office/powerpoint/2010/main" val="706478673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3135844" y="325416"/>
            <a:ext cx="6217706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US" b="1" dirty="0">
                <a:solidFill>
                  <a:schemeClr val="accent1"/>
                </a:solidFill>
              </a:rPr>
              <a:t>Applications of AI and ML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1020237" y="1111108"/>
            <a:ext cx="10143062" cy="4614702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b="1" dirty="0"/>
              <a:t>Examples</a:t>
            </a:r>
            <a:r>
              <a:rPr lang="en-US" sz="2800" dirty="0"/>
              <a:t>:</a:t>
            </a:r>
          </a:p>
          <a:p>
            <a:pPr marL="914400" lvl="1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2800" dirty="0"/>
              <a:t>Healthcare diagnostics</a:t>
            </a:r>
          </a:p>
          <a:p>
            <a:pPr marL="914400" lvl="1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2800" dirty="0"/>
              <a:t>Fraud detection</a:t>
            </a:r>
          </a:p>
          <a:p>
            <a:pPr marL="914400" lvl="1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2800" dirty="0"/>
              <a:t>Self-driving cars</a:t>
            </a:r>
          </a:p>
          <a:p>
            <a:pPr marL="914400" lvl="1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2800" dirty="0"/>
              <a:t>Translation</a:t>
            </a:r>
          </a:p>
          <a:p>
            <a:pPr marL="914400" lvl="1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2800" dirty="0"/>
              <a:t>Smart assistants</a:t>
            </a:r>
          </a:p>
          <a:p>
            <a:pPr marL="914400" lvl="1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2800" dirty="0"/>
              <a:t>Predictive </a:t>
            </a:r>
            <a:r>
              <a:rPr lang="en-US" sz="2800" dirty="0" smtClean="0"/>
              <a:t>maintenance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44083080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1972738" y="533314"/>
            <a:ext cx="8166099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Ethical and Social Considerations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84257" y="1536558"/>
            <a:ext cx="10143062" cy="3968371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b="1" dirty="0"/>
              <a:t>Challenges</a:t>
            </a:r>
            <a:r>
              <a:rPr lang="en-US" sz="2800" dirty="0"/>
              <a:t>:</a:t>
            </a:r>
          </a:p>
          <a:p>
            <a:pPr marL="914400" lvl="1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2800" dirty="0"/>
              <a:t>Bias &amp; fairness</a:t>
            </a:r>
          </a:p>
          <a:p>
            <a:pPr marL="914400" lvl="1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2800" dirty="0"/>
              <a:t>Transparency</a:t>
            </a:r>
          </a:p>
          <a:p>
            <a:pPr marL="914400" lvl="1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2800" dirty="0"/>
              <a:t>Privacy</a:t>
            </a:r>
          </a:p>
          <a:p>
            <a:pPr marL="914400" lvl="1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2800" dirty="0"/>
              <a:t>Job displacement</a:t>
            </a:r>
          </a:p>
          <a:p>
            <a:pPr>
              <a:lnSpc>
                <a:spcPct val="150000"/>
              </a:lnSpc>
            </a:pPr>
            <a:r>
              <a:rPr lang="en-US" sz="2800" b="1" dirty="0"/>
              <a:t>Solution</a:t>
            </a:r>
            <a:r>
              <a:rPr lang="en-US" sz="2800" dirty="0"/>
              <a:t>: Responsible AI — fairness, accountability, explainability.</a:t>
            </a:r>
          </a:p>
        </p:txBody>
      </p:sp>
    </p:spTree>
    <p:extLst>
      <p:ext uri="{BB962C8B-B14F-4D97-AF65-F5344CB8AC3E}">
        <p14:creationId xmlns:p14="http://schemas.microsoft.com/office/powerpoint/2010/main" val="2507670287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44807" y="545928"/>
            <a:ext cx="6421962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Future Trends in AI and ML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84257" y="1536558"/>
            <a:ext cx="10143062" cy="3968371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b="1" dirty="0"/>
              <a:t>Trends</a:t>
            </a:r>
            <a:r>
              <a:rPr lang="en-US" sz="2800" dirty="0"/>
              <a:t>:</a:t>
            </a:r>
          </a:p>
          <a:p>
            <a:pPr marL="914400" lvl="1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2800" dirty="0"/>
              <a:t>Explainable AI</a:t>
            </a:r>
          </a:p>
          <a:p>
            <a:pPr marL="914400" lvl="1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2800" dirty="0"/>
              <a:t>Edge AI</a:t>
            </a:r>
          </a:p>
          <a:p>
            <a:pPr marL="914400" lvl="1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2800" dirty="0"/>
              <a:t>AI for sustainability</a:t>
            </a:r>
          </a:p>
          <a:p>
            <a:pPr marL="914400" lvl="1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2800" dirty="0"/>
              <a:t>Quantum ML</a:t>
            </a:r>
          </a:p>
          <a:p>
            <a:pPr>
              <a:lnSpc>
                <a:spcPct val="150000"/>
              </a:lnSpc>
            </a:pPr>
            <a:r>
              <a:rPr lang="en-US" sz="2800" b="1" dirty="0"/>
              <a:t>Emerging</a:t>
            </a:r>
            <a:r>
              <a:rPr lang="en-US" sz="2800" dirty="0"/>
              <a:t>: continuous real-time learning.</a:t>
            </a:r>
          </a:p>
        </p:txBody>
      </p:sp>
    </p:spTree>
    <p:extLst>
      <p:ext uri="{BB962C8B-B14F-4D97-AF65-F5344CB8AC3E}">
        <p14:creationId xmlns:p14="http://schemas.microsoft.com/office/powerpoint/2010/main" val="295302481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844807" y="545928"/>
            <a:ext cx="6421962" cy="690442"/>
          </a:xfrm>
          <a:prstGeom prst="rect">
            <a:avLst/>
          </a:prstGeom>
        </p:spPr>
        <p:txBody>
          <a:bodyPr vert="horz" wrap="square" lIns="0" tIns="13332" rIns="0" bIns="0" rtlCol="0">
            <a:spAutoFit/>
          </a:bodyPr>
          <a:lstStyle/>
          <a:p>
            <a:pPr marL="12696">
              <a:spcBef>
                <a:spcPts val="105"/>
              </a:spcBef>
            </a:pPr>
            <a:r>
              <a:rPr lang="en-GB" b="1" dirty="0">
                <a:solidFill>
                  <a:schemeClr val="accent1"/>
                </a:solidFill>
              </a:rPr>
              <a:t>Summary &amp; Discussion</a:t>
            </a:r>
            <a:endParaRPr b="1" spc="-10" dirty="0">
              <a:solidFill>
                <a:schemeClr val="accent1"/>
              </a:solidFill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84257" y="1536558"/>
            <a:ext cx="10143062" cy="3968371"/>
          </a:xfrm>
          <a:prstGeom prst="rect">
            <a:avLst/>
          </a:prstGeom>
        </p:spPr>
        <p:txBody>
          <a:bodyPr vert="horz" wrap="square" lIns="0" tIns="89512" rIns="0" bIns="0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US" sz="2800" b="1" dirty="0"/>
              <a:t>Key takeaways:</a:t>
            </a:r>
          </a:p>
          <a:p>
            <a:pPr marL="914400" lvl="1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2800" dirty="0"/>
              <a:t>AI enables machine intelligence</a:t>
            </a:r>
          </a:p>
          <a:p>
            <a:pPr marL="914400" lvl="1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2800" dirty="0"/>
              <a:t>ML learns from data</a:t>
            </a:r>
          </a:p>
          <a:p>
            <a:pPr marL="914400" lvl="1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2800" dirty="0"/>
              <a:t>Main types: supervised, unsupervised, reinforcement</a:t>
            </a:r>
          </a:p>
          <a:p>
            <a:pPr marL="914400" lvl="1" indent="-514350">
              <a:lnSpc>
                <a:spcPct val="150000"/>
              </a:lnSpc>
              <a:buFont typeface="+mj-lt"/>
              <a:buAutoNum type="arabicPeriod"/>
            </a:pPr>
            <a:r>
              <a:rPr lang="en-US" sz="2800" dirty="0"/>
              <a:t>Ethics and data quality matter</a:t>
            </a:r>
          </a:p>
          <a:p>
            <a:pPr>
              <a:lnSpc>
                <a:spcPct val="150000"/>
              </a:lnSpc>
            </a:pPr>
            <a:r>
              <a:rPr lang="en-US" sz="2800" b="1" dirty="0"/>
              <a:t>Discussion</a:t>
            </a:r>
            <a:r>
              <a:rPr lang="en-US" sz="2800" dirty="0"/>
              <a:t>: Predicting student success </a:t>
            </a:r>
            <a:r>
              <a:rPr lang="en-US" sz="2800" dirty="0" smtClean="0"/>
              <a:t>- what </a:t>
            </a:r>
            <a:r>
              <a:rPr lang="en-US" sz="2800" dirty="0"/>
              <a:t>data and ethics?</a:t>
            </a:r>
          </a:p>
        </p:txBody>
      </p:sp>
    </p:spTree>
    <p:extLst>
      <p:ext uri="{BB962C8B-B14F-4D97-AF65-F5344CB8AC3E}">
        <p14:creationId xmlns:p14="http://schemas.microsoft.com/office/powerpoint/2010/main" val="364408360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718</Words>
  <Application>Microsoft Office PowerPoint</Application>
  <PresentationFormat>Custom</PresentationFormat>
  <Paragraphs>170</Paragraphs>
  <Slides>22</Slides>
  <Notes>22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27" baseType="lpstr">
      <vt:lpstr>Arial</vt:lpstr>
      <vt:lpstr>Calibri</vt:lpstr>
      <vt:lpstr>Segoe UI</vt:lpstr>
      <vt:lpstr>1_Office Theme</vt:lpstr>
      <vt:lpstr>2_Office Theme</vt:lpstr>
      <vt:lpstr>ACCB6019</vt:lpstr>
      <vt:lpstr>Learning Objective(s) and Key Concepts</vt:lpstr>
      <vt:lpstr>What is Artificial Intelligence?</vt:lpstr>
      <vt:lpstr>The Goal of AI</vt:lpstr>
      <vt:lpstr>Key Components of AI</vt:lpstr>
      <vt:lpstr>Types of Artificial Intelligence</vt:lpstr>
      <vt:lpstr>What is Machine Learning?</vt:lpstr>
      <vt:lpstr>AI, ML, and Deep Learning</vt:lpstr>
      <vt:lpstr>How Machine Learning Works</vt:lpstr>
      <vt:lpstr>Types of Machine Learning</vt:lpstr>
      <vt:lpstr>Supervised Learning Explained</vt:lpstr>
      <vt:lpstr>Unsupervised Learning Explained</vt:lpstr>
      <vt:lpstr>Reinforcement Learning Explained</vt:lpstr>
      <vt:lpstr>Deep Learning Overview</vt:lpstr>
      <vt:lpstr>Neural Networks in a Nutshell</vt:lpstr>
      <vt:lpstr>Case Study: ML in Healthcare</vt:lpstr>
      <vt:lpstr>Data: The Fuel for ML</vt:lpstr>
      <vt:lpstr>Evaluation Metrics</vt:lpstr>
      <vt:lpstr>Applications of AI and ML</vt:lpstr>
      <vt:lpstr>Ethical and Social Considerations</vt:lpstr>
      <vt:lpstr>Future Trends in AI and ML</vt:lpstr>
      <vt:lpstr>Summary &amp; Discussion</vt:lpstr>
    </vt:vector>
  </TitlesOfParts>
  <Manager/>
  <Company/>
  <LinksUpToDate>false</LinksUpToDate>
  <SharedDoc>false</SharedDoc>
  <HyperlinkBase/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ACCB6019</dc:title>
  <dc:subject/>
  <dc:creator>User</dc:creator>
  <cp:keywords/>
  <dc:description>generated using python-pptx</dc:description>
  <cp:lastModifiedBy>User</cp:lastModifiedBy>
  <cp:revision>22</cp:revision>
  <dcterms:created xsi:type="dcterms:W3CDTF">2013-01-27T09:14:16Z</dcterms:created>
  <dcterms:modified xsi:type="dcterms:W3CDTF">2025-10-30T07:10:32Z</dcterms:modified>
  <cp:category/>
</cp:coreProperties>
</file>