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2" r:id="rId1"/>
  </p:sldMasterIdLst>
  <p:notesMasterIdLst>
    <p:notesMasterId r:id="rId9"/>
  </p:notesMasterIdLst>
  <p:sldIdLst>
    <p:sldId id="258" r:id="rId2"/>
    <p:sldId id="257" r:id="rId3"/>
    <p:sldId id="260" r:id="rId4"/>
    <p:sldId id="261" r:id="rId5"/>
    <p:sldId id="262" r:id="rId6"/>
    <p:sldId id="263" r:id="rId7"/>
    <p:sldId id="264"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7" d="100"/>
          <a:sy n="87" d="100"/>
        </p:scale>
        <p:origin x="-632"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notesMaster" Target="notesMasters/notesMaster1.xml"/><Relationship Id="rId10" Type="http://schemas.openxmlformats.org/officeDocument/2006/relationships/printerSettings" Target="printerSettings/printerSettings1.bin"/></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587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58738"/>
          </a:xfrm>
          <a:prstGeom prst="rect">
            <a:avLst/>
          </a:prstGeom>
        </p:spPr>
        <p:txBody>
          <a:bodyPr vert="horz" lIns="91440" tIns="45720" rIns="91440" bIns="45720" rtlCol="0"/>
          <a:lstStyle>
            <a:lvl1pPr algn="r">
              <a:defRPr sz="1200"/>
            </a:lvl1pPr>
          </a:lstStyle>
          <a:p>
            <a:fld id="{5AEB3FFC-AF61-448F-A0DE-BA48D8727CDB}" type="datetimeFigureOut">
              <a:rPr lang="en-GB"/>
              <a:t>07/05/19</a:t>
            </a:fld>
            <a:endParaRPr lang="en-US"/>
          </a:p>
        </p:txBody>
      </p:sp>
      <p:sp>
        <p:nvSpPr>
          <p:cNvPr id="4" name="Slide Image Placeholder 3"/>
          <p:cNvSpPr>
            <a:spLocks noGrp="1" noRot="1" noChangeAspect="1"/>
          </p:cNvSpPr>
          <p:nvPr>
            <p:ph type="sldImg" idx="2"/>
          </p:nvPr>
        </p:nvSpPr>
        <p:spPr>
          <a:xfrm>
            <a:off x="3078163" y="146050"/>
            <a:ext cx="701675" cy="395288"/>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563563"/>
            <a:ext cx="5486400" cy="46196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1112838"/>
            <a:ext cx="2971800" cy="5873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1112838"/>
            <a:ext cx="2971800" cy="58737"/>
          </a:xfrm>
          <a:prstGeom prst="rect">
            <a:avLst/>
          </a:prstGeom>
        </p:spPr>
        <p:txBody>
          <a:bodyPr vert="horz" lIns="91440" tIns="45720" rIns="91440" bIns="45720" rtlCol="0" anchor="b"/>
          <a:lstStyle>
            <a:lvl1pPr algn="r">
              <a:defRPr sz="1200"/>
            </a:lvl1pPr>
          </a:lstStyle>
          <a:p>
            <a:fld id="{E600DBE3-F2B6-4438-B16E-F52C2A4E28BD}" type="slidenum">
              <a:rPr lang="en-GB"/>
              <a:t>‹#›</a:t>
            </a:fld>
            <a:endParaRPr lang="en-US"/>
          </a:p>
        </p:txBody>
      </p:sp>
    </p:spTree>
    <p:extLst>
      <p:ext uri="{BB962C8B-B14F-4D97-AF65-F5344CB8AC3E}">
        <p14:creationId xmlns:p14="http://schemas.microsoft.com/office/powerpoint/2010/main" val="3178543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Codes of conduct (25%)</a:t>
            </a:r>
            <a:endParaRPr lang="en-US" err="1"/>
          </a:p>
          <a:p>
            <a:endParaRPr lang="en-US" dirty="0">
              <a:cs typeface="Calibri"/>
            </a:endParaRPr>
          </a:p>
          <a:p>
            <a:r>
              <a:rPr lang="en-US"/>
              <a:t>As a future sports therapist it is essential that the responsibilities, ideals and standards set by the society are followed to the highest ability. Alongside this dedication and good quality services should be provided to patients at all times. </a:t>
            </a:r>
          </a:p>
          <a:p>
            <a:r>
              <a:rPr lang="en-US"/>
              <a:t>The Standards of conduct, performance and ethics book describes 15 duties to follow and adhere to.  There a many qualities and characteristics required for a good sports therapist including appropriate appearance through clothing and uniform as well as good time management and organization. Good communication skills and interpersonal skills are in my opinion one of the most important skills required for the job.  </a:t>
            </a:r>
          </a:p>
        </p:txBody>
      </p:sp>
      <p:sp>
        <p:nvSpPr>
          <p:cNvPr id="4" name="Slide Number Placeholder 3"/>
          <p:cNvSpPr>
            <a:spLocks noGrp="1"/>
          </p:cNvSpPr>
          <p:nvPr>
            <p:ph type="sldNum" sz="quarter" idx="5"/>
          </p:nvPr>
        </p:nvSpPr>
        <p:spPr/>
        <p:txBody>
          <a:bodyPr/>
          <a:lstStyle/>
          <a:p>
            <a:fld id="{E600DBE3-F2B6-4438-B16E-F52C2A4E28BD}" type="slidenum">
              <a:rPr lang="en-GB"/>
              <a:t>2</a:t>
            </a:fld>
            <a:endParaRPr lang="en-US"/>
          </a:p>
        </p:txBody>
      </p:sp>
    </p:spTree>
    <p:extLst>
      <p:ext uri="{BB962C8B-B14F-4D97-AF65-F5344CB8AC3E}">
        <p14:creationId xmlns:p14="http://schemas.microsoft.com/office/powerpoint/2010/main" val="310007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Professionalism (30%)</a:t>
            </a:r>
          </a:p>
          <a:p>
            <a:endParaRPr lang="en-US" dirty="0">
              <a:cs typeface="Calibri" panose="020F0502020204030204"/>
            </a:endParaRPr>
          </a:p>
          <a:p>
            <a:r>
              <a:rPr lang="en-US"/>
              <a:t>Interpersonal skills are defined as the ability to communicate or interact well with other people. These skills are very important for a sports therapist, as the job involves having to work alongside and interact with a wide range of people. Knowing how to present yourself and adapt your language to meet the criteria of different diverse groups is key to helping develop your professional characteristics.  These skills associate with duties 6 and 7 in the code of conduct handbook. It is important to maintain professional characteristics when dealing with any client or in any setting where you may be representing sports therapists in order to not damage the reputation of the society. </a:t>
            </a:r>
          </a:p>
        </p:txBody>
      </p:sp>
      <p:sp>
        <p:nvSpPr>
          <p:cNvPr id="4" name="Slide Number Placeholder 3"/>
          <p:cNvSpPr>
            <a:spLocks noGrp="1"/>
          </p:cNvSpPr>
          <p:nvPr>
            <p:ph type="sldNum" sz="quarter" idx="5"/>
          </p:nvPr>
        </p:nvSpPr>
        <p:spPr/>
        <p:txBody>
          <a:bodyPr/>
          <a:lstStyle/>
          <a:p>
            <a:fld id="{E600DBE3-F2B6-4438-B16E-F52C2A4E28BD}" type="slidenum">
              <a:rPr lang="en-GB"/>
              <a:t>3</a:t>
            </a:fld>
            <a:endParaRPr lang="en-US"/>
          </a:p>
        </p:txBody>
      </p:sp>
    </p:spTree>
    <p:extLst>
      <p:ext uri="{BB962C8B-B14F-4D97-AF65-F5344CB8AC3E}">
        <p14:creationId xmlns:p14="http://schemas.microsoft.com/office/powerpoint/2010/main" val="1010457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Ethics (25%)</a:t>
            </a:r>
            <a:endParaRPr lang="en-US"/>
          </a:p>
          <a:p>
            <a:endParaRPr lang="en-US" dirty="0">
              <a:cs typeface="Calibri"/>
            </a:endParaRPr>
          </a:p>
          <a:p>
            <a:r>
              <a:rPr lang="en-US"/>
              <a:t>Examples of groups of people sports therapists may be working with include: Coaches, athletes, parents, other medical professionals and clients in a private practice. These people may be of different ethnicities, ages or genders and therefore it is important to approach each individual situation appropriately.  </a:t>
            </a:r>
          </a:p>
          <a:p>
            <a:r>
              <a:rPr lang="en-US" dirty="0"/>
              <a:t> </a:t>
            </a:r>
            <a:endParaRPr lang="en-US" dirty="0">
              <a:cs typeface="Calibri"/>
            </a:endParaRPr>
          </a:p>
          <a:p>
            <a:r>
              <a:rPr lang="en-US"/>
              <a:t>It is essential that during explanations to clients or parents that appropriate language is used so all involved understand the process and what is required to happen. This way they are able to make their own decision as to whether or not they would like to continue on. </a:t>
            </a:r>
          </a:p>
          <a:p>
            <a:r>
              <a:rPr lang="en-US" dirty="0"/>
              <a:t> </a:t>
            </a:r>
            <a:endParaRPr lang="en-US" dirty="0">
              <a:cs typeface="Calibri"/>
            </a:endParaRPr>
          </a:p>
          <a:p>
            <a:r>
              <a:rPr lang="en-US"/>
              <a:t>Using terms only practitioners would use may confuse clients and cause them to have a little understanding of what is about to happen. For example saying to a patient 'we are going to carry out active and passive range of movements tests at the hip' would be acceptable in your notes however the clients may not understand that passive ranges of movement require one on one contact and little bit of overpressure, which could cause pain potentially. This should be explained to the client so that they are prepared or can say no to continue on.  </a:t>
            </a:r>
          </a:p>
          <a:p>
            <a:r>
              <a:rPr lang="en-US"/>
              <a:t> When working with younger teams with players under 18 years of age it is important that the parent or guardian signs their consent before any assessment or treatments are carried out. When working with younger players you want to be firm but approachable and trusting so they feel they can approach you with questions or </a:t>
            </a:r>
          </a:p>
          <a:p>
            <a:endParaRPr lang="en-US">
              <a:cs typeface="Calibri"/>
            </a:endParaRPr>
          </a:p>
          <a:p>
            <a:endParaRPr lang="en-US" dirty="0">
              <a:cs typeface="Calibri" panose="020F0502020204030204"/>
            </a:endParaRP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E600DBE3-F2B6-4438-B16E-F52C2A4E28BD}" type="slidenum">
              <a:rPr lang="en-GB"/>
              <a:t>4</a:t>
            </a:fld>
            <a:endParaRPr lang="en-US"/>
          </a:p>
        </p:txBody>
      </p:sp>
    </p:spTree>
    <p:extLst>
      <p:ext uri="{BB962C8B-B14F-4D97-AF65-F5344CB8AC3E}">
        <p14:creationId xmlns:p14="http://schemas.microsoft.com/office/powerpoint/2010/main" val="2764979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Ethics (25%)</a:t>
            </a:r>
            <a:endParaRPr lang="en-US"/>
          </a:p>
          <a:p>
            <a:endParaRPr lang="en-US" dirty="0">
              <a:cs typeface="Calibri"/>
            </a:endParaRPr>
          </a:p>
          <a:p>
            <a:r>
              <a:rPr lang="en-US"/>
              <a:t>Examples of groups of people sports therapists may be working with include: Coaches, athletes, parents, other medical professionals and clients in a private practice. These people may be of different ethnicities, ages or genders and therefore it is important to approach each individual situation appropriately.  </a:t>
            </a:r>
          </a:p>
          <a:p>
            <a:r>
              <a:rPr lang="en-US" dirty="0"/>
              <a:t> </a:t>
            </a:r>
            <a:endParaRPr lang="en-US" dirty="0">
              <a:cs typeface="Calibri"/>
            </a:endParaRPr>
          </a:p>
          <a:p>
            <a:r>
              <a:rPr lang="en-US"/>
              <a:t>It is essential that during explanations to clients or parents that appropriate language is used so all involved understand the process and what is required to happen. This way they are able to make their own decision as to whether or not they would like to continue on. </a:t>
            </a:r>
          </a:p>
          <a:p>
            <a:r>
              <a:rPr lang="en-US" dirty="0"/>
              <a:t> </a:t>
            </a:r>
            <a:endParaRPr lang="en-US" dirty="0">
              <a:cs typeface="Calibri"/>
            </a:endParaRPr>
          </a:p>
          <a:p>
            <a:r>
              <a:rPr lang="en-US"/>
              <a:t>Using terms only practitioners would use may confuse clients and cause them to have a little understanding of what is about to happen. For example saying to a patient 'we are going to carry out active and passive range of movements tests at the hip' would be acceptable in your notes however the clients may not understand that passive ranges of movement require one on one contact and little bit of overpressure, which could cause pain potentially. This should be explained to the client so that they are prepared or can say no to continue on.  </a:t>
            </a:r>
          </a:p>
          <a:p>
            <a:r>
              <a:rPr lang="en-US"/>
              <a:t> When working with younger teams with players under 18 years of age it is important that the parent or guardian signs their consent before any assessment or treatments are carried out. When working with younger players you want to be firm but approachable and trusting so they feel they can approach you with questions or </a:t>
            </a:r>
          </a:p>
          <a:p>
            <a:endParaRPr lang="en-US">
              <a:cs typeface="Calibri"/>
            </a:endParaRPr>
          </a:p>
          <a:p>
            <a:endParaRPr lang="en-US" dirty="0">
              <a:cs typeface="Calibri" panose="020F0502020204030204"/>
            </a:endParaRP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E600DBE3-F2B6-4438-B16E-F52C2A4E28BD}" type="slidenum">
              <a:rPr lang="en-GB"/>
              <a:t>5</a:t>
            </a:fld>
            <a:endParaRPr lang="en-US"/>
          </a:p>
        </p:txBody>
      </p:sp>
    </p:spTree>
    <p:extLst>
      <p:ext uri="{BB962C8B-B14F-4D97-AF65-F5344CB8AC3E}">
        <p14:creationId xmlns:p14="http://schemas.microsoft.com/office/powerpoint/2010/main" val="3358003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Ethics (25%)</a:t>
            </a:r>
            <a:endParaRPr lang="en-US"/>
          </a:p>
          <a:p>
            <a:endParaRPr lang="en-US" dirty="0">
              <a:cs typeface="Calibri"/>
            </a:endParaRPr>
          </a:p>
          <a:p>
            <a:r>
              <a:rPr lang="en-US"/>
              <a:t>Examples of groups of people sports therapists may be working with include: Coaches, athletes, parents, other medical professionals and clients in a private practice. These people may be of different ethnicities, ages or genders and therefore it is important to approach each individual situation appropriately.  </a:t>
            </a:r>
          </a:p>
          <a:p>
            <a:r>
              <a:rPr lang="en-US" dirty="0"/>
              <a:t> </a:t>
            </a:r>
            <a:endParaRPr lang="en-US" dirty="0">
              <a:cs typeface="Calibri"/>
            </a:endParaRPr>
          </a:p>
          <a:p>
            <a:r>
              <a:rPr lang="en-US"/>
              <a:t>It is essential that during explanations to clients or parents that appropriate language is used so all involved understand the process and what is required to happen. This way they are able to make their own decision as to whether or not they would like to continue on. </a:t>
            </a:r>
          </a:p>
          <a:p>
            <a:r>
              <a:rPr lang="en-US" dirty="0"/>
              <a:t> </a:t>
            </a:r>
            <a:endParaRPr lang="en-US" dirty="0">
              <a:cs typeface="Calibri"/>
            </a:endParaRPr>
          </a:p>
          <a:p>
            <a:r>
              <a:rPr lang="en-US"/>
              <a:t>Using terms only practitioners would use may confuse clients and cause them to have a little understanding of what is about to happen. For example saying to a patient 'we are going to carry out active and passive range of movements tests at the hip' would be acceptable in your notes however the clients may not understand that passive ranges of movement require one on one contact and little bit of overpressure, which could cause pain potentially. This should be explained to the client so that they are prepared or can say no to continue on.  </a:t>
            </a:r>
          </a:p>
          <a:p>
            <a:r>
              <a:rPr lang="en-US"/>
              <a:t> When working with younger teams with players under 18 years of age it is important that the parent or guardian signs their consent before any assessment or treatments are carried out. When working with younger players you want to be firm but approachable and trusting so they feel they can approach you with questions or </a:t>
            </a:r>
          </a:p>
          <a:p>
            <a:endParaRPr lang="en-US">
              <a:cs typeface="Calibri"/>
            </a:endParaRPr>
          </a:p>
          <a:p>
            <a:endParaRPr lang="en-US" dirty="0">
              <a:cs typeface="Calibri" panose="020F0502020204030204"/>
            </a:endParaRP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E600DBE3-F2B6-4438-B16E-F52C2A4E28BD}" type="slidenum">
              <a:rPr lang="en-GB"/>
              <a:t>6</a:t>
            </a:fld>
            <a:endParaRPr lang="en-US"/>
          </a:p>
        </p:txBody>
      </p:sp>
    </p:spTree>
    <p:extLst>
      <p:ext uri="{BB962C8B-B14F-4D97-AF65-F5344CB8AC3E}">
        <p14:creationId xmlns:p14="http://schemas.microsoft.com/office/powerpoint/2010/main" val="3358003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Ethics (25%)</a:t>
            </a:r>
            <a:endParaRPr lang="en-US"/>
          </a:p>
          <a:p>
            <a:endParaRPr lang="en-US" dirty="0">
              <a:cs typeface="Calibri"/>
            </a:endParaRPr>
          </a:p>
          <a:p>
            <a:r>
              <a:rPr lang="en-US"/>
              <a:t>Examples of groups of people sports therapists may be working with include: Coaches, athletes, parents, other medical professionals and clients in a private practice. These people may be of different ethnicities, ages or genders and therefore it is important to approach each individual situation appropriately.  </a:t>
            </a:r>
          </a:p>
          <a:p>
            <a:r>
              <a:rPr lang="en-US" dirty="0"/>
              <a:t> </a:t>
            </a:r>
            <a:endParaRPr lang="en-US" dirty="0">
              <a:cs typeface="Calibri"/>
            </a:endParaRPr>
          </a:p>
          <a:p>
            <a:r>
              <a:rPr lang="en-US"/>
              <a:t>It is essential that during explanations to clients or parents that appropriate language is used so all involved understand the process and what is required to happen. This way they are able to make their own decision as to whether or not they would like to continue on. </a:t>
            </a:r>
          </a:p>
          <a:p>
            <a:r>
              <a:rPr lang="en-US" dirty="0"/>
              <a:t> </a:t>
            </a:r>
            <a:endParaRPr lang="en-US" dirty="0">
              <a:cs typeface="Calibri"/>
            </a:endParaRPr>
          </a:p>
          <a:p>
            <a:r>
              <a:rPr lang="en-US"/>
              <a:t>Using terms only practitioners would use may confuse clients and cause them to have a little understanding of what is about to happen. For example saying to a patient 'we are going to carry out active and passive range of movements tests at the hip' would be acceptable in your notes however the clients may not understand that passive ranges of movement require one on one contact and little bit of overpressure, which could cause pain potentially. This should be explained to the client so that they are prepared or can say no to continue on.  </a:t>
            </a:r>
          </a:p>
          <a:p>
            <a:r>
              <a:rPr lang="en-US"/>
              <a:t> When working with younger teams with players under 18 years of age it is important that the parent or guardian signs their consent before any assessment or treatments are carried out. When working with younger players you want to be firm but approachable and trusting so they feel they can approach you with questions or </a:t>
            </a:r>
          </a:p>
          <a:p>
            <a:endParaRPr lang="en-US">
              <a:cs typeface="Calibri"/>
            </a:endParaRPr>
          </a:p>
          <a:p>
            <a:endParaRPr lang="en-US" dirty="0">
              <a:cs typeface="Calibri" panose="020F0502020204030204"/>
            </a:endParaRP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E600DBE3-F2B6-4438-B16E-F52C2A4E28BD}" type="slidenum">
              <a:rPr lang="en-GB"/>
              <a:t>7</a:t>
            </a:fld>
            <a:endParaRPr lang="en-US"/>
          </a:p>
        </p:txBody>
      </p:sp>
    </p:spTree>
    <p:extLst>
      <p:ext uri="{BB962C8B-B14F-4D97-AF65-F5344CB8AC3E}">
        <p14:creationId xmlns:p14="http://schemas.microsoft.com/office/powerpoint/2010/main" val="3358003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dirty="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07/05/19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1939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nchor="ct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07/05/19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8947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dirty="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07/05/19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71518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07/05/19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61424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dirty="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07/05/19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95827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07/05/19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9645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07/05/19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8485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dirty="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07/05/19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63405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dirty="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07/05/19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8718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a:t>Click to edit Master text styles</a:t>
            </a:r>
          </a:p>
        </p:txBody>
      </p:sp>
      <p:sp>
        <p:nvSpPr>
          <p:cNvPr id="3" name="Date Placeholder 2"/>
          <p:cNvSpPr>
            <a:spLocks noGrp="1"/>
          </p:cNvSpPr>
          <p:nvPr>
            <p:ph type="dt" sz="half" idx="10"/>
          </p:nvPr>
        </p:nvSpPr>
        <p:spPr/>
        <p:txBody>
          <a:bodyPr/>
          <a:lstStyle/>
          <a:p>
            <a:fld id="{846CE7D5-CF57-46EF-B807-FDD0502418D4}" type="datetimeFigureOut">
              <a:rPr lang="en-GB" smtClean="0"/>
              <a:t>07/05/19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64847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dirty="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07/05/19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7160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dirty="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07/05/19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8304759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dirty="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07/05/19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984572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dirty="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07/05/19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3508017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dirty="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07/05/19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452670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07/05/19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599943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07/05/19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0235652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846CE7D5-CF57-46EF-B807-FDD0502418D4}" type="datetimeFigureOut">
              <a:rPr lang="en-GB" smtClean="0"/>
              <a:t>07/05/19</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02793154"/>
      </p:ext>
    </p:extLst>
  </p:cSld>
  <p:clrMap bg1="dk1" tx1="lt1" bg2="dk2" tx2="lt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 id="2147483939" r:id="rId7"/>
    <p:sldLayoutId id="2147483940" r:id="rId8"/>
    <p:sldLayoutId id="2147483941" r:id="rId9"/>
    <p:sldLayoutId id="2147483942" r:id="rId10"/>
    <p:sldLayoutId id="2147483943" r:id="rId11"/>
    <p:sldLayoutId id="2147483944" r:id="rId12"/>
    <p:sldLayoutId id="2147483945" r:id="rId13"/>
    <p:sldLayoutId id="2147483946" r:id="rId14"/>
    <p:sldLayoutId id="2147483947" r:id="rId15"/>
    <p:sldLayoutId id="2147483948" r:id="rId16"/>
    <p:sldLayoutId id="214748394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F70AA0-0279-4CDA-86F6-BF24B41EF5A2}"/>
              </a:ext>
            </a:extLst>
          </p:cNvPr>
          <p:cNvSpPr>
            <a:spLocks noGrp="1"/>
          </p:cNvSpPr>
          <p:nvPr>
            <p:ph type="ctrTitle"/>
          </p:nvPr>
        </p:nvSpPr>
        <p:spPr/>
        <p:txBody>
          <a:bodyPr/>
          <a:lstStyle/>
          <a:p>
            <a:r>
              <a:rPr lang="en-US" dirty="0"/>
              <a:t>Sports Therapy</a:t>
            </a:r>
            <a:endParaRPr lang="en-US" dirty="0" err="1"/>
          </a:p>
        </p:txBody>
      </p:sp>
      <p:sp>
        <p:nvSpPr>
          <p:cNvPr id="3" name="Subtitle 2">
            <a:extLst>
              <a:ext uri="{FF2B5EF4-FFF2-40B4-BE49-F238E27FC236}">
                <a16:creationId xmlns:a16="http://schemas.microsoft.com/office/drawing/2014/main" xmlns="" id="{85330B7A-A1D6-445B-BD93-4E93582FEFC2}"/>
              </a:ext>
            </a:extLst>
          </p:cNvPr>
          <p:cNvSpPr>
            <a:spLocks noGrp="1"/>
          </p:cNvSpPr>
          <p:nvPr>
            <p:ph type="subTitle" idx="1"/>
          </p:nvPr>
        </p:nvSpPr>
        <p:spPr/>
        <p:txBody>
          <a:bodyPr/>
          <a:lstStyle/>
          <a:p>
            <a:r>
              <a:rPr lang="en-US" dirty="0"/>
              <a:t>Interpersonal skills</a:t>
            </a:r>
          </a:p>
          <a:p>
            <a:r>
              <a:rPr lang="en-US" dirty="0"/>
              <a:t>Lauren Huxtable: 1800607</a:t>
            </a:r>
          </a:p>
        </p:txBody>
      </p:sp>
    </p:spTree>
    <p:extLst>
      <p:ext uri="{BB962C8B-B14F-4D97-AF65-F5344CB8AC3E}">
        <p14:creationId xmlns:p14="http://schemas.microsoft.com/office/powerpoint/2010/main" val="1051210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A6ADC9-6AE1-4F98-BCC1-204DDC833427}"/>
              </a:ext>
            </a:extLst>
          </p:cNvPr>
          <p:cNvSpPr>
            <a:spLocks noGrp="1"/>
          </p:cNvSpPr>
          <p:nvPr>
            <p:ph type="title"/>
          </p:nvPr>
        </p:nvSpPr>
        <p:spPr>
          <a:xfrm>
            <a:off x="597948" y="1596"/>
            <a:ext cx="8534400" cy="1507067"/>
          </a:xfrm>
        </p:spPr>
        <p:txBody>
          <a:bodyPr/>
          <a:lstStyle/>
          <a:p>
            <a:r>
              <a:rPr lang="en-US"/>
              <a:t>Introduction</a:t>
            </a:r>
            <a:endParaRPr lang="en-US" dirty="0"/>
          </a:p>
        </p:txBody>
      </p:sp>
      <p:sp>
        <p:nvSpPr>
          <p:cNvPr id="3" name="Content Placeholder 2">
            <a:extLst>
              <a:ext uri="{FF2B5EF4-FFF2-40B4-BE49-F238E27FC236}">
                <a16:creationId xmlns:a16="http://schemas.microsoft.com/office/drawing/2014/main" xmlns="" id="{3956361B-BBB8-4109-829B-644CF8E32B50}"/>
              </a:ext>
            </a:extLst>
          </p:cNvPr>
          <p:cNvSpPr>
            <a:spLocks noGrp="1"/>
          </p:cNvSpPr>
          <p:nvPr>
            <p:ph sz="half" idx="1"/>
          </p:nvPr>
        </p:nvSpPr>
        <p:spPr>
          <a:xfrm>
            <a:off x="554815" y="1505309"/>
            <a:ext cx="10688598" cy="3615267"/>
          </a:xfrm>
        </p:spPr>
        <p:txBody>
          <a:bodyPr/>
          <a:lstStyle/>
          <a:p>
            <a:endParaRPr lang="en-US" b="1" dirty="0"/>
          </a:p>
          <a:p>
            <a:endParaRPr lang="en-US" dirty="0"/>
          </a:p>
        </p:txBody>
      </p:sp>
      <p:sp>
        <p:nvSpPr>
          <p:cNvPr id="7" name="TextBox 6">
            <a:extLst>
              <a:ext uri="{FF2B5EF4-FFF2-40B4-BE49-F238E27FC236}">
                <a16:creationId xmlns:a16="http://schemas.microsoft.com/office/drawing/2014/main" xmlns="" id="{1914CD8A-1246-4BEC-BDB1-7D8798B320D0}"/>
              </a:ext>
            </a:extLst>
          </p:cNvPr>
          <p:cNvSpPr txBox="1"/>
          <p:nvPr/>
        </p:nvSpPr>
        <p:spPr>
          <a:xfrm>
            <a:off x="339307" y="1374475"/>
            <a:ext cx="827848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2">
                    <a:lumMod val="60000"/>
                    <a:lumOff val="40000"/>
                  </a:schemeClr>
                </a:solidFill>
              </a:rPr>
              <a:t>'One identifiable characteristic of a healthcare profession is the dedication of it's members in providing a service to the patients they care for. In becoming a member of The Society Of Sports Therapists an individual assumes obligations and responsibilities to act in accordance with the ideals and standards of the sports therapy profession.'</a:t>
            </a:r>
          </a:p>
          <a:p>
            <a:endParaRPr lang="en-US" sz="2400" dirty="0">
              <a:solidFill>
                <a:schemeClr val="bg2">
                  <a:lumMod val="60000"/>
                  <a:lumOff val="40000"/>
                </a:schemeClr>
              </a:solidFill>
            </a:endParaRPr>
          </a:p>
          <a:p>
            <a:r>
              <a:rPr lang="en-US" sz="2400" i="1" dirty="0">
                <a:solidFill>
                  <a:schemeClr val="bg2">
                    <a:lumMod val="60000"/>
                    <a:lumOff val="40000"/>
                  </a:schemeClr>
                </a:solidFill>
              </a:rPr>
              <a:t>(The society of sports therapists, 2012)</a:t>
            </a:r>
          </a:p>
        </p:txBody>
      </p:sp>
    </p:spTree>
    <p:extLst>
      <p:ext uri="{BB962C8B-B14F-4D97-AF65-F5344CB8AC3E}">
        <p14:creationId xmlns:p14="http://schemas.microsoft.com/office/powerpoint/2010/main" val="1936048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A6ADC9-6AE1-4F98-BCC1-204DDC833427}"/>
              </a:ext>
            </a:extLst>
          </p:cNvPr>
          <p:cNvSpPr>
            <a:spLocks noGrp="1"/>
          </p:cNvSpPr>
          <p:nvPr>
            <p:ph type="title"/>
          </p:nvPr>
        </p:nvSpPr>
        <p:spPr>
          <a:xfrm>
            <a:off x="396666" y="1596"/>
            <a:ext cx="8462512" cy="1507067"/>
          </a:xfrm>
        </p:spPr>
        <p:txBody>
          <a:bodyPr>
            <a:normAutofit/>
          </a:bodyPr>
          <a:lstStyle/>
          <a:p>
            <a:r>
              <a:rPr lang="en-US" dirty="0"/>
              <a:t>What are interpersonal skills?</a:t>
            </a:r>
          </a:p>
        </p:txBody>
      </p:sp>
      <p:sp>
        <p:nvSpPr>
          <p:cNvPr id="3" name="Content Placeholder 2">
            <a:extLst>
              <a:ext uri="{FF2B5EF4-FFF2-40B4-BE49-F238E27FC236}">
                <a16:creationId xmlns:a16="http://schemas.microsoft.com/office/drawing/2014/main" xmlns="" id="{3956361B-BBB8-4109-829B-644CF8E32B50}"/>
              </a:ext>
            </a:extLst>
          </p:cNvPr>
          <p:cNvSpPr>
            <a:spLocks noGrp="1"/>
          </p:cNvSpPr>
          <p:nvPr>
            <p:ph sz="half" idx="1"/>
          </p:nvPr>
        </p:nvSpPr>
        <p:spPr>
          <a:xfrm>
            <a:off x="554815" y="1505309"/>
            <a:ext cx="10688598" cy="3615267"/>
          </a:xfrm>
        </p:spPr>
        <p:txBody>
          <a:bodyPr/>
          <a:lstStyle/>
          <a:p>
            <a:endParaRPr lang="en-US" b="1" dirty="0"/>
          </a:p>
          <a:p>
            <a:endParaRPr lang="en-US" dirty="0"/>
          </a:p>
        </p:txBody>
      </p:sp>
      <p:sp>
        <p:nvSpPr>
          <p:cNvPr id="6" name="TextBox 5">
            <a:extLst>
              <a:ext uri="{FF2B5EF4-FFF2-40B4-BE49-F238E27FC236}">
                <a16:creationId xmlns:a16="http://schemas.microsoft.com/office/drawing/2014/main" xmlns="" id="{4079A8F1-1809-4102-BDBD-B6FECF5BEE69}"/>
              </a:ext>
            </a:extLst>
          </p:cNvPr>
          <p:cNvSpPr txBox="1"/>
          <p:nvPr/>
        </p:nvSpPr>
        <p:spPr>
          <a:xfrm>
            <a:off x="395019" y="1387056"/>
            <a:ext cx="819221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2">
                    <a:lumMod val="60000"/>
                    <a:lumOff val="40000"/>
                  </a:schemeClr>
                </a:solidFill>
              </a:rPr>
              <a:t>Definition:</a:t>
            </a:r>
            <a:r>
              <a:rPr lang="en-US" sz="2400" dirty="0">
                <a:solidFill>
                  <a:schemeClr val="bg2">
                    <a:lumMod val="60000"/>
                    <a:lumOff val="40000"/>
                  </a:schemeClr>
                </a:solidFill>
              </a:rPr>
              <a:t> </a:t>
            </a:r>
          </a:p>
          <a:p>
            <a:endParaRPr lang="en-US" dirty="0">
              <a:solidFill>
                <a:schemeClr val="bg2">
                  <a:lumMod val="60000"/>
                  <a:lumOff val="40000"/>
                </a:schemeClr>
              </a:solidFill>
            </a:endParaRPr>
          </a:p>
          <a:p>
            <a:r>
              <a:rPr lang="en-US" dirty="0">
                <a:solidFill>
                  <a:schemeClr val="bg2">
                    <a:lumMod val="60000"/>
                    <a:lumOff val="40000"/>
                  </a:schemeClr>
                </a:solidFill>
              </a:rPr>
              <a:t> 'The ability to communicate or interact well with other people.' </a:t>
            </a:r>
          </a:p>
        </p:txBody>
      </p:sp>
      <p:sp>
        <p:nvSpPr>
          <p:cNvPr id="4" name="TextBox 3">
            <a:extLst>
              <a:ext uri="{FF2B5EF4-FFF2-40B4-BE49-F238E27FC236}">
                <a16:creationId xmlns:a16="http://schemas.microsoft.com/office/drawing/2014/main" xmlns="" id="{1F7CEF8F-0739-40FC-843E-0B12706AC94B}"/>
              </a:ext>
            </a:extLst>
          </p:cNvPr>
          <p:cNvSpPr txBox="1"/>
          <p:nvPr/>
        </p:nvSpPr>
        <p:spPr>
          <a:xfrm>
            <a:off x="339306" y="3732363"/>
            <a:ext cx="9399916"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4AA8E6"/>
                </a:solidFill>
              </a:rPr>
              <a:t>6. </a:t>
            </a:r>
            <a:r>
              <a:rPr lang="en-US" sz="2000" dirty="0">
                <a:solidFill>
                  <a:srgbClr val="4AA8E6"/>
                </a:solidFill>
              </a:rPr>
              <a:t>You must act within the limits of your knowledge, skills and experience and if nessacery refer the </a:t>
            </a:r>
            <a:r>
              <a:rPr lang="en-US" sz="2000">
                <a:solidFill>
                  <a:srgbClr val="4AA8E6"/>
                </a:solidFill>
              </a:rPr>
              <a:t>matter to another professional</a:t>
            </a:r>
            <a:endParaRPr lang="en-US" sz="2000" dirty="0">
              <a:solidFill>
                <a:srgbClr val="4AA8E6"/>
              </a:solidFill>
            </a:endParaRPr>
          </a:p>
          <a:p>
            <a:endParaRPr lang="en-US" sz="2000" dirty="0">
              <a:solidFill>
                <a:srgbClr val="4AA8E6"/>
              </a:solidFill>
            </a:endParaRPr>
          </a:p>
          <a:p>
            <a:r>
              <a:rPr lang="en-US" sz="2000" b="1" dirty="0">
                <a:solidFill>
                  <a:srgbClr val="4AA8E6"/>
                </a:solidFill>
              </a:rPr>
              <a:t>7. </a:t>
            </a:r>
            <a:r>
              <a:rPr lang="en-US" sz="2000" dirty="0">
                <a:solidFill>
                  <a:srgbClr val="4AA8E6"/>
                </a:solidFill>
              </a:rPr>
              <a:t>You must maintain proper and effective </a:t>
            </a:r>
            <a:r>
              <a:rPr lang="en-US" sz="2000">
                <a:solidFill>
                  <a:srgbClr val="4AA8E6"/>
                </a:solidFill>
              </a:rPr>
              <a:t>communication with patients/clients and other professionals</a:t>
            </a:r>
          </a:p>
          <a:p>
            <a:endParaRPr lang="en-US" sz="2000" dirty="0">
              <a:solidFill>
                <a:srgbClr val="4AA8E6"/>
              </a:solidFill>
            </a:endParaRPr>
          </a:p>
          <a:p>
            <a:r>
              <a:rPr lang="en-US" sz="2000" i="1">
                <a:solidFill>
                  <a:srgbClr val="4AA8E6"/>
                </a:solidFill>
              </a:rPr>
              <a:t>(Standards of conduct, performance and ethics, 2012)</a:t>
            </a:r>
            <a:endParaRPr lang="en-US" sz="2000" i="1" dirty="0">
              <a:solidFill>
                <a:srgbClr val="4AA8E6"/>
              </a:solidFill>
            </a:endParaRPr>
          </a:p>
        </p:txBody>
      </p:sp>
      <p:sp>
        <p:nvSpPr>
          <p:cNvPr id="5" name="TextBox 4">
            <a:extLst>
              <a:ext uri="{FF2B5EF4-FFF2-40B4-BE49-F238E27FC236}">
                <a16:creationId xmlns:a16="http://schemas.microsoft.com/office/drawing/2014/main" xmlns="" id="{E9372915-DF5B-4EF1-AB61-BACA522B20CF}"/>
              </a:ext>
            </a:extLst>
          </p:cNvPr>
          <p:cNvSpPr txBox="1"/>
          <p:nvPr/>
        </p:nvSpPr>
        <p:spPr>
          <a:xfrm>
            <a:off x="338408" y="3084483"/>
            <a:ext cx="44828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Codes of conduct:</a:t>
            </a:r>
          </a:p>
        </p:txBody>
      </p:sp>
    </p:spTree>
    <p:extLst>
      <p:ext uri="{BB962C8B-B14F-4D97-AF65-F5344CB8AC3E}">
        <p14:creationId xmlns:p14="http://schemas.microsoft.com/office/powerpoint/2010/main" val="2590054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A6ADC9-6AE1-4F98-BCC1-204DDC833427}"/>
              </a:ext>
            </a:extLst>
          </p:cNvPr>
          <p:cNvSpPr>
            <a:spLocks noGrp="1"/>
          </p:cNvSpPr>
          <p:nvPr>
            <p:ph type="title"/>
          </p:nvPr>
        </p:nvSpPr>
        <p:spPr>
          <a:xfrm>
            <a:off x="597948" y="1596"/>
            <a:ext cx="8534400" cy="1507067"/>
          </a:xfrm>
        </p:spPr>
        <p:txBody>
          <a:bodyPr/>
          <a:lstStyle/>
          <a:p>
            <a:r>
              <a:rPr lang="en-US" dirty="0"/>
              <a:t>Who are you working with?</a:t>
            </a:r>
          </a:p>
        </p:txBody>
      </p:sp>
      <p:sp>
        <p:nvSpPr>
          <p:cNvPr id="3" name="Content Placeholder 2">
            <a:extLst>
              <a:ext uri="{FF2B5EF4-FFF2-40B4-BE49-F238E27FC236}">
                <a16:creationId xmlns:a16="http://schemas.microsoft.com/office/drawing/2014/main" xmlns="" id="{3956361B-BBB8-4109-829B-644CF8E32B50}"/>
              </a:ext>
            </a:extLst>
          </p:cNvPr>
          <p:cNvSpPr>
            <a:spLocks noGrp="1"/>
          </p:cNvSpPr>
          <p:nvPr>
            <p:ph sz="half" idx="1"/>
          </p:nvPr>
        </p:nvSpPr>
        <p:spPr>
          <a:xfrm>
            <a:off x="554815" y="1505309"/>
            <a:ext cx="10688598" cy="3615267"/>
          </a:xfrm>
        </p:spPr>
        <p:txBody>
          <a:bodyPr/>
          <a:lstStyle/>
          <a:p>
            <a:endParaRPr lang="en-US" b="1" dirty="0"/>
          </a:p>
          <a:p>
            <a:endParaRPr lang="en-US" dirty="0"/>
          </a:p>
        </p:txBody>
      </p:sp>
      <p:sp>
        <p:nvSpPr>
          <p:cNvPr id="6" name="TextBox 5">
            <a:extLst>
              <a:ext uri="{FF2B5EF4-FFF2-40B4-BE49-F238E27FC236}">
                <a16:creationId xmlns:a16="http://schemas.microsoft.com/office/drawing/2014/main" xmlns="" id="{4079A8F1-1809-4102-BDBD-B6FECF5BEE69}"/>
              </a:ext>
            </a:extLst>
          </p:cNvPr>
          <p:cNvSpPr txBox="1"/>
          <p:nvPr/>
        </p:nvSpPr>
        <p:spPr>
          <a:xfrm>
            <a:off x="6663548" y="2249697"/>
            <a:ext cx="245565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chemeClr val="bg2">
                    <a:lumMod val="60000"/>
                    <a:lumOff val="40000"/>
                  </a:schemeClr>
                </a:solidFill>
              </a:rPr>
              <a:t>Ethnicities</a:t>
            </a:r>
            <a:endParaRPr lang="en-US" dirty="0">
              <a:solidFill>
                <a:schemeClr val="bg2">
                  <a:lumMod val="60000"/>
                  <a:lumOff val="40000"/>
                </a:schemeClr>
              </a:solidFill>
            </a:endParaRP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r>
              <a:rPr lang="en-US" sz="2400" dirty="0">
                <a:solidFill>
                  <a:schemeClr val="bg2">
                    <a:lumMod val="60000"/>
                    <a:lumOff val="40000"/>
                  </a:schemeClr>
                </a:solidFill>
              </a:rPr>
              <a:t>Genders</a:t>
            </a: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r>
              <a:rPr lang="en-US" sz="2400" dirty="0">
                <a:solidFill>
                  <a:schemeClr val="bg2">
                    <a:lumMod val="60000"/>
                    <a:lumOff val="40000"/>
                  </a:schemeClr>
                </a:solidFill>
              </a:rPr>
              <a:t>Ages</a:t>
            </a:r>
          </a:p>
        </p:txBody>
      </p:sp>
      <p:sp>
        <p:nvSpPr>
          <p:cNvPr id="4" name="TextBox 3">
            <a:extLst>
              <a:ext uri="{FF2B5EF4-FFF2-40B4-BE49-F238E27FC236}">
                <a16:creationId xmlns:a16="http://schemas.microsoft.com/office/drawing/2014/main" xmlns="" id="{00C7BBF2-6F69-4332-ACD7-C3CE0CDA0B9E}"/>
              </a:ext>
            </a:extLst>
          </p:cNvPr>
          <p:cNvSpPr txBox="1"/>
          <p:nvPr/>
        </p:nvSpPr>
        <p:spPr>
          <a:xfrm>
            <a:off x="238665" y="2438399"/>
            <a:ext cx="5287992"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chemeClr val="bg2">
                    <a:lumMod val="60000"/>
                    <a:lumOff val="40000"/>
                  </a:schemeClr>
                </a:solidFill>
              </a:rPr>
              <a:t>Coaches</a:t>
            </a:r>
            <a:endParaRPr lang="en-US" dirty="0">
              <a:solidFill>
                <a:schemeClr val="bg2">
                  <a:lumMod val="60000"/>
                  <a:lumOff val="40000"/>
                </a:schemeClr>
              </a:solidFill>
            </a:endParaRP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r>
              <a:rPr lang="en-US" sz="2400" dirty="0">
                <a:solidFill>
                  <a:schemeClr val="bg2">
                    <a:lumMod val="60000"/>
                    <a:lumOff val="40000"/>
                  </a:schemeClr>
                </a:solidFill>
              </a:rPr>
              <a:t>Players/Athletes</a:t>
            </a: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r>
              <a:rPr lang="en-US" sz="2400" dirty="0">
                <a:solidFill>
                  <a:schemeClr val="bg2">
                    <a:lumMod val="60000"/>
                    <a:lumOff val="40000"/>
                  </a:schemeClr>
                </a:solidFill>
              </a:rPr>
              <a:t>Parents</a:t>
            </a: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r>
              <a:rPr lang="en-US" sz="2400" dirty="0">
                <a:solidFill>
                  <a:schemeClr val="bg2">
                    <a:lumMod val="60000"/>
                    <a:lumOff val="40000"/>
                  </a:schemeClr>
                </a:solidFill>
              </a:rPr>
              <a:t>Other medical professionals</a:t>
            </a:r>
          </a:p>
        </p:txBody>
      </p:sp>
    </p:spTree>
    <p:extLst>
      <p:ext uri="{BB962C8B-B14F-4D97-AF65-F5344CB8AC3E}">
        <p14:creationId xmlns:p14="http://schemas.microsoft.com/office/powerpoint/2010/main" val="924168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A6ADC9-6AE1-4F98-BCC1-204DDC833427}"/>
              </a:ext>
            </a:extLst>
          </p:cNvPr>
          <p:cNvSpPr>
            <a:spLocks noGrp="1"/>
          </p:cNvSpPr>
          <p:nvPr>
            <p:ph type="title"/>
          </p:nvPr>
        </p:nvSpPr>
        <p:spPr>
          <a:xfrm>
            <a:off x="597948" y="1596"/>
            <a:ext cx="10489720" cy="1507067"/>
          </a:xfrm>
        </p:spPr>
        <p:txBody>
          <a:bodyPr/>
          <a:lstStyle/>
          <a:p>
            <a:r>
              <a:rPr lang="en-US"/>
              <a:t>How will Interpersonal skills influence my future </a:t>
            </a:r>
            <a:r>
              <a:rPr lang="en-US" dirty="0"/>
              <a:t>practice?</a:t>
            </a:r>
          </a:p>
        </p:txBody>
      </p:sp>
      <p:sp>
        <p:nvSpPr>
          <p:cNvPr id="3" name="Content Placeholder 2">
            <a:extLst>
              <a:ext uri="{FF2B5EF4-FFF2-40B4-BE49-F238E27FC236}">
                <a16:creationId xmlns:a16="http://schemas.microsoft.com/office/drawing/2014/main" xmlns="" id="{3956361B-BBB8-4109-829B-644CF8E32B50}"/>
              </a:ext>
            </a:extLst>
          </p:cNvPr>
          <p:cNvSpPr>
            <a:spLocks noGrp="1"/>
          </p:cNvSpPr>
          <p:nvPr>
            <p:ph sz="half" idx="1"/>
          </p:nvPr>
        </p:nvSpPr>
        <p:spPr>
          <a:xfrm>
            <a:off x="554815" y="1505309"/>
            <a:ext cx="10688598" cy="3615267"/>
          </a:xfrm>
        </p:spPr>
        <p:txBody>
          <a:bodyPr/>
          <a:lstStyle/>
          <a:p>
            <a:endParaRPr lang="en-US" b="1" dirty="0"/>
          </a:p>
          <a:p>
            <a:endParaRPr lang="en-US" dirty="0"/>
          </a:p>
        </p:txBody>
      </p:sp>
      <p:sp>
        <p:nvSpPr>
          <p:cNvPr id="4" name="TextBox 3">
            <a:extLst>
              <a:ext uri="{FF2B5EF4-FFF2-40B4-BE49-F238E27FC236}">
                <a16:creationId xmlns:a16="http://schemas.microsoft.com/office/drawing/2014/main" xmlns="" id="{00C7BBF2-6F69-4332-ACD7-C3CE0CDA0B9E}"/>
              </a:ext>
            </a:extLst>
          </p:cNvPr>
          <p:cNvSpPr txBox="1"/>
          <p:nvPr/>
        </p:nvSpPr>
        <p:spPr>
          <a:xfrm>
            <a:off x="238665" y="1949569"/>
            <a:ext cx="974497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solidFill>
                  <a:schemeClr val="bg2">
                    <a:lumMod val="60000"/>
                    <a:lumOff val="40000"/>
                  </a:schemeClr>
                </a:solidFill>
              </a:rPr>
              <a:t>Adaptation</a:t>
            </a:r>
            <a:endParaRPr lang="en-US">
              <a:solidFill>
                <a:schemeClr val="bg2">
                  <a:lumMod val="60000"/>
                  <a:lumOff val="40000"/>
                </a:schemeClr>
              </a:solidFill>
            </a:endParaRP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r>
              <a:rPr lang="en-US" sz="2400">
                <a:solidFill>
                  <a:schemeClr val="bg2">
                    <a:lumMod val="60000"/>
                    <a:lumOff val="40000"/>
                  </a:schemeClr>
                </a:solidFill>
              </a:rPr>
              <a:t>Effective communication</a:t>
            </a:r>
            <a:endParaRPr lang="en-US" sz="2400" dirty="0">
              <a:solidFill>
                <a:schemeClr val="bg2">
                  <a:lumMod val="60000"/>
                  <a:lumOff val="40000"/>
                </a:schemeClr>
              </a:solidFill>
            </a:endParaRP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r>
              <a:rPr lang="en-US" sz="2400">
                <a:solidFill>
                  <a:schemeClr val="bg2">
                    <a:lumMod val="60000"/>
                    <a:lumOff val="40000"/>
                  </a:schemeClr>
                </a:solidFill>
              </a:rPr>
              <a:t>Trust</a:t>
            </a:r>
            <a:endParaRPr lang="en-US" sz="2400" dirty="0">
              <a:solidFill>
                <a:schemeClr val="bg2">
                  <a:lumMod val="60000"/>
                  <a:lumOff val="40000"/>
                </a:schemeClr>
              </a:solidFill>
            </a:endParaRPr>
          </a:p>
          <a:p>
            <a:endParaRPr lang="en-US" sz="2400" dirty="0">
              <a:solidFill>
                <a:schemeClr val="bg2">
                  <a:lumMod val="60000"/>
                  <a:lumOff val="40000"/>
                </a:schemeClr>
              </a:solidFill>
            </a:endParaRP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r>
              <a:rPr lang="en-US" sz="2400">
                <a:solidFill>
                  <a:schemeClr val="bg2">
                    <a:lumMod val="60000"/>
                    <a:lumOff val="40000"/>
                  </a:schemeClr>
                </a:solidFill>
              </a:rPr>
              <a:t>Buliding positive professional relationships </a:t>
            </a:r>
            <a:endParaRPr lang="en-US">
              <a:solidFill>
                <a:schemeClr val="bg2">
                  <a:lumMod val="60000"/>
                  <a:lumOff val="40000"/>
                </a:schemeClr>
              </a:solidFill>
            </a:endParaRPr>
          </a:p>
          <a:p>
            <a:endParaRPr lang="en-US" sz="2400" dirty="0">
              <a:solidFill>
                <a:schemeClr val="bg2">
                  <a:lumMod val="60000"/>
                  <a:lumOff val="40000"/>
                </a:schemeClr>
              </a:solidFill>
            </a:endParaRPr>
          </a:p>
        </p:txBody>
      </p:sp>
      <p:sp>
        <p:nvSpPr>
          <p:cNvPr id="5" name="Arrow: Down 4">
            <a:extLst>
              <a:ext uri="{FF2B5EF4-FFF2-40B4-BE49-F238E27FC236}">
                <a16:creationId xmlns:a16="http://schemas.microsoft.com/office/drawing/2014/main" xmlns="" id="{EB3ABB6F-FD78-4E77-897D-2E27A2BCE1E4}"/>
              </a:ext>
            </a:extLst>
          </p:cNvPr>
          <p:cNvSpPr/>
          <p:nvPr/>
        </p:nvSpPr>
        <p:spPr>
          <a:xfrm>
            <a:off x="649080" y="2479718"/>
            <a:ext cx="215662" cy="38819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Down 6">
            <a:extLst>
              <a:ext uri="{FF2B5EF4-FFF2-40B4-BE49-F238E27FC236}">
                <a16:creationId xmlns:a16="http://schemas.microsoft.com/office/drawing/2014/main" xmlns="" id="{185CAA64-A5BA-4EAE-A216-D18855361584}"/>
              </a:ext>
            </a:extLst>
          </p:cNvPr>
          <p:cNvSpPr/>
          <p:nvPr/>
        </p:nvSpPr>
        <p:spPr>
          <a:xfrm>
            <a:off x="648182" y="3542744"/>
            <a:ext cx="215661" cy="44569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Down 7">
            <a:extLst>
              <a:ext uri="{FF2B5EF4-FFF2-40B4-BE49-F238E27FC236}">
                <a16:creationId xmlns:a16="http://schemas.microsoft.com/office/drawing/2014/main" xmlns="" id="{3A42B7C2-C60F-44D2-8CCD-292EC3DE3CB1}"/>
              </a:ext>
            </a:extLst>
          </p:cNvPr>
          <p:cNvSpPr/>
          <p:nvPr/>
        </p:nvSpPr>
        <p:spPr>
          <a:xfrm>
            <a:off x="632906" y="4562640"/>
            <a:ext cx="258793" cy="43132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2139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A6ADC9-6AE1-4F98-BCC1-204DDC833427}"/>
              </a:ext>
            </a:extLst>
          </p:cNvPr>
          <p:cNvSpPr>
            <a:spLocks noGrp="1"/>
          </p:cNvSpPr>
          <p:nvPr>
            <p:ph type="title"/>
          </p:nvPr>
        </p:nvSpPr>
        <p:spPr>
          <a:xfrm>
            <a:off x="597948" y="1596"/>
            <a:ext cx="10489720" cy="1507067"/>
          </a:xfrm>
        </p:spPr>
        <p:txBody>
          <a:bodyPr/>
          <a:lstStyle/>
          <a:p>
            <a:r>
              <a:rPr lang="en-US"/>
              <a:t>How will Interpersonal skills influence my future </a:t>
            </a:r>
            <a:r>
              <a:rPr lang="en-US" dirty="0"/>
              <a:t>practice?</a:t>
            </a:r>
          </a:p>
        </p:txBody>
      </p:sp>
      <p:sp>
        <p:nvSpPr>
          <p:cNvPr id="3" name="Content Placeholder 2">
            <a:extLst>
              <a:ext uri="{FF2B5EF4-FFF2-40B4-BE49-F238E27FC236}">
                <a16:creationId xmlns:a16="http://schemas.microsoft.com/office/drawing/2014/main" xmlns="" id="{3956361B-BBB8-4109-829B-644CF8E32B50}"/>
              </a:ext>
            </a:extLst>
          </p:cNvPr>
          <p:cNvSpPr>
            <a:spLocks noGrp="1"/>
          </p:cNvSpPr>
          <p:nvPr>
            <p:ph sz="half" idx="1"/>
          </p:nvPr>
        </p:nvSpPr>
        <p:spPr>
          <a:xfrm>
            <a:off x="554815" y="1505309"/>
            <a:ext cx="10688598" cy="3615267"/>
          </a:xfrm>
        </p:spPr>
        <p:txBody>
          <a:bodyPr/>
          <a:lstStyle/>
          <a:p>
            <a:endParaRPr lang="en-US" b="1" dirty="0"/>
          </a:p>
          <a:p>
            <a:endParaRPr lang="en-US" dirty="0"/>
          </a:p>
        </p:txBody>
      </p:sp>
      <p:sp>
        <p:nvSpPr>
          <p:cNvPr id="4" name="TextBox 3">
            <a:extLst>
              <a:ext uri="{FF2B5EF4-FFF2-40B4-BE49-F238E27FC236}">
                <a16:creationId xmlns:a16="http://schemas.microsoft.com/office/drawing/2014/main" xmlns="" id="{00C7BBF2-6F69-4332-ACD7-C3CE0CDA0B9E}"/>
              </a:ext>
            </a:extLst>
          </p:cNvPr>
          <p:cNvSpPr txBox="1"/>
          <p:nvPr/>
        </p:nvSpPr>
        <p:spPr>
          <a:xfrm>
            <a:off x="238665" y="1949569"/>
            <a:ext cx="974497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chemeClr val="bg2">
                    <a:lumMod val="60000"/>
                    <a:lumOff val="40000"/>
                  </a:schemeClr>
                </a:solidFill>
              </a:rPr>
              <a:t>Adaptation</a:t>
            </a:r>
            <a:endParaRPr lang="en-US" dirty="0">
              <a:solidFill>
                <a:schemeClr val="bg2">
                  <a:lumMod val="60000"/>
                  <a:lumOff val="40000"/>
                </a:schemeClr>
              </a:solidFill>
            </a:endParaRP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r>
              <a:rPr lang="en-US" sz="2400" dirty="0">
                <a:solidFill>
                  <a:schemeClr val="bg2">
                    <a:lumMod val="60000"/>
                    <a:lumOff val="40000"/>
                  </a:schemeClr>
                </a:solidFill>
              </a:rPr>
              <a:t>Effective communication</a:t>
            </a: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r>
              <a:rPr lang="en-US" sz="2400" dirty="0">
                <a:solidFill>
                  <a:schemeClr val="bg2">
                    <a:lumMod val="60000"/>
                    <a:lumOff val="40000"/>
                  </a:schemeClr>
                </a:solidFill>
              </a:rPr>
              <a:t>Trust</a:t>
            </a:r>
          </a:p>
          <a:p>
            <a:endParaRPr lang="en-US" sz="2400" dirty="0">
              <a:solidFill>
                <a:schemeClr val="bg2">
                  <a:lumMod val="60000"/>
                  <a:lumOff val="40000"/>
                </a:schemeClr>
              </a:solidFill>
            </a:endParaRPr>
          </a:p>
          <a:p>
            <a:pPr marL="342900" indent="-342900">
              <a:buFont typeface="Arial"/>
              <a:buChar char="•"/>
            </a:pPr>
            <a:endParaRPr lang="en-US" sz="2400" dirty="0">
              <a:solidFill>
                <a:schemeClr val="bg2">
                  <a:lumMod val="60000"/>
                  <a:lumOff val="40000"/>
                </a:schemeClr>
              </a:solidFill>
            </a:endParaRPr>
          </a:p>
          <a:p>
            <a:pPr marL="342900" indent="-342900">
              <a:buFont typeface="Arial"/>
              <a:buChar char="•"/>
            </a:pPr>
            <a:r>
              <a:rPr lang="en-US" sz="2400" dirty="0" err="1">
                <a:solidFill>
                  <a:schemeClr val="bg2">
                    <a:lumMod val="60000"/>
                    <a:lumOff val="40000"/>
                  </a:schemeClr>
                </a:solidFill>
              </a:rPr>
              <a:t>Buliding</a:t>
            </a:r>
            <a:r>
              <a:rPr lang="en-US" sz="2400" dirty="0">
                <a:solidFill>
                  <a:schemeClr val="bg2">
                    <a:lumMod val="60000"/>
                    <a:lumOff val="40000"/>
                  </a:schemeClr>
                </a:solidFill>
              </a:rPr>
              <a:t> positive professional relationships </a:t>
            </a:r>
            <a:endParaRPr lang="en-US" dirty="0">
              <a:solidFill>
                <a:schemeClr val="bg2">
                  <a:lumMod val="60000"/>
                  <a:lumOff val="40000"/>
                </a:schemeClr>
              </a:solidFill>
            </a:endParaRPr>
          </a:p>
          <a:p>
            <a:endParaRPr lang="en-US" sz="2400" dirty="0">
              <a:solidFill>
                <a:schemeClr val="bg2">
                  <a:lumMod val="60000"/>
                  <a:lumOff val="40000"/>
                </a:schemeClr>
              </a:solidFill>
            </a:endParaRPr>
          </a:p>
        </p:txBody>
      </p:sp>
      <p:sp>
        <p:nvSpPr>
          <p:cNvPr id="5" name="Arrow: Down 4">
            <a:extLst>
              <a:ext uri="{FF2B5EF4-FFF2-40B4-BE49-F238E27FC236}">
                <a16:creationId xmlns:a16="http://schemas.microsoft.com/office/drawing/2014/main" xmlns="" id="{EB3ABB6F-FD78-4E77-897D-2E27A2BCE1E4}"/>
              </a:ext>
            </a:extLst>
          </p:cNvPr>
          <p:cNvSpPr/>
          <p:nvPr/>
        </p:nvSpPr>
        <p:spPr>
          <a:xfrm>
            <a:off x="649080" y="2479718"/>
            <a:ext cx="215662" cy="38819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Down 6">
            <a:extLst>
              <a:ext uri="{FF2B5EF4-FFF2-40B4-BE49-F238E27FC236}">
                <a16:creationId xmlns:a16="http://schemas.microsoft.com/office/drawing/2014/main" xmlns="" id="{185CAA64-A5BA-4EAE-A216-D18855361584}"/>
              </a:ext>
            </a:extLst>
          </p:cNvPr>
          <p:cNvSpPr/>
          <p:nvPr/>
        </p:nvSpPr>
        <p:spPr>
          <a:xfrm>
            <a:off x="648182" y="3542744"/>
            <a:ext cx="215661" cy="44569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Down 7">
            <a:extLst>
              <a:ext uri="{FF2B5EF4-FFF2-40B4-BE49-F238E27FC236}">
                <a16:creationId xmlns:a16="http://schemas.microsoft.com/office/drawing/2014/main" xmlns="" id="{3A42B7C2-C60F-44D2-8CCD-292EC3DE3CB1}"/>
              </a:ext>
            </a:extLst>
          </p:cNvPr>
          <p:cNvSpPr/>
          <p:nvPr/>
        </p:nvSpPr>
        <p:spPr>
          <a:xfrm>
            <a:off x="632906" y="4562640"/>
            <a:ext cx="258793" cy="43132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4958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A6ADC9-6AE1-4F98-BCC1-204DDC833427}"/>
              </a:ext>
            </a:extLst>
          </p:cNvPr>
          <p:cNvSpPr>
            <a:spLocks noGrp="1"/>
          </p:cNvSpPr>
          <p:nvPr>
            <p:ph type="title"/>
          </p:nvPr>
        </p:nvSpPr>
        <p:spPr>
          <a:xfrm>
            <a:off x="597948" y="1596"/>
            <a:ext cx="10489720" cy="1507067"/>
          </a:xfrm>
        </p:spPr>
        <p:txBody>
          <a:bodyPr/>
          <a:lstStyle/>
          <a:p>
            <a:r>
              <a:rPr lang="en-US" dirty="0" smtClean="0"/>
              <a:t>References</a:t>
            </a:r>
            <a:endParaRPr lang="en-US" dirty="0"/>
          </a:p>
        </p:txBody>
      </p:sp>
      <p:sp>
        <p:nvSpPr>
          <p:cNvPr id="3" name="Content Placeholder 2">
            <a:extLst>
              <a:ext uri="{FF2B5EF4-FFF2-40B4-BE49-F238E27FC236}">
                <a16:creationId xmlns:a16="http://schemas.microsoft.com/office/drawing/2014/main" xmlns="" id="{3956361B-BBB8-4109-829B-644CF8E32B50}"/>
              </a:ext>
            </a:extLst>
          </p:cNvPr>
          <p:cNvSpPr>
            <a:spLocks noGrp="1"/>
          </p:cNvSpPr>
          <p:nvPr>
            <p:ph sz="half" idx="1"/>
          </p:nvPr>
        </p:nvSpPr>
        <p:spPr>
          <a:xfrm>
            <a:off x="554815" y="1505310"/>
            <a:ext cx="10688598" cy="1925516"/>
          </a:xfrm>
        </p:spPr>
        <p:txBody>
          <a:bodyPr/>
          <a:lstStyle/>
          <a:p>
            <a:endParaRPr lang="en-US" b="1" dirty="0"/>
          </a:p>
          <a:p>
            <a:endParaRPr lang="en-US" dirty="0"/>
          </a:p>
        </p:txBody>
      </p:sp>
      <p:sp>
        <p:nvSpPr>
          <p:cNvPr id="6" name="TextBox 5"/>
          <p:cNvSpPr txBox="1"/>
          <p:nvPr/>
        </p:nvSpPr>
        <p:spPr>
          <a:xfrm>
            <a:off x="483825" y="1511821"/>
            <a:ext cx="9086829" cy="2308324"/>
          </a:xfrm>
          <a:prstGeom prst="rect">
            <a:avLst/>
          </a:prstGeom>
          <a:noFill/>
        </p:spPr>
        <p:txBody>
          <a:bodyPr wrap="square" rtlCol="0">
            <a:spAutoFit/>
          </a:bodyPr>
          <a:lstStyle/>
          <a:p>
            <a:r>
              <a:rPr lang="en-US" sz="2400" dirty="0" smtClean="0">
                <a:solidFill>
                  <a:schemeClr val="bg2">
                    <a:lumMod val="60000"/>
                    <a:lumOff val="40000"/>
                  </a:schemeClr>
                </a:solidFill>
              </a:rPr>
              <a:t>Standards of conduct, performance and ethics, </a:t>
            </a:r>
            <a:r>
              <a:rPr lang="en-US" sz="2400" i="1" dirty="0" smtClean="0">
                <a:solidFill>
                  <a:schemeClr val="bg2">
                    <a:lumMod val="60000"/>
                    <a:lumOff val="40000"/>
                  </a:schemeClr>
                </a:solidFill>
              </a:rPr>
              <a:t>Society of Sports Therapist</a:t>
            </a:r>
            <a:r>
              <a:rPr lang="en-US" sz="2400" dirty="0" smtClean="0">
                <a:solidFill>
                  <a:schemeClr val="bg2">
                    <a:lumMod val="60000"/>
                    <a:lumOff val="40000"/>
                  </a:schemeClr>
                </a:solidFill>
              </a:rPr>
              <a:t> (2012)</a:t>
            </a:r>
          </a:p>
          <a:p>
            <a:endParaRPr lang="en-US" dirty="0" smtClean="0"/>
          </a:p>
          <a:p>
            <a:r>
              <a:rPr lang="en-US" sz="2400" dirty="0" smtClean="0">
                <a:solidFill>
                  <a:srgbClr val="4AA8E7"/>
                </a:solidFill>
              </a:rPr>
              <a:t>Oxford English Dictionary, </a:t>
            </a:r>
            <a:r>
              <a:rPr lang="en-US" sz="2400" i="1" dirty="0" smtClean="0">
                <a:solidFill>
                  <a:schemeClr val="bg2">
                    <a:lumMod val="60000"/>
                    <a:lumOff val="40000"/>
                  </a:schemeClr>
                </a:solidFill>
              </a:rPr>
              <a:t>Oxford </a:t>
            </a:r>
            <a:r>
              <a:rPr lang="en-US" sz="2400" i="1" dirty="0">
                <a:solidFill>
                  <a:schemeClr val="bg2">
                    <a:lumMod val="60000"/>
                    <a:lumOff val="40000"/>
                  </a:schemeClr>
                </a:solidFill>
              </a:rPr>
              <a:t>U</a:t>
            </a:r>
            <a:r>
              <a:rPr lang="en-US" sz="2400" i="1" dirty="0" smtClean="0">
                <a:solidFill>
                  <a:schemeClr val="bg2">
                    <a:lumMod val="60000"/>
                    <a:lumOff val="40000"/>
                  </a:schemeClr>
                </a:solidFill>
              </a:rPr>
              <a:t>niversity </a:t>
            </a:r>
            <a:r>
              <a:rPr lang="en-US" sz="2400" i="1" dirty="0">
                <a:solidFill>
                  <a:schemeClr val="bg2">
                    <a:lumMod val="60000"/>
                    <a:lumOff val="40000"/>
                  </a:schemeClr>
                </a:solidFill>
              </a:rPr>
              <a:t>P</a:t>
            </a:r>
            <a:r>
              <a:rPr lang="en-US" sz="2400" i="1" dirty="0" smtClean="0">
                <a:solidFill>
                  <a:schemeClr val="bg2">
                    <a:lumMod val="60000"/>
                    <a:lumOff val="40000"/>
                  </a:schemeClr>
                </a:solidFill>
              </a:rPr>
              <a:t>ress </a:t>
            </a:r>
            <a:r>
              <a:rPr lang="en-US" sz="2400" dirty="0" smtClean="0">
                <a:solidFill>
                  <a:srgbClr val="4AA8E7"/>
                </a:solidFill>
              </a:rPr>
              <a:t>(2015)</a:t>
            </a:r>
            <a:endParaRPr lang="en-US" sz="2400" dirty="0">
              <a:solidFill>
                <a:srgbClr val="4AA8E7"/>
              </a:solidFill>
            </a:endParaRPr>
          </a:p>
          <a:p>
            <a:endParaRPr lang="en-US" dirty="0" smtClean="0"/>
          </a:p>
          <a:p>
            <a:endParaRPr lang="en-US" dirty="0"/>
          </a:p>
          <a:p>
            <a:endParaRPr lang="en-US" dirty="0"/>
          </a:p>
        </p:txBody>
      </p:sp>
    </p:spTree>
    <p:extLst>
      <p:ext uri="{BB962C8B-B14F-4D97-AF65-F5344CB8AC3E}">
        <p14:creationId xmlns:p14="http://schemas.microsoft.com/office/powerpoint/2010/main" val="221197993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xmlns=""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9</TotalTime>
  <Words>452</Words>
  <Application>Microsoft Macintosh PowerPoint</Application>
  <PresentationFormat>Custom</PresentationFormat>
  <Paragraphs>106</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Slice</vt:lpstr>
      <vt:lpstr>Sports Therapy</vt:lpstr>
      <vt:lpstr>Introduction</vt:lpstr>
      <vt:lpstr>What are interpersonal skills?</vt:lpstr>
      <vt:lpstr>Who are you working with?</vt:lpstr>
      <vt:lpstr>How will Interpersonal skills influence my future practice?</vt:lpstr>
      <vt:lpstr>How will Interpersonal skills influence my future practice?</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Lauren Huxtable</cp:lastModifiedBy>
  <cp:revision>675</cp:revision>
  <dcterms:created xsi:type="dcterms:W3CDTF">2013-07-15T20:26:40Z</dcterms:created>
  <dcterms:modified xsi:type="dcterms:W3CDTF">2019-05-07T17:13:41Z</dcterms:modified>
</cp:coreProperties>
</file>