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9" r:id="rId1"/>
  </p:sldMasterIdLst>
  <p:notesMasterIdLst>
    <p:notesMasterId r:id="rId21"/>
  </p:notesMasterIdLst>
  <p:handoutMasterIdLst>
    <p:handoutMasterId r:id="rId22"/>
  </p:handoutMasterIdLst>
  <p:sldIdLst>
    <p:sldId id="257" r:id="rId2"/>
    <p:sldId id="317" r:id="rId3"/>
    <p:sldId id="261" r:id="rId4"/>
    <p:sldId id="310" r:id="rId5"/>
    <p:sldId id="320" r:id="rId6"/>
    <p:sldId id="325" r:id="rId7"/>
    <p:sldId id="330" r:id="rId8"/>
    <p:sldId id="302" r:id="rId9"/>
    <p:sldId id="324" r:id="rId10"/>
    <p:sldId id="303" r:id="rId11"/>
    <p:sldId id="328" r:id="rId12"/>
    <p:sldId id="294" r:id="rId13"/>
    <p:sldId id="326" r:id="rId14"/>
    <p:sldId id="331" r:id="rId15"/>
    <p:sldId id="296" r:id="rId16"/>
    <p:sldId id="270" r:id="rId17"/>
    <p:sldId id="308" r:id="rId18"/>
    <p:sldId id="295" r:id="rId19"/>
    <p:sldId id="282" r:id="rId20"/>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1"/>
        </a:solidFill>
        <a:latin typeface="Verdana" panose="020B060403050404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Verdana" panose="020B060403050404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Verdana" panose="020B060403050404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Verdana" panose="020B060403050404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Verdana" panose="020B060403050404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9F3FE"/>
    <a:srgbClr val="FF7C8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478"/>
    <p:restoredTop sz="81193" autoAdjust="0"/>
  </p:normalViewPr>
  <p:slideViewPr>
    <p:cSldViewPr>
      <p:cViewPr varScale="1">
        <p:scale>
          <a:sx n="92" d="100"/>
          <a:sy n="92" d="100"/>
        </p:scale>
        <p:origin x="680" y="1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DD1C88-9BD7-D541-AE4B-CB0B9D1D1EBA}" type="doc">
      <dgm:prSet loTypeId="urn:microsoft.com/office/officeart/2005/8/layout/radial3" loCatId="" qsTypeId="urn:microsoft.com/office/officeart/2005/8/quickstyle/simple1" qsCatId="simple" csTypeId="urn:microsoft.com/office/officeart/2005/8/colors/accent1_2" csCatId="accent1" phldr="1"/>
      <dgm:spPr/>
      <dgm:t>
        <a:bodyPr/>
        <a:lstStyle/>
        <a:p>
          <a:endParaRPr lang="en-US"/>
        </a:p>
      </dgm:t>
    </dgm:pt>
    <dgm:pt modelId="{B9E11B3D-EB28-AA4E-BA4B-1714F99A1926}">
      <dgm:prSet phldrT="[Text]"/>
      <dgm:spPr/>
      <dgm:t>
        <a:bodyPr/>
        <a:lstStyle/>
        <a:p>
          <a:r>
            <a:rPr lang="en-US" dirty="0"/>
            <a:t>Personal &amp; Social Development, Well-being and Cultural Diversity Area of Learning</a:t>
          </a:r>
        </a:p>
      </dgm:t>
    </dgm:pt>
    <dgm:pt modelId="{741F57C1-8668-534B-9121-581CF2780528}" type="parTrans" cxnId="{98999631-CD6B-3844-8A0B-F43E26ABB83C}">
      <dgm:prSet/>
      <dgm:spPr/>
      <dgm:t>
        <a:bodyPr/>
        <a:lstStyle/>
        <a:p>
          <a:endParaRPr lang="en-US"/>
        </a:p>
      </dgm:t>
    </dgm:pt>
    <dgm:pt modelId="{26090324-6B93-9D4F-BDCE-38AD56DB56C5}" type="sibTrans" cxnId="{98999631-CD6B-3844-8A0B-F43E26ABB83C}">
      <dgm:prSet/>
      <dgm:spPr/>
      <dgm:t>
        <a:bodyPr/>
        <a:lstStyle/>
        <a:p>
          <a:endParaRPr lang="en-US"/>
        </a:p>
      </dgm:t>
    </dgm:pt>
    <dgm:pt modelId="{9DDE5526-634E-DB43-921E-6F50C105643D}">
      <dgm:prSet phldrT="[Text]"/>
      <dgm:spPr/>
      <dgm:t>
        <a:bodyPr/>
        <a:lstStyle/>
        <a:p>
          <a:r>
            <a:rPr lang="en-US" dirty="0"/>
            <a:t>Language, Literacy &amp; Communication Skills</a:t>
          </a:r>
        </a:p>
      </dgm:t>
    </dgm:pt>
    <dgm:pt modelId="{0CD8487D-5D44-1D41-86FC-000CA0E59E2D}" type="parTrans" cxnId="{6AEFC7C8-358C-B841-9E10-51A7005F62F9}">
      <dgm:prSet/>
      <dgm:spPr/>
      <dgm:t>
        <a:bodyPr/>
        <a:lstStyle/>
        <a:p>
          <a:endParaRPr lang="en-US"/>
        </a:p>
      </dgm:t>
    </dgm:pt>
    <dgm:pt modelId="{95742D5B-ECBD-6D4D-83A8-FEB45B020B60}" type="sibTrans" cxnId="{6AEFC7C8-358C-B841-9E10-51A7005F62F9}">
      <dgm:prSet/>
      <dgm:spPr/>
      <dgm:t>
        <a:bodyPr/>
        <a:lstStyle/>
        <a:p>
          <a:endParaRPr lang="en-US"/>
        </a:p>
      </dgm:t>
    </dgm:pt>
    <dgm:pt modelId="{AC45DB0F-80F3-644E-B170-8771499DFCA7}">
      <dgm:prSet phldrT="[Text]"/>
      <dgm:spPr/>
      <dgm:t>
        <a:bodyPr/>
        <a:lstStyle/>
        <a:p>
          <a:r>
            <a:rPr lang="en-US" dirty="0"/>
            <a:t>Knowledge &amp; Understanding of the World</a:t>
          </a:r>
        </a:p>
      </dgm:t>
    </dgm:pt>
    <dgm:pt modelId="{AB3B4047-9703-DF48-9813-2876FA19F647}" type="parTrans" cxnId="{620E9E88-CA3F-7245-B27E-77E091DC1C6B}">
      <dgm:prSet/>
      <dgm:spPr/>
      <dgm:t>
        <a:bodyPr/>
        <a:lstStyle/>
        <a:p>
          <a:endParaRPr lang="en-US"/>
        </a:p>
      </dgm:t>
    </dgm:pt>
    <dgm:pt modelId="{AB60422D-9988-5B45-BE08-6C6A4ABA0019}" type="sibTrans" cxnId="{620E9E88-CA3F-7245-B27E-77E091DC1C6B}">
      <dgm:prSet/>
      <dgm:spPr/>
      <dgm:t>
        <a:bodyPr/>
        <a:lstStyle/>
        <a:p>
          <a:endParaRPr lang="en-US"/>
        </a:p>
      </dgm:t>
    </dgm:pt>
    <dgm:pt modelId="{F008250F-7D88-884E-88E5-C4660B3F3B4C}">
      <dgm:prSet phldrT="[Text]"/>
      <dgm:spPr/>
      <dgm:t>
        <a:bodyPr/>
        <a:lstStyle/>
        <a:p>
          <a:r>
            <a:rPr lang="en-US" dirty="0"/>
            <a:t>Physical Development</a:t>
          </a:r>
        </a:p>
      </dgm:t>
    </dgm:pt>
    <dgm:pt modelId="{3D4C5BC1-4E84-A644-BB4F-46BBC0DEDA38}" type="parTrans" cxnId="{C900A98E-2DD5-A64B-AFBB-CB998FA9F9F8}">
      <dgm:prSet/>
      <dgm:spPr/>
      <dgm:t>
        <a:bodyPr/>
        <a:lstStyle/>
        <a:p>
          <a:endParaRPr lang="en-US"/>
        </a:p>
      </dgm:t>
    </dgm:pt>
    <dgm:pt modelId="{E3EFA1C5-6545-2842-BDEE-6AE30B616722}" type="sibTrans" cxnId="{C900A98E-2DD5-A64B-AFBB-CB998FA9F9F8}">
      <dgm:prSet/>
      <dgm:spPr/>
      <dgm:t>
        <a:bodyPr/>
        <a:lstStyle/>
        <a:p>
          <a:endParaRPr lang="en-US"/>
        </a:p>
      </dgm:t>
    </dgm:pt>
    <dgm:pt modelId="{0596BA4A-C1BF-544B-A7EF-DA3D4E3D7E09}">
      <dgm:prSet phldrT="[Text]"/>
      <dgm:spPr/>
      <dgm:t>
        <a:bodyPr/>
        <a:lstStyle/>
        <a:p>
          <a:r>
            <a:rPr lang="en-US" dirty="0"/>
            <a:t>Creative Development</a:t>
          </a:r>
        </a:p>
      </dgm:t>
    </dgm:pt>
    <dgm:pt modelId="{E6D37272-88FB-2942-9ABC-409E2170879A}" type="parTrans" cxnId="{4D646EC1-7930-7341-9125-B2797F6B7588}">
      <dgm:prSet/>
      <dgm:spPr/>
      <dgm:t>
        <a:bodyPr/>
        <a:lstStyle/>
        <a:p>
          <a:endParaRPr lang="en-US"/>
        </a:p>
      </dgm:t>
    </dgm:pt>
    <dgm:pt modelId="{EBA69A26-C096-9B45-954E-3B7C3E3701DF}" type="sibTrans" cxnId="{4D646EC1-7930-7341-9125-B2797F6B7588}">
      <dgm:prSet/>
      <dgm:spPr/>
      <dgm:t>
        <a:bodyPr/>
        <a:lstStyle/>
        <a:p>
          <a:endParaRPr lang="en-US"/>
        </a:p>
      </dgm:t>
    </dgm:pt>
    <dgm:pt modelId="{41D3D704-B34A-5848-A780-13C80A8839EF}">
      <dgm:prSet phldrT="[Text]" phldr="1"/>
      <dgm:spPr/>
      <dgm:t>
        <a:bodyPr/>
        <a:lstStyle/>
        <a:p>
          <a:endParaRPr lang="en-US"/>
        </a:p>
      </dgm:t>
    </dgm:pt>
    <dgm:pt modelId="{EC7F560C-7200-5F43-9175-10B9E6FC87AD}" type="parTrans" cxnId="{AA071F50-09BE-8D40-95AC-04A145D05BFB}">
      <dgm:prSet/>
      <dgm:spPr/>
      <dgm:t>
        <a:bodyPr/>
        <a:lstStyle/>
        <a:p>
          <a:endParaRPr lang="en-US"/>
        </a:p>
      </dgm:t>
    </dgm:pt>
    <dgm:pt modelId="{F04F79F8-571C-F842-96DB-4BC8EDA7369D}" type="sibTrans" cxnId="{AA071F50-09BE-8D40-95AC-04A145D05BFB}">
      <dgm:prSet/>
      <dgm:spPr/>
      <dgm:t>
        <a:bodyPr/>
        <a:lstStyle/>
        <a:p>
          <a:endParaRPr lang="en-US"/>
        </a:p>
      </dgm:t>
    </dgm:pt>
    <dgm:pt modelId="{78BB7884-1AB1-A74F-8387-9625F31D852E}">
      <dgm:prSet phldrT="[Text]" phldr="1" custRadScaleRad="110642" custRadScaleInc="-22557"/>
      <dgm:spPr/>
      <dgm:t>
        <a:bodyPr/>
        <a:lstStyle/>
        <a:p>
          <a:endParaRPr lang="en-US"/>
        </a:p>
      </dgm:t>
    </dgm:pt>
    <dgm:pt modelId="{1E2E8840-B614-554D-B758-89D0ADDA29D9}" type="parTrans" cxnId="{D05E8A2F-9919-5840-BD89-4B2B4270298D}">
      <dgm:prSet/>
      <dgm:spPr/>
      <dgm:t>
        <a:bodyPr/>
        <a:lstStyle/>
        <a:p>
          <a:endParaRPr lang="en-US"/>
        </a:p>
      </dgm:t>
    </dgm:pt>
    <dgm:pt modelId="{56DCAE66-9951-264B-B5AE-126884E731E2}" type="sibTrans" cxnId="{D05E8A2F-9919-5840-BD89-4B2B4270298D}">
      <dgm:prSet/>
      <dgm:spPr/>
      <dgm:t>
        <a:bodyPr/>
        <a:lstStyle/>
        <a:p>
          <a:endParaRPr lang="en-US"/>
        </a:p>
      </dgm:t>
    </dgm:pt>
    <dgm:pt modelId="{D729CB48-8A2B-EA42-AA54-676379B0D95C}">
      <dgm:prSet phldrT="[Text]" phldr="1" custRadScaleRad="93782" custRadScaleInc="23035"/>
      <dgm:spPr/>
      <dgm:t>
        <a:bodyPr/>
        <a:lstStyle/>
        <a:p>
          <a:endParaRPr lang="en-US"/>
        </a:p>
      </dgm:t>
    </dgm:pt>
    <dgm:pt modelId="{06C187C5-4AA3-E74F-A7E8-A2CFBFFD6F10}" type="parTrans" cxnId="{6B22D175-54A7-DE49-83CA-41ED4E1FF846}">
      <dgm:prSet/>
      <dgm:spPr/>
      <dgm:t>
        <a:bodyPr/>
        <a:lstStyle/>
        <a:p>
          <a:endParaRPr lang="en-US"/>
        </a:p>
      </dgm:t>
    </dgm:pt>
    <dgm:pt modelId="{88992EE0-9C31-E04B-AB5F-F7CA81107B45}" type="sibTrans" cxnId="{6B22D175-54A7-DE49-83CA-41ED4E1FF846}">
      <dgm:prSet/>
      <dgm:spPr/>
      <dgm:t>
        <a:bodyPr/>
        <a:lstStyle/>
        <a:p>
          <a:endParaRPr lang="en-US"/>
        </a:p>
      </dgm:t>
    </dgm:pt>
    <dgm:pt modelId="{2C3C9812-3746-334F-B712-7650FA818A91}">
      <dgm:prSet/>
      <dgm:spPr/>
      <dgm:t>
        <a:bodyPr/>
        <a:lstStyle/>
        <a:p>
          <a:r>
            <a:rPr lang="en-US" dirty="0"/>
            <a:t>Mathematical Development</a:t>
          </a:r>
        </a:p>
      </dgm:t>
    </dgm:pt>
    <dgm:pt modelId="{54F5C79C-DB49-4049-BC5A-DEFE0E36869F}" type="parTrans" cxnId="{59C1B70D-A129-E948-A580-C23B9F9459E0}">
      <dgm:prSet/>
      <dgm:spPr/>
      <dgm:t>
        <a:bodyPr/>
        <a:lstStyle/>
        <a:p>
          <a:endParaRPr lang="en-US"/>
        </a:p>
      </dgm:t>
    </dgm:pt>
    <dgm:pt modelId="{127CF7FF-F7E1-D344-8828-BDEC1DACCFD4}" type="sibTrans" cxnId="{59C1B70D-A129-E948-A580-C23B9F9459E0}">
      <dgm:prSet/>
      <dgm:spPr/>
      <dgm:t>
        <a:bodyPr/>
        <a:lstStyle/>
        <a:p>
          <a:endParaRPr lang="en-US"/>
        </a:p>
      </dgm:t>
    </dgm:pt>
    <dgm:pt modelId="{400CF27A-6E37-8141-A35B-498F44FB343A}">
      <dgm:prSet/>
      <dgm:spPr/>
      <dgm:t>
        <a:bodyPr/>
        <a:lstStyle/>
        <a:p>
          <a:r>
            <a:rPr lang="en-US" dirty="0"/>
            <a:t>Welsh Language Development</a:t>
          </a:r>
        </a:p>
      </dgm:t>
    </dgm:pt>
    <dgm:pt modelId="{13A92794-5517-9948-BF6D-8F752FC9BE00}" type="parTrans" cxnId="{9D87A1F7-3EEB-F549-9A0D-E3690AE23660}">
      <dgm:prSet/>
      <dgm:spPr/>
      <dgm:t>
        <a:bodyPr/>
        <a:lstStyle/>
        <a:p>
          <a:endParaRPr lang="en-US"/>
        </a:p>
      </dgm:t>
    </dgm:pt>
    <dgm:pt modelId="{9BB8E8EE-D8E7-834A-958C-8021CAEA2865}" type="sibTrans" cxnId="{9D87A1F7-3EEB-F549-9A0D-E3690AE23660}">
      <dgm:prSet/>
      <dgm:spPr/>
      <dgm:t>
        <a:bodyPr/>
        <a:lstStyle/>
        <a:p>
          <a:endParaRPr lang="en-US"/>
        </a:p>
      </dgm:t>
    </dgm:pt>
    <dgm:pt modelId="{F3000D32-C695-9142-8328-AEE7E9797565}" type="pres">
      <dgm:prSet presAssocID="{06DD1C88-9BD7-D541-AE4B-CB0B9D1D1EBA}" presName="composite" presStyleCnt="0">
        <dgm:presLayoutVars>
          <dgm:chMax val="1"/>
          <dgm:dir/>
          <dgm:resizeHandles val="exact"/>
        </dgm:presLayoutVars>
      </dgm:prSet>
      <dgm:spPr/>
    </dgm:pt>
    <dgm:pt modelId="{8983458F-98F1-4B4C-9645-A943DFF2E409}" type="pres">
      <dgm:prSet presAssocID="{06DD1C88-9BD7-D541-AE4B-CB0B9D1D1EBA}" presName="radial" presStyleCnt="0">
        <dgm:presLayoutVars>
          <dgm:animLvl val="ctr"/>
        </dgm:presLayoutVars>
      </dgm:prSet>
      <dgm:spPr/>
    </dgm:pt>
    <dgm:pt modelId="{87CBCC91-E0B6-BF42-BB07-E70FCE7E5FA3}" type="pres">
      <dgm:prSet presAssocID="{B9E11B3D-EB28-AA4E-BA4B-1714F99A1926}" presName="centerShape" presStyleLbl="vennNode1" presStyleIdx="0" presStyleCnt="7" custScaleX="73573" custScaleY="72074" custLinFactNeighborX="-2505" custLinFactNeighborY="674"/>
      <dgm:spPr/>
    </dgm:pt>
    <dgm:pt modelId="{22FB2DCD-4234-994D-96DB-BECDE621F2E1}" type="pres">
      <dgm:prSet presAssocID="{9DDE5526-634E-DB43-921E-6F50C105643D}" presName="node" presStyleLbl="vennNode1" presStyleIdx="1" presStyleCnt="7" custScaleX="127427" custScaleY="127521" custRadScaleRad="79585" custRadScaleInc="-11505">
        <dgm:presLayoutVars>
          <dgm:bulletEnabled val="1"/>
        </dgm:presLayoutVars>
      </dgm:prSet>
      <dgm:spPr/>
    </dgm:pt>
    <dgm:pt modelId="{8B630FD8-CB8C-D141-A19F-A9B0C0B32F2E}" type="pres">
      <dgm:prSet presAssocID="{AC45DB0F-80F3-644E-B170-8771499DFCA7}" presName="node" presStyleLbl="vennNode1" presStyleIdx="2" presStyleCnt="7" custScaleX="129942" custScaleY="124160" custRadScaleRad="92574" custRadScaleInc="154">
        <dgm:presLayoutVars>
          <dgm:bulletEnabled val="1"/>
        </dgm:presLayoutVars>
      </dgm:prSet>
      <dgm:spPr/>
    </dgm:pt>
    <dgm:pt modelId="{AF8CDF50-17AC-E043-A357-479A86A667AA}" type="pres">
      <dgm:prSet presAssocID="{2C3C9812-3746-334F-B712-7650FA818A91}" presName="node" presStyleLbl="vennNode1" presStyleIdx="3" presStyleCnt="7" custScaleX="131179" custScaleY="125910" custRadScaleRad="93578" custRadScaleInc="-5569">
        <dgm:presLayoutVars>
          <dgm:bulletEnabled val="1"/>
        </dgm:presLayoutVars>
      </dgm:prSet>
      <dgm:spPr/>
    </dgm:pt>
    <dgm:pt modelId="{E0B4F032-8D5F-B540-AAB5-D4B9A966D363}" type="pres">
      <dgm:prSet presAssocID="{F008250F-7D88-884E-88E5-C4660B3F3B4C}" presName="node" presStyleLbl="vennNode1" presStyleIdx="4" presStyleCnt="7" custScaleX="129719" custScaleY="125277" custRadScaleRad="81999" custRadScaleInc="-603">
        <dgm:presLayoutVars>
          <dgm:bulletEnabled val="1"/>
        </dgm:presLayoutVars>
      </dgm:prSet>
      <dgm:spPr/>
    </dgm:pt>
    <dgm:pt modelId="{C4D7A35A-797C-A34D-A5BF-83DE314C7246}" type="pres">
      <dgm:prSet presAssocID="{0596BA4A-C1BF-544B-A7EF-DA3D4E3D7E09}" presName="node" presStyleLbl="vennNode1" presStyleIdx="5" presStyleCnt="7" custScaleX="128482" custScaleY="116025" custRadScaleRad="98430" custRadScaleInc="4574">
        <dgm:presLayoutVars>
          <dgm:bulletEnabled val="1"/>
        </dgm:presLayoutVars>
      </dgm:prSet>
      <dgm:spPr/>
    </dgm:pt>
    <dgm:pt modelId="{9C41903B-490B-9144-974C-40FD6FB8241A}" type="pres">
      <dgm:prSet presAssocID="{400CF27A-6E37-8141-A35B-498F44FB343A}" presName="node" presStyleLbl="vennNode1" presStyleIdx="6" presStyleCnt="7" custScaleX="129213" custScaleY="126422" custRadScaleRad="97295" custRadScaleInc="-9337">
        <dgm:presLayoutVars>
          <dgm:bulletEnabled val="1"/>
        </dgm:presLayoutVars>
      </dgm:prSet>
      <dgm:spPr/>
    </dgm:pt>
  </dgm:ptLst>
  <dgm:cxnLst>
    <dgm:cxn modelId="{59C1B70D-A129-E948-A580-C23B9F9459E0}" srcId="{B9E11B3D-EB28-AA4E-BA4B-1714F99A1926}" destId="{2C3C9812-3746-334F-B712-7650FA818A91}" srcOrd="2" destOrd="0" parTransId="{54F5C79C-DB49-4049-BC5A-DEFE0E36869F}" sibTransId="{127CF7FF-F7E1-D344-8828-BDEC1DACCFD4}"/>
    <dgm:cxn modelId="{D05E8A2F-9919-5840-BD89-4B2B4270298D}" srcId="{06DD1C88-9BD7-D541-AE4B-CB0B9D1D1EBA}" destId="{78BB7884-1AB1-A74F-8387-9625F31D852E}" srcOrd="2" destOrd="0" parTransId="{1E2E8840-B614-554D-B758-89D0ADDA29D9}" sibTransId="{56DCAE66-9951-264B-B5AE-126884E731E2}"/>
    <dgm:cxn modelId="{98999631-CD6B-3844-8A0B-F43E26ABB83C}" srcId="{06DD1C88-9BD7-D541-AE4B-CB0B9D1D1EBA}" destId="{B9E11B3D-EB28-AA4E-BA4B-1714F99A1926}" srcOrd="0" destOrd="0" parTransId="{741F57C1-8668-534B-9121-581CF2780528}" sibTransId="{26090324-6B93-9D4F-BDCE-38AD56DB56C5}"/>
    <dgm:cxn modelId="{AA071F50-09BE-8D40-95AC-04A145D05BFB}" srcId="{06DD1C88-9BD7-D541-AE4B-CB0B9D1D1EBA}" destId="{41D3D704-B34A-5848-A780-13C80A8839EF}" srcOrd="1" destOrd="0" parTransId="{EC7F560C-7200-5F43-9175-10B9E6FC87AD}" sibTransId="{F04F79F8-571C-F842-96DB-4BC8EDA7369D}"/>
    <dgm:cxn modelId="{5BF44C5F-3CCC-724B-A0A1-E77A99202D6F}" type="presOf" srcId="{0596BA4A-C1BF-544B-A7EF-DA3D4E3D7E09}" destId="{C4D7A35A-797C-A34D-A5BF-83DE314C7246}" srcOrd="0" destOrd="0" presId="urn:microsoft.com/office/officeart/2005/8/layout/radial3"/>
    <dgm:cxn modelId="{6B3D9775-8003-8B40-9A61-6F9CB839BA36}" type="presOf" srcId="{F008250F-7D88-884E-88E5-C4660B3F3B4C}" destId="{E0B4F032-8D5F-B540-AAB5-D4B9A966D363}" srcOrd="0" destOrd="0" presId="urn:microsoft.com/office/officeart/2005/8/layout/radial3"/>
    <dgm:cxn modelId="{6B22D175-54A7-DE49-83CA-41ED4E1FF846}" srcId="{06DD1C88-9BD7-D541-AE4B-CB0B9D1D1EBA}" destId="{D729CB48-8A2B-EA42-AA54-676379B0D95C}" srcOrd="3" destOrd="0" parTransId="{06C187C5-4AA3-E74F-A7E8-A2CFBFFD6F10}" sibTransId="{88992EE0-9C31-E04B-AB5F-F7CA81107B45}"/>
    <dgm:cxn modelId="{620E9E88-CA3F-7245-B27E-77E091DC1C6B}" srcId="{B9E11B3D-EB28-AA4E-BA4B-1714F99A1926}" destId="{AC45DB0F-80F3-644E-B170-8771499DFCA7}" srcOrd="1" destOrd="0" parTransId="{AB3B4047-9703-DF48-9813-2876FA19F647}" sibTransId="{AB60422D-9988-5B45-BE08-6C6A4ABA0019}"/>
    <dgm:cxn modelId="{C900A98E-2DD5-A64B-AFBB-CB998FA9F9F8}" srcId="{B9E11B3D-EB28-AA4E-BA4B-1714F99A1926}" destId="{F008250F-7D88-884E-88E5-C4660B3F3B4C}" srcOrd="3" destOrd="0" parTransId="{3D4C5BC1-4E84-A644-BB4F-46BBC0DEDA38}" sibTransId="{E3EFA1C5-6545-2842-BDEE-6AE30B616722}"/>
    <dgm:cxn modelId="{E390979A-736E-3F4E-8644-A5AED7B9D52E}" type="presOf" srcId="{400CF27A-6E37-8141-A35B-498F44FB343A}" destId="{9C41903B-490B-9144-974C-40FD6FB8241A}" srcOrd="0" destOrd="0" presId="urn:microsoft.com/office/officeart/2005/8/layout/radial3"/>
    <dgm:cxn modelId="{5D961BA3-19D5-4744-9F6B-F810F269DB42}" type="presOf" srcId="{AC45DB0F-80F3-644E-B170-8771499DFCA7}" destId="{8B630FD8-CB8C-D141-A19F-A9B0C0B32F2E}" srcOrd="0" destOrd="0" presId="urn:microsoft.com/office/officeart/2005/8/layout/radial3"/>
    <dgm:cxn modelId="{4D646EC1-7930-7341-9125-B2797F6B7588}" srcId="{B9E11B3D-EB28-AA4E-BA4B-1714F99A1926}" destId="{0596BA4A-C1BF-544B-A7EF-DA3D4E3D7E09}" srcOrd="4" destOrd="0" parTransId="{E6D37272-88FB-2942-9ABC-409E2170879A}" sibTransId="{EBA69A26-C096-9B45-954E-3B7C3E3701DF}"/>
    <dgm:cxn modelId="{F0BE1DC4-D9C8-C74F-BE62-29EEA484D5F2}" type="presOf" srcId="{9DDE5526-634E-DB43-921E-6F50C105643D}" destId="{22FB2DCD-4234-994D-96DB-BECDE621F2E1}" srcOrd="0" destOrd="0" presId="urn:microsoft.com/office/officeart/2005/8/layout/radial3"/>
    <dgm:cxn modelId="{6AEFC7C8-358C-B841-9E10-51A7005F62F9}" srcId="{B9E11B3D-EB28-AA4E-BA4B-1714F99A1926}" destId="{9DDE5526-634E-DB43-921E-6F50C105643D}" srcOrd="0" destOrd="0" parTransId="{0CD8487D-5D44-1D41-86FC-000CA0E59E2D}" sibTransId="{95742D5B-ECBD-6D4D-83A8-FEB45B020B60}"/>
    <dgm:cxn modelId="{88FCF1D5-F581-864F-B05E-D440DE3C4609}" type="presOf" srcId="{06DD1C88-9BD7-D541-AE4B-CB0B9D1D1EBA}" destId="{F3000D32-C695-9142-8328-AEE7E9797565}" srcOrd="0" destOrd="0" presId="urn:microsoft.com/office/officeart/2005/8/layout/radial3"/>
    <dgm:cxn modelId="{9DF4A2DE-C087-284A-9D33-F5E3D393ABFA}" type="presOf" srcId="{2C3C9812-3746-334F-B712-7650FA818A91}" destId="{AF8CDF50-17AC-E043-A357-479A86A667AA}" srcOrd="0" destOrd="0" presId="urn:microsoft.com/office/officeart/2005/8/layout/radial3"/>
    <dgm:cxn modelId="{148AE5E2-71DF-2B40-A1B2-7414F26E2BF4}" type="presOf" srcId="{B9E11B3D-EB28-AA4E-BA4B-1714F99A1926}" destId="{87CBCC91-E0B6-BF42-BB07-E70FCE7E5FA3}" srcOrd="0" destOrd="0" presId="urn:microsoft.com/office/officeart/2005/8/layout/radial3"/>
    <dgm:cxn modelId="{9D87A1F7-3EEB-F549-9A0D-E3690AE23660}" srcId="{B9E11B3D-EB28-AA4E-BA4B-1714F99A1926}" destId="{400CF27A-6E37-8141-A35B-498F44FB343A}" srcOrd="5" destOrd="0" parTransId="{13A92794-5517-9948-BF6D-8F752FC9BE00}" sibTransId="{9BB8E8EE-D8E7-834A-958C-8021CAEA2865}"/>
    <dgm:cxn modelId="{31B74F3F-2C71-0343-B61A-0BE24D4D2165}" type="presParOf" srcId="{F3000D32-C695-9142-8328-AEE7E9797565}" destId="{8983458F-98F1-4B4C-9645-A943DFF2E409}" srcOrd="0" destOrd="0" presId="urn:microsoft.com/office/officeart/2005/8/layout/radial3"/>
    <dgm:cxn modelId="{0F6652BA-5015-0C46-9031-45A310F5A61D}" type="presParOf" srcId="{8983458F-98F1-4B4C-9645-A943DFF2E409}" destId="{87CBCC91-E0B6-BF42-BB07-E70FCE7E5FA3}" srcOrd="0" destOrd="0" presId="urn:microsoft.com/office/officeart/2005/8/layout/radial3"/>
    <dgm:cxn modelId="{D0FA4194-4C57-C94D-BFD4-3AE2823A29C3}" type="presParOf" srcId="{8983458F-98F1-4B4C-9645-A943DFF2E409}" destId="{22FB2DCD-4234-994D-96DB-BECDE621F2E1}" srcOrd="1" destOrd="0" presId="urn:microsoft.com/office/officeart/2005/8/layout/radial3"/>
    <dgm:cxn modelId="{EACE2AB9-A704-2D44-9708-887FFD2A4FA0}" type="presParOf" srcId="{8983458F-98F1-4B4C-9645-A943DFF2E409}" destId="{8B630FD8-CB8C-D141-A19F-A9B0C0B32F2E}" srcOrd="2" destOrd="0" presId="urn:microsoft.com/office/officeart/2005/8/layout/radial3"/>
    <dgm:cxn modelId="{F987430F-4815-7E49-9A8C-49A0EA4C9623}" type="presParOf" srcId="{8983458F-98F1-4B4C-9645-A943DFF2E409}" destId="{AF8CDF50-17AC-E043-A357-479A86A667AA}" srcOrd="3" destOrd="0" presId="urn:microsoft.com/office/officeart/2005/8/layout/radial3"/>
    <dgm:cxn modelId="{D8B2BF33-8A9F-504A-A722-8F0BC6B77029}" type="presParOf" srcId="{8983458F-98F1-4B4C-9645-A943DFF2E409}" destId="{E0B4F032-8D5F-B540-AAB5-D4B9A966D363}" srcOrd="4" destOrd="0" presId="urn:microsoft.com/office/officeart/2005/8/layout/radial3"/>
    <dgm:cxn modelId="{104AC8E7-2732-714E-AF81-10BDB8A88E40}" type="presParOf" srcId="{8983458F-98F1-4B4C-9645-A943DFF2E409}" destId="{C4D7A35A-797C-A34D-A5BF-83DE314C7246}" srcOrd="5" destOrd="0" presId="urn:microsoft.com/office/officeart/2005/8/layout/radial3"/>
    <dgm:cxn modelId="{858FA780-4349-C34A-83D5-1FD6F467AE6F}" type="presParOf" srcId="{8983458F-98F1-4B4C-9645-A943DFF2E409}" destId="{9C41903B-490B-9144-974C-40FD6FB8241A}" srcOrd="6"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CBCC91-E0B6-BF42-BB07-E70FCE7E5FA3}">
      <dsp:nvSpPr>
        <dsp:cNvPr id="0" name=""/>
        <dsp:cNvSpPr/>
      </dsp:nvSpPr>
      <dsp:spPr>
        <a:xfrm>
          <a:off x="2139651" y="1245748"/>
          <a:ext cx="1658519" cy="1624728"/>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Personal &amp; Social Development, Well-being and Cultural Diversity Area of Learning</a:t>
          </a:r>
        </a:p>
      </dsp:txBody>
      <dsp:txXfrm>
        <a:off x="2382535" y="1483684"/>
        <a:ext cx="1172751" cy="1148856"/>
      </dsp:txXfrm>
    </dsp:sp>
    <dsp:sp modelId="{22FB2DCD-4234-994D-96DB-BECDE621F2E1}">
      <dsp:nvSpPr>
        <dsp:cNvPr id="0" name=""/>
        <dsp:cNvSpPr/>
      </dsp:nvSpPr>
      <dsp:spPr>
        <a:xfrm>
          <a:off x="2183908" y="159796"/>
          <a:ext cx="1436261" cy="1437321"/>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Language, Literacy &amp; Communication Skills</a:t>
          </a:r>
        </a:p>
      </dsp:txBody>
      <dsp:txXfrm>
        <a:off x="2394244" y="370287"/>
        <a:ext cx="1015589" cy="1016339"/>
      </dsp:txXfrm>
    </dsp:sp>
    <dsp:sp modelId="{8B630FD8-CB8C-D141-A19F-A9B0C0B32F2E}">
      <dsp:nvSpPr>
        <dsp:cNvPr id="0" name=""/>
        <dsp:cNvSpPr/>
      </dsp:nvSpPr>
      <dsp:spPr>
        <a:xfrm>
          <a:off x="3488194" y="660993"/>
          <a:ext cx="1464608" cy="1399438"/>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Knowledge &amp; Understanding of the World</a:t>
          </a:r>
        </a:p>
      </dsp:txBody>
      <dsp:txXfrm>
        <a:off x="3702681" y="865936"/>
        <a:ext cx="1035634" cy="989552"/>
      </dsp:txXfrm>
    </dsp:sp>
    <dsp:sp modelId="{AF8CDF50-17AC-E043-A357-479A86A667AA}">
      <dsp:nvSpPr>
        <dsp:cNvPr id="0" name=""/>
        <dsp:cNvSpPr/>
      </dsp:nvSpPr>
      <dsp:spPr>
        <a:xfrm>
          <a:off x="3530906" y="1945110"/>
          <a:ext cx="1478551" cy="1419163"/>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Mathematical Development</a:t>
          </a:r>
        </a:p>
      </dsp:txBody>
      <dsp:txXfrm>
        <a:off x="3747435" y="2152942"/>
        <a:ext cx="1045493" cy="1003499"/>
      </dsp:txXfrm>
    </dsp:sp>
    <dsp:sp modelId="{E0B4F032-8D5F-B540-AAB5-D4B9A966D363}">
      <dsp:nvSpPr>
        <dsp:cNvPr id="0" name=""/>
        <dsp:cNvSpPr/>
      </dsp:nvSpPr>
      <dsp:spPr>
        <a:xfrm>
          <a:off x="2319013" y="2536059"/>
          <a:ext cx="1462095" cy="1412028"/>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Physical Development</a:t>
          </a:r>
        </a:p>
      </dsp:txBody>
      <dsp:txXfrm>
        <a:off x="2533132" y="2742846"/>
        <a:ext cx="1033857" cy="998454"/>
      </dsp:txXfrm>
    </dsp:sp>
    <dsp:sp modelId="{C4D7A35A-797C-A34D-A5BF-83DE314C7246}">
      <dsp:nvSpPr>
        <dsp:cNvPr id="0" name=""/>
        <dsp:cNvSpPr/>
      </dsp:nvSpPr>
      <dsp:spPr>
        <a:xfrm>
          <a:off x="1033830" y="2046197"/>
          <a:ext cx="1448152" cy="1307746"/>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Creative Development</a:t>
          </a:r>
        </a:p>
      </dsp:txBody>
      <dsp:txXfrm>
        <a:off x="1245907" y="2237712"/>
        <a:ext cx="1023998" cy="924716"/>
      </dsp:txXfrm>
    </dsp:sp>
    <dsp:sp modelId="{9C41903B-490B-9144-974C-40FD6FB8241A}">
      <dsp:nvSpPr>
        <dsp:cNvPr id="0" name=""/>
        <dsp:cNvSpPr/>
      </dsp:nvSpPr>
      <dsp:spPr>
        <a:xfrm>
          <a:off x="1013489" y="735858"/>
          <a:ext cx="1456392" cy="1424933"/>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Welsh Language Development</a:t>
          </a:r>
        </a:p>
      </dsp:txBody>
      <dsp:txXfrm>
        <a:off x="1226773" y="944535"/>
        <a:ext cx="1029824" cy="1007579"/>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E459BAAF-5318-48FD-8FBB-CB01E76D1381}"/>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n-GB"/>
          </a:p>
        </p:txBody>
      </p:sp>
      <p:sp>
        <p:nvSpPr>
          <p:cNvPr id="25603" name="Rectangle 3">
            <a:extLst>
              <a:ext uri="{FF2B5EF4-FFF2-40B4-BE49-F238E27FC236}">
                <a16:creationId xmlns:a16="http://schemas.microsoft.com/office/drawing/2014/main" id="{70285A21-1C66-4251-8179-3FB1FD8F8738}"/>
              </a:ext>
            </a:extLst>
          </p:cNvPr>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n-GB"/>
          </a:p>
        </p:txBody>
      </p:sp>
      <p:sp>
        <p:nvSpPr>
          <p:cNvPr id="25604" name="Rectangle 4">
            <a:extLst>
              <a:ext uri="{FF2B5EF4-FFF2-40B4-BE49-F238E27FC236}">
                <a16:creationId xmlns:a16="http://schemas.microsoft.com/office/drawing/2014/main" id="{B41D0983-9CBC-424F-BE2A-89B0DB0B2234}"/>
              </a:ext>
            </a:extLst>
          </p:cNvPr>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n-GB"/>
          </a:p>
        </p:txBody>
      </p:sp>
      <p:sp>
        <p:nvSpPr>
          <p:cNvPr id="25605" name="Rectangle 5">
            <a:extLst>
              <a:ext uri="{FF2B5EF4-FFF2-40B4-BE49-F238E27FC236}">
                <a16:creationId xmlns:a16="http://schemas.microsoft.com/office/drawing/2014/main" id="{EE7D0552-7690-4697-8CDC-EE5B4D449179}"/>
              </a:ext>
            </a:extLst>
          </p:cNvPr>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Arial" panose="020B0604020202020204" pitchFamily="34" charset="0"/>
              </a:defRPr>
            </a:lvl1pPr>
          </a:lstStyle>
          <a:p>
            <a:pPr>
              <a:defRPr/>
            </a:pPr>
            <a:fld id="{1A1E9215-0749-433E-A989-36D47931D55E}"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ED9242DB-27F6-46C3-89AD-DD687ACA4D4A}"/>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n-US"/>
          </a:p>
        </p:txBody>
      </p:sp>
      <p:sp>
        <p:nvSpPr>
          <p:cNvPr id="29699" name="Rectangle 3">
            <a:extLst>
              <a:ext uri="{FF2B5EF4-FFF2-40B4-BE49-F238E27FC236}">
                <a16:creationId xmlns:a16="http://schemas.microsoft.com/office/drawing/2014/main" id="{F43959B6-84FA-4CA7-B467-47D0A3505123}"/>
              </a:ext>
            </a:extLst>
          </p:cNvPr>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n-US"/>
          </a:p>
        </p:txBody>
      </p:sp>
      <p:sp>
        <p:nvSpPr>
          <p:cNvPr id="5124" name="Rectangle 4">
            <a:extLst>
              <a:ext uri="{FF2B5EF4-FFF2-40B4-BE49-F238E27FC236}">
                <a16:creationId xmlns:a16="http://schemas.microsoft.com/office/drawing/2014/main" id="{E162AE9F-03B8-4754-95B7-5E6A0ECDF1B8}"/>
              </a:ext>
            </a:extLst>
          </p:cNvPr>
          <p:cNvSpPr>
            <a:spLocks noGrp="1" noRot="1" noChangeAspect="1" noChangeArrowheads="1" noTextEdit="1"/>
          </p:cNvSpPr>
          <p:nvPr>
            <p:ph type="sldImg" idx="2"/>
          </p:nvPr>
        </p:nvSpPr>
        <p:spPr bwMode="auto">
          <a:xfrm>
            <a:off x="915988" y="742950"/>
            <a:ext cx="4965700" cy="37242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1" name="Rectangle 5">
            <a:extLst>
              <a:ext uri="{FF2B5EF4-FFF2-40B4-BE49-F238E27FC236}">
                <a16:creationId xmlns:a16="http://schemas.microsoft.com/office/drawing/2014/main" id="{0CBAFC9B-C7E3-43F8-94C4-9DCC4EF074EA}"/>
              </a:ext>
            </a:extLst>
          </p:cNvPr>
          <p:cNvSpPr>
            <a:spLocks noGrp="1" noChangeArrowheads="1"/>
          </p:cNvSpPr>
          <p:nvPr>
            <p:ph type="body" sz="quarter" idx="3"/>
          </p:nvPr>
        </p:nvSpPr>
        <p:spPr bwMode="auto">
          <a:xfrm>
            <a:off x="679450" y="4714875"/>
            <a:ext cx="5438775" cy="4468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702" name="Rectangle 6">
            <a:extLst>
              <a:ext uri="{FF2B5EF4-FFF2-40B4-BE49-F238E27FC236}">
                <a16:creationId xmlns:a16="http://schemas.microsoft.com/office/drawing/2014/main" id="{07E0DB4B-6F63-402B-B1FB-103F2D73EE7C}"/>
              </a:ext>
            </a:extLst>
          </p:cNvPr>
          <p:cNvSpPr>
            <a:spLocks noGrp="1" noChangeArrowheads="1"/>
          </p:cNvSpPr>
          <p:nvPr>
            <p:ph type="ftr" sz="quarter" idx="4"/>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n-US"/>
          </a:p>
        </p:txBody>
      </p:sp>
      <p:sp>
        <p:nvSpPr>
          <p:cNvPr id="29703" name="Rectangle 7">
            <a:extLst>
              <a:ext uri="{FF2B5EF4-FFF2-40B4-BE49-F238E27FC236}">
                <a16:creationId xmlns:a16="http://schemas.microsoft.com/office/drawing/2014/main" id="{C84DF93C-0ACD-47E2-B9AA-4D78410530C8}"/>
              </a:ext>
            </a:extLst>
          </p:cNvPr>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Arial" panose="020B0604020202020204" pitchFamily="34" charset="0"/>
              </a:defRPr>
            </a:lvl1pPr>
          </a:lstStyle>
          <a:p>
            <a:pPr>
              <a:defRPr/>
            </a:pPr>
            <a:fld id="{8E2D2A43-5136-4AC1-862B-7ADF409249B8}"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S PGothic" pitchFamily="34" charset="-128"/>
        <a:cs typeface="MS PGothic" charset="0"/>
      </a:defRPr>
    </a:lvl1pPr>
    <a:lvl2pPr marL="457200" algn="l" rtl="0" eaLnBrk="0" fontAlgn="base" hangingPunct="0">
      <a:spcBef>
        <a:spcPct val="30000"/>
      </a:spcBef>
      <a:spcAft>
        <a:spcPct val="0"/>
      </a:spcAft>
      <a:defRPr sz="1200" kern="1200">
        <a:solidFill>
          <a:schemeClr val="tx1"/>
        </a:solidFill>
        <a:latin typeface="Arial" charset="0"/>
        <a:ea typeface="MS PGothic" pitchFamily="34" charset="-128"/>
        <a:cs typeface="MS PGothic" charset="0"/>
      </a:defRPr>
    </a:lvl2pPr>
    <a:lvl3pPr marL="914400" algn="l" rtl="0" eaLnBrk="0" fontAlgn="base" hangingPunct="0">
      <a:spcBef>
        <a:spcPct val="30000"/>
      </a:spcBef>
      <a:spcAft>
        <a:spcPct val="0"/>
      </a:spcAft>
      <a:defRPr sz="1200" kern="1200">
        <a:solidFill>
          <a:schemeClr val="tx1"/>
        </a:solidFill>
        <a:latin typeface="Arial" charset="0"/>
        <a:ea typeface="MS PGothic" pitchFamily="34" charset="-128"/>
        <a:cs typeface="MS PGothic" charset="0"/>
      </a:defRPr>
    </a:lvl3pPr>
    <a:lvl4pPr marL="1371600" algn="l" rtl="0" eaLnBrk="0" fontAlgn="base" hangingPunct="0">
      <a:spcBef>
        <a:spcPct val="30000"/>
      </a:spcBef>
      <a:spcAft>
        <a:spcPct val="0"/>
      </a:spcAft>
      <a:defRPr sz="1200" kern="1200">
        <a:solidFill>
          <a:schemeClr val="tx1"/>
        </a:solidFill>
        <a:latin typeface="Arial" charset="0"/>
        <a:ea typeface="MS PGothic" pitchFamily="34" charset="-128"/>
        <a:cs typeface="MS PGothic" charset="0"/>
      </a:defRPr>
    </a:lvl4pPr>
    <a:lvl5pPr marL="1828800" algn="l" rtl="0" eaLnBrk="0" fontAlgn="base" hangingPunct="0">
      <a:spcBef>
        <a:spcPct val="30000"/>
      </a:spcBef>
      <a:spcAft>
        <a:spcPct val="0"/>
      </a:spcAft>
      <a:defRPr sz="1200" kern="1200">
        <a:solidFill>
          <a:schemeClr val="tx1"/>
        </a:solidFill>
        <a:latin typeface="Arial" charset="0"/>
        <a:ea typeface="MS PGothic" pitchFamily="34" charset="-128"/>
        <a:cs typeface="MS PGothic"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29F7C062-27A5-4950-9ED8-AC45A1C1EB4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8B095FEF-CC9E-4B3C-A400-AB411209AC86}" type="slidenum">
              <a:rPr lang="en-US" altLang="en-US"/>
              <a:pPr>
                <a:spcBef>
                  <a:spcPct val="0"/>
                </a:spcBef>
              </a:pPr>
              <a:t>1</a:t>
            </a:fld>
            <a:endParaRPr lang="en-US" altLang="en-US"/>
          </a:p>
        </p:txBody>
      </p:sp>
      <p:sp>
        <p:nvSpPr>
          <p:cNvPr id="8195" name="Rectangle 2">
            <a:extLst>
              <a:ext uri="{FF2B5EF4-FFF2-40B4-BE49-F238E27FC236}">
                <a16:creationId xmlns:a16="http://schemas.microsoft.com/office/drawing/2014/main" id="{0DC8AA63-DAAC-4EF7-8BC5-8991A7A85217}"/>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955907C-8557-44FA-8D96-856AEACAB90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b="1" u="sng" dirty="0">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EDEC1057-2CAA-4F28-80FD-4EFDD23C2AA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27460A0E-FEE2-4FD8-91FF-1531406B2CD5}" type="slidenum">
              <a:rPr lang="en-US" altLang="en-US"/>
              <a:pPr>
                <a:spcBef>
                  <a:spcPct val="0"/>
                </a:spcBef>
              </a:pPr>
              <a:t>3</a:t>
            </a:fld>
            <a:endParaRPr lang="en-US" altLang="en-US"/>
          </a:p>
        </p:txBody>
      </p:sp>
      <p:sp>
        <p:nvSpPr>
          <p:cNvPr id="10243" name="Rectangle 2">
            <a:extLst>
              <a:ext uri="{FF2B5EF4-FFF2-40B4-BE49-F238E27FC236}">
                <a16:creationId xmlns:a16="http://schemas.microsoft.com/office/drawing/2014/main" id="{1984C034-1605-4D10-A41D-3DAAAA4CD1C8}"/>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ADC2C08F-5181-4EE2-92C7-460E22D65B1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a:p>
            <a:pPr eaLnBrk="1" hangingPunct="1"/>
            <a:endParaRPr lang="en-US" altLang="en-US" dirty="0">
              <a:latin typeface="Arial" panose="020B0604020202020204" pitchFamily="34" charset="0"/>
            </a:endParaRPr>
          </a:p>
          <a:p>
            <a:pPr eaLnBrk="1" hangingPunct="1"/>
            <a:endParaRPr lang="en-US" altLang="en-US" dirty="0">
              <a:latin typeface="Arial" panose="020B0604020202020204" pitchFamily="34" charset="0"/>
            </a:endParaRPr>
          </a:p>
          <a:p>
            <a:pPr eaLnBrk="1" hangingPunct="1"/>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4</a:t>
            </a:fld>
            <a:endParaRPr lang="en-US" altLang="en-US"/>
          </a:p>
        </p:txBody>
      </p:sp>
    </p:spTree>
    <p:extLst>
      <p:ext uri="{BB962C8B-B14F-4D97-AF65-F5344CB8AC3E}">
        <p14:creationId xmlns:p14="http://schemas.microsoft.com/office/powerpoint/2010/main" val="2686602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5</a:t>
            </a:fld>
            <a:endParaRPr lang="en-US" altLang="en-US"/>
          </a:p>
        </p:txBody>
      </p:sp>
    </p:spTree>
    <p:extLst>
      <p:ext uri="{BB962C8B-B14F-4D97-AF65-F5344CB8AC3E}">
        <p14:creationId xmlns:p14="http://schemas.microsoft.com/office/powerpoint/2010/main" val="27121884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8</a:t>
            </a:fld>
            <a:endParaRPr lang="en-US" altLang="en-US"/>
          </a:p>
        </p:txBody>
      </p:sp>
    </p:spTree>
    <p:extLst>
      <p:ext uri="{BB962C8B-B14F-4D97-AF65-F5344CB8AC3E}">
        <p14:creationId xmlns:p14="http://schemas.microsoft.com/office/powerpoint/2010/main" val="32603723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At 8mins talks</a:t>
            </a:r>
            <a:r>
              <a:rPr lang="en-US" baseline="0" dirty="0"/>
              <a:t> about staying in same place – roots – this is interesting – where in </a:t>
            </a:r>
            <a:r>
              <a:rPr lang="en-US" baseline="0" dirty="0" err="1"/>
              <a:t>uk</a:t>
            </a:r>
            <a:r>
              <a:rPr lang="en-US" baseline="0" dirty="0"/>
              <a:t> &amp; wales we have many children now being brought up here having come from many countries / languages / characteristics / religion / </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9</a:t>
            </a:fld>
            <a:endParaRPr lang="en-US" altLang="en-US"/>
          </a:p>
        </p:txBody>
      </p:sp>
    </p:spTree>
    <p:extLst>
      <p:ext uri="{BB962C8B-B14F-4D97-AF65-F5344CB8AC3E}">
        <p14:creationId xmlns:p14="http://schemas.microsoft.com/office/powerpoint/2010/main" val="4186297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7mins talk about physical impact</a:t>
            </a:r>
            <a:r>
              <a:rPr lang="en-US" baseline="0" dirty="0"/>
              <a:t> &amp; and the outdoors. </a:t>
            </a:r>
          </a:p>
          <a:p>
            <a:r>
              <a:rPr lang="en-US" baseline="0" dirty="0"/>
              <a:t>10mins talk about literacy &amp; reading ages. </a:t>
            </a:r>
          </a:p>
          <a:p>
            <a:r>
              <a:rPr lang="en-US" baseline="0" dirty="0"/>
              <a:t>15mins outside footage</a:t>
            </a:r>
          </a:p>
          <a:p>
            <a:r>
              <a:rPr lang="en-US" baseline="0" dirty="0"/>
              <a:t>17mins re formal learning to read</a:t>
            </a:r>
          </a:p>
          <a:p>
            <a:r>
              <a:rPr lang="en-US" baseline="0" dirty="0"/>
              <a:t>19 </a:t>
            </a:r>
            <a:r>
              <a:rPr lang="en-US" baseline="0" dirty="0" err="1"/>
              <a:t>mins</a:t>
            </a:r>
            <a:r>
              <a:rPr lang="en-US" baseline="0" dirty="0"/>
              <a:t> pupil portfolios </a:t>
            </a:r>
          </a:p>
          <a:p>
            <a:r>
              <a:rPr lang="en-US" baseline="0" dirty="0"/>
              <a:t>23mins physical footage </a:t>
            </a:r>
            <a:endParaRPr lang="en-US" dirty="0"/>
          </a:p>
        </p:txBody>
      </p:sp>
      <p:sp>
        <p:nvSpPr>
          <p:cNvPr id="4" name="Slide Number Placeholder 3"/>
          <p:cNvSpPr>
            <a:spLocks noGrp="1"/>
          </p:cNvSpPr>
          <p:nvPr>
            <p:ph type="sldNum" sz="quarter" idx="10"/>
          </p:nvPr>
        </p:nvSpPr>
        <p:spPr/>
        <p:txBody>
          <a:bodyPr/>
          <a:lstStyle/>
          <a:p>
            <a:fld id="{23B15265-8B7D-0E41-9AB5-EFA6CEA239F0}" type="slidenum">
              <a:rPr lang="en-US" smtClean="0"/>
              <a:pPr/>
              <a:t>10</a:t>
            </a:fld>
            <a:endParaRPr lang="en-US"/>
          </a:p>
        </p:txBody>
      </p:sp>
    </p:spTree>
    <p:extLst>
      <p:ext uri="{BB962C8B-B14F-4D97-AF65-F5344CB8AC3E}">
        <p14:creationId xmlns:p14="http://schemas.microsoft.com/office/powerpoint/2010/main" val="14075943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EDEC1057-2CAA-4F28-80FD-4EFDD23C2AA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27460A0E-FEE2-4FD8-91FF-1531406B2CD5}" type="slidenum">
              <a:rPr lang="en-US" altLang="en-US"/>
              <a:pPr>
                <a:spcBef>
                  <a:spcPct val="0"/>
                </a:spcBef>
              </a:pPr>
              <a:t>16</a:t>
            </a:fld>
            <a:endParaRPr lang="en-US" altLang="en-US"/>
          </a:p>
        </p:txBody>
      </p:sp>
      <p:sp>
        <p:nvSpPr>
          <p:cNvPr id="10243" name="Rectangle 2">
            <a:extLst>
              <a:ext uri="{FF2B5EF4-FFF2-40B4-BE49-F238E27FC236}">
                <a16:creationId xmlns:a16="http://schemas.microsoft.com/office/drawing/2014/main" id="{1984C034-1605-4D10-A41D-3DAAAA4CD1C8}"/>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ADC2C08F-5181-4EE2-92C7-460E22D65B1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3488191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Seamless transition of teaching &amp; learning indoors &amp; out. </a:t>
            </a:r>
          </a:p>
          <a:p>
            <a:r>
              <a:rPr lang="en-US" dirty="0"/>
              <a:t>Areas not stand alone</a:t>
            </a:r>
          </a:p>
          <a:p>
            <a:r>
              <a:rPr lang="en-US" dirty="0"/>
              <a:t>Skills to be </a:t>
            </a:r>
            <a:r>
              <a:rPr lang="en-US" dirty="0" err="1"/>
              <a:t>transphered</a:t>
            </a:r>
            <a:r>
              <a:rPr lang="en-US" dirty="0"/>
              <a:t> across various areas of learning</a:t>
            </a:r>
          </a:p>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17</a:t>
            </a:fld>
            <a:endParaRPr lang="en-US" altLang="en-US"/>
          </a:p>
        </p:txBody>
      </p:sp>
    </p:spTree>
    <p:extLst>
      <p:ext uri="{BB962C8B-B14F-4D97-AF65-F5344CB8AC3E}">
        <p14:creationId xmlns:p14="http://schemas.microsoft.com/office/powerpoint/2010/main" val="26783188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Tasg</a:t>
            </a:r>
            <a:r>
              <a:rPr lang="en-US" dirty="0"/>
              <a:t> </a:t>
            </a:r>
            <a:r>
              <a:rPr lang="en-US" dirty="0" err="1"/>
              <a:t>Darllen</a:t>
            </a:r>
            <a:r>
              <a:rPr lang="en-US" dirty="0"/>
              <a:t> a </a:t>
            </a:r>
            <a:r>
              <a:rPr lang="en-US" dirty="0" err="1"/>
              <a:t>pharatoi</a:t>
            </a:r>
            <a:r>
              <a:rPr lang="en-US" dirty="0"/>
              <a:t> </a:t>
            </a:r>
            <a:r>
              <a:rPr lang="en-US" dirty="0" err="1"/>
              <a:t>ymlaen</a:t>
            </a:r>
            <a:r>
              <a:rPr lang="en-US" dirty="0"/>
              <a:t> </a:t>
            </a:r>
            <a:r>
              <a:rPr lang="en-US" dirty="0" err="1"/>
              <a:t>ar</a:t>
            </a:r>
            <a:r>
              <a:rPr lang="en-US" dirty="0"/>
              <a:t> </a:t>
            </a:r>
            <a:r>
              <a:rPr lang="en-US" dirty="0" err="1"/>
              <a:t>gyfer</a:t>
            </a:r>
            <a:r>
              <a:rPr lang="en-US" dirty="0"/>
              <a:t> </a:t>
            </a:r>
            <a:r>
              <a:rPr lang="en-US" dirty="0" err="1"/>
              <a:t>darlith</a:t>
            </a:r>
            <a:r>
              <a:rPr lang="en-US" dirty="0"/>
              <a:t> </a:t>
            </a:r>
            <a:r>
              <a:rPr lang="en-US" dirty="0" err="1"/>
              <a:t>nesaf</a:t>
            </a:r>
            <a:r>
              <a:rPr lang="en-US" dirty="0"/>
              <a:t>. </a:t>
            </a:r>
          </a:p>
          <a:p>
            <a:r>
              <a:rPr lang="en-US" dirty="0"/>
              <a:t>Reading Task in preparation for next lecture. </a:t>
            </a:r>
          </a:p>
          <a:p>
            <a:endParaRPr lang="en-US" dirty="0"/>
          </a:p>
        </p:txBody>
      </p:sp>
      <p:sp>
        <p:nvSpPr>
          <p:cNvPr id="4" name="Slide Number Placeholder 3"/>
          <p:cNvSpPr>
            <a:spLocks noGrp="1"/>
          </p:cNvSpPr>
          <p:nvPr>
            <p:ph type="sldNum" sz="quarter" idx="5"/>
          </p:nvPr>
        </p:nvSpPr>
        <p:spPr/>
        <p:txBody>
          <a:bodyPr/>
          <a:lstStyle/>
          <a:p>
            <a:pPr>
              <a:defRPr/>
            </a:pPr>
            <a:fld id="{8E2D2A43-5136-4AC1-862B-7ADF409249B8}" type="slidenum">
              <a:rPr lang="en-US" altLang="en-US" smtClean="0"/>
              <a:pPr>
                <a:defRPr/>
              </a:pPr>
              <a:t>19</a:t>
            </a:fld>
            <a:endParaRPr lang="en-US" altLang="en-US"/>
          </a:p>
        </p:txBody>
      </p:sp>
    </p:spTree>
    <p:extLst>
      <p:ext uri="{BB962C8B-B14F-4D97-AF65-F5344CB8AC3E}">
        <p14:creationId xmlns:p14="http://schemas.microsoft.com/office/powerpoint/2010/main" val="41536765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02BFA1F-4F6A-40A6-99E4-AD9CAABA419A}"/>
              </a:ext>
            </a:extLst>
          </p:cNvPr>
          <p:cNvSpPr>
            <a:spLocks noGrp="1"/>
          </p:cNvSpPr>
          <p:nvPr>
            <p:ph type="dt" sz="half" idx="10"/>
          </p:nvPr>
        </p:nvSpPr>
        <p:spPr>
          <a:xfrm>
            <a:off x="395288" y="6524625"/>
            <a:ext cx="971550" cy="219075"/>
          </a:xfrm>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65320108-3094-4C02-B53A-2A90A0ECF6CD}"/>
              </a:ext>
            </a:extLst>
          </p:cNvPr>
          <p:cNvSpPr>
            <a:spLocks noGrp="1"/>
          </p:cNvSpPr>
          <p:nvPr>
            <p:ph type="ftr" sz="quarter" idx="11"/>
          </p:nvPr>
        </p:nvSpPr>
        <p:spPr>
          <a:xfrm>
            <a:off x="4140200" y="6381750"/>
            <a:ext cx="2895600" cy="365125"/>
          </a:xfrm>
          <a:prstGeom prst="rect">
            <a:avLst/>
          </a:prstGeom>
        </p:spPr>
        <p:txBody>
          <a:bodyPr/>
          <a:lstStyle>
            <a:lvl1pPr eaLnBrk="1" hangingPunct="1">
              <a:defRPr/>
            </a:lvl1pPr>
          </a:lstStyle>
          <a:p>
            <a:pPr>
              <a:defRPr/>
            </a:pPr>
            <a:endParaRPr lang="en-GB"/>
          </a:p>
        </p:txBody>
      </p:sp>
      <p:sp>
        <p:nvSpPr>
          <p:cNvPr id="6" name="Slide Number Placeholder 5">
            <a:extLst>
              <a:ext uri="{FF2B5EF4-FFF2-40B4-BE49-F238E27FC236}">
                <a16:creationId xmlns:a16="http://schemas.microsoft.com/office/drawing/2014/main" id="{277D0907-D8BA-466F-B857-D347A1E4A366}"/>
              </a:ext>
            </a:extLst>
          </p:cNvPr>
          <p:cNvSpPr>
            <a:spLocks noGrp="1"/>
          </p:cNvSpPr>
          <p:nvPr>
            <p:ph type="sldNum" sz="quarter" idx="12"/>
          </p:nvPr>
        </p:nvSpPr>
        <p:spPr/>
        <p:txBody>
          <a:bodyPr/>
          <a:lstStyle>
            <a:lvl1pPr>
              <a:defRPr smtClean="0"/>
            </a:lvl1pPr>
          </a:lstStyle>
          <a:p>
            <a:pPr>
              <a:defRPr/>
            </a:pPr>
            <a:fld id="{5C3DFA37-EBC5-4BC2-87E4-F81FFB777147}" type="slidenum">
              <a:rPr lang="en-GB" altLang="en-US"/>
              <a:pPr>
                <a:defRPr/>
              </a:pPr>
              <a:t>‹#›</a:t>
            </a:fld>
            <a:endParaRPr lang="en-GB" altLang="en-US"/>
          </a:p>
        </p:txBody>
      </p:sp>
    </p:spTree>
    <p:extLst>
      <p:ext uri="{BB962C8B-B14F-4D97-AF65-F5344CB8AC3E}">
        <p14:creationId xmlns:p14="http://schemas.microsoft.com/office/powerpoint/2010/main" val="2279891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C491D7-12C7-40B8-ACD7-BC193C1307BE}"/>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3220F078-E5EB-47BC-ADA2-466799EF1D19}"/>
              </a:ext>
            </a:extLst>
          </p:cNvPr>
          <p:cNvSpPr>
            <a:spLocks noGrp="1"/>
          </p:cNvSpPr>
          <p:nvPr>
            <p:ph type="ftr" sz="quarter" idx="11"/>
          </p:nvPr>
        </p:nvSpPr>
        <p:spPr>
          <a:xfrm>
            <a:off x="3132138" y="6461125"/>
            <a:ext cx="2895600" cy="365125"/>
          </a:xfrm>
          <a:prstGeom prst="rect">
            <a:avLst/>
          </a:prstGeom>
        </p:spPr>
        <p:txBody>
          <a:bodyPr/>
          <a:lstStyle>
            <a:lvl1pPr eaLnBrk="1" hangingPunct="1">
              <a:defRPr/>
            </a:lvl1pPr>
          </a:lstStyle>
          <a:p>
            <a:pPr>
              <a:defRPr/>
            </a:pPr>
            <a:endParaRPr lang="en-GB"/>
          </a:p>
        </p:txBody>
      </p:sp>
      <p:sp>
        <p:nvSpPr>
          <p:cNvPr id="6" name="Slide Number Placeholder 5">
            <a:extLst>
              <a:ext uri="{FF2B5EF4-FFF2-40B4-BE49-F238E27FC236}">
                <a16:creationId xmlns:a16="http://schemas.microsoft.com/office/drawing/2014/main" id="{302D42D0-856A-4D95-8F6D-624640B481A1}"/>
              </a:ext>
            </a:extLst>
          </p:cNvPr>
          <p:cNvSpPr>
            <a:spLocks noGrp="1"/>
          </p:cNvSpPr>
          <p:nvPr>
            <p:ph type="sldNum" sz="quarter" idx="12"/>
          </p:nvPr>
        </p:nvSpPr>
        <p:spPr/>
        <p:txBody>
          <a:bodyPr/>
          <a:lstStyle>
            <a:lvl1pPr>
              <a:defRPr smtClean="0"/>
            </a:lvl1pPr>
          </a:lstStyle>
          <a:p>
            <a:pPr>
              <a:defRPr/>
            </a:pPr>
            <a:fld id="{790676E5-54EC-4E52-91E1-1A2B87E80ED7}" type="slidenum">
              <a:rPr lang="en-GB" altLang="en-US"/>
              <a:pPr>
                <a:defRPr/>
              </a:pPr>
              <a:t>‹#›</a:t>
            </a:fld>
            <a:endParaRPr lang="en-GB" altLang="en-US"/>
          </a:p>
        </p:txBody>
      </p:sp>
    </p:spTree>
    <p:extLst>
      <p:ext uri="{BB962C8B-B14F-4D97-AF65-F5344CB8AC3E}">
        <p14:creationId xmlns:p14="http://schemas.microsoft.com/office/powerpoint/2010/main" val="15123880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C77E894-D565-4C01-BBCB-C64174AB6C08}"/>
              </a:ext>
            </a:extLst>
          </p:cNvPr>
          <p:cNvSpPr>
            <a:spLocks noGrp="1"/>
          </p:cNvSpPr>
          <p:nvPr>
            <p:ph type="dt" sz="half" idx="10"/>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4A58AF41-0367-490D-90CE-0056CFA22F33}"/>
              </a:ext>
            </a:extLst>
          </p:cNvPr>
          <p:cNvSpPr>
            <a:spLocks noGrp="1"/>
          </p:cNvSpPr>
          <p:nvPr>
            <p:ph type="sldNum" sz="quarter" idx="11"/>
          </p:nvPr>
        </p:nvSpPr>
        <p:spPr/>
        <p:txBody>
          <a:bodyPr/>
          <a:lstStyle>
            <a:lvl1pPr>
              <a:defRPr/>
            </a:lvl1pPr>
          </a:lstStyle>
          <a:p>
            <a:pPr>
              <a:defRPr/>
            </a:pPr>
            <a:fld id="{4DEC7498-54F0-44CF-9794-3B8631A36A6E}" type="slidenum">
              <a:rPr lang="en-GB" altLang="en-US"/>
              <a:pPr>
                <a:defRPr/>
              </a:pPr>
              <a:t>‹#›</a:t>
            </a:fld>
            <a:endParaRPr lang="en-GB" altLang="en-US"/>
          </a:p>
        </p:txBody>
      </p:sp>
    </p:spTree>
    <p:extLst>
      <p:ext uri="{BB962C8B-B14F-4D97-AF65-F5344CB8AC3E}">
        <p14:creationId xmlns:p14="http://schemas.microsoft.com/office/powerpoint/2010/main" val="15191106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CA59533D-6B67-4D67-A48B-65C144FB1420}"/>
              </a:ext>
            </a:extLst>
          </p:cNvPr>
          <p:cNvSpPr>
            <a:spLocks noGrp="1"/>
          </p:cNvSpPr>
          <p:nvPr>
            <p:ph type="dt" sz="half" idx="10"/>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2C70EBDE-1F2D-4288-B0C1-71CF772E83C6}"/>
              </a:ext>
            </a:extLst>
          </p:cNvPr>
          <p:cNvSpPr>
            <a:spLocks noGrp="1"/>
          </p:cNvSpPr>
          <p:nvPr>
            <p:ph type="sldNum" sz="quarter" idx="11"/>
          </p:nvPr>
        </p:nvSpPr>
        <p:spPr/>
        <p:txBody>
          <a:bodyPr/>
          <a:lstStyle>
            <a:lvl1pPr>
              <a:defRPr/>
            </a:lvl1pPr>
          </a:lstStyle>
          <a:p>
            <a:pPr>
              <a:defRPr/>
            </a:pPr>
            <a:fld id="{31EA5032-5CDF-408B-919E-C449C6A7ECF0}" type="slidenum">
              <a:rPr lang="en-GB" altLang="en-US"/>
              <a:pPr>
                <a:defRPr/>
              </a:pPr>
              <a:t>‹#›</a:t>
            </a:fld>
            <a:endParaRPr lang="en-GB" altLang="en-US"/>
          </a:p>
        </p:txBody>
      </p:sp>
    </p:spTree>
    <p:extLst>
      <p:ext uri="{BB962C8B-B14F-4D97-AF65-F5344CB8AC3E}">
        <p14:creationId xmlns:p14="http://schemas.microsoft.com/office/powerpoint/2010/main" val="2950014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A808219E-9320-4304-8D3B-941010037168}"/>
              </a:ext>
            </a:extLst>
          </p:cNvPr>
          <p:cNvSpPr>
            <a:spLocks noGrp="1"/>
          </p:cNvSpPr>
          <p:nvPr>
            <p:ph type="dt" sz="half" idx="10"/>
          </p:nvPr>
        </p:nvSpPr>
        <p:spPr/>
        <p:txBody>
          <a:bodyPr/>
          <a:lstStyle>
            <a:lvl1pPr>
              <a:defRPr/>
            </a:lvl1pPr>
          </a:lstStyle>
          <a:p>
            <a:pPr>
              <a:defRPr/>
            </a:pPr>
            <a:endParaRPr lang="en-GB"/>
          </a:p>
        </p:txBody>
      </p:sp>
      <p:sp>
        <p:nvSpPr>
          <p:cNvPr id="8" name="Slide Number Placeholder 5">
            <a:extLst>
              <a:ext uri="{FF2B5EF4-FFF2-40B4-BE49-F238E27FC236}">
                <a16:creationId xmlns:a16="http://schemas.microsoft.com/office/drawing/2014/main" id="{09540D69-1A9C-432C-8F14-688683D0F004}"/>
              </a:ext>
            </a:extLst>
          </p:cNvPr>
          <p:cNvSpPr>
            <a:spLocks noGrp="1"/>
          </p:cNvSpPr>
          <p:nvPr>
            <p:ph type="sldNum" sz="quarter" idx="11"/>
          </p:nvPr>
        </p:nvSpPr>
        <p:spPr/>
        <p:txBody>
          <a:bodyPr/>
          <a:lstStyle>
            <a:lvl1pPr>
              <a:defRPr/>
            </a:lvl1pPr>
          </a:lstStyle>
          <a:p>
            <a:pPr>
              <a:defRPr/>
            </a:pPr>
            <a:fld id="{050AACCF-7E01-4A4C-9A87-C47F8B020C60}" type="slidenum">
              <a:rPr lang="en-GB" altLang="en-US"/>
              <a:pPr>
                <a:defRPr/>
              </a:pPr>
              <a:t>‹#›</a:t>
            </a:fld>
            <a:endParaRPr lang="en-GB" altLang="en-US"/>
          </a:p>
        </p:txBody>
      </p:sp>
    </p:spTree>
    <p:extLst>
      <p:ext uri="{BB962C8B-B14F-4D97-AF65-F5344CB8AC3E}">
        <p14:creationId xmlns:p14="http://schemas.microsoft.com/office/powerpoint/2010/main" val="80826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21FCD189-B9AA-409B-9C11-84AD7F271ACA}"/>
              </a:ext>
            </a:extLst>
          </p:cNvPr>
          <p:cNvSpPr>
            <a:spLocks noGrp="1"/>
          </p:cNvSpPr>
          <p:nvPr>
            <p:ph type="dt" sz="half" idx="10"/>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A3AE9330-2D6A-4E75-A3E3-72E7A668BC0C}"/>
              </a:ext>
            </a:extLst>
          </p:cNvPr>
          <p:cNvSpPr>
            <a:spLocks noGrp="1"/>
          </p:cNvSpPr>
          <p:nvPr>
            <p:ph type="sldNum" sz="quarter" idx="11"/>
          </p:nvPr>
        </p:nvSpPr>
        <p:spPr/>
        <p:txBody>
          <a:bodyPr/>
          <a:lstStyle>
            <a:lvl1pPr>
              <a:defRPr/>
            </a:lvl1pPr>
          </a:lstStyle>
          <a:p>
            <a:pPr>
              <a:defRPr/>
            </a:pPr>
            <a:fld id="{01EB83EE-DF2F-42F1-BF74-490BB7C7E72A}" type="slidenum">
              <a:rPr lang="en-GB" altLang="en-US"/>
              <a:pPr>
                <a:defRPr/>
              </a:pPr>
              <a:t>‹#›</a:t>
            </a:fld>
            <a:endParaRPr lang="en-GB" altLang="en-US"/>
          </a:p>
        </p:txBody>
      </p:sp>
    </p:spTree>
    <p:extLst>
      <p:ext uri="{BB962C8B-B14F-4D97-AF65-F5344CB8AC3E}">
        <p14:creationId xmlns:p14="http://schemas.microsoft.com/office/powerpoint/2010/main" val="4159500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31E112E7-DBCC-45EA-AD8B-5F3F12D309E5}"/>
              </a:ext>
            </a:extLst>
          </p:cNvPr>
          <p:cNvSpPr>
            <a:spLocks noGrp="1"/>
          </p:cNvSpPr>
          <p:nvPr>
            <p:ph type="dt" sz="half" idx="10"/>
          </p:nvPr>
        </p:nvSpPr>
        <p:spPr/>
        <p:txBody>
          <a:bodyPr/>
          <a:lstStyle>
            <a:lvl1pPr>
              <a:defRPr/>
            </a:lvl1pPr>
          </a:lstStyle>
          <a:p>
            <a:pPr>
              <a:defRPr/>
            </a:pPr>
            <a:endParaRPr lang="en-GB"/>
          </a:p>
        </p:txBody>
      </p:sp>
      <p:sp>
        <p:nvSpPr>
          <p:cNvPr id="3" name="Slide Number Placeholder 5">
            <a:extLst>
              <a:ext uri="{FF2B5EF4-FFF2-40B4-BE49-F238E27FC236}">
                <a16:creationId xmlns:a16="http://schemas.microsoft.com/office/drawing/2014/main" id="{02A6560A-F34D-4DC4-B482-E3DBB3DE372B}"/>
              </a:ext>
            </a:extLst>
          </p:cNvPr>
          <p:cNvSpPr>
            <a:spLocks noGrp="1"/>
          </p:cNvSpPr>
          <p:nvPr>
            <p:ph type="sldNum" sz="quarter" idx="11"/>
          </p:nvPr>
        </p:nvSpPr>
        <p:spPr/>
        <p:txBody>
          <a:bodyPr/>
          <a:lstStyle>
            <a:lvl1pPr>
              <a:defRPr/>
            </a:lvl1pPr>
          </a:lstStyle>
          <a:p>
            <a:pPr>
              <a:defRPr/>
            </a:pPr>
            <a:fld id="{52EBD3BF-CC28-4289-A099-65DFBBBF7595}" type="slidenum">
              <a:rPr lang="en-GB" altLang="en-US"/>
              <a:pPr>
                <a:defRPr/>
              </a:pPr>
              <a:t>‹#›</a:t>
            </a:fld>
            <a:endParaRPr lang="en-GB" altLang="en-US"/>
          </a:p>
        </p:txBody>
      </p:sp>
    </p:spTree>
    <p:extLst>
      <p:ext uri="{BB962C8B-B14F-4D97-AF65-F5344CB8AC3E}">
        <p14:creationId xmlns:p14="http://schemas.microsoft.com/office/powerpoint/2010/main" val="4063460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D6977EC0-DE9D-4F35-BD58-D0BC3D4A5127}"/>
              </a:ext>
            </a:extLst>
          </p:cNvPr>
          <p:cNvSpPr>
            <a:spLocks noGrp="1"/>
          </p:cNvSpPr>
          <p:nvPr>
            <p:ph type="dt" sz="half" idx="10"/>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BB752E9-F57C-4203-B7C3-205174D66750}"/>
              </a:ext>
            </a:extLst>
          </p:cNvPr>
          <p:cNvSpPr>
            <a:spLocks noGrp="1"/>
          </p:cNvSpPr>
          <p:nvPr>
            <p:ph type="sldNum" sz="quarter" idx="11"/>
          </p:nvPr>
        </p:nvSpPr>
        <p:spPr/>
        <p:txBody>
          <a:bodyPr/>
          <a:lstStyle>
            <a:lvl1pPr>
              <a:defRPr/>
            </a:lvl1pPr>
          </a:lstStyle>
          <a:p>
            <a:pPr>
              <a:defRPr/>
            </a:pPr>
            <a:fld id="{DBD77E8D-51B6-4277-A80F-3A0B2D724836}" type="slidenum">
              <a:rPr lang="en-GB" altLang="en-US"/>
              <a:pPr>
                <a:defRPr/>
              </a:pPr>
              <a:t>‹#›</a:t>
            </a:fld>
            <a:endParaRPr lang="en-GB" altLang="en-US"/>
          </a:p>
        </p:txBody>
      </p:sp>
    </p:spTree>
    <p:extLst>
      <p:ext uri="{BB962C8B-B14F-4D97-AF65-F5344CB8AC3E}">
        <p14:creationId xmlns:p14="http://schemas.microsoft.com/office/powerpoint/2010/main" val="35560805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42E18E9-B1EA-42A5-B402-AD1BADA6E145}"/>
              </a:ext>
            </a:extLst>
          </p:cNvPr>
          <p:cNvSpPr>
            <a:spLocks noGrp="1"/>
          </p:cNvSpPr>
          <p:nvPr>
            <p:ph type="dt" sz="half" idx="10"/>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FC9CA1A-CAD8-48F1-B5C0-0CD43386C0BC}"/>
              </a:ext>
            </a:extLst>
          </p:cNvPr>
          <p:cNvSpPr>
            <a:spLocks noGrp="1"/>
          </p:cNvSpPr>
          <p:nvPr>
            <p:ph type="sldNum" sz="quarter" idx="11"/>
          </p:nvPr>
        </p:nvSpPr>
        <p:spPr/>
        <p:txBody>
          <a:bodyPr/>
          <a:lstStyle>
            <a:lvl1pPr>
              <a:defRPr/>
            </a:lvl1pPr>
          </a:lstStyle>
          <a:p>
            <a:pPr>
              <a:defRPr/>
            </a:pPr>
            <a:fld id="{5F9B46FC-9839-4A71-8CB7-98976FA54CF4}" type="slidenum">
              <a:rPr lang="en-GB" altLang="en-US"/>
              <a:pPr>
                <a:defRPr/>
              </a:pPr>
              <a:t>‹#›</a:t>
            </a:fld>
            <a:endParaRPr lang="en-GB" altLang="en-US"/>
          </a:p>
        </p:txBody>
      </p:sp>
    </p:spTree>
    <p:extLst>
      <p:ext uri="{BB962C8B-B14F-4D97-AF65-F5344CB8AC3E}">
        <p14:creationId xmlns:p14="http://schemas.microsoft.com/office/powerpoint/2010/main" val="9603823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B5AE2C-9395-4E1A-9E62-715FFA622E44}"/>
              </a:ext>
            </a:extLst>
          </p:cNvPr>
          <p:cNvSpPr>
            <a:spLocks noGrp="1"/>
          </p:cNvSpPr>
          <p:nvPr>
            <p:ph type="dt" sz="half" idx="10"/>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7C4BCCD9-27AE-439F-80F5-20B94999DD44}"/>
              </a:ext>
            </a:extLst>
          </p:cNvPr>
          <p:cNvSpPr>
            <a:spLocks noGrp="1"/>
          </p:cNvSpPr>
          <p:nvPr>
            <p:ph type="sldNum" sz="quarter" idx="11"/>
          </p:nvPr>
        </p:nvSpPr>
        <p:spPr/>
        <p:txBody>
          <a:bodyPr/>
          <a:lstStyle>
            <a:lvl1pPr>
              <a:defRPr/>
            </a:lvl1pPr>
          </a:lstStyle>
          <a:p>
            <a:pPr>
              <a:defRPr/>
            </a:pPr>
            <a:fld id="{FA8257FA-80EF-49A3-A9BD-F7E93ADB0864}" type="slidenum">
              <a:rPr lang="en-GB" altLang="en-US"/>
              <a:pPr>
                <a:defRPr/>
              </a:pPr>
              <a:t>‹#›</a:t>
            </a:fld>
            <a:endParaRPr lang="en-GB" altLang="en-US"/>
          </a:p>
        </p:txBody>
      </p:sp>
    </p:spTree>
    <p:extLst>
      <p:ext uri="{BB962C8B-B14F-4D97-AF65-F5344CB8AC3E}">
        <p14:creationId xmlns:p14="http://schemas.microsoft.com/office/powerpoint/2010/main" val="1708198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F6F5F1F-9EC4-4B19-B108-771E5F5B1C6E}"/>
              </a:ext>
            </a:extLst>
          </p:cNvPr>
          <p:cNvSpPr>
            <a:spLocks noGrp="1"/>
          </p:cNvSpPr>
          <p:nvPr>
            <p:ph type="dt" sz="half" idx="10"/>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F0069876-3713-430F-A664-53C6C354CD5E}"/>
              </a:ext>
            </a:extLst>
          </p:cNvPr>
          <p:cNvSpPr>
            <a:spLocks noGrp="1"/>
          </p:cNvSpPr>
          <p:nvPr>
            <p:ph type="sldNum" sz="quarter" idx="11"/>
          </p:nvPr>
        </p:nvSpPr>
        <p:spPr/>
        <p:txBody>
          <a:bodyPr/>
          <a:lstStyle>
            <a:lvl1pPr>
              <a:defRPr/>
            </a:lvl1pPr>
          </a:lstStyle>
          <a:p>
            <a:pPr>
              <a:defRPr/>
            </a:pPr>
            <a:fld id="{190CE446-55EA-4452-8801-790BA34C2323}" type="slidenum">
              <a:rPr lang="en-GB" altLang="en-US"/>
              <a:pPr>
                <a:defRPr/>
              </a:pPr>
              <a:t>‹#›</a:t>
            </a:fld>
            <a:endParaRPr lang="en-GB" altLang="en-US"/>
          </a:p>
        </p:txBody>
      </p:sp>
    </p:spTree>
    <p:extLst>
      <p:ext uri="{BB962C8B-B14F-4D97-AF65-F5344CB8AC3E}">
        <p14:creationId xmlns:p14="http://schemas.microsoft.com/office/powerpoint/2010/main" val="3992019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CF4F2BD-E9C6-4D2F-9A98-DCBC8265D000}"/>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 name="Text Placeholder 2">
            <a:extLst>
              <a:ext uri="{FF2B5EF4-FFF2-40B4-BE49-F238E27FC236}">
                <a16:creationId xmlns:a16="http://schemas.microsoft.com/office/drawing/2014/main" id="{3B87484B-153F-42BD-A0EE-FDB444E99D87}"/>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8AA2AD25-7693-464D-8499-17E09781A289}"/>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hangingPunct="1">
              <a:defRPr sz="1050">
                <a:solidFill>
                  <a:schemeClr val="tx1">
                    <a:tint val="75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A01F28E3-8BB0-48A9-A95B-15F73D993D3A}"/>
              </a:ext>
            </a:extLst>
          </p:cNvPr>
          <p:cNvSpPr>
            <a:spLocks noGrp="1"/>
          </p:cNvSpPr>
          <p:nvPr>
            <p:ph type="sldNum" sz="quarter" idx="4"/>
          </p:nvPr>
        </p:nvSpPr>
        <p:spPr>
          <a:xfrm>
            <a:off x="7956550" y="6381750"/>
            <a:ext cx="730250" cy="339725"/>
          </a:xfrm>
          <a:prstGeom prst="rect">
            <a:avLst/>
          </a:prstGeom>
        </p:spPr>
        <p:txBody>
          <a:bodyPr vert="horz" lIns="91440" tIns="45720" rIns="91440" bIns="45720" rtlCol="0" anchor="ctr"/>
          <a:lstStyle>
            <a:lvl1pPr algn="r" eaLnBrk="1" hangingPunct="1">
              <a:defRPr sz="1200" smtClean="0">
                <a:solidFill>
                  <a:schemeClr val="tx1">
                    <a:tint val="75000"/>
                  </a:schemeClr>
                </a:solidFill>
              </a:defRPr>
            </a:lvl1pPr>
          </a:lstStyle>
          <a:p>
            <a:pPr>
              <a:defRPr/>
            </a:pPr>
            <a:fld id="{9074DFD2-5CF9-47C1-80DE-71965890EA69}"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804" r:id="rId1"/>
    <p:sldLayoutId id="2147483805"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Myriad Pro"/>
        </a:defRPr>
      </a:lvl2pPr>
      <a:lvl3pPr algn="ctr" rtl="0" fontAlgn="base">
        <a:spcBef>
          <a:spcPct val="0"/>
        </a:spcBef>
        <a:spcAft>
          <a:spcPct val="0"/>
        </a:spcAft>
        <a:defRPr sz="4400">
          <a:solidFill>
            <a:schemeClr val="tx1"/>
          </a:solidFill>
          <a:latin typeface="Myriad Pro"/>
        </a:defRPr>
      </a:lvl3pPr>
      <a:lvl4pPr algn="ctr" rtl="0" fontAlgn="base">
        <a:spcBef>
          <a:spcPct val="0"/>
        </a:spcBef>
        <a:spcAft>
          <a:spcPct val="0"/>
        </a:spcAft>
        <a:defRPr sz="4400">
          <a:solidFill>
            <a:schemeClr val="tx1"/>
          </a:solidFill>
          <a:latin typeface="Myriad Pro"/>
        </a:defRPr>
      </a:lvl4pPr>
      <a:lvl5pPr algn="ctr" rtl="0" fontAlgn="base">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youtu.be/5CZ0uX2g9HE" TargetMode="External"/><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hyperlink" Target="http://www.youtube.com/watch?v=XVv5ZL9nlgs&amp;list=PLm8fI1AtD8zfkQ_QmPXjJeGap2o6G6CjC" TargetMode="External"/><Relationship Id="rId4" Type="http://schemas.openxmlformats.org/officeDocument/2006/relationships/hyperlink" Target="https://dysgu.hwb.gov.wales/playlists/view/00d83c8b-7c19-4f60-aead-38d09de33108/en#page1"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www.tes.co.uk/teaching-resource/Teachers-TV-How-Do-They-Do-It-In-Sweden-6038930/"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nhs.uk/live-well/exercise/physical-activity-guidelines-children-and-young-people/" TargetMode="Externa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C65F4B80-A848-4C17-8ADE-4B7DAD2027AC}"/>
              </a:ext>
            </a:extLst>
          </p:cNvPr>
          <p:cNvSpPr>
            <a:spLocks noGrp="1" noChangeArrowheads="1"/>
          </p:cNvSpPr>
          <p:nvPr>
            <p:ph type="ctrTitle"/>
          </p:nvPr>
        </p:nvSpPr>
        <p:spPr>
          <a:xfrm>
            <a:off x="3574132" y="1052736"/>
            <a:ext cx="5119142" cy="3168352"/>
          </a:xfrm>
        </p:spPr>
        <p:txBody>
          <a:bodyPr/>
          <a:lstStyle/>
          <a:p>
            <a:pPr>
              <a:buFont typeface="Wingdings" panose="05000000000000000000" pitchFamily="2" charset="2"/>
              <a:buNone/>
              <a:defRPr/>
            </a:pPr>
            <a:r>
              <a:rPr lang="en-GB" altLang="en-US" sz="4000" b="1" dirty="0">
                <a:solidFill>
                  <a:schemeClr val="bg1">
                    <a:lumMod val="95000"/>
                  </a:schemeClr>
                </a:solidFill>
              </a:rPr>
              <a:t>BMPE  5005 </a:t>
            </a:r>
            <a:br>
              <a:rPr lang="en-GB" altLang="en-US" sz="4000" b="1" dirty="0">
                <a:solidFill>
                  <a:schemeClr val="bg1">
                    <a:lumMod val="95000"/>
                  </a:schemeClr>
                </a:solidFill>
              </a:rPr>
            </a:br>
            <a:r>
              <a:rPr lang="en-GB" altLang="en-US" sz="4000" b="1" dirty="0">
                <a:solidFill>
                  <a:schemeClr val="bg1">
                    <a:lumMod val="95000"/>
                  </a:schemeClr>
                </a:solidFill>
              </a:rPr>
              <a:t>Foundations of High Quality Physical and Outdoor Learning</a:t>
            </a:r>
            <a:br>
              <a:rPr lang="en-GB" altLang="en-US" sz="4000" b="1" dirty="0">
                <a:solidFill>
                  <a:schemeClr val="bg1">
                    <a:lumMod val="95000"/>
                  </a:schemeClr>
                </a:solidFill>
              </a:rPr>
            </a:br>
            <a:br>
              <a:rPr lang="en-GB" altLang="en-US" sz="4000" b="1" dirty="0">
                <a:solidFill>
                  <a:schemeClr val="bg1">
                    <a:lumMod val="95000"/>
                  </a:schemeClr>
                </a:solidFill>
              </a:rPr>
            </a:br>
            <a:endParaRPr lang="en-GB" altLang="en-US" sz="4000" b="1" dirty="0">
              <a:solidFill>
                <a:schemeClr val="bg1">
                  <a:lumMod val="95000"/>
                </a:schemeClr>
              </a:solidFill>
            </a:endParaRPr>
          </a:p>
        </p:txBody>
      </p:sp>
      <p:sp>
        <p:nvSpPr>
          <p:cNvPr id="4098" name="Rectangle 3">
            <a:extLst>
              <a:ext uri="{FF2B5EF4-FFF2-40B4-BE49-F238E27FC236}">
                <a16:creationId xmlns:a16="http://schemas.microsoft.com/office/drawing/2014/main" id="{1249D66A-1227-4805-9146-A489C053FFD9}"/>
              </a:ext>
            </a:extLst>
          </p:cNvPr>
          <p:cNvSpPr>
            <a:spLocks noGrp="1" noChangeArrowheads="1"/>
          </p:cNvSpPr>
          <p:nvPr>
            <p:ph type="subTitle" idx="1"/>
          </p:nvPr>
        </p:nvSpPr>
        <p:spPr>
          <a:xfrm>
            <a:off x="0" y="3624709"/>
            <a:ext cx="3600400" cy="1746870"/>
          </a:xfrm>
        </p:spPr>
        <p:txBody>
          <a:bodyPr/>
          <a:lstStyle/>
          <a:p>
            <a:pPr>
              <a:buFont typeface="Wingdings" panose="05000000000000000000" pitchFamily="2" charset="2"/>
              <a:buNone/>
              <a:defRPr/>
            </a:pPr>
            <a:r>
              <a:rPr lang="en-GB" altLang="en-US" b="1" dirty="0" err="1">
                <a:solidFill>
                  <a:schemeClr val="bg1"/>
                </a:solidFill>
              </a:rPr>
              <a:t>Darlith</a:t>
            </a:r>
            <a:r>
              <a:rPr lang="en-GB" altLang="en-US" b="1" dirty="0">
                <a:solidFill>
                  <a:schemeClr val="bg1"/>
                </a:solidFill>
              </a:rPr>
              <a:t> 2 / Lecture 2</a:t>
            </a:r>
          </a:p>
          <a:p>
            <a:pPr>
              <a:buFont typeface="Wingdings" panose="05000000000000000000" pitchFamily="2" charset="2"/>
              <a:buNone/>
              <a:defRPr/>
            </a:pPr>
            <a:r>
              <a:rPr lang="en-GB" altLang="en-US" b="1" dirty="0">
                <a:solidFill>
                  <a:schemeClr val="bg1"/>
                </a:solidFill>
              </a:rPr>
              <a:t>2/10/’20 </a:t>
            </a:r>
          </a:p>
          <a:p>
            <a:pPr>
              <a:buFont typeface="Wingdings" panose="05000000000000000000" pitchFamily="2" charset="2"/>
              <a:buNone/>
              <a:defRPr/>
            </a:pPr>
            <a:endParaRPr lang="en-GB" altLang="en-US" b="1" dirty="0">
              <a:solidFill>
                <a:schemeClr val="bg1"/>
              </a:solidFill>
            </a:endParaRPr>
          </a:p>
        </p:txBody>
      </p:sp>
      <p:sp>
        <p:nvSpPr>
          <p:cNvPr id="2" name="TextBox 1">
            <a:extLst>
              <a:ext uri="{FF2B5EF4-FFF2-40B4-BE49-F238E27FC236}">
                <a16:creationId xmlns:a16="http://schemas.microsoft.com/office/drawing/2014/main" id="{F364CABC-88BF-4F8E-9DFB-F215937D53B5}"/>
              </a:ext>
            </a:extLst>
          </p:cNvPr>
          <p:cNvSpPr txBox="1"/>
          <p:nvPr/>
        </p:nvSpPr>
        <p:spPr>
          <a:xfrm>
            <a:off x="251520" y="4725144"/>
            <a:ext cx="6110199" cy="1200329"/>
          </a:xfrm>
          <a:prstGeom prst="rect">
            <a:avLst/>
          </a:prstGeom>
          <a:noFill/>
        </p:spPr>
        <p:txBody>
          <a:bodyPr wrap="none" rtlCol="0">
            <a:spAutoFit/>
          </a:bodyPr>
          <a:lstStyle/>
          <a:p>
            <a:pPr algn="ctr"/>
            <a:r>
              <a:rPr lang="en-GB" sz="3600" b="1" dirty="0">
                <a:solidFill>
                  <a:schemeClr val="bg1">
                    <a:lumMod val="95000"/>
                  </a:schemeClr>
                </a:solidFill>
                <a:latin typeface="+mn-lt"/>
              </a:rPr>
              <a:t>Heddwen Davies</a:t>
            </a:r>
          </a:p>
          <a:p>
            <a:pPr algn="ctr"/>
            <a:r>
              <a:rPr lang="en-GB" sz="3600" b="1" dirty="0" err="1">
                <a:solidFill>
                  <a:schemeClr val="bg1">
                    <a:lumMod val="95000"/>
                  </a:schemeClr>
                </a:solidFill>
                <a:latin typeface="+mn-lt"/>
              </a:rPr>
              <a:t>Heddwen.davies@uwtsd.ac.uk</a:t>
            </a:r>
            <a:endParaRPr lang="en-GB" sz="3600" b="1" dirty="0">
              <a:solidFill>
                <a:schemeClr val="bg1">
                  <a:lumMod val="95000"/>
                </a:schemeClr>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B349D-1448-E642-BCCE-75408BB40B48}"/>
              </a:ext>
            </a:extLst>
          </p:cNvPr>
          <p:cNvSpPr>
            <a:spLocks noGrp="1"/>
          </p:cNvSpPr>
          <p:nvPr>
            <p:ph type="title"/>
          </p:nvPr>
        </p:nvSpPr>
        <p:spPr/>
        <p:txBody>
          <a:bodyPr/>
          <a:lstStyle/>
          <a:p>
            <a:r>
              <a:rPr lang="en-US" dirty="0"/>
              <a:t>Ail </a:t>
            </a:r>
            <a:r>
              <a:rPr lang="en-US" dirty="0" err="1"/>
              <a:t>ymweld</a:t>
            </a:r>
            <a:r>
              <a:rPr lang="en-US" dirty="0"/>
              <a:t> … / Recap …</a:t>
            </a:r>
          </a:p>
        </p:txBody>
      </p:sp>
      <p:sp>
        <p:nvSpPr>
          <p:cNvPr id="4" name="Content Placeholder 3">
            <a:extLst>
              <a:ext uri="{FF2B5EF4-FFF2-40B4-BE49-F238E27FC236}">
                <a16:creationId xmlns:a16="http://schemas.microsoft.com/office/drawing/2014/main" id="{6A1D73F6-20D6-634A-9BBC-69FE0E5B07CA}"/>
              </a:ext>
            </a:extLst>
          </p:cNvPr>
          <p:cNvSpPr>
            <a:spLocks noGrp="1"/>
          </p:cNvSpPr>
          <p:nvPr>
            <p:ph idx="1"/>
          </p:nvPr>
        </p:nvSpPr>
        <p:spPr>
          <a:xfrm>
            <a:off x="12010" y="1470484"/>
            <a:ext cx="3826768" cy="3917032"/>
          </a:xfrm>
        </p:spPr>
        <p:txBody>
          <a:bodyPr/>
          <a:lstStyle/>
          <a:p>
            <a:pPr marL="0" indent="0">
              <a:buNone/>
            </a:pPr>
            <a:r>
              <a:rPr lang="en-US" sz="2800" dirty="0"/>
              <a:t>International influences:</a:t>
            </a:r>
          </a:p>
          <a:p>
            <a:r>
              <a:rPr lang="en-US" sz="2800" dirty="0"/>
              <a:t>High Scope – USA by Dr Weikart</a:t>
            </a:r>
          </a:p>
          <a:p>
            <a:r>
              <a:rPr lang="en-US" sz="2800" dirty="0"/>
              <a:t>Reggio Emelia – Italy</a:t>
            </a:r>
          </a:p>
          <a:p>
            <a:r>
              <a:rPr lang="en-US" sz="2800" dirty="0"/>
              <a:t>Forest School – Denmark</a:t>
            </a:r>
          </a:p>
          <a:p>
            <a:r>
              <a:rPr lang="en-US" sz="2800" dirty="0" err="1"/>
              <a:t>Te</a:t>
            </a:r>
            <a:r>
              <a:rPr lang="en-US" sz="2800" dirty="0"/>
              <a:t> </a:t>
            </a:r>
            <a:r>
              <a:rPr lang="en-US" sz="2800" dirty="0" err="1"/>
              <a:t>Whariki</a:t>
            </a:r>
            <a:r>
              <a:rPr lang="en-US" sz="2800" dirty="0"/>
              <a:t> - Australia</a:t>
            </a:r>
          </a:p>
        </p:txBody>
      </p:sp>
      <p:sp>
        <p:nvSpPr>
          <p:cNvPr id="5" name="Content Placeholder 2">
            <a:extLst>
              <a:ext uri="{FF2B5EF4-FFF2-40B4-BE49-F238E27FC236}">
                <a16:creationId xmlns:a16="http://schemas.microsoft.com/office/drawing/2014/main" id="{9DACC43E-5A84-5D44-97E6-4AB6E83C16C7}"/>
              </a:ext>
            </a:extLst>
          </p:cNvPr>
          <p:cNvSpPr txBox="1">
            <a:spLocks/>
          </p:cNvSpPr>
          <p:nvPr/>
        </p:nvSpPr>
        <p:spPr bwMode="auto">
          <a:xfrm>
            <a:off x="4349971" y="1325131"/>
            <a:ext cx="4546849" cy="3744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buNone/>
            </a:pPr>
            <a:r>
              <a:rPr lang="en-US" sz="2800" dirty="0"/>
              <a:t>Some key messages: </a:t>
            </a:r>
          </a:p>
          <a:p>
            <a:pPr eaLnBrk="1" hangingPunct="1"/>
            <a:r>
              <a:rPr lang="en-US" sz="2800" dirty="0"/>
              <a:t>Belonging</a:t>
            </a:r>
          </a:p>
          <a:p>
            <a:pPr eaLnBrk="1" hangingPunct="1"/>
            <a:r>
              <a:rPr lang="en-US" sz="2800" dirty="0"/>
              <a:t>Outdoor environment </a:t>
            </a:r>
          </a:p>
          <a:p>
            <a:pPr eaLnBrk="1" hangingPunct="1"/>
            <a:r>
              <a:rPr lang="en-US" sz="2800" dirty="0"/>
              <a:t>Provide independent learning opportunities</a:t>
            </a:r>
          </a:p>
          <a:p>
            <a:pPr eaLnBrk="1" hangingPunct="1"/>
            <a:r>
              <a:rPr lang="en-US" sz="2800" dirty="0"/>
              <a:t>Considerable thought to the physical environment.</a:t>
            </a:r>
          </a:p>
          <a:p>
            <a:pPr eaLnBrk="1" hangingPunct="1"/>
            <a:r>
              <a:rPr lang="en-US" sz="2800" dirty="0"/>
              <a:t>Play &amp; raising confidence is critical.</a:t>
            </a:r>
          </a:p>
        </p:txBody>
      </p:sp>
    </p:spTree>
    <p:extLst>
      <p:ext uri="{BB962C8B-B14F-4D97-AF65-F5344CB8AC3E}">
        <p14:creationId xmlns:p14="http://schemas.microsoft.com/office/powerpoint/2010/main" val="20625078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9DD45BFA-A7A6-4D8B-B3B4-DACB1C5A3B66}"/>
              </a:ext>
            </a:extLst>
          </p:cNvPr>
          <p:cNvSpPr>
            <a:spLocks noGrp="1" noChangeArrowheads="1"/>
          </p:cNvSpPr>
          <p:nvPr>
            <p:ph type="title"/>
          </p:nvPr>
        </p:nvSpPr>
        <p:spPr>
          <a:xfrm>
            <a:off x="0" y="0"/>
            <a:ext cx="4912732" cy="764704"/>
          </a:xfrm>
          <a:solidFill>
            <a:schemeClr val="accent5">
              <a:lumMod val="75000"/>
            </a:schemeClr>
          </a:solidFill>
        </p:spPr>
        <p:txBody>
          <a:bodyPr/>
          <a:lstStyle/>
          <a:p>
            <a:pPr algn="l"/>
            <a:r>
              <a:rPr lang="en-US" altLang="en-US" sz="3200" b="1" dirty="0" err="1">
                <a:solidFill>
                  <a:schemeClr val="bg1"/>
                </a:solidFill>
              </a:rPr>
              <a:t>Amcanion</a:t>
            </a:r>
            <a:r>
              <a:rPr lang="en-US" altLang="en-US" sz="3200" b="1" dirty="0">
                <a:solidFill>
                  <a:schemeClr val="bg1"/>
                </a:solidFill>
              </a:rPr>
              <a:t> / Aims for today:</a:t>
            </a:r>
            <a:endParaRPr lang="en-US" altLang="en-US" sz="4000" b="1" dirty="0">
              <a:solidFill>
                <a:schemeClr val="bg1"/>
              </a:solidFill>
            </a:endParaRPr>
          </a:p>
        </p:txBody>
      </p:sp>
      <p:sp>
        <p:nvSpPr>
          <p:cNvPr id="5" name="Content Placeholder 4">
            <a:extLst>
              <a:ext uri="{FF2B5EF4-FFF2-40B4-BE49-F238E27FC236}">
                <a16:creationId xmlns:a16="http://schemas.microsoft.com/office/drawing/2014/main" id="{FDC8EA92-0B74-A249-9B93-73460C085BF5}"/>
              </a:ext>
            </a:extLst>
          </p:cNvPr>
          <p:cNvSpPr txBox="1">
            <a:spLocks/>
          </p:cNvSpPr>
          <p:nvPr/>
        </p:nvSpPr>
        <p:spPr bwMode="auto">
          <a:xfrm>
            <a:off x="198938" y="908357"/>
            <a:ext cx="4037195" cy="4923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85000" lnSpcReduction="10000"/>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r>
              <a:rPr lang="en-US" dirty="0" err="1"/>
              <a:t>Cyflwyniad</a:t>
            </a:r>
            <a:r>
              <a:rPr lang="en-US" dirty="0"/>
              <a:t> </a:t>
            </a:r>
            <a:r>
              <a:rPr lang="en-US" dirty="0" err="1"/>
              <a:t>i</a:t>
            </a:r>
            <a:r>
              <a:rPr lang="en-US" dirty="0"/>
              <a:t> </a:t>
            </a:r>
            <a:r>
              <a:rPr lang="en-US" dirty="0" err="1"/>
              <a:t>Sgiliau</a:t>
            </a:r>
            <a:r>
              <a:rPr lang="en-US" dirty="0"/>
              <a:t> </a:t>
            </a:r>
            <a:r>
              <a:rPr lang="en-US" dirty="0" err="1"/>
              <a:t>Symund</a:t>
            </a:r>
            <a:r>
              <a:rPr lang="en-US" dirty="0"/>
              <a:t> </a:t>
            </a:r>
            <a:r>
              <a:rPr lang="en-US" dirty="0" err="1"/>
              <a:t>Sylfaenol</a:t>
            </a:r>
            <a:endParaRPr lang="en-US" dirty="0"/>
          </a:p>
          <a:p>
            <a:pPr eaLnBrk="1" hangingPunct="1"/>
            <a:r>
              <a:rPr lang="en-US" dirty="0" err="1"/>
              <a:t>Adeiladu</a:t>
            </a:r>
            <a:r>
              <a:rPr lang="en-US" dirty="0"/>
              <a:t> </a:t>
            </a:r>
            <a:r>
              <a:rPr lang="en-US" dirty="0" err="1"/>
              <a:t>ar</a:t>
            </a:r>
            <a:r>
              <a:rPr lang="en-US" dirty="0"/>
              <a:t> </a:t>
            </a:r>
            <a:r>
              <a:rPr lang="en-US" dirty="0" err="1"/>
              <a:t>gyflwyniad</a:t>
            </a:r>
            <a:r>
              <a:rPr lang="en-US" dirty="0"/>
              <a:t> am </a:t>
            </a:r>
            <a:r>
              <a:rPr lang="en-US" dirty="0" err="1"/>
              <a:t>gwricwlwm</a:t>
            </a:r>
            <a:r>
              <a:rPr lang="en-US" dirty="0"/>
              <a:t> y </a:t>
            </a:r>
            <a:r>
              <a:rPr lang="en-US" dirty="0" err="1"/>
              <a:t>Cyfnod</a:t>
            </a:r>
            <a:r>
              <a:rPr lang="en-US" dirty="0"/>
              <a:t> Sylfaen </a:t>
            </a:r>
          </a:p>
          <a:p>
            <a:pPr eaLnBrk="1" hangingPunct="1"/>
            <a:r>
              <a:rPr lang="en-US" dirty="0" err="1"/>
              <a:t>Datblygu</a:t>
            </a:r>
            <a:r>
              <a:rPr lang="en-US" dirty="0"/>
              <a:t> </a:t>
            </a:r>
            <a:r>
              <a:rPr lang="en-US" dirty="0" err="1"/>
              <a:t>gwybodaeth</a:t>
            </a:r>
            <a:r>
              <a:rPr lang="en-US" dirty="0"/>
              <a:t> a </a:t>
            </a:r>
            <a:r>
              <a:rPr lang="en-US" dirty="0" err="1"/>
              <a:t>dealltwriaeth</a:t>
            </a:r>
            <a:r>
              <a:rPr lang="en-US" dirty="0"/>
              <a:t> o </a:t>
            </a:r>
            <a:r>
              <a:rPr lang="en-US" dirty="0" err="1"/>
              <a:t>egwyddorion</a:t>
            </a:r>
            <a:r>
              <a:rPr lang="en-US" dirty="0"/>
              <a:t> y </a:t>
            </a:r>
            <a:r>
              <a:rPr lang="en-US" dirty="0" err="1"/>
              <a:t>Cyfnod</a:t>
            </a:r>
            <a:r>
              <a:rPr lang="en-US" dirty="0"/>
              <a:t> Sylfaen. </a:t>
            </a:r>
          </a:p>
          <a:p>
            <a:pPr eaLnBrk="1" hangingPunct="1"/>
            <a:r>
              <a:rPr lang="en-US" dirty="0" err="1"/>
              <a:t>Gwerthfawrogi</a:t>
            </a:r>
            <a:r>
              <a:rPr lang="en-US" dirty="0"/>
              <a:t> pa mor </a:t>
            </a:r>
            <a:r>
              <a:rPr lang="en-US" dirty="0" err="1"/>
              <a:t>gorfforol</a:t>
            </a:r>
            <a:r>
              <a:rPr lang="en-US" dirty="0"/>
              <a:t> </a:t>
            </a:r>
            <a:r>
              <a:rPr lang="en-US" dirty="0" err="1"/>
              <a:t>ydy</a:t>
            </a:r>
            <a:r>
              <a:rPr lang="en-US" dirty="0"/>
              <a:t> </a:t>
            </a:r>
            <a:r>
              <a:rPr lang="en-US" dirty="0" err="1"/>
              <a:t>pedagogeg</a:t>
            </a:r>
            <a:r>
              <a:rPr lang="en-US" dirty="0"/>
              <a:t> y </a:t>
            </a:r>
            <a:r>
              <a:rPr lang="en-US" dirty="0" err="1"/>
              <a:t>Cyfnod</a:t>
            </a:r>
            <a:r>
              <a:rPr lang="en-US" dirty="0"/>
              <a:t> Sylfaen. </a:t>
            </a:r>
          </a:p>
        </p:txBody>
      </p:sp>
      <p:sp>
        <p:nvSpPr>
          <p:cNvPr id="6" name="Content Placeholder 5">
            <a:extLst>
              <a:ext uri="{FF2B5EF4-FFF2-40B4-BE49-F238E27FC236}">
                <a16:creationId xmlns:a16="http://schemas.microsoft.com/office/drawing/2014/main" id="{D7828996-BE25-8045-8A16-16D00A270D04}"/>
              </a:ext>
            </a:extLst>
          </p:cNvPr>
          <p:cNvSpPr txBox="1">
            <a:spLocks/>
          </p:cNvSpPr>
          <p:nvPr/>
        </p:nvSpPr>
        <p:spPr>
          <a:xfrm>
            <a:off x="4912732" y="382352"/>
            <a:ext cx="3840480" cy="5418839"/>
          </a:xfrm>
          <a:prstGeom prst="rect">
            <a:avLst/>
          </a:prstGeom>
        </p:spPr>
        <p:txBody>
          <a:bodyPr>
            <a:normAutofit fontScale="77500" lnSpcReduction="20000"/>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r>
              <a:rPr lang="en-US" dirty="0"/>
              <a:t>An introduction to Fundamental Movement Skills (FMS)</a:t>
            </a:r>
          </a:p>
          <a:p>
            <a:pPr eaLnBrk="1" hangingPunct="1"/>
            <a:r>
              <a:rPr lang="en-US" dirty="0"/>
              <a:t>Building upon the introduction to the Foundation Phase</a:t>
            </a:r>
          </a:p>
          <a:p>
            <a:pPr eaLnBrk="1" hangingPunct="1"/>
            <a:r>
              <a:rPr lang="en-US" dirty="0"/>
              <a:t>To further develop </a:t>
            </a:r>
            <a:r>
              <a:rPr lang="en-GB" dirty="0"/>
              <a:t>knowledge and understanding of the underpinning philosophies of the Foundation Phase </a:t>
            </a:r>
          </a:p>
          <a:p>
            <a:pPr eaLnBrk="1" hangingPunct="1"/>
            <a:r>
              <a:rPr lang="en-GB" dirty="0"/>
              <a:t>Appreciation of the physical approach to the delivery / pedagogy of the Foundation Phase.</a:t>
            </a:r>
            <a:r>
              <a:rPr lang="en-US" dirty="0"/>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9">
            <a:extLst>
              <a:ext uri="{FF2B5EF4-FFF2-40B4-BE49-F238E27FC236}">
                <a16:creationId xmlns:a16="http://schemas.microsoft.com/office/drawing/2014/main" id="{5F65CAA2-80B4-144E-8915-8E88FD27BFE3}"/>
              </a:ext>
            </a:extLst>
          </p:cNvPr>
          <p:cNvGraphicFramePr>
            <a:graphicFrameLocks noGrp="1"/>
          </p:cNvGraphicFramePr>
          <p:nvPr>
            <p:ph sz="half" idx="1"/>
            <p:extLst>
              <p:ext uri="{D42A27DB-BD31-4B8C-83A1-F6EECF244321}">
                <p14:modId xmlns:p14="http://schemas.microsoft.com/office/powerpoint/2010/main" val="2360318524"/>
              </p:ext>
            </p:extLst>
          </p:nvPr>
        </p:nvGraphicFramePr>
        <p:xfrm>
          <a:off x="2555776" y="3473"/>
          <a:ext cx="4032448" cy="564882"/>
        </p:xfrm>
        <a:graphic>
          <a:graphicData uri="http://schemas.openxmlformats.org/drawingml/2006/table">
            <a:tbl>
              <a:tblPr firstRow="1" firstCol="1" lastRow="1" lastCol="1" bandRow="1" bandCol="1">
                <a:tableStyleId>{5C22544A-7EE6-4342-B048-85BDC9FD1C3A}</a:tableStyleId>
              </a:tblPr>
              <a:tblGrid>
                <a:gridCol w="4032448">
                  <a:extLst>
                    <a:ext uri="{9D8B030D-6E8A-4147-A177-3AD203B41FA5}">
                      <a16:colId xmlns:a16="http://schemas.microsoft.com/office/drawing/2014/main" val="2741106371"/>
                    </a:ext>
                  </a:extLst>
                </a:gridCol>
              </a:tblGrid>
              <a:tr h="564882">
                <a:tc>
                  <a:txBody>
                    <a:bodyPr/>
                    <a:lstStyle/>
                    <a:p>
                      <a:pPr algn="ctr"/>
                      <a:br>
                        <a:rPr lang="en-GB" sz="1000" dirty="0">
                          <a:effectLst/>
                        </a:rPr>
                      </a:br>
                      <a:r>
                        <a:rPr lang="en-GB" sz="1300" dirty="0">
                          <a:effectLst/>
                        </a:rPr>
                        <a:t>TASK DESCRIPTION</a:t>
                      </a:r>
                      <a:endParaRPr lang="en-GB" sz="700" dirty="0">
                        <a:effectLst/>
                        <a:latin typeface="Times New Roman" panose="02020603050405020304" pitchFamily="18" charset="0"/>
                        <a:ea typeface="Times New Roman" panose="02020603050405020304" pitchFamily="18" charset="0"/>
                      </a:endParaRPr>
                    </a:p>
                  </a:txBody>
                  <a:tcPr marL="44593" marR="44593" marT="0" marB="0"/>
                </a:tc>
                <a:extLst>
                  <a:ext uri="{0D108BD9-81ED-4DB2-BD59-A6C34878D82A}">
                    <a16:rowId xmlns:a16="http://schemas.microsoft.com/office/drawing/2014/main" val="978429259"/>
                  </a:ext>
                </a:extLst>
              </a:tr>
            </a:tbl>
          </a:graphicData>
        </a:graphic>
      </p:graphicFrame>
      <p:sp>
        <p:nvSpPr>
          <p:cNvPr id="11" name="Rectangle 3">
            <a:extLst>
              <a:ext uri="{FF2B5EF4-FFF2-40B4-BE49-F238E27FC236}">
                <a16:creationId xmlns:a16="http://schemas.microsoft.com/office/drawing/2014/main" id="{BBD1E78A-C22C-4C4C-B9E7-6FB3A5889D3F}"/>
              </a:ext>
            </a:extLst>
          </p:cNvPr>
          <p:cNvSpPr>
            <a:spLocks noChangeArrowheads="1"/>
          </p:cNvSpPr>
          <p:nvPr/>
        </p:nvSpPr>
        <p:spPr bwMode="auto">
          <a:xfrm>
            <a:off x="354360" y="897538"/>
            <a:ext cx="8435280" cy="50629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a:tabLst>
                <a:tab pos="2857500" algn="l"/>
              </a:tabLst>
              <a:defRPr>
                <a:solidFill>
                  <a:schemeClr val="tx1"/>
                </a:solidFill>
                <a:latin typeface="Arial" panose="020B0604020202020204" pitchFamily="34" charset="0"/>
              </a:defRPr>
            </a:lvl1pPr>
            <a:lvl2pPr>
              <a:tabLst>
                <a:tab pos="2857500" algn="l"/>
              </a:tabLst>
              <a:defRPr>
                <a:solidFill>
                  <a:schemeClr val="tx1"/>
                </a:solidFill>
                <a:latin typeface="Arial" panose="020B0604020202020204" pitchFamily="34" charset="0"/>
              </a:defRPr>
            </a:lvl2pPr>
            <a:lvl3pPr>
              <a:tabLst>
                <a:tab pos="2857500" algn="l"/>
              </a:tabLst>
              <a:defRPr>
                <a:solidFill>
                  <a:schemeClr val="tx1"/>
                </a:solidFill>
                <a:latin typeface="Arial" panose="020B0604020202020204" pitchFamily="34" charset="0"/>
              </a:defRPr>
            </a:lvl3pPr>
            <a:lvl4pPr>
              <a:tabLst>
                <a:tab pos="2857500" algn="l"/>
              </a:tabLst>
              <a:defRPr>
                <a:solidFill>
                  <a:schemeClr val="tx1"/>
                </a:solidFill>
                <a:latin typeface="Arial" panose="020B0604020202020204" pitchFamily="34" charset="0"/>
              </a:defRPr>
            </a:lvl4pPr>
            <a:lvl5pPr>
              <a:tabLst>
                <a:tab pos="2857500" algn="l"/>
              </a:tabLst>
              <a:defRPr>
                <a:solidFill>
                  <a:schemeClr val="tx1"/>
                </a:solidFill>
                <a:latin typeface="Arial" panose="020B0604020202020204" pitchFamily="34" charset="0"/>
              </a:defRPr>
            </a:lvl5pPr>
            <a:lvl6pPr eaLnBrk="0" fontAlgn="base" hangingPunct="0">
              <a:spcBef>
                <a:spcPct val="0"/>
              </a:spcBef>
              <a:spcAft>
                <a:spcPct val="0"/>
              </a:spcAft>
              <a:tabLst>
                <a:tab pos="2857500" algn="l"/>
              </a:tabLst>
              <a:defRPr>
                <a:solidFill>
                  <a:schemeClr val="tx1"/>
                </a:solidFill>
                <a:latin typeface="Arial" panose="020B0604020202020204" pitchFamily="34" charset="0"/>
              </a:defRPr>
            </a:lvl6pPr>
            <a:lvl7pPr eaLnBrk="0" fontAlgn="base" hangingPunct="0">
              <a:spcBef>
                <a:spcPct val="0"/>
              </a:spcBef>
              <a:spcAft>
                <a:spcPct val="0"/>
              </a:spcAft>
              <a:tabLst>
                <a:tab pos="2857500" algn="l"/>
              </a:tabLst>
              <a:defRPr>
                <a:solidFill>
                  <a:schemeClr val="tx1"/>
                </a:solidFill>
                <a:latin typeface="Arial" panose="020B0604020202020204" pitchFamily="34" charset="0"/>
              </a:defRPr>
            </a:lvl7pPr>
            <a:lvl8pPr eaLnBrk="0" fontAlgn="base" hangingPunct="0">
              <a:spcBef>
                <a:spcPct val="0"/>
              </a:spcBef>
              <a:spcAft>
                <a:spcPct val="0"/>
              </a:spcAft>
              <a:tabLst>
                <a:tab pos="2857500" algn="l"/>
              </a:tabLst>
              <a:defRPr>
                <a:solidFill>
                  <a:schemeClr val="tx1"/>
                </a:solidFill>
                <a:latin typeface="Arial" panose="020B0604020202020204" pitchFamily="34" charset="0"/>
              </a:defRPr>
            </a:lvl8pPr>
            <a:lvl9pPr eaLnBrk="0" fontAlgn="base" hangingPunct="0">
              <a:spcBef>
                <a:spcPct val="0"/>
              </a:spcBef>
              <a:spcAft>
                <a:spcPct val="0"/>
              </a:spcAft>
              <a:tabLst>
                <a:tab pos="28575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kumimoji="0" lang="en-US" altLang="en-US" sz="1100" b="0" i="0" u="none" strike="noStrike" cap="none" normalizeH="0" baseline="0" dirty="0" err="1">
                <a:ln>
                  <a:noFill/>
                </a:ln>
                <a:solidFill>
                  <a:schemeClr val="tx1"/>
                </a:solidFill>
                <a:effectLst/>
                <a:latin typeface="Calibri" panose="020F0502020204030204" pitchFamily="34" charset="0"/>
                <a:ea typeface="Times New Roman" panose="02020603050405020304" pitchFamily="18" charset="0"/>
              </a:rPr>
              <a:t>Analyse</a:t>
            </a:r>
            <a:r>
              <a:rPr kumimoji="0" lang="en-US" altLang="en-US" sz="11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rPr>
              <a:t> how the playful pedagogical approach of the Foundation Phase with its emphasis on outdoor learning lays foundations for children’s </a:t>
            </a:r>
            <a:r>
              <a:rPr kumimoji="0" lang="en-US" altLang="en-US" sz="14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rPr>
              <a:t>physical literacy. </a:t>
            </a:r>
            <a:endParaRPr kumimoji="0" lang="en-US"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1. This is an individual piece of work</a:t>
            </a:r>
            <a:endParaRPr kumimoji="0" lang="en-US"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2. You need to evaluate - how does the theory of physical play enhance children’s learning in the Foundation Phase. What is its effectiveness? </a:t>
            </a:r>
            <a:endParaRPr kumimoji="0" lang="en-US"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3. Include / Refer to learning theorists that have influenced the philosophy of the Foundation Phase Curriculum. </a:t>
            </a:r>
            <a:endParaRPr kumimoji="0" lang="en-US"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4</a:t>
            </a:r>
            <a:r>
              <a:rPr kumimoji="0" lang="en-US" altLang="en-US" sz="1400" b="1" i="0" u="none" strike="noStrike" cap="none" normalizeH="0" baseline="0" dirty="0">
                <a:ln>
                  <a:noFill/>
                </a:ln>
                <a:solidFill>
                  <a:schemeClr val="tx1"/>
                </a:solidFill>
                <a:effectLst/>
                <a:highlight>
                  <a:srgbClr val="FFFF00"/>
                </a:highlight>
                <a:latin typeface="Calibri" panose="020F0502020204030204" pitchFamily="34" charset="0"/>
                <a:ea typeface="Times New Roman" panose="02020603050405020304" pitchFamily="18" charset="0"/>
                <a:cs typeface="Arial" panose="020B0604020202020204" pitchFamily="34" charset="0"/>
              </a:rPr>
              <a:t>. By evaluating the role of the outdoors, consider the benefits and the breadth that’s provided in the teaching of the Foundation Phase Curriculum in this way. Here, including reference to international methods may be useful</a:t>
            </a: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 </a:t>
            </a:r>
            <a:endParaRPr kumimoji="0" lang="en-US"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5. </a:t>
            </a:r>
            <a:r>
              <a:rPr kumimoji="0" lang="en-US" altLang="en-US" sz="1400" b="1" i="0" u="none" strike="noStrike" cap="none" normalizeH="0" baseline="0" dirty="0">
                <a:ln>
                  <a:noFill/>
                </a:ln>
                <a:solidFill>
                  <a:schemeClr val="tx1"/>
                </a:solidFill>
                <a:effectLst/>
                <a:highlight>
                  <a:srgbClr val="FFFF00"/>
                </a:highlight>
                <a:latin typeface="Calibri" panose="020F0502020204030204" pitchFamily="34" charset="0"/>
                <a:ea typeface="Times New Roman" panose="02020603050405020304" pitchFamily="18" charset="0"/>
                <a:cs typeface="Arial" panose="020B0604020202020204" pitchFamily="34" charset="0"/>
              </a:rPr>
              <a:t>Ensure you include sufficient information/reference/ international influences of recent research and current educational issues to the development of the physicality of the Foundation Phase in Wales within Health &amp; Wellbeing Area of Learning. </a:t>
            </a:r>
            <a:endParaRPr kumimoji="0" lang="en-US" altLang="en-US" sz="1400" b="0" i="0" u="none" strike="noStrike" cap="none" normalizeH="0" baseline="0" dirty="0">
              <a:ln>
                <a:noFill/>
              </a:ln>
              <a:solidFill>
                <a:schemeClr val="tx1"/>
              </a:solidFill>
              <a:effectLst/>
              <a:highlight>
                <a:srgbClr val="FFFF00"/>
              </a:highligh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lang="en-US" altLang="en-US" sz="1400" b="1" dirty="0">
                <a:latin typeface="Calibri" panose="020F0502020204030204" pitchFamily="34" charset="0"/>
                <a:ea typeface="Times New Roman" panose="02020603050405020304" pitchFamily="18" charset="0"/>
                <a:cs typeface="Arial" panose="020B0604020202020204" pitchFamily="34" charset="0"/>
              </a:rPr>
              <a:t>6</a:t>
            </a: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 Provide good examples of support from reading that may influence the quality of content and discussion.  Including them could enhance the overall essay. </a:t>
            </a:r>
            <a:endParaRPr kumimoji="0" lang="en-US"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kumimoji="0" lang="en-US" altLang="en-US" sz="1400" b="1" i="0" u="none" strike="noStrike" cap="none" normalizeH="0" baseline="0" dirty="0">
                <a:ln>
                  <a:noFill/>
                </a:ln>
                <a:solidFill>
                  <a:schemeClr val="tx1"/>
                </a:solidFill>
                <a:effectLst/>
                <a:highlight>
                  <a:srgbClr val="FFFF00"/>
                </a:highlight>
                <a:latin typeface="Calibri" panose="020F0502020204030204" pitchFamily="34" charset="0"/>
                <a:ea typeface="Times New Roman" panose="02020603050405020304" pitchFamily="18" charset="0"/>
                <a:cs typeface="Arial" panose="020B0604020202020204" pitchFamily="34" charset="0"/>
              </a:rPr>
              <a:t>7. Demonstrating an awareness of what is meant by children’s physical literacy, inclusive teaching and learning would be useful. </a:t>
            </a:r>
            <a:endParaRPr kumimoji="0" lang="en-US" altLang="en-US" sz="1400" b="0" i="0" u="none" strike="noStrike" cap="none" normalizeH="0" baseline="0" dirty="0">
              <a:ln>
                <a:noFill/>
              </a:ln>
              <a:solidFill>
                <a:schemeClr val="tx1"/>
              </a:solidFill>
              <a:effectLst/>
              <a:highlight>
                <a:srgbClr val="FFFF00"/>
              </a:highligh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lang="en-US" altLang="en-US" sz="1400" b="1" dirty="0">
                <a:latin typeface="Calibri" panose="020F0502020204030204" pitchFamily="34" charset="0"/>
                <a:ea typeface="Times New Roman" panose="02020603050405020304" pitchFamily="18" charset="0"/>
                <a:cs typeface="Arial" panose="020B0604020202020204" pitchFamily="34" charset="0"/>
              </a:rPr>
              <a:t>8</a:t>
            </a: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 Links should be made to WG documentation and various theorists.  In particular documents such as ‘Well-being of Future Generations (Wales) Act 2015’ &amp; Successful Futures (2015)  – Area of Learning : Health and Wellbeing. </a:t>
            </a:r>
            <a:endParaRPr kumimoji="0" lang="en-US"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lang="en-US" altLang="en-US" sz="1400" b="1" dirty="0">
                <a:latin typeface="Calibri" panose="020F0502020204030204" pitchFamily="34" charset="0"/>
                <a:ea typeface="Times New Roman" panose="02020603050405020304" pitchFamily="18" charset="0"/>
                <a:cs typeface="Arial" panose="020B0604020202020204" pitchFamily="34" charset="0"/>
              </a:rPr>
              <a:t>9</a:t>
            </a: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 Include a reference list as evidence of sources used</a:t>
            </a:r>
            <a:endParaRPr kumimoji="0" lang="en-US"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r>
              <a:rPr kumimoji="0" lang="en-US" altLang="en-US" sz="14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Indication of words : Introduction : 200 – 400 words. Main body : 1,600 – 1,200.  Conclusion : 200 – 400. (Range therefore between 2,000 and 2,200 words.   </a:t>
            </a:r>
            <a:endParaRPr kumimoji="0" lang="en-US"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857500" algn="l"/>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644465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A2B27A7-2C18-AF49-8D9F-672DB2ADBD3F}"/>
              </a:ext>
            </a:extLst>
          </p:cNvPr>
          <p:cNvSpPr>
            <a:spLocks noGrp="1"/>
          </p:cNvSpPr>
          <p:nvPr>
            <p:ph idx="1"/>
          </p:nvPr>
        </p:nvSpPr>
        <p:spPr/>
        <p:txBody>
          <a:bodyPr/>
          <a:lstStyle/>
          <a:p>
            <a:endParaRPr lang="en-US"/>
          </a:p>
        </p:txBody>
      </p:sp>
      <p:graphicFrame>
        <p:nvGraphicFramePr>
          <p:cNvPr id="4" name="Table 3">
            <a:extLst>
              <a:ext uri="{FF2B5EF4-FFF2-40B4-BE49-F238E27FC236}">
                <a16:creationId xmlns:a16="http://schemas.microsoft.com/office/drawing/2014/main" id="{AD3D9662-7706-4C40-9EF2-AB80BBBE141C}"/>
              </a:ext>
            </a:extLst>
          </p:cNvPr>
          <p:cNvGraphicFramePr>
            <a:graphicFrameLocks/>
          </p:cNvGraphicFramePr>
          <p:nvPr>
            <p:extLst>
              <p:ext uri="{D42A27DB-BD31-4B8C-83A1-F6EECF244321}">
                <p14:modId xmlns:p14="http://schemas.microsoft.com/office/powerpoint/2010/main" val="2365470848"/>
              </p:ext>
            </p:extLst>
          </p:nvPr>
        </p:nvGraphicFramePr>
        <p:xfrm>
          <a:off x="188512" y="1015038"/>
          <a:ext cx="8766975" cy="5577840"/>
        </p:xfrm>
        <a:graphic>
          <a:graphicData uri="http://schemas.openxmlformats.org/drawingml/2006/table">
            <a:tbl>
              <a:tblPr firstRow="1" bandRow="1">
                <a:tableStyleId>{5C22544A-7EE6-4342-B048-85BDC9FD1C3A}</a:tableStyleId>
              </a:tblPr>
              <a:tblGrid>
                <a:gridCol w="1143128">
                  <a:extLst>
                    <a:ext uri="{9D8B030D-6E8A-4147-A177-3AD203B41FA5}">
                      <a16:colId xmlns:a16="http://schemas.microsoft.com/office/drawing/2014/main" val="3181357872"/>
                    </a:ext>
                  </a:extLst>
                </a:gridCol>
                <a:gridCol w="792088">
                  <a:extLst>
                    <a:ext uri="{9D8B030D-6E8A-4147-A177-3AD203B41FA5}">
                      <a16:colId xmlns:a16="http://schemas.microsoft.com/office/drawing/2014/main" val="523291355"/>
                    </a:ext>
                  </a:extLst>
                </a:gridCol>
                <a:gridCol w="2736304">
                  <a:extLst>
                    <a:ext uri="{9D8B030D-6E8A-4147-A177-3AD203B41FA5}">
                      <a16:colId xmlns:a16="http://schemas.microsoft.com/office/drawing/2014/main" val="104090548"/>
                    </a:ext>
                  </a:extLst>
                </a:gridCol>
                <a:gridCol w="3240360">
                  <a:extLst>
                    <a:ext uri="{9D8B030D-6E8A-4147-A177-3AD203B41FA5}">
                      <a16:colId xmlns:a16="http://schemas.microsoft.com/office/drawing/2014/main" val="3285721322"/>
                    </a:ext>
                  </a:extLst>
                </a:gridCol>
                <a:gridCol w="855095">
                  <a:extLst>
                    <a:ext uri="{9D8B030D-6E8A-4147-A177-3AD203B41FA5}">
                      <a16:colId xmlns:a16="http://schemas.microsoft.com/office/drawing/2014/main" val="3895289394"/>
                    </a:ext>
                  </a:extLst>
                </a:gridCol>
              </a:tblGrid>
              <a:tr h="401351">
                <a:tc>
                  <a:txBody>
                    <a:bodyPr/>
                    <a:lstStyle/>
                    <a:p>
                      <a:r>
                        <a:rPr lang="en-US" sz="1200" b="1" dirty="0" err="1">
                          <a:solidFill>
                            <a:schemeClr val="tx1"/>
                          </a:solidFill>
                        </a:rPr>
                        <a:t>Dyddiad</a:t>
                      </a:r>
                      <a:r>
                        <a:rPr lang="en-US" sz="1200" b="1" dirty="0">
                          <a:solidFill>
                            <a:schemeClr val="tx1"/>
                          </a:solidFill>
                        </a:rPr>
                        <a:t> / Date</a:t>
                      </a:r>
                    </a:p>
                  </a:txBody>
                  <a:tcPr/>
                </a:tc>
                <a:tc>
                  <a:txBody>
                    <a:bodyPr/>
                    <a:lstStyle/>
                    <a:p>
                      <a:endParaRPr lang="en-US" sz="1200" b="1" dirty="0">
                        <a:solidFill>
                          <a:schemeClr val="tx1"/>
                        </a:solidFill>
                      </a:endParaRPr>
                    </a:p>
                  </a:txBody>
                  <a:tcPr/>
                </a:tc>
                <a:tc>
                  <a:txBody>
                    <a:bodyPr/>
                    <a:lstStyle/>
                    <a:p>
                      <a:r>
                        <a:rPr lang="en-US" sz="1200" b="1" dirty="0" err="1">
                          <a:solidFill>
                            <a:schemeClr val="tx1"/>
                          </a:solidFill>
                        </a:rPr>
                        <a:t>Penawd</a:t>
                      </a:r>
                      <a:endParaRPr lang="en-US" sz="1200" b="1" dirty="0">
                        <a:solidFill>
                          <a:schemeClr val="tx1"/>
                        </a:solidFill>
                      </a:endParaRPr>
                    </a:p>
                  </a:txBody>
                  <a:tcPr/>
                </a:tc>
                <a:tc>
                  <a:txBody>
                    <a:bodyPr/>
                    <a:lstStyle/>
                    <a:p>
                      <a:r>
                        <a:rPr lang="en-US" sz="1200" b="1" dirty="0">
                          <a:solidFill>
                            <a:schemeClr val="tx1"/>
                          </a:solidFill>
                        </a:rPr>
                        <a:t>Heading</a:t>
                      </a:r>
                    </a:p>
                  </a:txBody>
                  <a:tcPr/>
                </a:tc>
                <a:tc>
                  <a:txBody>
                    <a:bodyPr/>
                    <a:lstStyle/>
                    <a:p>
                      <a:r>
                        <a:rPr lang="en-US" sz="1200" b="1" dirty="0" err="1">
                          <a:solidFill>
                            <a:schemeClr val="tx1"/>
                          </a:solidFill>
                        </a:rPr>
                        <a:t>Ble</a:t>
                      </a:r>
                      <a:endParaRPr lang="en-US" sz="1200" b="1" dirty="0">
                        <a:solidFill>
                          <a:schemeClr val="tx1"/>
                        </a:solidFill>
                      </a:endParaRPr>
                    </a:p>
                    <a:p>
                      <a:r>
                        <a:rPr lang="en-US" sz="1200" b="1" dirty="0">
                          <a:solidFill>
                            <a:schemeClr val="tx1"/>
                          </a:solidFill>
                        </a:rPr>
                        <a:t>Where</a:t>
                      </a:r>
                    </a:p>
                  </a:txBody>
                  <a:tcPr/>
                </a:tc>
                <a:extLst>
                  <a:ext uri="{0D108BD9-81ED-4DB2-BD59-A6C34878D82A}">
                    <a16:rowId xmlns:a16="http://schemas.microsoft.com/office/drawing/2014/main" val="2650698038"/>
                  </a:ext>
                </a:extLst>
              </a:tr>
              <a:tr h="561892">
                <a:tc>
                  <a:txBody>
                    <a:bodyPr/>
                    <a:lstStyle/>
                    <a:p>
                      <a:r>
                        <a:rPr lang="en-US" dirty="0"/>
                        <a:t>02/10/’20</a:t>
                      </a:r>
                    </a:p>
                    <a:p>
                      <a:r>
                        <a:rPr lang="en-US" dirty="0"/>
                        <a:t>10 – 10.15am </a:t>
                      </a:r>
                    </a:p>
                  </a:txBody>
                  <a:tcPr/>
                </a:tc>
                <a:tc>
                  <a:txBody>
                    <a:bodyPr/>
                    <a:lstStyle/>
                    <a:p>
                      <a:r>
                        <a:rPr lang="en-US" dirty="0"/>
                        <a:t>Everybody</a:t>
                      </a:r>
                    </a:p>
                  </a:txBody>
                  <a:tcPr/>
                </a:tc>
                <a:tc>
                  <a:txBody>
                    <a:bodyPr/>
                    <a:lstStyle/>
                    <a:p>
                      <a:r>
                        <a:rPr lang="en-US" dirty="0" err="1"/>
                        <a:t>Deall</a:t>
                      </a:r>
                      <a:r>
                        <a:rPr lang="en-US" dirty="0"/>
                        <a:t> dull </a:t>
                      </a:r>
                      <a:r>
                        <a:rPr lang="en-US" dirty="0" err="1"/>
                        <a:t>cyflwyno</a:t>
                      </a:r>
                      <a:r>
                        <a:rPr lang="en-US" dirty="0"/>
                        <a:t> / </a:t>
                      </a:r>
                      <a:r>
                        <a:rPr lang="en-US" dirty="0" err="1"/>
                        <a:t>pedagogeg</a:t>
                      </a:r>
                      <a:r>
                        <a:rPr lang="en-US" dirty="0"/>
                        <a:t> y </a:t>
                      </a:r>
                      <a:r>
                        <a:rPr lang="en-US" dirty="0" err="1"/>
                        <a:t>Cyfnod</a:t>
                      </a:r>
                      <a:r>
                        <a:rPr lang="en-US" dirty="0"/>
                        <a:t> Sylfaen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Appreciation of the physical approach to the delivery / pedagogy of the Foundation Phase.</a:t>
                      </a:r>
                      <a:r>
                        <a:rPr lang="en-US" dirty="0"/>
                        <a:t> </a:t>
                      </a:r>
                    </a:p>
                  </a:txBody>
                  <a:tcPr/>
                </a:tc>
                <a:tc>
                  <a:txBody>
                    <a:bodyPr/>
                    <a:lstStyle/>
                    <a:p>
                      <a:r>
                        <a:rPr lang="en-US" dirty="0"/>
                        <a:t>TL5</a:t>
                      </a:r>
                    </a:p>
                  </a:txBody>
                  <a:tcPr/>
                </a:tc>
                <a:extLst>
                  <a:ext uri="{0D108BD9-81ED-4DB2-BD59-A6C34878D82A}">
                    <a16:rowId xmlns:a16="http://schemas.microsoft.com/office/drawing/2014/main" val="3104097121"/>
                  </a:ext>
                </a:extLst>
              </a:tr>
              <a:tr h="561892">
                <a:tc>
                  <a:txBody>
                    <a:bodyPr/>
                    <a:lstStyle/>
                    <a:p>
                      <a:r>
                        <a:rPr lang="en-US" dirty="0"/>
                        <a:t>10.15 – 10.50</a:t>
                      </a:r>
                    </a:p>
                  </a:txBody>
                  <a:tcPr/>
                </a:tc>
                <a:tc>
                  <a:txBody>
                    <a:bodyPr/>
                    <a:lstStyle/>
                    <a:p>
                      <a:r>
                        <a:rPr lang="en-US" dirty="0"/>
                        <a:t>Half group </a:t>
                      </a:r>
                    </a:p>
                    <a:p>
                      <a:endParaRPr lang="en-US" dirty="0"/>
                    </a:p>
                    <a:p>
                      <a:r>
                        <a:rPr lang="en-US" dirty="0"/>
                        <a:t>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err="1"/>
                        <a:t>Tasgiau</a:t>
                      </a:r>
                      <a:r>
                        <a:rPr lang="en-US" dirty="0"/>
                        <a:t> </a:t>
                      </a:r>
                      <a:r>
                        <a:rPr lang="en-US" dirty="0" err="1"/>
                        <a:t>arlein</a:t>
                      </a:r>
                      <a:r>
                        <a:rPr lang="en-US" dirty="0"/>
                        <a:t> – </a:t>
                      </a:r>
                      <a:r>
                        <a:rPr lang="en-US" dirty="0" err="1"/>
                        <a:t>edrych</a:t>
                      </a:r>
                      <a:r>
                        <a:rPr lang="en-US" dirty="0"/>
                        <a:t> </a:t>
                      </a:r>
                      <a:r>
                        <a:rPr lang="en-US" dirty="0" err="1"/>
                        <a:t>ar</a:t>
                      </a:r>
                      <a:r>
                        <a:rPr lang="en-US" dirty="0"/>
                        <a:t> </a:t>
                      </a:r>
                      <a:r>
                        <a:rPr lang="en-US" dirty="0" err="1"/>
                        <a:t>glipiau</a:t>
                      </a:r>
                      <a:r>
                        <a:rPr lang="en-US" dirty="0"/>
                        <a:t> </a:t>
                      </a:r>
                      <a:r>
                        <a:rPr lang="en-US" dirty="0" err="1"/>
                        <a:t>fideo</a:t>
                      </a:r>
                      <a:r>
                        <a:rPr lang="en-US" dirty="0"/>
                        <a:t> &amp; </a:t>
                      </a:r>
                      <a:r>
                        <a:rPr lang="en-US" dirty="0" err="1"/>
                        <a:t>darllen</a:t>
                      </a:r>
                      <a:r>
                        <a:rPr lang="en-US" dirty="0"/>
                        <a:t> </a:t>
                      </a:r>
                      <a:r>
                        <a:rPr lang="en-US" dirty="0" err="1"/>
                        <a:t>erthyglau</a:t>
                      </a:r>
                      <a:r>
                        <a:rPr lang="en-US" dirty="0"/>
                        <a:t>. </a:t>
                      </a:r>
                      <a:r>
                        <a:rPr lang="en-US" dirty="0" err="1"/>
                        <a:t>Ysgrifennu</a:t>
                      </a:r>
                      <a:r>
                        <a:rPr lang="en-US" dirty="0"/>
                        <a:t> </a:t>
                      </a:r>
                      <a:r>
                        <a:rPr lang="en-US" dirty="0" err="1"/>
                        <a:t>pwtyn</a:t>
                      </a:r>
                      <a:r>
                        <a:rPr lang="en-US" dirty="0"/>
                        <a:t> : “</a:t>
                      </a:r>
                      <a:r>
                        <a:rPr lang="en-US" dirty="0" err="1"/>
                        <a:t>Fy</a:t>
                      </a:r>
                      <a:r>
                        <a:rPr lang="en-US" dirty="0"/>
                        <a:t> </a:t>
                      </a:r>
                      <a:r>
                        <a:rPr lang="en-US" dirty="0" err="1"/>
                        <a:t>nealltwriaeth</a:t>
                      </a:r>
                      <a:r>
                        <a:rPr lang="en-US" dirty="0"/>
                        <a:t> am </a:t>
                      </a:r>
                      <a:r>
                        <a:rPr lang="en-US" dirty="0" err="1"/>
                        <a:t>ddatblygiad</a:t>
                      </a:r>
                      <a:r>
                        <a:rPr lang="en-US" dirty="0"/>
                        <a:t> </a:t>
                      </a:r>
                      <a:r>
                        <a:rPr lang="en-US" dirty="0" err="1"/>
                        <a:t>plentyn</a:t>
                      </a:r>
                      <a:r>
                        <a:rPr lang="en-US" dirty="0"/>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Online tasks – listen to collection of videos.  Read article. Write e.g. “My understanding of child development” </a:t>
                      </a:r>
                    </a:p>
                  </a:txBody>
                  <a:tcPr/>
                </a:tc>
                <a:tc>
                  <a:txBody>
                    <a:bodyPr/>
                    <a:lstStyle/>
                    <a:p>
                      <a:r>
                        <a:rPr lang="en-US" dirty="0"/>
                        <a:t>Synchronous TL5</a:t>
                      </a:r>
                    </a:p>
                  </a:txBody>
                  <a:tcPr/>
                </a:tc>
                <a:extLst>
                  <a:ext uri="{0D108BD9-81ED-4DB2-BD59-A6C34878D82A}">
                    <a16:rowId xmlns:a16="http://schemas.microsoft.com/office/drawing/2014/main" val="3973791642"/>
                  </a:ext>
                </a:extLst>
              </a:tr>
              <a:tr h="802703">
                <a:tc>
                  <a:txBody>
                    <a:bodyPr/>
                    <a:lstStyle/>
                    <a:p>
                      <a:r>
                        <a:rPr lang="en-US" dirty="0"/>
                        <a:t>10.15 – 10.50</a:t>
                      </a:r>
                    </a:p>
                  </a:txBody>
                  <a:tcPr/>
                </a:tc>
                <a:tc>
                  <a:txBody>
                    <a:bodyPr/>
                    <a:lstStyle/>
                    <a:p>
                      <a:r>
                        <a:rPr lang="en-US" dirty="0"/>
                        <a:t>Half group B</a:t>
                      </a:r>
                    </a:p>
                  </a:txBody>
                  <a:tcPr/>
                </a:tc>
                <a:tc>
                  <a:txBody>
                    <a:bodyPr/>
                    <a:lstStyle/>
                    <a:p>
                      <a:r>
                        <a:rPr lang="en-US" dirty="0" err="1"/>
                        <a:t>Sesiwn</a:t>
                      </a:r>
                      <a:r>
                        <a:rPr lang="en-US" dirty="0"/>
                        <a:t> </a:t>
                      </a:r>
                      <a:r>
                        <a:rPr lang="en-US" dirty="0" err="1"/>
                        <a:t>Ymarferol</a:t>
                      </a:r>
                      <a:r>
                        <a:rPr lang="en-US" dirty="0"/>
                        <a:t> – </a:t>
                      </a:r>
                      <a:r>
                        <a:rPr lang="en-US" dirty="0" err="1"/>
                        <a:t>Symudiadau</a:t>
                      </a:r>
                      <a:r>
                        <a:rPr lang="en-US" dirty="0"/>
                        <a:t> Sylfaen </a:t>
                      </a:r>
                    </a:p>
                  </a:txBody>
                  <a:tcPr/>
                </a:tc>
                <a:tc>
                  <a:txBody>
                    <a:bodyPr/>
                    <a:lstStyle/>
                    <a:p>
                      <a:r>
                        <a:rPr lang="en-US" dirty="0"/>
                        <a:t>Practical Session – Fundamental Movement Concepts</a:t>
                      </a:r>
                    </a:p>
                  </a:txBody>
                  <a:tcPr/>
                </a:tc>
                <a:tc>
                  <a:txBody>
                    <a:bodyPr/>
                    <a:lstStyle/>
                    <a:p>
                      <a:r>
                        <a:rPr lang="en-US" dirty="0"/>
                        <a:t>Studio</a:t>
                      </a:r>
                    </a:p>
                  </a:txBody>
                  <a:tcPr/>
                </a:tc>
                <a:extLst>
                  <a:ext uri="{0D108BD9-81ED-4DB2-BD59-A6C34878D82A}">
                    <a16:rowId xmlns:a16="http://schemas.microsoft.com/office/drawing/2014/main" val="471390658"/>
                  </a:ext>
                </a:extLst>
              </a:tr>
              <a:tr h="561892">
                <a:tc>
                  <a:txBody>
                    <a:bodyPr/>
                    <a:lstStyle/>
                    <a:p>
                      <a:r>
                        <a:rPr lang="en-US" dirty="0"/>
                        <a:t>11 – 11.35</a:t>
                      </a:r>
                    </a:p>
                  </a:txBody>
                  <a:tcPr/>
                </a:tc>
                <a:tc>
                  <a:txBody>
                    <a:bodyPr/>
                    <a:lstStyle/>
                    <a:p>
                      <a:r>
                        <a:rPr lang="en-US" dirty="0"/>
                        <a:t>Half A &amp; B swap</a:t>
                      </a:r>
                    </a:p>
                  </a:txBody>
                  <a:tcPr/>
                </a:tc>
                <a:tc>
                  <a:txBody>
                    <a:bodyPr/>
                    <a:lstStyle/>
                    <a:p>
                      <a:r>
                        <a:rPr lang="en-US" dirty="0" err="1"/>
                        <a:t>Fel</a:t>
                      </a:r>
                      <a:r>
                        <a:rPr lang="en-US" dirty="0"/>
                        <a:t> </a:t>
                      </a:r>
                      <a:r>
                        <a:rPr lang="en-US" dirty="0" err="1"/>
                        <a:t>yr</a:t>
                      </a:r>
                      <a:r>
                        <a:rPr lang="en-US" dirty="0"/>
                        <a:t> </a:t>
                      </a:r>
                      <a:r>
                        <a:rPr lang="en-US" dirty="0" err="1"/>
                        <a:t>uchod</a:t>
                      </a:r>
                      <a:endParaRPr lang="en-US" dirty="0"/>
                    </a:p>
                  </a:txBody>
                  <a:tcPr/>
                </a:tc>
                <a:tc>
                  <a:txBody>
                    <a:bodyPr/>
                    <a:lstStyle/>
                    <a:p>
                      <a:r>
                        <a:rPr lang="en-US" dirty="0"/>
                        <a:t>As above</a:t>
                      </a:r>
                    </a:p>
                  </a:txBody>
                  <a:tcPr/>
                </a:tc>
                <a:tc>
                  <a:txBody>
                    <a:bodyPr/>
                    <a:lstStyle/>
                    <a:p>
                      <a:r>
                        <a:rPr lang="en-US" dirty="0"/>
                        <a:t>TL5 &amp; Studio</a:t>
                      </a:r>
                    </a:p>
                  </a:txBody>
                  <a:tcPr/>
                </a:tc>
                <a:extLst>
                  <a:ext uri="{0D108BD9-81ED-4DB2-BD59-A6C34878D82A}">
                    <a16:rowId xmlns:a16="http://schemas.microsoft.com/office/drawing/2014/main" val="801195843"/>
                  </a:ext>
                </a:extLst>
              </a:tr>
              <a:tr h="561892">
                <a:tc>
                  <a:txBody>
                    <a:bodyPr/>
                    <a:lstStyle/>
                    <a:p>
                      <a:r>
                        <a:rPr lang="en-US" dirty="0"/>
                        <a:t>11.45 - 12</a:t>
                      </a:r>
                    </a:p>
                  </a:txBody>
                  <a:tcPr/>
                </a:tc>
                <a:tc>
                  <a:txBody>
                    <a:bodyPr/>
                    <a:lstStyle/>
                    <a:p>
                      <a:r>
                        <a:rPr lang="en-US" dirty="0"/>
                        <a:t>Everyone</a:t>
                      </a:r>
                    </a:p>
                  </a:txBody>
                  <a:tcPr/>
                </a:tc>
                <a:tc>
                  <a:txBody>
                    <a:bodyPr/>
                    <a:lstStyle/>
                    <a:p>
                      <a:r>
                        <a:rPr lang="en-US" dirty="0" err="1"/>
                        <a:t>Trafodaeth</a:t>
                      </a:r>
                      <a:r>
                        <a:rPr lang="en-US" dirty="0"/>
                        <a:t> y </a:t>
                      </a:r>
                      <a:r>
                        <a:rPr lang="en-US" dirty="0" err="1"/>
                        <a:t>tasgiau</a:t>
                      </a:r>
                      <a:r>
                        <a:rPr lang="en-US" dirty="0"/>
                        <a:t> </a:t>
                      </a:r>
                      <a:r>
                        <a:rPr lang="en-US" dirty="0" err="1"/>
                        <a:t>uchod</a:t>
                      </a:r>
                      <a:r>
                        <a:rPr lang="en-US" dirty="0"/>
                        <a:t> </a:t>
                      </a:r>
                      <a:r>
                        <a:rPr lang="en-US" dirty="0" err="1"/>
                        <a:t>ar</a:t>
                      </a:r>
                      <a:r>
                        <a:rPr lang="en-US" dirty="0"/>
                        <a:t> rai </a:t>
                      </a:r>
                      <a:r>
                        <a:rPr lang="en-US" dirty="0" err="1"/>
                        <a:t>ymarferol</a:t>
                      </a:r>
                      <a:endParaRPr lang="en-US" dirty="0"/>
                    </a:p>
                  </a:txBody>
                  <a:tcPr/>
                </a:tc>
                <a:tc>
                  <a:txBody>
                    <a:bodyPr/>
                    <a:lstStyle/>
                    <a:p>
                      <a:r>
                        <a:rPr lang="en-US" dirty="0"/>
                        <a:t>Discussion based upon the online &amp; practical tasks</a:t>
                      </a:r>
                    </a:p>
                  </a:txBody>
                  <a:tcPr/>
                </a:tc>
                <a:tc>
                  <a:txBody>
                    <a:bodyPr/>
                    <a:lstStyle/>
                    <a:p>
                      <a:r>
                        <a:rPr lang="en-US" dirty="0"/>
                        <a:t>TL5</a:t>
                      </a:r>
                    </a:p>
                  </a:txBody>
                  <a:tcPr/>
                </a:tc>
                <a:extLst>
                  <a:ext uri="{0D108BD9-81ED-4DB2-BD59-A6C34878D82A}">
                    <a16:rowId xmlns:a16="http://schemas.microsoft.com/office/drawing/2014/main" val="2896350909"/>
                  </a:ext>
                </a:extLst>
              </a:tr>
            </a:tbl>
          </a:graphicData>
        </a:graphic>
      </p:graphicFrame>
      <p:sp>
        <p:nvSpPr>
          <p:cNvPr id="5" name="Title 1">
            <a:extLst>
              <a:ext uri="{FF2B5EF4-FFF2-40B4-BE49-F238E27FC236}">
                <a16:creationId xmlns:a16="http://schemas.microsoft.com/office/drawing/2014/main" id="{F0290B45-AE27-6D4D-9DAA-27E98023CE5C}"/>
              </a:ext>
            </a:extLst>
          </p:cNvPr>
          <p:cNvSpPr txBox="1">
            <a:spLocks/>
          </p:cNvSpPr>
          <p:nvPr/>
        </p:nvSpPr>
        <p:spPr bwMode="auto">
          <a:xfrm>
            <a:off x="462191" y="-2329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Myriad Pro"/>
              </a:defRPr>
            </a:lvl2pPr>
            <a:lvl3pPr algn="ctr" rtl="0" fontAlgn="base">
              <a:spcBef>
                <a:spcPct val="0"/>
              </a:spcBef>
              <a:spcAft>
                <a:spcPct val="0"/>
              </a:spcAft>
              <a:defRPr sz="4400">
                <a:solidFill>
                  <a:schemeClr val="tx1"/>
                </a:solidFill>
                <a:latin typeface="Myriad Pro"/>
              </a:defRPr>
            </a:lvl3pPr>
            <a:lvl4pPr algn="ctr" rtl="0" fontAlgn="base">
              <a:spcBef>
                <a:spcPct val="0"/>
              </a:spcBef>
              <a:spcAft>
                <a:spcPct val="0"/>
              </a:spcAft>
              <a:defRPr sz="4400">
                <a:solidFill>
                  <a:schemeClr val="tx1"/>
                </a:solidFill>
                <a:latin typeface="Myriad Pro"/>
              </a:defRPr>
            </a:lvl4pPr>
            <a:lvl5pPr algn="ctr" rtl="0" fontAlgn="base">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US" sz="3600" b="1" dirty="0"/>
              <a:t>BMPE5005 Session Outline 2/10/’20</a:t>
            </a:r>
          </a:p>
        </p:txBody>
      </p:sp>
    </p:spTree>
    <p:extLst>
      <p:ext uri="{BB962C8B-B14F-4D97-AF65-F5344CB8AC3E}">
        <p14:creationId xmlns:p14="http://schemas.microsoft.com/office/powerpoint/2010/main" val="20440078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99BE8-91B6-E349-AF08-0C866B2B7388}"/>
              </a:ext>
            </a:extLst>
          </p:cNvPr>
          <p:cNvSpPr>
            <a:spLocks noGrp="1"/>
          </p:cNvSpPr>
          <p:nvPr>
            <p:ph type="title"/>
          </p:nvPr>
        </p:nvSpPr>
        <p:spPr>
          <a:xfrm>
            <a:off x="457200" y="125760"/>
            <a:ext cx="8229600" cy="1143000"/>
          </a:xfrm>
        </p:spPr>
        <p:txBody>
          <a:bodyPr/>
          <a:lstStyle/>
          <a:p>
            <a:r>
              <a:rPr lang="en-US" dirty="0" err="1"/>
              <a:t>Tasg</a:t>
            </a:r>
            <a:r>
              <a:rPr lang="en-US" dirty="0"/>
              <a:t> </a:t>
            </a:r>
            <a:r>
              <a:rPr lang="en-US" dirty="0" err="1"/>
              <a:t>Dosbarth</a:t>
            </a:r>
            <a:r>
              <a:rPr lang="en-US" dirty="0"/>
              <a:t> …/Classroom Task</a:t>
            </a:r>
          </a:p>
        </p:txBody>
      </p:sp>
      <p:sp>
        <p:nvSpPr>
          <p:cNvPr id="3" name="Content Placeholder 2">
            <a:extLst>
              <a:ext uri="{FF2B5EF4-FFF2-40B4-BE49-F238E27FC236}">
                <a16:creationId xmlns:a16="http://schemas.microsoft.com/office/drawing/2014/main" id="{6384E62A-D4DF-1A41-BCE6-AF85CF654162}"/>
              </a:ext>
            </a:extLst>
          </p:cNvPr>
          <p:cNvSpPr>
            <a:spLocks noGrp="1"/>
          </p:cNvSpPr>
          <p:nvPr>
            <p:ph sz="half" idx="1"/>
          </p:nvPr>
        </p:nvSpPr>
        <p:spPr>
          <a:xfrm>
            <a:off x="265521" y="1434480"/>
            <a:ext cx="4324672" cy="3989040"/>
          </a:xfrm>
        </p:spPr>
        <p:txBody>
          <a:bodyPr/>
          <a:lstStyle/>
          <a:p>
            <a:r>
              <a:rPr lang="en-US" dirty="0"/>
              <a:t>…</a:t>
            </a:r>
            <a:r>
              <a:rPr lang="en-US" dirty="0" err="1"/>
              <a:t>ysgrifennwch</a:t>
            </a:r>
            <a:r>
              <a:rPr lang="en-US" dirty="0"/>
              <a:t> am…</a:t>
            </a:r>
          </a:p>
          <a:p>
            <a:pPr marL="0" indent="0">
              <a:buNone/>
            </a:pPr>
            <a:r>
              <a:rPr lang="en-US" dirty="0"/>
              <a:t>(</a:t>
            </a:r>
            <a:r>
              <a:rPr lang="en-US" dirty="0" err="1"/>
              <a:t>i</a:t>
            </a:r>
            <a:r>
              <a:rPr lang="en-US" dirty="0"/>
              <a:t>)</a:t>
            </a:r>
            <a:r>
              <a:rPr lang="en-US" dirty="0" err="1"/>
              <a:t>Fy</a:t>
            </a:r>
            <a:r>
              <a:rPr lang="en-US" dirty="0"/>
              <a:t> </a:t>
            </a:r>
            <a:r>
              <a:rPr lang="en-US" dirty="0" err="1"/>
              <a:t>nealltwriaeth</a:t>
            </a:r>
            <a:r>
              <a:rPr lang="en-US" dirty="0"/>
              <a:t> o </a:t>
            </a:r>
            <a:r>
              <a:rPr lang="en-US" dirty="0" err="1"/>
              <a:t>gynnydd</a:t>
            </a:r>
            <a:r>
              <a:rPr lang="en-US" dirty="0"/>
              <a:t> </a:t>
            </a:r>
            <a:r>
              <a:rPr lang="en-US" dirty="0" err="1"/>
              <a:t>plentyn</a:t>
            </a:r>
            <a:endParaRPr lang="en-US" dirty="0"/>
          </a:p>
          <a:p>
            <a:pPr marL="0" indent="0">
              <a:buNone/>
            </a:pPr>
            <a:r>
              <a:rPr lang="en-US" dirty="0"/>
              <a:t>(ii)</a:t>
            </a:r>
            <a:r>
              <a:rPr lang="en-US" dirty="0" err="1"/>
              <a:t>Fy</a:t>
            </a:r>
            <a:r>
              <a:rPr lang="en-US" dirty="0"/>
              <a:t> </a:t>
            </a:r>
            <a:r>
              <a:rPr lang="en-US" dirty="0" err="1"/>
              <a:t>nealltwriaeth</a:t>
            </a:r>
            <a:r>
              <a:rPr lang="en-US" dirty="0"/>
              <a:t> o </a:t>
            </a:r>
            <a:r>
              <a:rPr lang="en-US" dirty="0" err="1"/>
              <a:t>bwysigrwydd</a:t>
            </a:r>
            <a:r>
              <a:rPr lang="en-US" dirty="0"/>
              <a:t> </a:t>
            </a:r>
            <a:r>
              <a:rPr lang="en-US" dirty="0" err="1"/>
              <a:t>symud</a:t>
            </a:r>
            <a:r>
              <a:rPr lang="en-US" dirty="0"/>
              <a:t> </a:t>
            </a:r>
            <a:r>
              <a:rPr lang="en-US" dirty="0" err="1"/>
              <a:t>corfforol</a:t>
            </a:r>
            <a:r>
              <a:rPr lang="en-US" dirty="0"/>
              <a:t> o </a:t>
            </a:r>
            <a:r>
              <a:rPr lang="en-US" dirty="0" err="1"/>
              <a:t>ansawdd</a:t>
            </a:r>
            <a:r>
              <a:rPr lang="en-US" dirty="0"/>
              <a:t> da.</a:t>
            </a:r>
          </a:p>
          <a:p>
            <a:pPr marL="0" indent="0">
              <a:buNone/>
            </a:pPr>
            <a:r>
              <a:rPr lang="en-US" dirty="0"/>
              <a:t>(iii)</a:t>
            </a:r>
            <a:r>
              <a:rPr lang="en-US" dirty="0" err="1"/>
              <a:t>Fy</a:t>
            </a:r>
            <a:r>
              <a:rPr lang="en-US" dirty="0"/>
              <a:t> </a:t>
            </a:r>
            <a:r>
              <a:rPr lang="en-US" dirty="0" err="1"/>
              <a:t>nealltwriaeth</a:t>
            </a:r>
            <a:r>
              <a:rPr lang="en-US" dirty="0"/>
              <a:t> o </a:t>
            </a:r>
            <a:r>
              <a:rPr lang="en-US" dirty="0" err="1"/>
              <a:t>natur</a:t>
            </a:r>
            <a:r>
              <a:rPr lang="en-US" dirty="0"/>
              <a:t> y </a:t>
            </a:r>
            <a:r>
              <a:rPr lang="en-US" dirty="0" err="1"/>
              <a:t>Cyfnod</a:t>
            </a:r>
            <a:r>
              <a:rPr lang="en-US" dirty="0"/>
              <a:t> Sylfaen.</a:t>
            </a:r>
          </a:p>
        </p:txBody>
      </p:sp>
      <p:sp>
        <p:nvSpPr>
          <p:cNvPr id="4" name="Content Placeholder 3">
            <a:extLst>
              <a:ext uri="{FF2B5EF4-FFF2-40B4-BE49-F238E27FC236}">
                <a16:creationId xmlns:a16="http://schemas.microsoft.com/office/drawing/2014/main" id="{607AD1E4-2BB6-064A-ACE3-D1DB590F50C1}"/>
              </a:ext>
            </a:extLst>
          </p:cNvPr>
          <p:cNvSpPr>
            <a:spLocks noGrp="1"/>
          </p:cNvSpPr>
          <p:nvPr>
            <p:ph sz="half" idx="2"/>
          </p:nvPr>
        </p:nvSpPr>
        <p:spPr>
          <a:xfrm>
            <a:off x="4858072" y="1268760"/>
            <a:ext cx="4178424" cy="3989040"/>
          </a:xfrm>
        </p:spPr>
        <p:txBody>
          <a:bodyPr/>
          <a:lstStyle/>
          <a:p>
            <a:r>
              <a:rPr lang="en-US" dirty="0"/>
              <a:t>…write paragraph about: </a:t>
            </a:r>
          </a:p>
          <a:p>
            <a:pPr marL="0" indent="0">
              <a:buNone/>
            </a:pPr>
            <a:r>
              <a:rPr lang="en-US" dirty="0"/>
              <a:t>(</a:t>
            </a:r>
            <a:r>
              <a:rPr lang="en-US" dirty="0" err="1"/>
              <a:t>i</a:t>
            </a:r>
            <a:r>
              <a:rPr lang="en-US" dirty="0"/>
              <a:t>)My understanding of child development.  </a:t>
            </a:r>
          </a:p>
          <a:p>
            <a:pPr marL="0" indent="0">
              <a:buNone/>
            </a:pPr>
            <a:r>
              <a:rPr lang="en-US" dirty="0"/>
              <a:t>(ii)My understanding of the importance of high quality physical activity. </a:t>
            </a:r>
          </a:p>
          <a:p>
            <a:pPr marL="0" indent="0">
              <a:buNone/>
            </a:pPr>
            <a:r>
              <a:rPr lang="en-US" dirty="0"/>
              <a:t>(iii)My understanding of the nature of the Foundation Phase. </a:t>
            </a:r>
          </a:p>
        </p:txBody>
      </p:sp>
    </p:spTree>
    <p:extLst>
      <p:ext uri="{BB962C8B-B14F-4D97-AF65-F5344CB8AC3E}">
        <p14:creationId xmlns:p14="http://schemas.microsoft.com/office/powerpoint/2010/main" val="27748459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99BE8-91B6-E349-AF08-0C866B2B7388}"/>
              </a:ext>
            </a:extLst>
          </p:cNvPr>
          <p:cNvSpPr>
            <a:spLocks noGrp="1"/>
          </p:cNvSpPr>
          <p:nvPr>
            <p:ph type="title"/>
          </p:nvPr>
        </p:nvSpPr>
        <p:spPr>
          <a:xfrm>
            <a:off x="457200" y="125760"/>
            <a:ext cx="8229600" cy="1143000"/>
          </a:xfrm>
        </p:spPr>
        <p:txBody>
          <a:bodyPr/>
          <a:lstStyle/>
          <a:p>
            <a:endParaRPr lang="en-US" dirty="0"/>
          </a:p>
        </p:txBody>
      </p:sp>
      <p:sp>
        <p:nvSpPr>
          <p:cNvPr id="5" name="Content Placeholder 4">
            <a:extLst>
              <a:ext uri="{FF2B5EF4-FFF2-40B4-BE49-F238E27FC236}">
                <a16:creationId xmlns:a16="http://schemas.microsoft.com/office/drawing/2014/main" id="{A4140DC3-ED8D-CB47-8786-B1EFEEC3C367}"/>
              </a:ext>
            </a:extLst>
          </p:cNvPr>
          <p:cNvSpPr>
            <a:spLocks noGrp="1"/>
          </p:cNvSpPr>
          <p:nvPr>
            <p:ph sz="half" idx="2"/>
          </p:nvPr>
        </p:nvSpPr>
        <p:spPr>
          <a:xfrm>
            <a:off x="5076056" y="1600201"/>
            <a:ext cx="3610744" cy="3989040"/>
          </a:xfrm>
        </p:spPr>
        <p:txBody>
          <a:bodyPr/>
          <a:lstStyle/>
          <a:p>
            <a:pPr marL="0" indent="0">
              <a:buNone/>
            </a:pPr>
            <a:r>
              <a:rPr lang="en-US" dirty="0"/>
              <a:t>Choice of resources to support the learning. </a:t>
            </a:r>
          </a:p>
        </p:txBody>
      </p:sp>
      <p:sp>
        <p:nvSpPr>
          <p:cNvPr id="6" name="Content Placeholder 5">
            <a:extLst>
              <a:ext uri="{FF2B5EF4-FFF2-40B4-BE49-F238E27FC236}">
                <a16:creationId xmlns:a16="http://schemas.microsoft.com/office/drawing/2014/main" id="{E65642BA-7E7C-244D-9D31-C1D51F7EA56C}"/>
              </a:ext>
            </a:extLst>
          </p:cNvPr>
          <p:cNvSpPr>
            <a:spLocks noGrp="1"/>
          </p:cNvSpPr>
          <p:nvPr>
            <p:ph sz="half" idx="1"/>
          </p:nvPr>
        </p:nvSpPr>
        <p:spPr>
          <a:xfrm>
            <a:off x="457200" y="1600201"/>
            <a:ext cx="3466728" cy="3989040"/>
          </a:xfrm>
        </p:spPr>
        <p:txBody>
          <a:bodyPr/>
          <a:lstStyle/>
          <a:p>
            <a:pPr marL="0" indent="0">
              <a:buNone/>
            </a:pPr>
            <a:r>
              <a:rPr lang="en-US" dirty="0" err="1"/>
              <a:t>Dewis</a:t>
            </a:r>
            <a:r>
              <a:rPr lang="en-US" dirty="0"/>
              <a:t> </a:t>
            </a:r>
            <a:r>
              <a:rPr lang="en-US" dirty="0" err="1"/>
              <a:t>eang</a:t>
            </a:r>
            <a:r>
              <a:rPr lang="en-US" dirty="0"/>
              <a:t> o </a:t>
            </a:r>
            <a:r>
              <a:rPr lang="en-US" dirty="0" err="1"/>
              <a:t>adnoddau</a:t>
            </a:r>
            <a:r>
              <a:rPr lang="en-US" dirty="0"/>
              <a:t> </a:t>
            </a:r>
            <a:r>
              <a:rPr lang="en-US" dirty="0" err="1"/>
              <a:t>i</a:t>
            </a:r>
            <a:r>
              <a:rPr lang="en-US" dirty="0"/>
              <a:t> </a:t>
            </a:r>
            <a:r>
              <a:rPr lang="en-US" dirty="0" err="1"/>
              <a:t>gefnogi</a:t>
            </a:r>
            <a:r>
              <a:rPr lang="en-US" dirty="0"/>
              <a:t>. </a:t>
            </a:r>
          </a:p>
        </p:txBody>
      </p:sp>
    </p:spTree>
    <p:extLst>
      <p:ext uri="{BB962C8B-B14F-4D97-AF65-F5344CB8AC3E}">
        <p14:creationId xmlns:p14="http://schemas.microsoft.com/office/powerpoint/2010/main" val="15039159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10FC2-0265-E540-850D-80355675C6BE}"/>
              </a:ext>
            </a:extLst>
          </p:cNvPr>
          <p:cNvSpPr>
            <a:spLocks noGrp="1"/>
          </p:cNvSpPr>
          <p:nvPr>
            <p:ph type="title"/>
          </p:nvPr>
        </p:nvSpPr>
        <p:spPr/>
        <p:txBody>
          <a:bodyPr/>
          <a:lstStyle/>
          <a:p>
            <a:r>
              <a:rPr lang="en-US" sz="3400" b="1" dirty="0"/>
              <a:t>Option 1 : </a:t>
            </a:r>
            <a:r>
              <a:rPr lang="en-US" sz="3400" b="1" dirty="0" err="1"/>
              <a:t>Deunydd</a:t>
            </a:r>
            <a:r>
              <a:rPr lang="en-US" sz="3400" b="1" dirty="0"/>
              <a:t> </a:t>
            </a:r>
            <a:r>
              <a:rPr lang="en-US" sz="3400" b="1" dirty="0" err="1"/>
              <a:t>Cefnogi</a:t>
            </a:r>
            <a:r>
              <a:rPr lang="en-US" sz="3400" b="1" dirty="0"/>
              <a:t> </a:t>
            </a:r>
            <a:r>
              <a:rPr lang="en-US" sz="3400" b="1" dirty="0" err="1"/>
              <a:t>Sesiwn</a:t>
            </a:r>
            <a:r>
              <a:rPr lang="en-US" sz="3400" b="1" dirty="0"/>
              <a:t> </a:t>
            </a:r>
            <a:r>
              <a:rPr lang="en-US" sz="3400" b="1" dirty="0" err="1"/>
              <a:t>yma</a:t>
            </a:r>
            <a:br>
              <a:rPr lang="en-US" sz="3400" b="1" dirty="0"/>
            </a:br>
            <a:r>
              <a:rPr lang="en-US" sz="3400" b="1" dirty="0"/>
              <a:t>Supporting Documents for this session</a:t>
            </a:r>
          </a:p>
        </p:txBody>
      </p:sp>
      <p:sp>
        <p:nvSpPr>
          <p:cNvPr id="3" name="Content Placeholder 2">
            <a:extLst>
              <a:ext uri="{FF2B5EF4-FFF2-40B4-BE49-F238E27FC236}">
                <a16:creationId xmlns:a16="http://schemas.microsoft.com/office/drawing/2014/main" id="{38EDA39D-D44A-7C46-B344-93F592D0548B}"/>
              </a:ext>
            </a:extLst>
          </p:cNvPr>
          <p:cNvSpPr>
            <a:spLocks noGrp="1"/>
          </p:cNvSpPr>
          <p:nvPr>
            <p:ph sz="half" idx="1"/>
          </p:nvPr>
        </p:nvSpPr>
        <p:spPr/>
        <p:txBody>
          <a:bodyPr/>
          <a:lstStyle/>
          <a:p>
            <a:r>
              <a:rPr lang="en-US" dirty="0"/>
              <a:t>Moodle</a:t>
            </a:r>
          </a:p>
          <a:p>
            <a:pPr marL="0" indent="0">
              <a:buNone/>
            </a:pPr>
            <a:r>
              <a:rPr lang="en-US" dirty="0" err="1"/>
              <a:t>e.e.</a:t>
            </a:r>
            <a:r>
              <a:rPr lang="en-US" dirty="0"/>
              <a:t> </a:t>
            </a:r>
            <a:r>
              <a:rPr lang="en-US" dirty="0" err="1"/>
              <a:t>Datblygiad</a:t>
            </a:r>
            <a:r>
              <a:rPr lang="en-US" dirty="0"/>
              <a:t> </a:t>
            </a:r>
            <a:r>
              <a:rPr lang="en-US" dirty="0" err="1"/>
              <a:t>Corfforol</a:t>
            </a:r>
            <a:r>
              <a:rPr lang="en-US" dirty="0"/>
              <a:t> </a:t>
            </a:r>
            <a:r>
              <a:rPr lang="en-US" dirty="0" err="1"/>
              <a:t>tudalennau</a:t>
            </a:r>
            <a:r>
              <a:rPr lang="en-US" dirty="0"/>
              <a:t> 13 – 18</a:t>
            </a:r>
          </a:p>
          <a:p>
            <a:pPr marL="0" indent="0">
              <a:buNone/>
            </a:pPr>
            <a:endParaRPr lang="en-US" dirty="0"/>
          </a:p>
          <a:p>
            <a:pPr marL="0" indent="0">
              <a:buNone/>
            </a:pPr>
            <a:r>
              <a:rPr lang="en-US" dirty="0" err="1"/>
              <a:t>Llawlyfr</a:t>
            </a:r>
            <a:r>
              <a:rPr lang="en-US" dirty="0"/>
              <a:t> </a:t>
            </a:r>
            <a:r>
              <a:rPr lang="en-US" dirty="0" err="1"/>
              <a:t>Dysgu’n</a:t>
            </a:r>
            <a:r>
              <a:rPr lang="en-US" dirty="0"/>
              <a:t> </a:t>
            </a:r>
            <a:r>
              <a:rPr lang="en-US" dirty="0" err="1"/>
              <a:t>yr</a:t>
            </a:r>
            <a:r>
              <a:rPr lang="en-US" dirty="0"/>
              <a:t> </a:t>
            </a:r>
            <a:r>
              <a:rPr lang="en-US" dirty="0" err="1"/>
              <a:t>Awyr</a:t>
            </a:r>
            <a:r>
              <a:rPr lang="en-US" dirty="0"/>
              <a:t> </a:t>
            </a:r>
            <a:r>
              <a:rPr lang="en-US" dirty="0" err="1"/>
              <a:t>Agored</a:t>
            </a:r>
            <a:r>
              <a:rPr lang="en-US" dirty="0"/>
              <a:t> </a:t>
            </a:r>
            <a:r>
              <a:rPr lang="en-US" dirty="0" err="1"/>
              <a:t>yn</a:t>
            </a:r>
            <a:r>
              <a:rPr lang="en-US" dirty="0"/>
              <a:t> y </a:t>
            </a:r>
            <a:r>
              <a:rPr lang="en-US" dirty="0" err="1"/>
              <a:t>Cyfnod</a:t>
            </a:r>
            <a:r>
              <a:rPr lang="en-US" dirty="0"/>
              <a:t> Sylfaen : </a:t>
            </a:r>
            <a:r>
              <a:rPr lang="en-US" dirty="0" err="1"/>
              <a:t>tudalennau</a:t>
            </a:r>
            <a:r>
              <a:rPr lang="en-US" dirty="0"/>
              <a:t> 6 a 14</a:t>
            </a:r>
          </a:p>
        </p:txBody>
      </p:sp>
      <p:sp>
        <p:nvSpPr>
          <p:cNvPr id="4" name="Content Placeholder 3">
            <a:extLst>
              <a:ext uri="{FF2B5EF4-FFF2-40B4-BE49-F238E27FC236}">
                <a16:creationId xmlns:a16="http://schemas.microsoft.com/office/drawing/2014/main" id="{9EE3E4BC-B658-9F4F-8825-7C041B37925A}"/>
              </a:ext>
            </a:extLst>
          </p:cNvPr>
          <p:cNvSpPr>
            <a:spLocks noGrp="1"/>
          </p:cNvSpPr>
          <p:nvPr>
            <p:ph sz="half" idx="2"/>
          </p:nvPr>
        </p:nvSpPr>
        <p:spPr/>
        <p:txBody>
          <a:bodyPr/>
          <a:lstStyle/>
          <a:p>
            <a:r>
              <a:rPr lang="en-US" dirty="0"/>
              <a:t>Moodle</a:t>
            </a:r>
          </a:p>
          <a:p>
            <a:pPr marL="0" indent="0">
              <a:buNone/>
            </a:pPr>
            <a:r>
              <a:rPr lang="en-US" dirty="0"/>
              <a:t>i.e. Physical Developments page 13 – 18</a:t>
            </a:r>
          </a:p>
          <a:p>
            <a:pPr marL="0" indent="0">
              <a:buNone/>
            </a:pPr>
            <a:endParaRPr lang="en-US" dirty="0"/>
          </a:p>
          <a:p>
            <a:pPr marL="0" indent="0">
              <a:buNone/>
            </a:pPr>
            <a:r>
              <a:rPr lang="en-US" dirty="0"/>
              <a:t>Foundation Phase Outdoor Learning Handbook : page 6 &amp; 14</a:t>
            </a:r>
          </a:p>
        </p:txBody>
      </p:sp>
    </p:spTree>
    <p:extLst>
      <p:ext uri="{BB962C8B-B14F-4D97-AF65-F5344CB8AC3E}">
        <p14:creationId xmlns:p14="http://schemas.microsoft.com/office/powerpoint/2010/main" val="3105489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6CA81-3CBE-864D-BD36-FF5FCA317A80}"/>
              </a:ext>
            </a:extLst>
          </p:cNvPr>
          <p:cNvSpPr>
            <a:spLocks noGrp="1"/>
          </p:cNvSpPr>
          <p:nvPr>
            <p:ph type="title"/>
          </p:nvPr>
        </p:nvSpPr>
        <p:spPr/>
        <p:txBody>
          <a:bodyPr/>
          <a:lstStyle/>
          <a:p>
            <a:r>
              <a:rPr lang="en-US" sz="3400" b="1" dirty="0"/>
              <a:t>Option 2 : </a:t>
            </a:r>
            <a:r>
              <a:rPr lang="en-US" sz="3400" b="1" dirty="0" err="1"/>
              <a:t>Casgliad</a:t>
            </a:r>
            <a:r>
              <a:rPr lang="en-US" sz="3400" b="1" dirty="0"/>
              <a:t> o </a:t>
            </a:r>
            <a:r>
              <a:rPr lang="en-US" sz="3400" b="1" dirty="0" err="1"/>
              <a:t>glipiau</a:t>
            </a:r>
            <a:r>
              <a:rPr lang="en-US" sz="3400" b="1" dirty="0"/>
              <a:t> </a:t>
            </a:r>
            <a:r>
              <a:rPr lang="en-US" sz="3400" b="1" dirty="0" err="1"/>
              <a:t>i</a:t>
            </a:r>
            <a:r>
              <a:rPr lang="en-US" sz="3400" b="1" dirty="0"/>
              <a:t> </a:t>
            </a:r>
            <a:r>
              <a:rPr lang="en-US" sz="3400" b="1" dirty="0" err="1"/>
              <a:t>wylio</a:t>
            </a:r>
            <a:r>
              <a:rPr lang="en-US" sz="3400" b="1" dirty="0"/>
              <a:t>  </a:t>
            </a:r>
            <a:br>
              <a:rPr lang="en-US" sz="3400" b="1" dirty="0"/>
            </a:br>
            <a:r>
              <a:rPr lang="en-US" sz="3400" b="1" dirty="0"/>
              <a:t>Collection of clips to watch</a:t>
            </a:r>
          </a:p>
        </p:txBody>
      </p:sp>
      <p:sp>
        <p:nvSpPr>
          <p:cNvPr id="5" name="Content Placeholder 4">
            <a:extLst>
              <a:ext uri="{FF2B5EF4-FFF2-40B4-BE49-F238E27FC236}">
                <a16:creationId xmlns:a16="http://schemas.microsoft.com/office/drawing/2014/main" id="{1810063B-B732-7C44-96AE-8D3CADF72ADF}"/>
              </a:ext>
            </a:extLst>
          </p:cNvPr>
          <p:cNvSpPr txBox="1">
            <a:spLocks noGrp="1"/>
          </p:cNvSpPr>
          <p:nvPr>
            <p:ph sz="half" idx="2"/>
          </p:nvPr>
        </p:nvSpPr>
        <p:spPr>
          <a:xfrm>
            <a:off x="457200" y="1829850"/>
            <a:ext cx="8229600" cy="461665"/>
          </a:xfrm>
          <a:prstGeom prst="rect">
            <a:avLst/>
          </a:prstGeom>
          <a:noFill/>
        </p:spPr>
        <p:txBody>
          <a:bodyPr wrap="square" rtlCol="0">
            <a:spAutoFit/>
          </a:bodyPr>
          <a:lstStyle/>
          <a:p>
            <a:pPr marL="0" indent="0">
              <a:buNone/>
            </a:pPr>
            <a:r>
              <a:rPr lang="en-US" sz="2400" dirty="0">
                <a:hlinkClick r:id="rId3"/>
              </a:rPr>
              <a:t>https://youtu.be/5CZ0uX2g9HE</a:t>
            </a:r>
            <a:endParaRPr lang="en-US" sz="2400" dirty="0"/>
          </a:p>
        </p:txBody>
      </p:sp>
      <p:sp>
        <p:nvSpPr>
          <p:cNvPr id="6" name="TextBox 5">
            <a:extLst>
              <a:ext uri="{FF2B5EF4-FFF2-40B4-BE49-F238E27FC236}">
                <a16:creationId xmlns:a16="http://schemas.microsoft.com/office/drawing/2014/main" id="{B0BC70FB-036B-CC4C-A6AC-98A26DBDD206}"/>
              </a:ext>
            </a:extLst>
          </p:cNvPr>
          <p:cNvSpPr txBox="1"/>
          <p:nvPr/>
        </p:nvSpPr>
        <p:spPr>
          <a:xfrm>
            <a:off x="320094" y="2703727"/>
            <a:ext cx="8823906" cy="830997"/>
          </a:xfrm>
          <a:prstGeom prst="rect">
            <a:avLst/>
          </a:prstGeom>
          <a:noFill/>
        </p:spPr>
        <p:txBody>
          <a:bodyPr wrap="square" rtlCol="0">
            <a:spAutoFit/>
          </a:bodyPr>
          <a:lstStyle/>
          <a:p>
            <a:r>
              <a:rPr lang="en-US" sz="2400" dirty="0">
                <a:hlinkClick r:id="rId4"/>
              </a:rPr>
              <a:t>https://dysgu.hwb.gov.wales/playlists/view/00d83c8b-7c19-4f60-aead-38d09de33108/en#page1</a:t>
            </a:r>
            <a:endParaRPr lang="en-US" sz="2400" dirty="0"/>
          </a:p>
        </p:txBody>
      </p:sp>
      <p:sp>
        <p:nvSpPr>
          <p:cNvPr id="7" name="Content Placeholder 2">
            <a:extLst>
              <a:ext uri="{FF2B5EF4-FFF2-40B4-BE49-F238E27FC236}">
                <a16:creationId xmlns:a16="http://schemas.microsoft.com/office/drawing/2014/main" id="{03BAFAA5-DEF1-484F-86FF-AF7BD9FE494F}"/>
              </a:ext>
            </a:extLst>
          </p:cNvPr>
          <p:cNvSpPr>
            <a:spLocks noGrp="1"/>
          </p:cNvSpPr>
          <p:nvPr>
            <p:ph idx="1"/>
          </p:nvPr>
        </p:nvSpPr>
        <p:spPr>
          <a:xfrm>
            <a:off x="320094" y="4028724"/>
            <a:ext cx="8229600" cy="1584177"/>
          </a:xfrm>
        </p:spPr>
        <p:txBody>
          <a:bodyPr/>
          <a:lstStyle/>
          <a:p>
            <a:pPr marL="0" indent="0">
              <a:buNone/>
            </a:pPr>
            <a:r>
              <a:rPr lang="pl-PL" sz="2400" dirty="0">
                <a:hlinkClick r:id="rId5"/>
              </a:rPr>
              <a:t>http://www.youtube.com/watch?v=XVv5ZL9nlgs&amp;list=PLm8fI1AtD8zfkQ_QmPXjJeGap2o6G6CjC</a:t>
            </a:r>
            <a:endParaRPr lang="en-US" sz="2400" dirty="0"/>
          </a:p>
          <a:p>
            <a:pPr marL="0" indent="0">
              <a:buNone/>
            </a:pPr>
            <a:r>
              <a:rPr lang="en-US" sz="2400" dirty="0"/>
              <a:t>Source of research re Reggio Emilia: Video is 11mins. </a:t>
            </a:r>
          </a:p>
        </p:txBody>
      </p:sp>
    </p:spTree>
    <p:extLst>
      <p:ext uri="{BB962C8B-B14F-4D97-AF65-F5344CB8AC3E}">
        <p14:creationId xmlns:p14="http://schemas.microsoft.com/office/powerpoint/2010/main" val="22419111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hlinkClick r:id="rId3"/>
              </a:rPr>
              <a:t>http://www.tes.co.uk/teaching-resource/Teachers-TV-How-Do-They-Do-It-In-Sweden-6038930/</a:t>
            </a:r>
            <a:endParaRPr lang="en-US" dirty="0"/>
          </a:p>
          <a:p>
            <a:pPr marL="0" indent="0">
              <a:buNone/>
            </a:pPr>
            <a:endParaRPr lang="en-US" dirty="0"/>
          </a:p>
          <a:p>
            <a:r>
              <a:rPr lang="en-US" dirty="0"/>
              <a:t>Could watch as a good source of research. This video is 26mins. </a:t>
            </a:r>
          </a:p>
        </p:txBody>
      </p:sp>
      <p:sp>
        <p:nvSpPr>
          <p:cNvPr id="4" name="Rectangle 2">
            <a:extLst>
              <a:ext uri="{FF2B5EF4-FFF2-40B4-BE49-F238E27FC236}">
                <a16:creationId xmlns:a16="http://schemas.microsoft.com/office/drawing/2014/main" id="{6D39E87B-3B72-8540-8038-E4064F21D458}"/>
              </a:ext>
            </a:extLst>
          </p:cNvPr>
          <p:cNvSpPr txBox="1">
            <a:spLocks noGrp="1" noChangeArrowheads="1"/>
          </p:cNvSpPr>
          <p:nvPr>
            <p:ph type="title"/>
          </p:nvPr>
        </p:nvSpPr>
        <p:spPr bwMode="auto">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Myriad Pro"/>
              </a:defRPr>
            </a:lvl2pPr>
            <a:lvl3pPr algn="ctr" rtl="0" fontAlgn="base">
              <a:spcBef>
                <a:spcPct val="0"/>
              </a:spcBef>
              <a:spcAft>
                <a:spcPct val="0"/>
              </a:spcAft>
              <a:defRPr sz="4400">
                <a:solidFill>
                  <a:schemeClr val="tx1"/>
                </a:solidFill>
                <a:latin typeface="Myriad Pro"/>
              </a:defRPr>
            </a:lvl3pPr>
            <a:lvl4pPr algn="ctr" rtl="0" fontAlgn="base">
              <a:spcBef>
                <a:spcPct val="0"/>
              </a:spcBef>
              <a:spcAft>
                <a:spcPct val="0"/>
              </a:spcAft>
              <a:defRPr sz="4400">
                <a:solidFill>
                  <a:schemeClr val="tx1"/>
                </a:solidFill>
                <a:latin typeface="Myriad Pro"/>
              </a:defRPr>
            </a:lvl4pPr>
            <a:lvl5pPr algn="ctr" rtl="0" fontAlgn="base">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lnSpc>
                <a:spcPct val="90000"/>
              </a:lnSpc>
              <a:spcAft>
                <a:spcPts val="600"/>
              </a:spcAft>
            </a:pPr>
            <a:r>
              <a:rPr lang="en-US" altLang="en-US" sz="3400" b="1" dirty="0"/>
              <a:t>Option 3 : LEVEL UP</a:t>
            </a:r>
          </a:p>
          <a:p>
            <a:pPr eaLnBrk="1" hangingPunct="1">
              <a:lnSpc>
                <a:spcPct val="90000"/>
              </a:lnSpc>
              <a:spcAft>
                <a:spcPts val="600"/>
              </a:spcAft>
            </a:pPr>
            <a:r>
              <a:rPr lang="en-US" altLang="en-US" sz="3400" b="1" dirty="0"/>
              <a:t>(30 – 45mins)</a:t>
            </a:r>
          </a:p>
        </p:txBody>
      </p:sp>
    </p:spTree>
    <p:extLst>
      <p:ext uri="{BB962C8B-B14F-4D97-AF65-F5344CB8AC3E}">
        <p14:creationId xmlns:p14="http://schemas.microsoft.com/office/powerpoint/2010/main" val="33640269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B4ABB-DA4D-574F-A4AA-E2C25BD6D594}"/>
              </a:ext>
            </a:extLst>
          </p:cNvPr>
          <p:cNvSpPr>
            <a:spLocks noGrp="1"/>
          </p:cNvSpPr>
          <p:nvPr>
            <p:ph type="title"/>
          </p:nvPr>
        </p:nvSpPr>
        <p:spPr/>
        <p:txBody>
          <a:bodyPr/>
          <a:lstStyle/>
          <a:p>
            <a:r>
              <a:rPr lang="en-US" sz="3400" b="1" dirty="0"/>
              <a:t>Option 4 : LEVEL UP</a:t>
            </a:r>
          </a:p>
        </p:txBody>
      </p:sp>
      <p:sp>
        <p:nvSpPr>
          <p:cNvPr id="3" name="Content Placeholder 2">
            <a:extLst>
              <a:ext uri="{FF2B5EF4-FFF2-40B4-BE49-F238E27FC236}">
                <a16:creationId xmlns:a16="http://schemas.microsoft.com/office/drawing/2014/main" id="{D058E709-5A89-4F4C-BAD7-BB5C7712DADF}"/>
              </a:ext>
            </a:extLst>
          </p:cNvPr>
          <p:cNvSpPr>
            <a:spLocks noGrp="1"/>
          </p:cNvSpPr>
          <p:nvPr>
            <p:ph sz="half" idx="1"/>
          </p:nvPr>
        </p:nvSpPr>
        <p:spPr>
          <a:xfrm>
            <a:off x="457200" y="1395012"/>
            <a:ext cx="7859216" cy="3989040"/>
          </a:xfrm>
        </p:spPr>
        <p:txBody>
          <a:bodyPr/>
          <a:lstStyle/>
          <a:p>
            <a:pPr marL="0" indent="0">
              <a:buNone/>
            </a:pPr>
            <a:r>
              <a:rPr lang="en-GB" b="1" dirty="0"/>
              <a:t>What should the physical look like?  </a:t>
            </a:r>
            <a:r>
              <a:rPr lang="en-GB" dirty="0"/>
              <a:t>3-19 -  Use the NHS guidelines to aid discussion</a:t>
            </a:r>
          </a:p>
          <a:p>
            <a:r>
              <a:rPr lang="en-GB" u="sng" dirty="0">
                <a:hlinkClick r:id="rId2"/>
              </a:rPr>
              <a:t>https://www.nhs.uk/live-well/exercise/physical-activity-guidelines-children-and-young-people/</a:t>
            </a:r>
            <a:r>
              <a:rPr lang="en-GB" dirty="0"/>
              <a:t> </a:t>
            </a:r>
          </a:p>
          <a:p>
            <a:endParaRPr lang="en-US" dirty="0"/>
          </a:p>
          <a:p>
            <a:pPr marL="0" indent="0">
              <a:buNone/>
            </a:pPr>
            <a:r>
              <a:rPr lang="en-US" dirty="0"/>
              <a:t>Video re the importance of physical development &amp; physical literacy. </a:t>
            </a:r>
          </a:p>
          <a:p>
            <a:r>
              <a:rPr lang="en-US" dirty="0"/>
              <a:t>https://</a:t>
            </a:r>
            <a:r>
              <a:rPr lang="en-US" dirty="0" err="1"/>
              <a:t>www.youtube.com</a:t>
            </a:r>
            <a:r>
              <a:rPr lang="en-US" dirty="0"/>
              <a:t>/</a:t>
            </a:r>
            <a:r>
              <a:rPr lang="en-US" dirty="0" err="1"/>
              <a:t>watch?v</a:t>
            </a:r>
            <a:r>
              <a:rPr lang="en-US" dirty="0"/>
              <a:t>=yaF0CaNuUIc</a:t>
            </a:r>
          </a:p>
        </p:txBody>
      </p:sp>
    </p:spTree>
    <p:extLst>
      <p:ext uri="{BB962C8B-B14F-4D97-AF65-F5344CB8AC3E}">
        <p14:creationId xmlns:p14="http://schemas.microsoft.com/office/powerpoint/2010/main" val="15641599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D19F7F84-3213-6649-A9DF-5A8E05B2426E}"/>
              </a:ext>
            </a:extLst>
          </p:cNvPr>
          <p:cNvSpPr txBox="1">
            <a:spLocks noChangeArrowheads="1"/>
          </p:cNvSpPr>
          <p:nvPr/>
        </p:nvSpPr>
        <p:spPr bwMode="auto">
          <a:xfrm>
            <a:off x="457200" y="274638"/>
            <a:ext cx="8229600" cy="1143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Myriad Pro"/>
              </a:defRPr>
            </a:lvl2pPr>
            <a:lvl3pPr algn="ctr" rtl="0" fontAlgn="base">
              <a:spcBef>
                <a:spcPct val="0"/>
              </a:spcBef>
              <a:spcAft>
                <a:spcPct val="0"/>
              </a:spcAft>
              <a:defRPr sz="4400">
                <a:solidFill>
                  <a:schemeClr val="tx1"/>
                </a:solidFill>
                <a:latin typeface="Myriad Pro"/>
              </a:defRPr>
            </a:lvl3pPr>
            <a:lvl4pPr algn="ctr" rtl="0" fontAlgn="base">
              <a:spcBef>
                <a:spcPct val="0"/>
              </a:spcBef>
              <a:spcAft>
                <a:spcPct val="0"/>
              </a:spcAft>
              <a:defRPr sz="4400">
                <a:solidFill>
                  <a:schemeClr val="tx1"/>
                </a:solidFill>
                <a:latin typeface="Myriad Pro"/>
              </a:defRPr>
            </a:lvl4pPr>
            <a:lvl5pPr algn="ctr" rtl="0" fontAlgn="base">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lnSpc>
                <a:spcPct val="90000"/>
              </a:lnSpc>
              <a:spcAft>
                <a:spcPts val="600"/>
              </a:spcAft>
            </a:pPr>
            <a:r>
              <a:rPr lang="en-US" altLang="en-US" sz="3400" b="1" dirty="0"/>
              <a:t>Option 5 : LEVEL UP</a:t>
            </a:r>
          </a:p>
          <a:p>
            <a:pPr eaLnBrk="1" hangingPunct="1">
              <a:lnSpc>
                <a:spcPct val="90000"/>
              </a:lnSpc>
              <a:spcAft>
                <a:spcPts val="600"/>
              </a:spcAft>
            </a:pPr>
            <a:r>
              <a:rPr lang="en-US" altLang="en-US" sz="3400" b="1" dirty="0"/>
              <a:t>(30min – 1hr)</a:t>
            </a:r>
          </a:p>
        </p:txBody>
      </p:sp>
      <p:sp>
        <p:nvSpPr>
          <p:cNvPr id="7" name="TextBox 6">
            <a:extLst>
              <a:ext uri="{FF2B5EF4-FFF2-40B4-BE49-F238E27FC236}">
                <a16:creationId xmlns:a16="http://schemas.microsoft.com/office/drawing/2014/main" id="{21656CE0-0744-1341-A16D-CAB2C21C94B8}"/>
              </a:ext>
            </a:extLst>
          </p:cNvPr>
          <p:cNvSpPr txBox="1"/>
          <p:nvPr/>
        </p:nvSpPr>
        <p:spPr bwMode="auto">
          <a:xfrm>
            <a:off x="179512" y="1505155"/>
            <a:ext cx="3322712" cy="3845023"/>
          </a:xfrm>
          <a:prstGeom prst="rect">
            <a:avLst/>
          </a:prstGeom>
          <a:noFill/>
          <a:ln>
            <a:noFill/>
          </a:ln>
        </p:spPr>
        <p:txBody>
          <a:bodyPr vert="horz" wrap="square" lIns="91440" tIns="45720" rIns="91440" bIns="45720" numCol="1" rtlCol="0" anchor="t" anchorCtr="0" compatLnSpc="1">
            <a:prstTxWarp prst="textNoShape">
              <a:avLst/>
            </a:prstTxWarp>
            <a:normAutofit/>
          </a:bodyPr>
          <a:lstStyle/>
          <a:p>
            <a:pPr>
              <a:lnSpc>
                <a:spcPct val="90000"/>
              </a:lnSpc>
              <a:spcBef>
                <a:spcPct val="20000"/>
              </a:spcBef>
              <a:buFont typeface="Arial" panose="020B0604020202020204" pitchFamily="34" charset="0"/>
            </a:pPr>
            <a:r>
              <a:rPr lang="en-US" sz="2200" b="1" dirty="0">
                <a:latin typeface="+mn-lt"/>
                <a:ea typeface="+mn-ea"/>
              </a:rPr>
              <a:t>Read</a:t>
            </a:r>
            <a:r>
              <a:rPr lang="en-US" sz="2200" dirty="0">
                <a:latin typeface="+mn-lt"/>
                <a:ea typeface="+mn-ea"/>
              </a:rPr>
              <a:t> and </a:t>
            </a:r>
            <a:r>
              <a:rPr lang="en-US" sz="2200" b="1" dirty="0" err="1">
                <a:latin typeface="+mn-lt"/>
                <a:ea typeface="+mn-ea"/>
              </a:rPr>
              <a:t>analyse</a:t>
            </a:r>
            <a:r>
              <a:rPr lang="en-US" sz="2200" b="1" dirty="0">
                <a:latin typeface="+mn-lt"/>
                <a:ea typeface="+mn-ea"/>
              </a:rPr>
              <a:t> article (</a:t>
            </a:r>
            <a:r>
              <a:rPr lang="en-US" sz="2200" dirty="0">
                <a:latin typeface="+mn-lt"/>
                <a:ea typeface="+mn-ea"/>
              </a:rPr>
              <a:t>found on </a:t>
            </a:r>
            <a:r>
              <a:rPr lang="en-US" sz="2200" dirty="0" err="1">
                <a:latin typeface="+mn-lt"/>
                <a:ea typeface="+mn-ea"/>
              </a:rPr>
              <a:t>moolde</a:t>
            </a:r>
            <a:r>
              <a:rPr lang="en-US" sz="2200" dirty="0">
                <a:latin typeface="+mn-lt"/>
                <a:ea typeface="+mn-ea"/>
              </a:rPr>
              <a:t>) </a:t>
            </a:r>
          </a:p>
          <a:p>
            <a:pPr>
              <a:lnSpc>
                <a:spcPct val="90000"/>
              </a:lnSpc>
              <a:spcBef>
                <a:spcPct val="20000"/>
              </a:spcBef>
              <a:buFont typeface="Arial" panose="020B0604020202020204" pitchFamily="34" charset="0"/>
            </a:pPr>
            <a:r>
              <a:rPr lang="en-US" sz="2200" b="1" dirty="0">
                <a:latin typeface="+mn-lt"/>
                <a:ea typeface="+mn-ea"/>
              </a:rPr>
              <a:t>Share your interpretations with the group:</a:t>
            </a:r>
          </a:p>
          <a:p>
            <a:pPr>
              <a:lnSpc>
                <a:spcPct val="90000"/>
              </a:lnSpc>
              <a:spcBef>
                <a:spcPct val="20000"/>
              </a:spcBef>
              <a:buFont typeface="Arial" panose="020B0604020202020204" pitchFamily="34" charset="0"/>
            </a:pPr>
            <a:r>
              <a:rPr lang="en-US" sz="2200" u="sng" dirty="0">
                <a:latin typeface="+mn-lt"/>
                <a:ea typeface="+mn-ea"/>
              </a:rPr>
              <a:t>What</a:t>
            </a:r>
            <a:r>
              <a:rPr lang="en-US" sz="2200" dirty="0">
                <a:latin typeface="+mn-lt"/>
                <a:ea typeface="+mn-ea"/>
              </a:rPr>
              <a:t> have you learnt about Foundation Phase?</a:t>
            </a:r>
          </a:p>
          <a:p>
            <a:pPr>
              <a:lnSpc>
                <a:spcPct val="90000"/>
              </a:lnSpc>
              <a:spcBef>
                <a:spcPct val="20000"/>
              </a:spcBef>
              <a:buFont typeface="Arial" panose="020B0604020202020204" pitchFamily="34" charset="0"/>
            </a:pPr>
            <a:r>
              <a:rPr lang="en-US" sz="2200" dirty="0">
                <a:latin typeface="+mn-lt"/>
                <a:ea typeface="+mn-ea"/>
              </a:rPr>
              <a:t>Is there a problem with Foundation Phase?</a:t>
            </a:r>
          </a:p>
          <a:p>
            <a:pPr>
              <a:lnSpc>
                <a:spcPct val="90000"/>
              </a:lnSpc>
              <a:spcBef>
                <a:spcPct val="20000"/>
              </a:spcBef>
              <a:buFont typeface="Arial" panose="020B0604020202020204" pitchFamily="34" charset="0"/>
            </a:pPr>
            <a:r>
              <a:rPr lang="en-US" sz="2200" u="sng" dirty="0">
                <a:latin typeface="+mn-lt"/>
                <a:ea typeface="+mn-ea"/>
              </a:rPr>
              <a:t>How</a:t>
            </a:r>
            <a:r>
              <a:rPr lang="en-US" sz="2200" dirty="0">
                <a:latin typeface="+mn-lt"/>
                <a:ea typeface="+mn-ea"/>
              </a:rPr>
              <a:t> is Foundation Phase evolving? </a:t>
            </a:r>
          </a:p>
        </p:txBody>
      </p:sp>
      <p:pic>
        <p:nvPicPr>
          <p:cNvPr id="5" name="Picture 4">
            <a:extLst>
              <a:ext uri="{FF2B5EF4-FFF2-40B4-BE49-F238E27FC236}">
                <a16:creationId xmlns:a16="http://schemas.microsoft.com/office/drawing/2014/main" id="{C4B6D1E0-47F3-3B43-88A2-04633BF2AE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3658" y="2060848"/>
            <a:ext cx="5313142" cy="2404196"/>
          </a:xfrm>
          <a:prstGeom prst="rect">
            <a:avLst/>
          </a:prstGeom>
          <a:noFill/>
        </p:spPr>
      </p:pic>
    </p:spTree>
    <p:extLst>
      <p:ext uri="{BB962C8B-B14F-4D97-AF65-F5344CB8AC3E}">
        <p14:creationId xmlns:p14="http://schemas.microsoft.com/office/powerpoint/2010/main" val="16512912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DDD5F-F61A-8C45-9F0D-B0FA7F2F2198}"/>
              </a:ext>
            </a:extLst>
          </p:cNvPr>
          <p:cNvSpPr>
            <a:spLocks noGrp="1"/>
          </p:cNvSpPr>
          <p:nvPr>
            <p:ph type="title"/>
          </p:nvPr>
        </p:nvSpPr>
        <p:spPr/>
        <p:txBody>
          <a:bodyPr/>
          <a:lstStyle/>
          <a:p>
            <a:r>
              <a:rPr lang="en-US" dirty="0" err="1"/>
              <a:t>Cynnwys</a:t>
            </a:r>
            <a:r>
              <a:rPr lang="en-US" dirty="0"/>
              <a:t> </a:t>
            </a:r>
            <a:r>
              <a:rPr lang="en-US" dirty="0" err="1"/>
              <a:t>Sesiwn</a:t>
            </a:r>
            <a:r>
              <a:rPr lang="en-US" dirty="0"/>
              <a:t> </a:t>
            </a:r>
            <a:r>
              <a:rPr lang="en-US" dirty="0" err="1"/>
              <a:t>Ymarferol</a:t>
            </a:r>
            <a:r>
              <a:rPr lang="en-US" dirty="0"/>
              <a:t>  </a:t>
            </a:r>
            <a:br>
              <a:rPr lang="en-US" dirty="0"/>
            </a:br>
            <a:r>
              <a:rPr lang="en-US" dirty="0"/>
              <a:t>Content of Practical Session</a:t>
            </a:r>
          </a:p>
        </p:txBody>
      </p:sp>
      <p:sp>
        <p:nvSpPr>
          <p:cNvPr id="4" name="Content Placeholder 3">
            <a:extLst>
              <a:ext uri="{FF2B5EF4-FFF2-40B4-BE49-F238E27FC236}">
                <a16:creationId xmlns:a16="http://schemas.microsoft.com/office/drawing/2014/main" id="{FC6D18C1-B413-5D45-A362-CFD3A5F489F5}"/>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7418243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DDD5F-F61A-8C45-9F0D-B0FA7F2F2198}"/>
              </a:ext>
            </a:extLst>
          </p:cNvPr>
          <p:cNvSpPr>
            <a:spLocks noGrp="1"/>
          </p:cNvSpPr>
          <p:nvPr>
            <p:ph type="title"/>
          </p:nvPr>
        </p:nvSpPr>
        <p:spPr/>
        <p:txBody>
          <a:bodyPr/>
          <a:lstStyle/>
          <a:p>
            <a:r>
              <a:rPr lang="en-US" dirty="0" err="1"/>
              <a:t>Cynnwys</a:t>
            </a:r>
            <a:r>
              <a:rPr lang="en-US" dirty="0"/>
              <a:t> </a:t>
            </a:r>
            <a:r>
              <a:rPr lang="en-US" dirty="0" err="1"/>
              <a:t>Sesiwn</a:t>
            </a:r>
            <a:r>
              <a:rPr lang="en-US" dirty="0"/>
              <a:t> </a:t>
            </a:r>
            <a:r>
              <a:rPr lang="en-US" dirty="0" err="1"/>
              <a:t>Ymarferol</a:t>
            </a:r>
            <a:r>
              <a:rPr lang="en-US" dirty="0"/>
              <a:t>  </a:t>
            </a:r>
            <a:br>
              <a:rPr lang="en-US" dirty="0"/>
            </a:br>
            <a:r>
              <a:rPr lang="en-US" dirty="0"/>
              <a:t>Content of Practical Session</a:t>
            </a:r>
          </a:p>
        </p:txBody>
      </p:sp>
      <p:sp>
        <p:nvSpPr>
          <p:cNvPr id="4" name="Content Placeholder 3">
            <a:extLst>
              <a:ext uri="{FF2B5EF4-FFF2-40B4-BE49-F238E27FC236}">
                <a16:creationId xmlns:a16="http://schemas.microsoft.com/office/drawing/2014/main" id="{FC6D18C1-B413-5D45-A362-CFD3A5F489F5}"/>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251761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7A296-C72F-1A4A-8F40-76FB448900D2}"/>
              </a:ext>
            </a:extLst>
          </p:cNvPr>
          <p:cNvSpPr>
            <a:spLocks noGrp="1"/>
          </p:cNvSpPr>
          <p:nvPr>
            <p:ph type="title"/>
          </p:nvPr>
        </p:nvSpPr>
        <p:spPr/>
        <p:txBody>
          <a:bodyPr/>
          <a:lstStyle/>
          <a:p>
            <a:r>
              <a:rPr lang="en-US" dirty="0" err="1"/>
              <a:t>Amser</a:t>
            </a:r>
            <a:r>
              <a:rPr lang="en-US" dirty="0"/>
              <a:t> </a:t>
            </a:r>
            <a:r>
              <a:rPr lang="en-US" dirty="0" err="1"/>
              <a:t>i</a:t>
            </a:r>
            <a:r>
              <a:rPr lang="en-US" dirty="0"/>
              <a:t> </a:t>
            </a:r>
            <a:r>
              <a:rPr lang="en-US" dirty="0" err="1"/>
              <a:t>rannu</a:t>
            </a:r>
            <a:r>
              <a:rPr lang="en-US" dirty="0"/>
              <a:t> / Time to share</a:t>
            </a:r>
          </a:p>
        </p:txBody>
      </p:sp>
      <p:sp>
        <p:nvSpPr>
          <p:cNvPr id="3" name="Content Placeholder 2">
            <a:extLst>
              <a:ext uri="{FF2B5EF4-FFF2-40B4-BE49-F238E27FC236}">
                <a16:creationId xmlns:a16="http://schemas.microsoft.com/office/drawing/2014/main" id="{A83F2D94-142D-124C-8573-A035FC41E93D}"/>
              </a:ext>
            </a:extLst>
          </p:cNvPr>
          <p:cNvSpPr>
            <a:spLocks noGrp="1"/>
          </p:cNvSpPr>
          <p:nvPr>
            <p:ph idx="1"/>
          </p:nvPr>
        </p:nvSpPr>
        <p:spPr/>
        <p:txBody>
          <a:bodyPr/>
          <a:lstStyle/>
          <a:p>
            <a:pPr marL="0" indent="0" algn="ctr">
              <a:buNone/>
            </a:pPr>
            <a:r>
              <a:rPr lang="en-US" dirty="0" err="1"/>
              <a:t>Croeso</a:t>
            </a:r>
            <a:r>
              <a:rPr lang="en-US" dirty="0"/>
              <a:t> </a:t>
            </a:r>
            <a:r>
              <a:rPr lang="en-US" dirty="0" err="1"/>
              <a:t>nôl</a:t>
            </a:r>
            <a:r>
              <a:rPr lang="en-US" dirty="0"/>
              <a:t> ! </a:t>
            </a:r>
          </a:p>
          <a:p>
            <a:pPr marL="0" indent="0" algn="ctr">
              <a:buNone/>
            </a:pPr>
            <a:r>
              <a:rPr lang="en-US" dirty="0"/>
              <a:t>E-</a:t>
            </a:r>
            <a:r>
              <a:rPr lang="en-US" dirty="0" err="1"/>
              <a:t>bostio</a:t>
            </a:r>
            <a:r>
              <a:rPr lang="en-US" dirty="0"/>
              <a:t> </a:t>
            </a:r>
            <a:r>
              <a:rPr lang="en-US" dirty="0" err="1"/>
              <a:t>dogfen</a:t>
            </a:r>
            <a:r>
              <a:rPr lang="en-US" dirty="0"/>
              <a:t> </a:t>
            </a:r>
            <a:r>
              <a:rPr lang="en-US" dirty="0" err="1"/>
              <a:t>ymchwil</a:t>
            </a:r>
            <a:r>
              <a:rPr lang="en-US" dirty="0"/>
              <a:t> at :</a:t>
            </a:r>
          </a:p>
          <a:p>
            <a:pPr marL="0" indent="0" algn="ctr">
              <a:buNone/>
            </a:pPr>
            <a:endParaRPr lang="en-US" dirty="0"/>
          </a:p>
          <a:p>
            <a:pPr marL="0" indent="0" algn="ctr">
              <a:buNone/>
            </a:pPr>
            <a:r>
              <a:rPr lang="en-US" dirty="0"/>
              <a:t> </a:t>
            </a:r>
            <a:r>
              <a:rPr lang="en-US" b="1" dirty="0" err="1"/>
              <a:t>Heddwen.davies@uwtsd.ac.uk</a:t>
            </a:r>
            <a:endParaRPr lang="en-US" b="1" dirty="0"/>
          </a:p>
          <a:p>
            <a:pPr marL="0" indent="0" algn="ctr">
              <a:buNone/>
            </a:pPr>
            <a:endParaRPr lang="en-US" dirty="0"/>
          </a:p>
          <a:p>
            <a:pPr marL="0" indent="0" algn="ctr">
              <a:buNone/>
            </a:pPr>
            <a:r>
              <a:rPr lang="en-US" dirty="0"/>
              <a:t>Welcome back !</a:t>
            </a:r>
          </a:p>
          <a:p>
            <a:pPr marL="0" indent="0" algn="ctr">
              <a:buNone/>
            </a:pPr>
            <a:r>
              <a:rPr lang="en-US" dirty="0"/>
              <a:t>E-mail research document to : </a:t>
            </a:r>
          </a:p>
        </p:txBody>
      </p:sp>
    </p:spTree>
    <p:extLst>
      <p:ext uri="{BB962C8B-B14F-4D97-AF65-F5344CB8AC3E}">
        <p14:creationId xmlns:p14="http://schemas.microsoft.com/office/powerpoint/2010/main" val="26103582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9DD45BFA-A7A6-4D8B-B3B4-DACB1C5A3B66}"/>
              </a:ext>
            </a:extLst>
          </p:cNvPr>
          <p:cNvSpPr>
            <a:spLocks noGrp="1" noChangeArrowheads="1"/>
          </p:cNvSpPr>
          <p:nvPr>
            <p:ph type="title"/>
          </p:nvPr>
        </p:nvSpPr>
        <p:spPr>
          <a:xfrm>
            <a:off x="0" y="0"/>
            <a:ext cx="4572000" cy="764704"/>
          </a:xfrm>
          <a:solidFill>
            <a:schemeClr val="accent5">
              <a:lumMod val="75000"/>
            </a:schemeClr>
          </a:solidFill>
        </p:spPr>
        <p:txBody>
          <a:bodyPr/>
          <a:lstStyle/>
          <a:p>
            <a:pPr algn="l"/>
            <a:r>
              <a:rPr lang="en-US" altLang="en-US" sz="3200" b="1" dirty="0">
                <a:solidFill>
                  <a:schemeClr val="bg1"/>
                </a:solidFill>
              </a:rPr>
              <a:t>Recapping…</a:t>
            </a:r>
            <a:endParaRPr lang="en-US" altLang="en-US" sz="4000" b="1" dirty="0">
              <a:solidFill>
                <a:schemeClr val="bg1"/>
              </a:solidFill>
            </a:endParaRPr>
          </a:p>
        </p:txBody>
      </p:sp>
      <p:pic>
        <p:nvPicPr>
          <p:cNvPr id="1026" name="Picture 2" descr="Question, Questions, Man, Head, Success, Lamp, Brain"/>
          <p:cNvPicPr>
            <a:picLocks noChangeAspect="1" noChangeArrowheads="1"/>
          </p:cNvPicPr>
          <p:nvPr/>
        </p:nvPicPr>
        <p:blipFill rotWithShape="1">
          <a:blip r:embed="rId3">
            <a:extLst>
              <a:ext uri="{28A0092B-C50C-407E-A947-70E740481C1C}">
                <a14:useLocalDpi xmlns:a14="http://schemas.microsoft.com/office/drawing/2010/main" val="0"/>
              </a:ext>
            </a:extLst>
          </a:blip>
          <a:srcRect r="1563" b="1258"/>
          <a:stretch/>
        </p:blipFill>
        <p:spPr bwMode="auto">
          <a:xfrm>
            <a:off x="5724128" y="363679"/>
            <a:ext cx="2448272" cy="209476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62DD27C-541C-C940-9511-CBA893D4FA42}"/>
              </a:ext>
            </a:extLst>
          </p:cNvPr>
          <p:cNvSpPr txBox="1"/>
          <p:nvPr/>
        </p:nvSpPr>
        <p:spPr>
          <a:xfrm>
            <a:off x="4788024" y="3108141"/>
            <a:ext cx="3745104" cy="1908215"/>
          </a:xfrm>
          <a:prstGeom prst="rect">
            <a:avLst/>
          </a:prstGeom>
          <a:noFill/>
        </p:spPr>
        <p:txBody>
          <a:bodyPr wrap="square" rtlCol="0">
            <a:spAutoFit/>
          </a:bodyPr>
          <a:lstStyle/>
          <a:p>
            <a:pPr algn="ctr"/>
            <a:r>
              <a:rPr lang="en-GB" b="1" dirty="0"/>
              <a:t>What are the Fundamental Movement Skills? FMS</a:t>
            </a:r>
          </a:p>
          <a:p>
            <a:pPr algn="ctr"/>
            <a:endParaRPr lang="en-GB" b="1" dirty="0"/>
          </a:p>
          <a:p>
            <a:pPr algn="ctr"/>
            <a:r>
              <a:rPr lang="en-GB" b="1" dirty="0"/>
              <a:t>Why are they important? </a:t>
            </a:r>
          </a:p>
          <a:p>
            <a:pPr algn="ctr"/>
            <a:endParaRPr lang="en-GB" b="1" dirty="0"/>
          </a:p>
          <a:p>
            <a:pPr algn="ctr"/>
            <a:endParaRPr lang="en-US" sz="2800" dirty="0"/>
          </a:p>
        </p:txBody>
      </p:sp>
      <p:sp>
        <p:nvSpPr>
          <p:cNvPr id="6" name="TextBox 5">
            <a:extLst>
              <a:ext uri="{FF2B5EF4-FFF2-40B4-BE49-F238E27FC236}">
                <a16:creationId xmlns:a16="http://schemas.microsoft.com/office/drawing/2014/main" id="{BB1FAB4E-8C48-2B4E-8E20-17746B32D3C0}"/>
              </a:ext>
            </a:extLst>
          </p:cNvPr>
          <p:cNvSpPr txBox="1"/>
          <p:nvPr/>
        </p:nvSpPr>
        <p:spPr>
          <a:xfrm>
            <a:off x="250833" y="1772816"/>
            <a:ext cx="3745103" cy="1908215"/>
          </a:xfrm>
          <a:prstGeom prst="rect">
            <a:avLst/>
          </a:prstGeom>
          <a:noFill/>
        </p:spPr>
        <p:txBody>
          <a:bodyPr wrap="square" rtlCol="0">
            <a:spAutoFit/>
          </a:bodyPr>
          <a:lstStyle/>
          <a:p>
            <a:pPr algn="ctr"/>
            <a:r>
              <a:rPr lang="en-GB" b="1" dirty="0"/>
              <a:t>Beth </a:t>
            </a:r>
            <a:r>
              <a:rPr lang="en-GB" b="1" dirty="0" err="1"/>
              <a:t>ydy’r</a:t>
            </a:r>
            <a:r>
              <a:rPr lang="en-GB" b="1" dirty="0"/>
              <a:t> </a:t>
            </a:r>
            <a:r>
              <a:rPr lang="en-GB" b="1" dirty="0" err="1"/>
              <a:t>Sgiliau</a:t>
            </a:r>
            <a:r>
              <a:rPr lang="en-GB" b="1" dirty="0"/>
              <a:t> </a:t>
            </a:r>
            <a:r>
              <a:rPr lang="en-GB" b="1" dirty="0" err="1"/>
              <a:t>Symud</a:t>
            </a:r>
            <a:r>
              <a:rPr lang="en-GB" b="1" dirty="0"/>
              <a:t> </a:t>
            </a:r>
            <a:r>
              <a:rPr lang="en-GB" b="1" dirty="0" err="1"/>
              <a:t>Sylfaenol</a:t>
            </a:r>
            <a:r>
              <a:rPr lang="en-GB" b="1" dirty="0"/>
              <a:t>?</a:t>
            </a:r>
          </a:p>
          <a:p>
            <a:pPr algn="ctr"/>
            <a:endParaRPr lang="en-GB" b="1" dirty="0"/>
          </a:p>
          <a:p>
            <a:pPr algn="ctr"/>
            <a:r>
              <a:rPr lang="en-GB" b="1" dirty="0"/>
              <a:t>Pam </a:t>
            </a:r>
            <a:r>
              <a:rPr lang="en-GB" b="1" dirty="0" err="1"/>
              <a:t>mae</a:t>
            </a:r>
            <a:r>
              <a:rPr lang="en-GB" b="1" dirty="0"/>
              <a:t> </a:t>
            </a:r>
            <a:r>
              <a:rPr lang="en-GB" b="1" dirty="0" err="1"/>
              <a:t>nhw’n</a:t>
            </a:r>
            <a:r>
              <a:rPr lang="en-GB" b="1" dirty="0"/>
              <a:t> </a:t>
            </a:r>
            <a:r>
              <a:rPr lang="en-GB" b="1" dirty="0" err="1"/>
              <a:t>bwysig</a:t>
            </a:r>
            <a:r>
              <a:rPr lang="en-GB" b="1" dirty="0"/>
              <a:t>? </a:t>
            </a:r>
          </a:p>
          <a:p>
            <a:pPr algn="ctr"/>
            <a:endParaRPr lang="en-GB" b="1" dirty="0"/>
          </a:p>
          <a:p>
            <a:pPr algn="ctr"/>
            <a:endParaRPr lang="en-US" sz="2800" dirty="0"/>
          </a:p>
        </p:txBody>
      </p:sp>
    </p:spTree>
    <p:extLst>
      <p:ext uri="{BB962C8B-B14F-4D97-AF65-F5344CB8AC3E}">
        <p14:creationId xmlns:p14="http://schemas.microsoft.com/office/powerpoint/2010/main" val="21154525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097F6-8A91-D54D-9D68-1E6268F6812E}"/>
              </a:ext>
            </a:extLst>
          </p:cNvPr>
          <p:cNvSpPr>
            <a:spLocks noGrp="1"/>
          </p:cNvSpPr>
          <p:nvPr>
            <p:ph type="title"/>
          </p:nvPr>
        </p:nvSpPr>
        <p:spPr>
          <a:xfrm>
            <a:off x="457200" y="15719"/>
            <a:ext cx="8229600" cy="1143000"/>
          </a:xfrm>
        </p:spPr>
        <p:txBody>
          <a:bodyPr/>
          <a:lstStyle/>
          <a:p>
            <a:r>
              <a:rPr lang="en-US" dirty="0" err="1"/>
              <a:t>Chwech</a:t>
            </a:r>
            <a:r>
              <a:rPr lang="en-US" dirty="0"/>
              <a:t> </a:t>
            </a:r>
            <a:r>
              <a:rPr lang="en-US" dirty="0" err="1"/>
              <a:t>Maes</a:t>
            </a:r>
            <a:r>
              <a:rPr lang="en-US" dirty="0"/>
              <a:t> </a:t>
            </a:r>
            <a:r>
              <a:rPr lang="en-US" dirty="0" err="1"/>
              <a:t>Dysgu</a:t>
            </a:r>
            <a:r>
              <a:rPr lang="en-US" dirty="0"/>
              <a:t> </a:t>
            </a:r>
            <a:br>
              <a:rPr lang="en-US" dirty="0"/>
            </a:br>
            <a:r>
              <a:rPr lang="en-US" dirty="0"/>
              <a:t>Six Areas Of Learning</a:t>
            </a:r>
          </a:p>
        </p:txBody>
      </p:sp>
      <p:graphicFrame>
        <p:nvGraphicFramePr>
          <p:cNvPr id="5" name="Diagram 4">
            <a:extLst>
              <a:ext uri="{FF2B5EF4-FFF2-40B4-BE49-F238E27FC236}">
                <a16:creationId xmlns:a16="http://schemas.microsoft.com/office/drawing/2014/main" id="{2F6164A2-BCFD-DF40-96BB-7703BA9E0304}"/>
              </a:ext>
            </a:extLst>
          </p:cNvPr>
          <p:cNvGraphicFramePr/>
          <p:nvPr>
            <p:extLst>
              <p:ext uri="{D42A27DB-BD31-4B8C-83A1-F6EECF244321}">
                <p14:modId xmlns:p14="http://schemas.microsoft.com/office/powerpoint/2010/main" val="1900130622"/>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59177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654497-513D-4580-B13F-FD7B4D0F007F}"/>
              </a:ext>
            </a:extLst>
          </p:cNvPr>
          <p:cNvSpPr>
            <a:spLocks noGrp="1"/>
          </p:cNvSpPr>
          <p:nvPr>
            <p:ph idx="1"/>
          </p:nvPr>
        </p:nvSpPr>
        <p:spPr>
          <a:xfrm>
            <a:off x="457200" y="1196752"/>
            <a:ext cx="8229600" cy="3917032"/>
          </a:xfrm>
        </p:spPr>
        <p:txBody>
          <a:bodyPr/>
          <a:lstStyle/>
          <a:p>
            <a:pPr marL="0" indent="0" algn="just">
              <a:buNone/>
            </a:pPr>
            <a:r>
              <a:rPr lang="en-GB" dirty="0"/>
              <a:t>LO1 Evaluate the contribution of constructivist theory and educational ideologies to early years education and the underlying principles and philosophy of the Foundation Phase and/or Successful Futures in Wales. </a:t>
            </a:r>
          </a:p>
          <a:p>
            <a:pPr marL="0" indent="0" algn="just">
              <a:buNone/>
            </a:pPr>
            <a:endParaRPr lang="en-GB" sz="2400" dirty="0"/>
          </a:p>
          <a:p>
            <a:pPr marL="0" indent="0" algn="just">
              <a:buNone/>
            </a:pPr>
            <a:endParaRPr lang="en-GB" sz="2400" i="1" dirty="0"/>
          </a:p>
          <a:p>
            <a:pPr marL="0" indent="0" algn="just">
              <a:buNone/>
            </a:pPr>
            <a:endParaRPr lang="en-GB" sz="2400" dirty="0"/>
          </a:p>
        </p:txBody>
      </p:sp>
      <p:sp>
        <p:nvSpPr>
          <p:cNvPr id="4" name="Rectangle 2">
            <a:extLst>
              <a:ext uri="{FF2B5EF4-FFF2-40B4-BE49-F238E27FC236}">
                <a16:creationId xmlns:a16="http://schemas.microsoft.com/office/drawing/2014/main" id="{765F693D-EF17-470B-B225-8853BCCB3210}"/>
              </a:ext>
            </a:extLst>
          </p:cNvPr>
          <p:cNvSpPr txBox="1">
            <a:spLocks noChangeArrowheads="1"/>
          </p:cNvSpPr>
          <p:nvPr/>
        </p:nvSpPr>
        <p:spPr bwMode="auto">
          <a:xfrm>
            <a:off x="0" y="0"/>
            <a:ext cx="4572000" cy="764704"/>
          </a:xfrm>
          <a:prstGeom prst="rect">
            <a:avLst/>
          </a:prstGeom>
          <a:solidFill>
            <a:schemeClr val="accent5">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Myriad Pro"/>
              </a:defRPr>
            </a:lvl2pPr>
            <a:lvl3pPr algn="ctr" rtl="0" fontAlgn="base">
              <a:spcBef>
                <a:spcPct val="0"/>
              </a:spcBef>
              <a:spcAft>
                <a:spcPct val="0"/>
              </a:spcAft>
              <a:defRPr sz="4400">
                <a:solidFill>
                  <a:schemeClr val="tx1"/>
                </a:solidFill>
                <a:latin typeface="Myriad Pro"/>
              </a:defRPr>
            </a:lvl3pPr>
            <a:lvl4pPr algn="ctr" rtl="0" fontAlgn="base">
              <a:spcBef>
                <a:spcPct val="0"/>
              </a:spcBef>
              <a:spcAft>
                <a:spcPct val="0"/>
              </a:spcAft>
              <a:defRPr sz="4400">
                <a:solidFill>
                  <a:schemeClr val="tx1"/>
                </a:solidFill>
                <a:latin typeface="Myriad Pro"/>
              </a:defRPr>
            </a:lvl4pPr>
            <a:lvl5pPr algn="ctr" rtl="0" fontAlgn="base">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algn="l" eaLnBrk="1" hangingPunct="1"/>
            <a:r>
              <a:rPr lang="en-US" altLang="en-US" sz="2800" b="1" dirty="0">
                <a:solidFill>
                  <a:schemeClr val="bg1"/>
                </a:solidFill>
              </a:rPr>
              <a:t>Module Learning Outcome Assessment Part 1/A :</a:t>
            </a:r>
            <a:endParaRPr lang="en-US" altLang="en-US" sz="3600" b="1" dirty="0">
              <a:solidFill>
                <a:schemeClr val="bg1"/>
              </a:solidFill>
            </a:endParaRPr>
          </a:p>
        </p:txBody>
      </p:sp>
    </p:spTree>
    <p:extLst>
      <p:ext uri="{BB962C8B-B14F-4D97-AF65-F5344CB8AC3E}">
        <p14:creationId xmlns:p14="http://schemas.microsoft.com/office/powerpoint/2010/main" val="334403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334198"/>
            <a:ext cx="8042276" cy="1336956"/>
          </a:xfrm>
        </p:spPr>
        <p:txBody>
          <a:bodyPr/>
          <a:lstStyle/>
          <a:p>
            <a:r>
              <a:rPr lang="en-US" dirty="0" err="1"/>
              <a:t>Dylanwad</a:t>
            </a:r>
            <a:r>
              <a:rPr lang="en-US" dirty="0"/>
              <a:t> </a:t>
            </a:r>
            <a:r>
              <a:rPr lang="en-US" dirty="0" err="1"/>
              <a:t>Damcanieithwyr</a:t>
            </a:r>
            <a:br>
              <a:rPr lang="en-US" dirty="0"/>
            </a:br>
            <a:r>
              <a:rPr lang="en-US" dirty="0"/>
              <a:t>Influences from Theorists</a:t>
            </a:r>
          </a:p>
        </p:txBody>
      </p:sp>
      <p:sp>
        <p:nvSpPr>
          <p:cNvPr id="5" name="Content Placeholder 2"/>
          <p:cNvSpPr txBox="1">
            <a:spLocks/>
          </p:cNvSpPr>
          <p:nvPr/>
        </p:nvSpPr>
        <p:spPr>
          <a:xfrm>
            <a:off x="286464" y="1904862"/>
            <a:ext cx="5461432" cy="4343400"/>
          </a:xfrm>
          <a:prstGeom prst="rect">
            <a:avLst/>
          </a:prstGeom>
        </p:spPr>
        <p:txBody>
          <a:bodyPr vert="horz" lIns="91440" tIns="45720" rIns="91440" bIns="45720" rtlCol="0">
            <a:normAutofit/>
          </a:bodyPr>
          <a:lstStyle/>
          <a:p>
            <a:pPr marL="349250" marR="0" lvl="0" indent="-349250" algn="l" defTabSz="914400" rtl="0" eaLnBrk="1" fontAlgn="auto" latinLnBrk="0" hangingPunct="1">
              <a:lnSpc>
                <a:spcPct val="100000"/>
              </a:lnSpc>
              <a:spcBef>
                <a:spcPts val="1600"/>
              </a:spcBef>
              <a:spcAft>
                <a:spcPts val="0"/>
              </a:spcAft>
              <a:buClr>
                <a:schemeClr val="accent1">
                  <a:lumMod val="60000"/>
                  <a:lumOff val="40000"/>
                </a:schemeClr>
              </a:buClr>
              <a:buSzPct val="110000"/>
              <a:buFont typeface="Wingdings 2" pitchFamily="18" charset="2"/>
              <a:buChar char=""/>
              <a:tabLst/>
              <a:defRPr/>
            </a:pPr>
            <a:r>
              <a:rPr kumimoji="0" lang="en-US" sz="2200" b="0" i="0" u="none" strike="noStrike" kern="1200" cap="none" spc="0" normalizeH="0" baseline="0" noProof="0" dirty="0">
                <a:ln>
                  <a:noFill/>
                </a:ln>
                <a:solidFill>
                  <a:schemeClr val="tx1">
                    <a:lumMod val="65000"/>
                    <a:lumOff val="35000"/>
                  </a:schemeClr>
                </a:solidFill>
                <a:effectLst/>
                <a:uLnTx/>
                <a:uFillTx/>
                <a:latin typeface="Al Nile" pitchFamily="2" charset="-78"/>
                <a:ea typeface="+mn-ea"/>
                <a:cs typeface="Al Nile" pitchFamily="2" charset="-78"/>
              </a:rPr>
              <a:t>Frederick Froebel 	1782-1852</a:t>
            </a:r>
            <a:r>
              <a:rPr kumimoji="0" lang="en-GB" sz="2200" b="0" i="0" u="none" strike="noStrike" kern="1200" cap="none" spc="0" normalizeH="0" baseline="0" noProof="0" dirty="0">
                <a:ln>
                  <a:noFill/>
                </a:ln>
                <a:solidFill>
                  <a:schemeClr val="tx1">
                    <a:lumMod val="65000"/>
                    <a:lumOff val="35000"/>
                  </a:schemeClr>
                </a:solidFill>
                <a:effectLst/>
                <a:uLnTx/>
                <a:uFillTx/>
                <a:latin typeface="Al Nile" pitchFamily="2" charset="-78"/>
                <a:ea typeface="+mn-ea"/>
                <a:cs typeface="Al Nile" pitchFamily="2" charset="-78"/>
              </a:rPr>
              <a:t> </a:t>
            </a:r>
          </a:p>
          <a:p>
            <a:pPr marL="349250" lvl="0" indent="-349250">
              <a:spcBef>
                <a:spcPts val="1600"/>
              </a:spcBef>
              <a:buClr>
                <a:schemeClr val="accent1">
                  <a:lumMod val="60000"/>
                  <a:lumOff val="40000"/>
                </a:schemeClr>
              </a:buClr>
              <a:buSzPct val="110000"/>
              <a:buFont typeface="Wingdings 2" pitchFamily="18" charset="2"/>
              <a:buChar char=""/>
              <a:defRPr/>
            </a:pPr>
            <a:r>
              <a:rPr lang="en-US" sz="2200" dirty="0">
                <a:solidFill>
                  <a:schemeClr val="tx1">
                    <a:lumMod val="65000"/>
                    <a:lumOff val="35000"/>
                  </a:schemeClr>
                </a:solidFill>
                <a:latin typeface="Al Nile" pitchFamily="2" charset="-78"/>
                <a:cs typeface="Al Nile" pitchFamily="2" charset="-78"/>
              </a:rPr>
              <a:t>Rudolf Steiner</a:t>
            </a:r>
            <a:r>
              <a:rPr lang="en-GB" sz="2200" dirty="0">
                <a:solidFill>
                  <a:schemeClr val="tx1">
                    <a:lumMod val="65000"/>
                    <a:lumOff val="35000"/>
                  </a:schemeClr>
                </a:solidFill>
                <a:latin typeface="Al Nile" pitchFamily="2" charset="-78"/>
                <a:cs typeface="Al Nile" pitchFamily="2" charset="-78"/>
              </a:rPr>
              <a:t> 	1861-1925</a:t>
            </a:r>
            <a:endParaRPr kumimoji="0" lang="en-US" sz="2200" b="0" i="0" u="none" strike="noStrike" kern="1200" cap="none" spc="0" normalizeH="0" baseline="0" noProof="0" dirty="0">
              <a:ln>
                <a:noFill/>
              </a:ln>
              <a:solidFill>
                <a:schemeClr val="tx1">
                  <a:lumMod val="65000"/>
                  <a:lumOff val="35000"/>
                </a:schemeClr>
              </a:solidFill>
              <a:effectLst/>
              <a:uLnTx/>
              <a:uFillTx/>
              <a:latin typeface="Al Nile" pitchFamily="2" charset="-78"/>
              <a:ea typeface="+mn-ea"/>
              <a:cs typeface="Al Nile" pitchFamily="2" charset="-78"/>
            </a:endParaRPr>
          </a:p>
          <a:p>
            <a:pPr marL="349250" marR="0" lvl="0" indent="-349250" algn="l" defTabSz="914400" rtl="0" eaLnBrk="1" fontAlgn="auto" latinLnBrk="0" hangingPunct="1">
              <a:lnSpc>
                <a:spcPct val="100000"/>
              </a:lnSpc>
              <a:spcBef>
                <a:spcPts val="1600"/>
              </a:spcBef>
              <a:spcAft>
                <a:spcPts val="0"/>
              </a:spcAft>
              <a:buClr>
                <a:schemeClr val="accent1">
                  <a:lumMod val="60000"/>
                  <a:lumOff val="40000"/>
                </a:schemeClr>
              </a:buClr>
              <a:buSzPct val="110000"/>
              <a:buFont typeface="Wingdings 2" pitchFamily="18" charset="2"/>
              <a:buChar char=""/>
              <a:tabLst/>
              <a:defRPr/>
            </a:pPr>
            <a:r>
              <a:rPr kumimoji="0" lang="en-US" sz="2200" b="0" i="0" u="none" strike="noStrike" kern="1200" cap="none" spc="0" normalizeH="0" baseline="0" noProof="0" dirty="0">
                <a:ln>
                  <a:noFill/>
                </a:ln>
                <a:solidFill>
                  <a:schemeClr val="tx1">
                    <a:lumMod val="65000"/>
                    <a:lumOff val="35000"/>
                  </a:schemeClr>
                </a:solidFill>
                <a:effectLst/>
                <a:uLnTx/>
                <a:uFillTx/>
                <a:latin typeface="Al Nile" pitchFamily="2" charset="-78"/>
                <a:ea typeface="+mn-ea"/>
                <a:cs typeface="Al Nile" pitchFamily="2" charset="-78"/>
              </a:rPr>
              <a:t>Maria Montessori	1870-1952</a:t>
            </a:r>
            <a:r>
              <a:rPr kumimoji="0" lang="en-GB" sz="2200" b="0" i="0" u="none" strike="noStrike" kern="1200" cap="none" spc="0" normalizeH="0" baseline="0" noProof="0" dirty="0">
                <a:ln>
                  <a:noFill/>
                </a:ln>
                <a:solidFill>
                  <a:schemeClr val="tx1">
                    <a:lumMod val="65000"/>
                    <a:lumOff val="35000"/>
                  </a:schemeClr>
                </a:solidFill>
                <a:effectLst/>
                <a:uLnTx/>
                <a:uFillTx/>
                <a:latin typeface="Al Nile" pitchFamily="2" charset="-78"/>
                <a:ea typeface="+mn-ea"/>
                <a:cs typeface="Al Nile" pitchFamily="2" charset="-78"/>
              </a:rPr>
              <a:t> </a:t>
            </a:r>
            <a:endParaRPr lang="en-GB" sz="2200" dirty="0">
              <a:solidFill>
                <a:schemeClr val="tx1">
                  <a:lumMod val="65000"/>
                  <a:lumOff val="35000"/>
                </a:schemeClr>
              </a:solidFill>
              <a:latin typeface="Al Nile" pitchFamily="2" charset="-78"/>
              <a:cs typeface="Al Nile" pitchFamily="2" charset="-78"/>
            </a:endParaRPr>
          </a:p>
          <a:p>
            <a:pPr marL="349250" marR="0" lvl="0" indent="-349250" algn="l" defTabSz="914400" rtl="0" eaLnBrk="1" fontAlgn="auto" latinLnBrk="0" hangingPunct="1">
              <a:lnSpc>
                <a:spcPct val="100000"/>
              </a:lnSpc>
              <a:spcBef>
                <a:spcPts val="1600"/>
              </a:spcBef>
              <a:spcAft>
                <a:spcPts val="0"/>
              </a:spcAft>
              <a:buClr>
                <a:schemeClr val="accent1">
                  <a:lumMod val="60000"/>
                  <a:lumOff val="40000"/>
                </a:schemeClr>
              </a:buClr>
              <a:buSzPct val="110000"/>
              <a:buFont typeface="Wingdings 2" pitchFamily="18" charset="2"/>
              <a:buChar char=""/>
              <a:tabLst/>
              <a:defRPr/>
            </a:pPr>
            <a:r>
              <a:rPr kumimoji="0" lang="en-GB" sz="2200" b="0" i="0" u="none" strike="noStrike" kern="1200" cap="none" spc="0" normalizeH="0" baseline="0" noProof="0" dirty="0">
                <a:ln>
                  <a:noFill/>
                </a:ln>
                <a:solidFill>
                  <a:schemeClr val="tx1">
                    <a:lumMod val="65000"/>
                    <a:lumOff val="35000"/>
                  </a:schemeClr>
                </a:solidFill>
                <a:effectLst/>
                <a:uLnTx/>
                <a:uFillTx/>
                <a:latin typeface="Al Nile" pitchFamily="2" charset="-78"/>
                <a:ea typeface="+mn-ea"/>
                <a:cs typeface="Al Nile" pitchFamily="2" charset="-78"/>
              </a:rPr>
              <a:t>Lev</a:t>
            </a:r>
            <a:r>
              <a:rPr kumimoji="0" lang="en-GB" sz="2200" b="0" i="0" u="none" strike="noStrike" kern="1200" cap="none" spc="0" normalizeH="0" noProof="0" dirty="0">
                <a:ln>
                  <a:noFill/>
                </a:ln>
                <a:solidFill>
                  <a:schemeClr val="tx1">
                    <a:lumMod val="65000"/>
                    <a:lumOff val="35000"/>
                  </a:schemeClr>
                </a:solidFill>
                <a:effectLst/>
                <a:uLnTx/>
                <a:uFillTx/>
                <a:latin typeface="Al Nile" pitchFamily="2" charset="-78"/>
                <a:ea typeface="+mn-ea"/>
                <a:cs typeface="Al Nile" pitchFamily="2" charset="-78"/>
              </a:rPr>
              <a:t> Vygotsky </a:t>
            </a:r>
            <a:r>
              <a:rPr lang="en-GB" sz="2200" dirty="0">
                <a:solidFill>
                  <a:schemeClr val="tx1">
                    <a:lumMod val="65000"/>
                    <a:lumOff val="35000"/>
                  </a:schemeClr>
                </a:solidFill>
                <a:latin typeface="Al Nile" pitchFamily="2" charset="-78"/>
                <a:ea typeface="+mn-ea"/>
                <a:cs typeface="Al Nile" pitchFamily="2" charset="-78"/>
              </a:rPr>
              <a:t>	</a:t>
            </a:r>
            <a:r>
              <a:rPr kumimoji="0" lang="en-GB" sz="2200" b="0" i="0" u="none" strike="noStrike" kern="1200" cap="none" spc="0" normalizeH="0" noProof="0" dirty="0">
                <a:ln>
                  <a:noFill/>
                </a:ln>
                <a:solidFill>
                  <a:schemeClr val="tx1">
                    <a:lumMod val="65000"/>
                    <a:lumOff val="35000"/>
                  </a:schemeClr>
                </a:solidFill>
                <a:effectLst/>
                <a:uLnTx/>
                <a:uFillTx/>
                <a:latin typeface="Al Nile" pitchFamily="2" charset="-78"/>
                <a:ea typeface="+mn-ea"/>
                <a:cs typeface="Al Nile" pitchFamily="2" charset="-78"/>
              </a:rPr>
              <a:t>1896 – 1934</a:t>
            </a:r>
          </a:p>
          <a:p>
            <a:pPr marL="349250" marR="0" lvl="0" indent="-349250" algn="l" defTabSz="914400" rtl="0" eaLnBrk="1" fontAlgn="auto" latinLnBrk="0" hangingPunct="1">
              <a:lnSpc>
                <a:spcPct val="100000"/>
              </a:lnSpc>
              <a:spcBef>
                <a:spcPts val="1600"/>
              </a:spcBef>
              <a:spcAft>
                <a:spcPts val="0"/>
              </a:spcAft>
              <a:buClr>
                <a:schemeClr val="accent1">
                  <a:lumMod val="60000"/>
                  <a:lumOff val="40000"/>
                </a:schemeClr>
              </a:buClr>
              <a:buSzPct val="110000"/>
              <a:buFont typeface="Wingdings 2" pitchFamily="18" charset="2"/>
              <a:buChar char=""/>
              <a:tabLst/>
              <a:defRPr/>
            </a:pPr>
            <a:r>
              <a:rPr lang="en-GB" sz="2200" baseline="0" dirty="0">
                <a:solidFill>
                  <a:schemeClr val="tx1">
                    <a:lumMod val="65000"/>
                    <a:lumOff val="35000"/>
                  </a:schemeClr>
                </a:solidFill>
                <a:latin typeface="Al Nile" pitchFamily="2" charset="-78"/>
                <a:cs typeface="Al Nile" pitchFamily="2" charset="-78"/>
              </a:rPr>
              <a:t>Susan Isaacs	1885 - 1948</a:t>
            </a:r>
            <a:endParaRPr kumimoji="0" lang="en-GB" sz="2200" b="0" i="0" u="none" strike="noStrike" kern="1200" cap="none" spc="0" normalizeH="0" baseline="0" noProof="0" dirty="0">
              <a:ln>
                <a:noFill/>
              </a:ln>
              <a:solidFill>
                <a:schemeClr val="tx1">
                  <a:lumMod val="65000"/>
                  <a:lumOff val="35000"/>
                </a:schemeClr>
              </a:solidFill>
              <a:effectLst/>
              <a:uLnTx/>
              <a:uFillTx/>
              <a:latin typeface="Al Nile" pitchFamily="2" charset="-78"/>
              <a:ea typeface="+mn-ea"/>
              <a:cs typeface="Al Nile" pitchFamily="2" charset="-78"/>
            </a:endParaRPr>
          </a:p>
          <a:p>
            <a:pPr marL="349250" marR="0" lvl="0" indent="-349250" algn="l" defTabSz="914400" rtl="0" eaLnBrk="1" fontAlgn="auto" latinLnBrk="0" hangingPunct="1">
              <a:lnSpc>
                <a:spcPct val="100000"/>
              </a:lnSpc>
              <a:spcBef>
                <a:spcPts val="1600"/>
              </a:spcBef>
              <a:spcAft>
                <a:spcPts val="0"/>
              </a:spcAft>
              <a:buClr>
                <a:schemeClr val="accent1">
                  <a:lumMod val="60000"/>
                  <a:lumOff val="40000"/>
                </a:schemeClr>
              </a:buClr>
              <a:buSzPct val="110000"/>
              <a:buFont typeface="Wingdings 2" pitchFamily="18" charset="2"/>
              <a:buChar char=""/>
              <a:tabLst/>
              <a:defRPr/>
            </a:pPr>
            <a:r>
              <a:rPr lang="en-US" sz="2200" dirty="0">
                <a:solidFill>
                  <a:schemeClr val="tx1">
                    <a:lumMod val="65000"/>
                    <a:lumOff val="35000"/>
                  </a:schemeClr>
                </a:solidFill>
                <a:latin typeface="Al Nile" pitchFamily="2" charset="-78"/>
                <a:cs typeface="Al Nile" pitchFamily="2" charset="-78"/>
              </a:rPr>
              <a:t>Jean Piaget 		1896 - 1980</a:t>
            </a:r>
            <a:r>
              <a:rPr kumimoji="0" lang="en-GB" sz="2200" b="0" i="0" u="none" strike="noStrike" kern="1200" cap="none" spc="0" normalizeH="0" baseline="0" noProof="0" dirty="0">
                <a:ln>
                  <a:noFill/>
                </a:ln>
                <a:solidFill>
                  <a:schemeClr val="tx1">
                    <a:lumMod val="65000"/>
                    <a:lumOff val="35000"/>
                  </a:schemeClr>
                </a:solidFill>
                <a:effectLst/>
                <a:uLnTx/>
                <a:uFillTx/>
                <a:latin typeface="Al Nile" pitchFamily="2" charset="-78"/>
                <a:ea typeface="+mn-ea"/>
                <a:cs typeface="Al Nile" pitchFamily="2" charset="-78"/>
              </a:rPr>
              <a:t> </a:t>
            </a:r>
            <a:endParaRPr kumimoji="0" lang="en-US" sz="2200" b="0" i="0" u="none" strike="noStrike" kern="1200" cap="none" spc="0" normalizeH="0" baseline="0" noProof="0" dirty="0">
              <a:ln>
                <a:noFill/>
              </a:ln>
              <a:solidFill>
                <a:schemeClr val="tx1">
                  <a:lumMod val="65000"/>
                  <a:lumOff val="35000"/>
                </a:schemeClr>
              </a:solidFill>
              <a:effectLst/>
              <a:uLnTx/>
              <a:uFillTx/>
              <a:latin typeface="Al Nile" pitchFamily="2" charset="-78"/>
              <a:ea typeface="+mn-ea"/>
              <a:cs typeface="Al Nile" pitchFamily="2" charset="-78"/>
            </a:endParaRPr>
          </a:p>
        </p:txBody>
      </p:sp>
      <p:sp>
        <p:nvSpPr>
          <p:cNvPr id="6" name="TextBox 5"/>
          <p:cNvSpPr txBox="1"/>
          <p:nvPr/>
        </p:nvSpPr>
        <p:spPr>
          <a:xfrm>
            <a:off x="5533804" y="1904862"/>
            <a:ext cx="3057747" cy="923330"/>
          </a:xfrm>
          <a:prstGeom prst="rect">
            <a:avLst/>
          </a:prstGeom>
          <a:noFill/>
        </p:spPr>
        <p:txBody>
          <a:bodyPr wrap="square" rtlCol="0">
            <a:spAutoFit/>
          </a:bodyPr>
          <a:lstStyle/>
          <a:p>
            <a:r>
              <a:rPr lang="en-US" dirty="0" err="1"/>
              <a:t>Dewiswch</a:t>
            </a:r>
            <a:r>
              <a:rPr lang="en-US" dirty="0"/>
              <a:t> </a:t>
            </a:r>
            <a:r>
              <a:rPr lang="en-US" dirty="0" err="1"/>
              <a:t>ddamcanieithwr</a:t>
            </a:r>
            <a:r>
              <a:rPr lang="en-US" dirty="0"/>
              <a:t> a </a:t>
            </a:r>
            <a:r>
              <a:rPr lang="en-US" dirty="0" err="1"/>
              <a:t>nodwch</a:t>
            </a:r>
            <a:r>
              <a:rPr lang="en-US" dirty="0"/>
              <a:t> </a:t>
            </a:r>
            <a:r>
              <a:rPr lang="en-US" dirty="0" err="1"/>
              <a:t>prif</a:t>
            </a:r>
            <a:r>
              <a:rPr lang="en-US" dirty="0"/>
              <a:t> 3 – 5 </a:t>
            </a:r>
            <a:r>
              <a:rPr lang="en-US" dirty="0" err="1"/>
              <a:t>pwynt</a:t>
            </a:r>
            <a:r>
              <a:rPr lang="en-US" dirty="0"/>
              <a:t> </a:t>
            </a:r>
            <a:r>
              <a:rPr lang="en-US" dirty="0" err="1"/>
              <a:t>amdano</a:t>
            </a:r>
            <a:r>
              <a:rPr lang="en-US" dirty="0"/>
              <a:t> / </a:t>
            </a:r>
            <a:r>
              <a:rPr lang="en-US" dirty="0" err="1"/>
              <a:t>amdani</a:t>
            </a:r>
            <a:r>
              <a:rPr lang="en-US" dirty="0"/>
              <a:t>. </a:t>
            </a:r>
          </a:p>
        </p:txBody>
      </p:sp>
      <p:sp>
        <p:nvSpPr>
          <p:cNvPr id="7" name="TextBox 6"/>
          <p:cNvSpPr txBox="1"/>
          <p:nvPr/>
        </p:nvSpPr>
        <p:spPr>
          <a:xfrm>
            <a:off x="5533804" y="3455095"/>
            <a:ext cx="3057747" cy="923330"/>
          </a:xfrm>
          <a:prstGeom prst="rect">
            <a:avLst/>
          </a:prstGeom>
          <a:noFill/>
        </p:spPr>
        <p:txBody>
          <a:bodyPr wrap="square" rtlCol="0">
            <a:spAutoFit/>
          </a:bodyPr>
          <a:lstStyle/>
          <a:p>
            <a:r>
              <a:rPr lang="en-US" dirty="0"/>
              <a:t>Choose a theorist and note 3 to 5 points about his / her philosophy. </a:t>
            </a:r>
          </a:p>
        </p:txBody>
      </p:sp>
    </p:spTree>
    <p:extLst>
      <p:ext uri="{BB962C8B-B14F-4D97-AF65-F5344CB8AC3E}">
        <p14:creationId xmlns:p14="http://schemas.microsoft.com/office/powerpoint/2010/main" val="4273861227"/>
      </p:ext>
    </p:extLst>
  </p:cSld>
  <p:clrMapOvr>
    <a:masterClrMapping/>
  </p:clrMapOvr>
</p:sld>
</file>

<file path=ppt/theme/theme1.xml><?xml version="1.0" encoding="utf-8"?>
<a:theme xmlns:a="http://schemas.openxmlformats.org/drawingml/2006/main" name="Theme2">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2" id="{3591BD16-07DF-4BA2-BF3E-1BC8979AC60E}" vid="{23EDC278-C0A3-4313-8D21-321F5231F3B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110</TotalTime>
  <Words>1338</Words>
  <Application>Microsoft Macintosh PowerPoint</Application>
  <PresentationFormat>On-screen Show (4:3)</PresentationFormat>
  <Paragraphs>176</Paragraphs>
  <Slides>19</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Al Nile</vt:lpstr>
      <vt:lpstr>Arial</vt:lpstr>
      <vt:lpstr>Calibri</vt:lpstr>
      <vt:lpstr>Myriad Pro</vt:lpstr>
      <vt:lpstr>Times New Roman</vt:lpstr>
      <vt:lpstr>Verdana</vt:lpstr>
      <vt:lpstr>Wingdings</vt:lpstr>
      <vt:lpstr>Wingdings 2</vt:lpstr>
      <vt:lpstr>Theme2</vt:lpstr>
      <vt:lpstr>BMPE  5005  Foundations of High Quality Physical and Outdoor Learning  </vt:lpstr>
      <vt:lpstr>Ail ymweld … / Recap …</vt:lpstr>
      <vt:lpstr>Amcanion / Aims for today:</vt:lpstr>
      <vt:lpstr>PowerPoint Presentation</vt:lpstr>
      <vt:lpstr>PowerPoint Presentation</vt:lpstr>
      <vt:lpstr>Tasg Dosbarth …/Classroom Task</vt:lpstr>
      <vt:lpstr>PowerPoint Presentation</vt:lpstr>
      <vt:lpstr>Option 1 : Deunydd Cefnogi Sesiwn yma Supporting Documents for this session</vt:lpstr>
      <vt:lpstr>Option 2 : Casgliad o glipiau i wylio   Collection of clips to watch</vt:lpstr>
      <vt:lpstr>Option 3 : LEVEL UP (30 – 45mins)</vt:lpstr>
      <vt:lpstr>Option 4 : LEVEL UP</vt:lpstr>
      <vt:lpstr>PowerPoint Presentation</vt:lpstr>
      <vt:lpstr>Cynnwys Sesiwn Ymarferol   Content of Practical Session</vt:lpstr>
      <vt:lpstr>Cynnwys Sesiwn Ymarferol   Content of Practical Session</vt:lpstr>
      <vt:lpstr>Amser i rannu / Time to share</vt:lpstr>
      <vt:lpstr>Recapping…</vt:lpstr>
      <vt:lpstr>Chwech Maes Dysgu  Six Areas Of Learning</vt:lpstr>
      <vt:lpstr>PowerPoint Presentation</vt:lpstr>
      <vt:lpstr>Dylanwad Damcanieithwyr Influences from Theorists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BMPE  5005  Foundations of High Quality Physical and Outdoor Learning  </dc:title>
  <dc:creator>Heddwen Davies</dc:creator>
  <cp:lastModifiedBy>Heddwen Davies</cp:lastModifiedBy>
  <cp:revision>16</cp:revision>
  <dcterms:created xsi:type="dcterms:W3CDTF">2020-09-28T16:36:29Z</dcterms:created>
  <dcterms:modified xsi:type="dcterms:W3CDTF">2020-10-01T19:33:44Z</dcterms:modified>
</cp:coreProperties>
</file>