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4.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7" r:id="rId1"/>
    <p:sldMasterId id="2147483869" r:id="rId2"/>
    <p:sldMasterId id="2147483917" r:id="rId3"/>
    <p:sldMasterId id="2147483934" r:id="rId4"/>
    <p:sldMasterId id="2147483951" r:id="rId5"/>
  </p:sldMasterIdLst>
  <p:notesMasterIdLst>
    <p:notesMasterId r:id="rId28"/>
  </p:notesMasterIdLst>
  <p:sldIdLst>
    <p:sldId id="273" r:id="rId6"/>
    <p:sldId id="274" r:id="rId7"/>
    <p:sldId id="275" r:id="rId8"/>
    <p:sldId id="261" r:id="rId9"/>
    <p:sldId id="262" r:id="rId10"/>
    <p:sldId id="263" r:id="rId11"/>
    <p:sldId id="258" r:id="rId12"/>
    <p:sldId id="259" r:id="rId13"/>
    <p:sldId id="257" r:id="rId14"/>
    <p:sldId id="264" r:id="rId15"/>
    <p:sldId id="265" r:id="rId16"/>
    <p:sldId id="266" r:id="rId17"/>
    <p:sldId id="267" r:id="rId18"/>
    <p:sldId id="269" r:id="rId19"/>
    <p:sldId id="278" r:id="rId20"/>
    <p:sldId id="279" r:id="rId21"/>
    <p:sldId id="277" r:id="rId22"/>
    <p:sldId id="280" r:id="rId23"/>
    <p:sldId id="281" r:id="rId24"/>
    <p:sldId id="276" r:id="rId25"/>
    <p:sldId id="260" r:id="rId26"/>
    <p:sldId id="268"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FFFF66"/>
    <a:srgbClr val="FF66FF"/>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287" autoAdjust="0"/>
    <p:restoredTop sz="94660"/>
  </p:normalViewPr>
  <p:slideViewPr>
    <p:cSldViewPr snapToGrid="0">
      <p:cViewPr varScale="1">
        <p:scale>
          <a:sx n="86" d="100"/>
          <a:sy n="86" d="100"/>
        </p:scale>
        <p:origin x="68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1ECE52-A74D-4F5D-90D9-B73BA4775966}" type="datetimeFigureOut">
              <a:rPr lang="en-GB" smtClean="0"/>
              <a:t>30/11/2017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4591A6-A363-4994-AE15-7909E0692EB0}" type="slidenum">
              <a:rPr lang="en-GB" smtClean="0"/>
              <a:t>‹#›</a:t>
            </a:fld>
            <a:endParaRPr lang="en-GB"/>
          </a:p>
        </p:txBody>
      </p:sp>
    </p:spTree>
    <p:extLst>
      <p:ext uri="{BB962C8B-B14F-4D97-AF65-F5344CB8AC3E}">
        <p14:creationId xmlns:p14="http://schemas.microsoft.com/office/powerpoint/2010/main" val="2367191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CCBF648E-BAFF-4AE5-9D66-65C02E136C65}"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729263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73793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02117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F648E-BAFF-4AE5-9D66-65C02E136C65}"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8473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55F67E-0E84-445E-B6A6-7CA9C9ADE828}" type="datetimeFigureOut">
              <a:rPr lang="en-GB" smtClean="0"/>
              <a:t>30/11/2017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BF648E-BAFF-4AE5-9D66-65C02E136C65}"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76564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55F67E-0E84-445E-B6A6-7CA9C9ADE828}" type="datetimeFigureOut">
              <a:rPr lang="en-GB" smtClean="0"/>
              <a:t>30/11/2017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BF648E-BAFF-4AE5-9D66-65C02E136C65}"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68281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55F67E-0E84-445E-B6A6-7CA9C9ADE828}" type="datetimeFigureOut">
              <a:rPr lang="en-GB" smtClean="0"/>
              <a:t>30/11/2017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1222932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F648E-BAFF-4AE5-9D66-65C02E136C65}"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7797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B55F67E-0E84-445E-B6A6-7CA9C9ADE828}" type="datetimeFigureOut">
              <a:rPr lang="en-GB" smtClean="0"/>
              <a:t>30/11/2017</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CCBF648E-BAFF-4AE5-9D66-65C02E136C65}"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2786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80716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7370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023A1-7E6D-4C53-9E6D-E0FC98E80B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08490D-CA66-4249-938F-FCC32A1D9A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B615E2C-3EB6-43C7-815C-B8EB1491FF2F}"/>
              </a:ext>
            </a:extLst>
          </p:cNvPr>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a:extLst>
              <a:ext uri="{FF2B5EF4-FFF2-40B4-BE49-F238E27FC236}">
                <a16:creationId xmlns:a16="http://schemas.microsoft.com/office/drawing/2014/main" id="{9CE70DF6-4997-4F19-92A4-7FF4333F38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027CCE-C952-4D46-81F1-E33CE62790F2}"/>
              </a:ext>
            </a:extLst>
          </p:cNvPr>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36219366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8E1F0-D1E5-45E1-91A3-69F15B4F51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81DD86-15BC-4AAD-8FA5-D813BA4D870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82ECF9-F88D-4D14-89BA-69E84C38C919}"/>
              </a:ext>
            </a:extLst>
          </p:cNvPr>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a:extLst>
              <a:ext uri="{FF2B5EF4-FFF2-40B4-BE49-F238E27FC236}">
                <a16:creationId xmlns:a16="http://schemas.microsoft.com/office/drawing/2014/main" id="{A2FA0ADC-D14B-4A5A-B22D-62682AD82E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FABD21-5A03-4764-A5D8-324BF766B4BB}"/>
              </a:ext>
            </a:extLst>
          </p:cNvPr>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007430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B2A4C-853C-4AFC-B83F-333A4B6854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D1FA4C-7BA7-4468-8946-825FE25766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72DBF51-86A3-4728-8BC2-6586E1C1D905}"/>
              </a:ext>
            </a:extLst>
          </p:cNvPr>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a:extLst>
              <a:ext uri="{FF2B5EF4-FFF2-40B4-BE49-F238E27FC236}">
                <a16:creationId xmlns:a16="http://schemas.microsoft.com/office/drawing/2014/main" id="{B2C5822F-CAF0-418B-AA37-65FEBA7724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55E623-2E2B-4B33-9E10-9F1924034766}"/>
              </a:ext>
            </a:extLst>
          </p:cNvPr>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3297488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54DB4-C5E7-413B-A3C8-B6A2DE1F06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F25C9F-EDA9-4751-A76C-7A636371326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85746F-3E09-4449-ADE0-A1C4F4A086B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6111A63-A593-48CA-9BF3-F29FF9766CAB}"/>
              </a:ext>
            </a:extLst>
          </p:cNvPr>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a:extLst>
              <a:ext uri="{FF2B5EF4-FFF2-40B4-BE49-F238E27FC236}">
                <a16:creationId xmlns:a16="http://schemas.microsoft.com/office/drawing/2014/main" id="{F4236BBC-840D-41FD-BC0D-ECF0EF10FB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5FAE05-F7B1-459D-ADE6-26B167209424}"/>
              </a:ext>
            </a:extLst>
          </p:cNvPr>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15657144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CCB2-B219-49E4-9566-CFDCAC1421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76E05C-AD0C-45ED-9853-D551E0207F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A4064F9-9579-44D0-9977-6EE97130E7C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82D31A-C691-46B4-9478-D71D3BDA1C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345936C-661A-4415-9314-650F2AA5D3D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4F5EB9-DD7C-4B1D-B246-0F21DD633374}"/>
              </a:ext>
            </a:extLst>
          </p:cNvPr>
          <p:cNvSpPr>
            <a:spLocks noGrp="1"/>
          </p:cNvSpPr>
          <p:nvPr>
            <p:ph type="dt" sz="half" idx="10"/>
          </p:nvPr>
        </p:nvSpPr>
        <p:spPr/>
        <p:txBody>
          <a:bodyPr/>
          <a:lstStyle/>
          <a:p>
            <a:fld id="{FB55F67E-0E84-445E-B6A6-7CA9C9ADE828}" type="datetimeFigureOut">
              <a:rPr lang="en-GB" smtClean="0"/>
              <a:t>30/11/2017</a:t>
            </a:fld>
            <a:endParaRPr lang="en-GB"/>
          </a:p>
        </p:txBody>
      </p:sp>
      <p:sp>
        <p:nvSpPr>
          <p:cNvPr id="8" name="Footer Placeholder 7">
            <a:extLst>
              <a:ext uri="{FF2B5EF4-FFF2-40B4-BE49-F238E27FC236}">
                <a16:creationId xmlns:a16="http://schemas.microsoft.com/office/drawing/2014/main" id="{7146EEB0-9091-430E-BF05-3F68585779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9B6308-0D46-4534-A1BA-92AAC98963DB}"/>
              </a:ext>
            </a:extLst>
          </p:cNvPr>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410328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E5BD3-521F-43C1-9657-1EDCAEC4AE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3B0CCB-9B88-4B04-B1C4-7ADFCBD831B2}"/>
              </a:ext>
            </a:extLst>
          </p:cNvPr>
          <p:cNvSpPr>
            <a:spLocks noGrp="1"/>
          </p:cNvSpPr>
          <p:nvPr>
            <p:ph type="dt" sz="half" idx="10"/>
          </p:nvPr>
        </p:nvSpPr>
        <p:spPr/>
        <p:txBody>
          <a:bodyPr/>
          <a:lstStyle/>
          <a:p>
            <a:fld id="{FB55F67E-0E84-445E-B6A6-7CA9C9ADE828}" type="datetimeFigureOut">
              <a:rPr lang="en-GB" smtClean="0"/>
              <a:t>30/11/2017</a:t>
            </a:fld>
            <a:endParaRPr lang="en-GB"/>
          </a:p>
        </p:txBody>
      </p:sp>
      <p:sp>
        <p:nvSpPr>
          <p:cNvPr id="4" name="Footer Placeholder 3">
            <a:extLst>
              <a:ext uri="{FF2B5EF4-FFF2-40B4-BE49-F238E27FC236}">
                <a16:creationId xmlns:a16="http://schemas.microsoft.com/office/drawing/2014/main" id="{AC37C321-3984-43CA-8D1A-0D07369DF6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DA4376-0CA8-4E4A-8D31-20DA24AE2FA9}"/>
              </a:ext>
            </a:extLst>
          </p:cNvPr>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3941445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5C66CE-6CC0-44F2-8C19-81D146CF6E4D}"/>
              </a:ext>
            </a:extLst>
          </p:cNvPr>
          <p:cNvSpPr>
            <a:spLocks noGrp="1"/>
          </p:cNvSpPr>
          <p:nvPr>
            <p:ph type="dt" sz="half" idx="10"/>
          </p:nvPr>
        </p:nvSpPr>
        <p:spPr/>
        <p:txBody>
          <a:bodyPr/>
          <a:lstStyle/>
          <a:p>
            <a:fld id="{FB55F67E-0E84-445E-B6A6-7CA9C9ADE828}" type="datetimeFigureOut">
              <a:rPr lang="en-GB" smtClean="0"/>
              <a:t>30/11/2017</a:t>
            </a:fld>
            <a:endParaRPr lang="en-GB"/>
          </a:p>
        </p:txBody>
      </p:sp>
      <p:sp>
        <p:nvSpPr>
          <p:cNvPr id="3" name="Footer Placeholder 2">
            <a:extLst>
              <a:ext uri="{FF2B5EF4-FFF2-40B4-BE49-F238E27FC236}">
                <a16:creationId xmlns:a16="http://schemas.microsoft.com/office/drawing/2014/main" id="{7D101248-3B57-4863-B715-E26E266C23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9988A7-B43B-4687-A944-CCA955FA4FC5}"/>
              </a:ext>
            </a:extLst>
          </p:cNvPr>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1258579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1B2E5-B81C-4DDF-B5C0-712E4FED3A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BBC941-3C03-47CA-ABDB-3E0E9D1DD6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F0BA98-829F-4483-8BE1-03EA215281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F2AE6F2-9F78-4A0F-AFCF-F02C97C54D54}"/>
              </a:ext>
            </a:extLst>
          </p:cNvPr>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a:extLst>
              <a:ext uri="{FF2B5EF4-FFF2-40B4-BE49-F238E27FC236}">
                <a16:creationId xmlns:a16="http://schemas.microsoft.com/office/drawing/2014/main" id="{5D9E07CC-FC20-4E6E-A422-5FC9765596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8B9F62-07D6-44B8-AC83-41B146D353F4}"/>
              </a:ext>
            </a:extLst>
          </p:cNvPr>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35698324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31573-8268-4F03-A656-EC2A57889F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EE3B72-81A7-4C02-8444-184E25BDB1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1FB51B-AF6F-465C-AB1A-833FA5CF79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92B2748-364F-482B-9E31-59FB39AFFC76}"/>
              </a:ext>
            </a:extLst>
          </p:cNvPr>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a:extLst>
              <a:ext uri="{FF2B5EF4-FFF2-40B4-BE49-F238E27FC236}">
                <a16:creationId xmlns:a16="http://schemas.microsoft.com/office/drawing/2014/main" id="{B5401337-0508-452B-AB14-F6CDF24E25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38591E-4747-40E9-A241-DD037EAEE8AB}"/>
              </a:ext>
            </a:extLst>
          </p:cNvPr>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6600461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67BF2-2F58-4598-AAF8-4BBCD98531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9C03CA-B97B-4A0D-8D57-405E782B97D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EFE638-6923-45CC-84AC-F80561DF399E}"/>
              </a:ext>
            </a:extLst>
          </p:cNvPr>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a:extLst>
              <a:ext uri="{FF2B5EF4-FFF2-40B4-BE49-F238E27FC236}">
                <a16:creationId xmlns:a16="http://schemas.microsoft.com/office/drawing/2014/main" id="{2AD80B3B-2CF7-4CAA-A8FC-D4770F579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650A5-1175-4D2A-BDA3-F276D0764C49}"/>
              </a:ext>
            </a:extLst>
          </p:cNvPr>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13616624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5D64EF-D22F-4225-87EE-77DD6F5126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4F6C53-C8D2-4869-928B-10C8552AFBF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B4B918-1381-4E63-9D44-AC22E3E38B0C}"/>
              </a:ext>
            </a:extLst>
          </p:cNvPr>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a:extLst>
              <a:ext uri="{FF2B5EF4-FFF2-40B4-BE49-F238E27FC236}">
                <a16:creationId xmlns:a16="http://schemas.microsoft.com/office/drawing/2014/main" id="{B2E98164-5255-434C-8FC5-6C121F150C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EF57A1-F596-40E5-996C-3F561885B867}"/>
              </a:ext>
            </a:extLst>
          </p:cNvPr>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19742236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34979349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8251128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1086864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57211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55F67E-0E84-445E-B6A6-7CA9C9ADE828}" type="datetimeFigureOut">
              <a:rPr lang="en-GB" smtClean="0"/>
              <a:t>30/11/2017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41169887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55F67E-0E84-445E-B6A6-7CA9C9ADE828}" type="datetimeFigureOut">
              <a:rPr lang="en-GB" smtClean="0"/>
              <a:t>30/11/2017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4352429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55F67E-0E84-445E-B6A6-7CA9C9ADE828}" type="datetimeFigureOut">
              <a:rPr lang="en-GB" smtClean="0"/>
              <a:t>30/11/2017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1873311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10436500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39652222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16455697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326895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0607930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219484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8168683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304246815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7510788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8988560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15219644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67457678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193158284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55F67E-0E84-445E-B6A6-7CA9C9ADE828}" type="datetimeFigureOut">
              <a:rPr lang="en-GB" smtClean="0"/>
              <a:t>30/11/2017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337608242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55F67E-0E84-445E-B6A6-7CA9C9ADE828}" type="datetimeFigureOut">
              <a:rPr lang="en-GB" smtClean="0"/>
              <a:t>30/11/2017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4446276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55F67E-0E84-445E-B6A6-7CA9C9ADE828}" type="datetimeFigureOut">
              <a:rPr lang="en-GB" smtClean="0"/>
              <a:t>30/11/2017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20342805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408035192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175034456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73868954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804926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79346721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1734581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169434425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377787360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57677528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15882095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18095900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37037607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77232956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55F67E-0E84-445E-B6A6-7CA9C9ADE828}" type="datetimeFigureOut">
              <a:rPr lang="en-GB" smtClean="0"/>
              <a:t>30/11/2017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83835964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55F67E-0E84-445E-B6A6-7CA9C9ADE828}" type="datetimeFigureOut">
              <a:rPr lang="en-GB" smtClean="0"/>
              <a:t>30/11/2017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31826619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55F67E-0E84-445E-B6A6-7CA9C9ADE828}" type="datetimeFigureOut">
              <a:rPr lang="en-GB" smtClean="0"/>
              <a:t>30/11/2017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411324364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45012794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FB55F67E-0E84-445E-B6A6-7CA9C9ADE828}" type="datetimeFigureOut">
              <a:rPr lang="en-GB" smtClean="0"/>
              <a:t>30/11/2017</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140030689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B55F67E-0E84-445E-B6A6-7CA9C9ADE828}"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159010632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46820819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369893464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40665273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10367758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418362821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206195247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5F67E-0E84-445E-B6A6-7CA9C9ADE828}"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F648E-BAFF-4AE5-9D66-65C02E136C65}" type="slidenum">
              <a:rPr lang="en-GB" smtClean="0"/>
              <a:t>‹#›</a:t>
            </a:fld>
            <a:endParaRPr lang="en-GB"/>
          </a:p>
        </p:txBody>
      </p:sp>
    </p:spTree>
    <p:extLst>
      <p:ext uri="{BB962C8B-B14F-4D97-AF65-F5344CB8AC3E}">
        <p14:creationId xmlns:p14="http://schemas.microsoft.com/office/powerpoint/2010/main" val="527712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theme" Target="../theme/theme3.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17" Type="http://schemas.openxmlformats.org/officeDocument/2006/relationships/theme" Target="../theme/theme4.xml"/><Relationship Id="rId2" Type="http://schemas.openxmlformats.org/officeDocument/2006/relationships/slideLayout" Target="../slideLayouts/slideLayout40.xml"/><Relationship Id="rId16" Type="http://schemas.openxmlformats.org/officeDocument/2006/relationships/slideLayout" Target="../slideLayouts/slideLayout54.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2.xml"/><Relationship Id="rId13" Type="http://schemas.openxmlformats.org/officeDocument/2006/relationships/slideLayout" Target="../slideLayouts/slideLayout67.xml"/><Relationship Id="rId18" Type="http://schemas.openxmlformats.org/officeDocument/2006/relationships/theme" Target="../theme/theme5.xml"/><Relationship Id="rId3" Type="http://schemas.openxmlformats.org/officeDocument/2006/relationships/slideLayout" Target="../slideLayouts/slideLayout57.xml"/><Relationship Id="rId7" Type="http://schemas.openxmlformats.org/officeDocument/2006/relationships/slideLayout" Target="../slideLayouts/slideLayout61.xml"/><Relationship Id="rId12" Type="http://schemas.openxmlformats.org/officeDocument/2006/relationships/slideLayout" Target="../slideLayouts/slideLayout66.xml"/><Relationship Id="rId17" Type="http://schemas.openxmlformats.org/officeDocument/2006/relationships/slideLayout" Target="../slideLayouts/slideLayout71.xml"/><Relationship Id="rId2" Type="http://schemas.openxmlformats.org/officeDocument/2006/relationships/slideLayout" Target="../slideLayouts/slideLayout56.xml"/><Relationship Id="rId16" Type="http://schemas.openxmlformats.org/officeDocument/2006/relationships/slideLayout" Target="../slideLayouts/slideLayout70.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5" Type="http://schemas.openxmlformats.org/officeDocument/2006/relationships/slideLayout" Target="../slideLayouts/slideLayout69.xml"/><Relationship Id="rId10" Type="http://schemas.openxmlformats.org/officeDocument/2006/relationships/slideLayout" Target="../slideLayouts/slideLayout64.xml"/><Relationship Id="rId4" Type="http://schemas.openxmlformats.org/officeDocument/2006/relationships/slideLayout" Target="../slideLayouts/slideLayout58.xml"/><Relationship Id="rId9" Type="http://schemas.openxmlformats.org/officeDocument/2006/relationships/slideLayout" Target="../slideLayouts/slideLayout63.xml"/><Relationship Id="rId14" Type="http://schemas.openxmlformats.org/officeDocument/2006/relationships/slideLayout" Target="../slideLayouts/slideLayout6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B55F67E-0E84-445E-B6A6-7CA9C9ADE828}" type="datetimeFigureOut">
              <a:rPr lang="en-GB" smtClean="0"/>
              <a:t>30/11/2017</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CBF648E-BAFF-4AE5-9D66-65C02E136C65}"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429986"/>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9B701E-2AF6-4477-9FC9-DBB1E4498E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C5F759-3775-44D1-B77B-0213C26921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D91FFA-EAF9-4653-B8C2-A245026532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55F67E-0E84-445E-B6A6-7CA9C9ADE828}" type="datetimeFigureOut">
              <a:rPr lang="en-GB" smtClean="0"/>
              <a:t>30/11/2017</a:t>
            </a:fld>
            <a:endParaRPr lang="en-GB"/>
          </a:p>
        </p:txBody>
      </p:sp>
      <p:sp>
        <p:nvSpPr>
          <p:cNvPr id="5" name="Footer Placeholder 4">
            <a:extLst>
              <a:ext uri="{FF2B5EF4-FFF2-40B4-BE49-F238E27FC236}">
                <a16:creationId xmlns:a16="http://schemas.microsoft.com/office/drawing/2014/main" id="{3914682E-1371-49E4-987D-0DB1EBF2E3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1EB5AE0-E50A-4850-A119-DA7BD6BB8D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BF648E-BAFF-4AE5-9D66-65C02E136C65}" type="slidenum">
              <a:rPr lang="en-GB" smtClean="0"/>
              <a:t>‹#›</a:t>
            </a:fld>
            <a:endParaRPr lang="en-GB"/>
          </a:p>
        </p:txBody>
      </p:sp>
    </p:spTree>
    <p:extLst>
      <p:ext uri="{BB962C8B-B14F-4D97-AF65-F5344CB8AC3E}">
        <p14:creationId xmlns:p14="http://schemas.microsoft.com/office/powerpoint/2010/main" val="1953009323"/>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B55F67E-0E84-445E-B6A6-7CA9C9ADE828}" type="datetimeFigureOut">
              <a:rPr lang="en-GB" smtClean="0"/>
              <a:t>30/11/2017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BF648E-BAFF-4AE5-9D66-65C02E136C65}" type="slidenum">
              <a:rPr lang="en-GB" smtClean="0"/>
              <a:t>‹#›</a:t>
            </a:fld>
            <a:endParaRPr lang="en-GB"/>
          </a:p>
        </p:txBody>
      </p:sp>
    </p:spTree>
    <p:extLst>
      <p:ext uri="{BB962C8B-B14F-4D97-AF65-F5344CB8AC3E}">
        <p14:creationId xmlns:p14="http://schemas.microsoft.com/office/powerpoint/2010/main" val="2704573999"/>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 id="2147483929" r:id="rId12"/>
    <p:sldLayoutId id="2147483930" r:id="rId13"/>
    <p:sldLayoutId id="2147483931" r:id="rId14"/>
    <p:sldLayoutId id="2147483932" r:id="rId15"/>
    <p:sldLayoutId id="214748393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B55F67E-0E84-445E-B6A6-7CA9C9ADE828}" type="datetimeFigureOut">
              <a:rPr lang="en-GB" smtClean="0"/>
              <a:t>30/11/2017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BF648E-BAFF-4AE5-9D66-65C02E136C65}" type="slidenum">
              <a:rPr lang="en-GB" smtClean="0"/>
              <a:t>‹#›</a:t>
            </a:fld>
            <a:endParaRPr lang="en-GB"/>
          </a:p>
        </p:txBody>
      </p:sp>
    </p:spTree>
    <p:extLst>
      <p:ext uri="{BB962C8B-B14F-4D97-AF65-F5344CB8AC3E}">
        <p14:creationId xmlns:p14="http://schemas.microsoft.com/office/powerpoint/2010/main" val="4062889176"/>
      </p:ext>
    </p:extLst>
  </p:cSld>
  <p:clrMap bg1="lt1" tx1="dk1" bg2="lt2" tx2="dk2" accent1="accent1" accent2="accent2" accent3="accent3" accent4="accent4" accent5="accent5" accent6="accent6" hlink="hlink" folHlink="folHlink"/>
  <p:sldLayoutIdLst>
    <p:sldLayoutId id="2147483935" r:id="rId1"/>
    <p:sldLayoutId id="2147483936" r:id="rId2"/>
    <p:sldLayoutId id="2147483937" r:id="rId3"/>
    <p:sldLayoutId id="2147483938" r:id="rId4"/>
    <p:sldLayoutId id="2147483939" r:id="rId5"/>
    <p:sldLayoutId id="2147483940" r:id="rId6"/>
    <p:sldLayoutId id="2147483941" r:id="rId7"/>
    <p:sldLayoutId id="2147483942" r:id="rId8"/>
    <p:sldLayoutId id="2147483943" r:id="rId9"/>
    <p:sldLayoutId id="2147483944" r:id="rId10"/>
    <p:sldLayoutId id="2147483945" r:id="rId11"/>
    <p:sldLayoutId id="2147483946" r:id="rId12"/>
    <p:sldLayoutId id="2147483947" r:id="rId13"/>
    <p:sldLayoutId id="2147483948" r:id="rId14"/>
    <p:sldLayoutId id="2147483949" r:id="rId15"/>
    <p:sldLayoutId id="214748395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FB55F67E-0E84-445E-B6A6-7CA9C9ADE828}" type="datetimeFigureOut">
              <a:rPr lang="en-GB" smtClean="0"/>
              <a:t>30/11/2017</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CCBF648E-BAFF-4AE5-9D66-65C02E136C65}" type="slidenum">
              <a:rPr lang="en-GB" smtClean="0"/>
              <a:t>‹#›</a:t>
            </a:fld>
            <a:endParaRPr lang="en-GB"/>
          </a:p>
        </p:txBody>
      </p:sp>
    </p:spTree>
    <p:extLst>
      <p:ext uri="{BB962C8B-B14F-4D97-AF65-F5344CB8AC3E}">
        <p14:creationId xmlns:p14="http://schemas.microsoft.com/office/powerpoint/2010/main" val="691508523"/>
      </p:ext>
    </p:extLst>
  </p:cSld>
  <p:clrMap bg1="dk1" tx1="lt1" bg2="dk2" tx2="lt2" accent1="accent1" accent2="accent2" accent3="accent3" accent4="accent4" accent5="accent5" accent6="accent6" hlink="hlink" folHlink="folHlink"/>
  <p:sldLayoutIdLst>
    <p:sldLayoutId id="2147483952" r:id="rId1"/>
    <p:sldLayoutId id="2147483953" r:id="rId2"/>
    <p:sldLayoutId id="2147483954" r:id="rId3"/>
    <p:sldLayoutId id="2147483955" r:id="rId4"/>
    <p:sldLayoutId id="2147483956" r:id="rId5"/>
    <p:sldLayoutId id="2147483957" r:id="rId6"/>
    <p:sldLayoutId id="2147483958" r:id="rId7"/>
    <p:sldLayoutId id="2147483959" r:id="rId8"/>
    <p:sldLayoutId id="2147483960" r:id="rId9"/>
    <p:sldLayoutId id="2147483961" r:id="rId10"/>
    <p:sldLayoutId id="2147483962" r:id="rId11"/>
    <p:sldLayoutId id="2147483963" r:id="rId12"/>
    <p:sldLayoutId id="2147483964" r:id="rId13"/>
    <p:sldLayoutId id="2147483965" r:id="rId14"/>
    <p:sldLayoutId id="2147483966" r:id="rId15"/>
    <p:sldLayoutId id="2147483967" r:id="rId16"/>
    <p:sldLayoutId id="2147483968"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gif"/><Relationship Id="rId1" Type="http://schemas.openxmlformats.org/officeDocument/2006/relationships/slideLayout" Target="../slideLayouts/slideLayout13.xml"/><Relationship Id="rId4" Type="http://schemas.openxmlformats.org/officeDocument/2006/relationships/image" Target="../media/image15.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1.xml.rels><?xml version="1.0" encoding="UTF-8" standalone="yes"?>
<Relationships xmlns="http://schemas.openxmlformats.org/package/2006/relationships"><Relationship Id="rId8" Type="http://schemas.openxmlformats.org/officeDocument/2006/relationships/hyperlink" Target="https://www.theguardian.com/housing-network/2015/dec/07/housing-right-to-buy-margaret-thatcher-data" TargetMode="External"/><Relationship Id="rId3" Type="http://schemas.openxmlformats.org/officeDocument/2006/relationships/hyperlink" Target="http://journals.sagepub.com.ezproxy.uwtsd.ac.uk/doi/full/10.1177/0261018312457869" TargetMode="External"/><Relationship Id="rId7" Type="http://schemas.openxmlformats.org/officeDocument/2006/relationships/hyperlink" Target="https://search-proquest-com.ezproxy.uwtsd.ac.uk/docview/1685654784/abstract/7663E94ADD224995PQ/1?accountid=130472" TargetMode="External"/><Relationship Id="rId2" Type="http://schemas.openxmlformats.org/officeDocument/2006/relationships/hyperlink" Target="https://www.theguardian.com/society/2015/aug/26/right-to-buy-margaret-thatcher-david-cameron-housing-crisis" TargetMode="External"/><Relationship Id="rId1" Type="http://schemas.openxmlformats.org/officeDocument/2006/relationships/slideLayout" Target="../slideLayouts/slideLayout13.xml"/><Relationship Id="rId6" Type="http://schemas.openxmlformats.org/officeDocument/2006/relationships/hyperlink" Target="https://www.findmypast.co.uk/1939register/the-1930s-home/" TargetMode="External"/><Relationship Id="rId5" Type="http://schemas.openxmlformats.org/officeDocument/2006/relationships/hyperlink" Target="https://www.theguardian.com/business/2014/may/24/history-british-housing-decade" TargetMode="External"/><Relationship Id="rId10" Type="http://schemas.openxmlformats.org/officeDocument/2006/relationships/hyperlink" Target="http://www.telegraph.co.uk/news/politics/margaret-thatcher/9983113/Margaret-Thatcher-History-of-one-of-the-first-Right-To-Buy-council-houses.html" TargetMode="External"/><Relationship Id="rId4" Type="http://schemas.openxmlformats.org/officeDocument/2006/relationships/hyperlink" Target="http://librarycatalogue.uwtsd.ac.uk/primo_library/libweb/action/display.do?tabs=detailsTab&amp;ct=display&amp;fn=search&amp;doc=TN_sciversesciencedirect_elsevierS1051-1377(17)30016-5&amp;indx=1&amp;recIds=TN_sciversesciencedirect_elsevierS1051-1377(17)30016-5&amp;recIdxs=0&amp;elementId=0&amp;renderMode=poppedOut&amp;displayMode=full&amp;frbrVersion=&amp;frbg=&amp;&amp;dscnt=0&amp;scp.scps=scope:(44WHELF_UWTSD),44WHELF_UWTSD_Ebsco,primo_central_multiple_fe&amp;tb=t&amp;mode=Basic&amp;vid=44WHELF_UWTSD_VU1&amp;srt=rank&amp;tab=tab1&amp;dum=true&amp;vl(freeText0)=the%20right%20to%20buy%20public%20housing%20in%20britain&amp;dstmp=1511128536175" TargetMode="External"/><Relationship Id="rId9" Type="http://schemas.openxmlformats.org/officeDocument/2006/relationships/hyperlink" Target="http://www.geograph.org.uk/photo/2358581"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www.legislation.gov.uk/ukpga/1980/51/enacted" TargetMode="External"/><Relationship Id="rId3" Type="http://schemas.openxmlformats.org/officeDocument/2006/relationships/hyperlink" Target="https://www.istockphoto.com/gb/photo/british-property-gm503917787-44752522" TargetMode="External"/><Relationship Id="rId7" Type="http://schemas.openxmlformats.org/officeDocument/2006/relationships/hyperlink" Target="https://www.youtube.com/watch?v=aM8lzqsRn64" TargetMode="External"/><Relationship Id="rId2" Type="http://schemas.openxmlformats.org/officeDocument/2006/relationships/hyperlink" Target="https://www.theguardian.com/society/2016/jan/04/end-of-council-housing-bill-secure-tenancies-pay-to-stay" TargetMode="External"/><Relationship Id="rId1" Type="http://schemas.openxmlformats.org/officeDocument/2006/relationships/slideLayout" Target="../slideLayouts/slideLayout13.xml"/><Relationship Id="rId6" Type="http://schemas.openxmlformats.org/officeDocument/2006/relationships/hyperlink" Target="https://search.proquest.com/docview/1674220593" TargetMode="External"/><Relationship Id="rId5" Type="http://schemas.openxmlformats.org/officeDocument/2006/relationships/hyperlink" Target="http://oxfordstudent.com/2013/05/02/having-a-wales-of-a-time/" TargetMode="External"/><Relationship Id="rId10" Type="http://schemas.openxmlformats.org/officeDocument/2006/relationships/hyperlink" Target="https://en.wikipedia.org/wiki/Flag_of_Scotland" TargetMode="External"/><Relationship Id="rId4" Type="http://schemas.openxmlformats.org/officeDocument/2006/relationships/hyperlink" Target="http://www.livingpaintings.org/have-england-finally-got-it-right" TargetMode="External"/><Relationship Id="rId9" Type="http://schemas.openxmlformats.org/officeDocument/2006/relationships/hyperlink" Target="https://search-proquest-com.ezproxy.uwtsd.ac.uk/docview/1673386562/abstract/EF7AD7BAEB8546FDPQ/1?accountid=130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2793511-69FB-4D63-BE65-334904A2973D}"/>
              </a:ext>
            </a:extLst>
          </p:cNvPr>
          <p:cNvSpPr txBox="1">
            <a:spLocks/>
          </p:cNvSpPr>
          <p:nvPr/>
        </p:nvSpPr>
        <p:spPr>
          <a:xfrm>
            <a:off x="1162975" y="0"/>
            <a:ext cx="5634157" cy="1320800"/>
          </a:xfrm>
          <a:prstGeom prst="rect">
            <a:avLst/>
          </a:prstGeom>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dirty="0">
                <a:solidFill>
                  <a:schemeClr val="tx1"/>
                </a:solidFill>
              </a:rPr>
              <a:t>The Right To Buy 1980 Act</a:t>
            </a:r>
          </a:p>
        </p:txBody>
      </p:sp>
      <p:pic>
        <p:nvPicPr>
          <p:cNvPr id="5" name="Picture 4" descr="A large brick building&#10;&#10;Description generated with high confidence">
            <a:extLst>
              <a:ext uri="{FF2B5EF4-FFF2-40B4-BE49-F238E27FC236}">
                <a16:creationId xmlns:a16="http://schemas.microsoft.com/office/drawing/2014/main" id="{0C377595-9A84-4810-9B8F-1808E83A3F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7670" y="1930400"/>
            <a:ext cx="5817704" cy="3817868"/>
          </a:xfrm>
          <a:prstGeom prst="rect">
            <a:avLst/>
          </a:prstGeom>
        </p:spPr>
      </p:pic>
      <p:sp>
        <p:nvSpPr>
          <p:cNvPr id="6" name="TextBox 5">
            <a:extLst>
              <a:ext uri="{FF2B5EF4-FFF2-40B4-BE49-F238E27FC236}">
                <a16:creationId xmlns:a16="http://schemas.microsoft.com/office/drawing/2014/main" id="{59336FE1-AC51-4D13-A72E-A05706201D96}"/>
              </a:ext>
            </a:extLst>
          </p:cNvPr>
          <p:cNvSpPr txBox="1"/>
          <p:nvPr/>
        </p:nvSpPr>
        <p:spPr>
          <a:xfrm>
            <a:off x="10893287" y="6387548"/>
            <a:ext cx="2040834" cy="369332"/>
          </a:xfrm>
          <a:prstGeom prst="rect">
            <a:avLst/>
          </a:prstGeom>
          <a:noFill/>
        </p:spPr>
        <p:txBody>
          <a:bodyPr wrap="square" rtlCol="0">
            <a:spAutoFit/>
          </a:bodyPr>
          <a:lstStyle/>
          <a:p>
            <a:r>
              <a:rPr lang="en-GB" dirty="0"/>
              <a:t>150923</a:t>
            </a:r>
          </a:p>
        </p:txBody>
      </p:sp>
    </p:spTree>
    <p:extLst>
      <p:ext uri="{BB962C8B-B14F-4D97-AF65-F5344CB8AC3E}">
        <p14:creationId xmlns:p14="http://schemas.microsoft.com/office/powerpoint/2010/main" val="48209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05E35B0-89BA-4F38-841E-8E2ED9F7B901}"/>
              </a:ext>
            </a:extLst>
          </p:cNvPr>
          <p:cNvSpPr>
            <a:spLocks noGrp="1"/>
          </p:cNvSpPr>
          <p:nvPr>
            <p:ph type="title"/>
          </p:nvPr>
        </p:nvSpPr>
        <p:spPr>
          <a:xfrm>
            <a:off x="677334" y="609600"/>
            <a:ext cx="8596668" cy="1320800"/>
          </a:xfrm>
        </p:spPr>
        <p:txBody>
          <a:bodyPr>
            <a:normAutofit/>
          </a:bodyPr>
          <a:lstStyle/>
          <a:p>
            <a:r>
              <a:rPr lang="en-GB" sz="4000" dirty="0">
                <a:solidFill>
                  <a:schemeClr val="tx1"/>
                </a:solidFill>
              </a:rPr>
              <a:t>                       Contents Page</a:t>
            </a:r>
          </a:p>
        </p:txBody>
      </p:sp>
      <p:sp>
        <p:nvSpPr>
          <p:cNvPr id="5" name="Content Placeholder 2">
            <a:extLst>
              <a:ext uri="{FF2B5EF4-FFF2-40B4-BE49-F238E27FC236}">
                <a16:creationId xmlns:a16="http://schemas.microsoft.com/office/drawing/2014/main" id="{5EBF6302-D7E7-48B8-A008-72942DD9E642}"/>
              </a:ext>
            </a:extLst>
          </p:cNvPr>
          <p:cNvSpPr>
            <a:spLocks noGrp="1"/>
          </p:cNvSpPr>
          <p:nvPr>
            <p:ph idx="1"/>
          </p:nvPr>
        </p:nvSpPr>
        <p:spPr>
          <a:xfrm>
            <a:off x="677334" y="2226850"/>
            <a:ext cx="8596668" cy="3880773"/>
          </a:xfrm>
        </p:spPr>
        <p:txBody>
          <a:bodyPr>
            <a:normAutofit/>
          </a:bodyPr>
          <a:lstStyle/>
          <a:p>
            <a:r>
              <a:rPr lang="en-GB" sz="2400" dirty="0"/>
              <a:t>Introduction</a:t>
            </a:r>
          </a:p>
          <a:p>
            <a:r>
              <a:rPr lang="en-GB" sz="2400" dirty="0"/>
              <a:t>Description of the chosen landmark</a:t>
            </a:r>
          </a:p>
          <a:p>
            <a:r>
              <a:rPr lang="en-GB" sz="2400" dirty="0"/>
              <a:t>Link it relevant/current legislations</a:t>
            </a:r>
          </a:p>
          <a:p>
            <a:r>
              <a:rPr lang="en-GB" sz="2400" dirty="0"/>
              <a:t>The implementation of facts &amp; statistics</a:t>
            </a:r>
          </a:p>
          <a:p>
            <a:r>
              <a:rPr lang="en-GB" sz="2400" dirty="0"/>
              <a:t>Impact on health and social care / service users</a:t>
            </a:r>
          </a:p>
          <a:p>
            <a:r>
              <a:rPr lang="en-GB" sz="2400" dirty="0"/>
              <a:t>Conclusion</a:t>
            </a:r>
          </a:p>
          <a:p>
            <a:r>
              <a:rPr lang="en-GB" sz="2400" dirty="0"/>
              <a:t>Reference list </a:t>
            </a:r>
          </a:p>
          <a:p>
            <a:endParaRPr lang="en-GB" sz="2400" dirty="0"/>
          </a:p>
        </p:txBody>
      </p:sp>
    </p:spTree>
    <p:extLst>
      <p:ext uri="{BB962C8B-B14F-4D97-AF65-F5344CB8AC3E}">
        <p14:creationId xmlns:p14="http://schemas.microsoft.com/office/powerpoint/2010/main" val="4148402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 calcmode="lin" valueType="num">
                                      <p:cBhvr additive="base">
                                        <p:cTn id="3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 calcmode="lin" valueType="num">
                                      <p:cBhvr additive="base">
                                        <p:cTn id="3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5" end="5"/>
                                            </p:txEl>
                                          </p:spTgt>
                                        </p:tgtEl>
                                        <p:attrNameLst>
                                          <p:attrName>style.visibility</p:attrName>
                                        </p:attrNameLst>
                                      </p:cBhvr>
                                      <p:to>
                                        <p:strVal val="visible"/>
                                      </p:to>
                                    </p:set>
                                    <p:anim calcmode="lin" valueType="num">
                                      <p:cBhvr additive="base">
                                        <p:cTn id="43"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6" end="6"/>
                                            </p:txEl>
                                          </p:spTgt>
                                        </p:tgtEl>
                                        <p:attrNameLst>
                                          <p:attrName>style.visibility</p:attrName>
                                        </p:attrNameLst>
                                      </p:cBhvr>
                                      <p:to>
                                        <p:strVal val="visible"/>
                                      </p:to>
                                    </p:set>
                                    <p:anim calcmode="lin" valueType="num">
                                      <p:cBhvr additive="base">
                                        <p:cTn id="49"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F5225B1-2A26-4EFF-9720-22110801F8CA}"/>
              </a:ext>
            </a:extLst>
          </p:cNvPr>
          <p:cNvSpPr txBox="1">
            <a:spLocks/>
          </p:cNvSpPr>
          <p:nvPr/>
        </p:nvSpPr>
        <p:spPr>
          <a:xfrm>
            <a:off x="3994143" y="960610"/>
            <a:ext cx="7766936" cy="1646302"/>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a:solidFill>
                  <a:schemeClr val="tx1"/>
                </a:solidFill>
              </a:rPr>
              <a:t>Introduction</a:t>
            </a:r>
            <a:endParaRPr lang="en-GB" sz="4000" dirty="0">
              <a:solidFill>
                <a:schemeClr val="tx1"/>
              </a:solidFill>
            </a:endParaRPr>
          </a:p>
        </p:txBody>
      </p:sp>
      <p:sp>
        <p:nvSpPr>
          <p:cNvPr id="5" name="Subtitle 2">
            <a:extLst>
              <a:ext uri="{FF2B5EF4-FFF2-40B4-BE49-F238E27FC236}">
                <a16:creationId xmlns:a16="http://schemas.microsoft.com/office/drawing/2014/main" id="{335D833D-A750-42BA-A01D-090EB2D95999}"/>
              </a:ext>
            </a:extLst>
          </p:cNvPr>
          <p:cNvSpPr txBox="1">
            <a:spLocks/>
          </p:cNvSpPr>
          <p:nvPr/>
        </p:nvSpPr>
        <p:spPr>
          <a:xfrm>
            <a:off x="1666093" y="2332101"/>
            <a:ext cx="7766936" cy="1096899"/>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lnSpc>
                <a:spcPct val="200000"/>
              </a:lnSpc>
              <a:buNone/>
            </a:pPr>
            <a:r>
              <a:rPr lang="en-GB" sz="1600" dirty="0">
                <a:solidFill>
                  <a:schemeClr val="tx1"/>
                </a:solidFill>
              </a:rPr>
              <a:t>In this presentation the description of the ‘right to buy act’ and history will be discussed, it will also be said how it links to current/relevant legislations. The success and weaknesses of the implementation will be evaluated as well as the impact on health and social and the service users being explained.</a:t>
            </a:r>
          </a:p>
        </p:txBody>
      </p:sp>
    </p:spTree>
    <p:extLst>
      <p:ext uri="{BB962C8B-B14F-4D97-AF65-F5344CB8AC3E}">
        <p14:creationId xmlns:p14="http://schemas.microsoft.com/office/powerpoint/2010/main" val="30329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58C37259-90FC-4EBA-8D36-1B1B7F518D74}"/>
              </a:ext>
            </a:extLst>
          </p:cNvPr>
          <p:cNvSpPr>
            <a:spLocks noGrp="1"/>
          </p:cNvSpPr>
          <p:nvPr>
            <p:ph type="subTitle" idx="1"/>
          </p:nvPr>
        </p:nvSpPr>
        <p:spPr>
          <a:xfrm>
            <a:off x="376238" y="58738"/>
            <a:ext cx="9144000" cy="1655762"/>
          </a:xfrm>
        </p:spPr>
        <p:txBody>
          <a:bodyPr/>
          <a:lstStyle/>
          <a:p>
            <a:r>
              <a:rPr lang="en-GB" dirty="0"/>
              <a:t>The 1970s – Appealing to voters with a new answer to housing, the conservatives win the general election with their flagship policy ‘The right to buy’. </a:t>
            </a:r>
          </a:p>
          <a:p>
            <a:endParaRPr lang="en-GB" dirty="0"/>
          </a:p>
        </p:txBody>
      </p:sp>
      <p:pic>
        <p:nvPicPr>
          <p:cNvPr id="7" name="Picture 6">
            <a:extLst>
              <a:ext uri="{FF2B5EF4-FFF2-40B4-BE49-F238E27FC236}">
                <a16:creationId xmlns:a16="http://schemas.microsoft.com/office/drawing/2014/main" id="{8A1D3F58-B7D7-4AA6-937B-C5B0AF2E9B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0537" y="1225689"/>
            <a:ext cx="3705225" cy="5143500"/>
          </a:xfrm>
          <a:prstGeom prst="rect">
            <a:avLst/>
          </a:prstGeom>
        </p:spPr>
      </p:pic>
      <p:sp>
        <p:nvSpPr>
          <p:cNvPr id="8" name="Rectangle 7">
            <a:extLst>
              <a:ext uri="{FF2B5EF4-FFF2-40B4-BE49-F238E27FC236}">
                <a16:creationId xmlns:a16="http://schemas.microsoft.com/office/drawing/2014/main" id="{07E07D43-09C3-4943-8E93-4242E8A754E3}"/>
              </a:ext>
            </a:extLst>
          </p:cNvPr>
          <p:cNvSpPr/>
          <p:nvPr/>
        </p:nvSpPr>
        <p:spPr>
          <a:xfrm>
            <a:off x="0" y="1225689"/>
            <a:ext cx="8275393" cy="5632311"/>
          </a:xfrm>
          <a:prstGeom prst="rect">
            <a:avLst/>
          </a:prstGeom>
        </p:spPr>
        <p:txBody>
          <a:bodyPr wrap="square">
            <a:spAutoFit/>
          </a:bodyPr>
          <a:lstStyle/>
          <a:p>
            <a:pPr lvl="0" eaLnBrk="0" fontAlgn="base" hangingPunct="0">
              <a:spcBef>
                <a:spcPct val="0"/>
              </a:spcBef>
              <a:spcAft>
                <a:spcPct val="0"/>
              </a:spcAft>
            </a:pPr>
            <a:endParaRPr lang="en-US" altLang="en-US" dirty="0">
              <a:latin typeface="Arial" panose="020B0604020202020204" pitchFamily="34" charset="0"/>
            </a:endParaRPr>
          </a:p>
          <a:p>
            <a:pPr lvl="0" eaLnBrk="0" fontAlgn="base" hangingPunct="0">
              <a:spcBef>
                <a:spcPct val="0"/>
              </a:spcBef>
              <a:spcAft>
                <a:spcPct val="0"/>
              </a:spcAft>
            </a:pPr>
            <a:r>
              <a:rPr lang="en-US" altLang="en-US" dirty="0">
                <a:latin typeface="Arial" panose="020B0604020202020204" pitchFamily="34" charset="0"/>
              </a:rPr>
              <a:t>The Four promises in the conservative manifesto 1979 regarding housing </a:t>
            </a:r>
          </a:p>
          <a:p>
            <a:pPr lvl="0" eaLnBrk="0" fontAlgn="base" hangingPunct="0">
              <a:spcBef>
                <a:spcPct val="0"/>
              </a:spcBef>
              <a:spcAft>
                <a:spcPct val="0"/>
              </a:spcAft>
            </a:pPr>
            <a:endParaRPr lang="en-US" altLang="en-US" dirty="0">
              <a:latin typeface="Arial" panose="020B0604020202020204" pitchFamily="34" charset="0"/>
            </a:endParaRPr>
          </a:p>
          <a:p>
            <a:pPr lvl="0" eaLnBrk="0" fontAlgn="base" hangingPunct="0">
              <a:spcBef>
                <a:spcPct val="0"/>
              </a:spcBef>
              <a:spcAft>
                <a:spcPct val="0"/>
              </a:spcAft>
            </a:pPr>
            <a:endParaRPr lang="en-US" altLang="en-US" dirty="0">
              <a:latin typeface="Arial" panose="020B0604020202020204" pitchFamily="34" charset="0"/>
            </a:endParaRPr>
          </a:p>
          <a:p>
            <a:pPr lvl="0" eaLnBrk="0" fontAlgn="base" hangingPunct="0">
              <a:spcBef>
                <a:spcPct val="0"/>
              </a:spcBef>
              <a:spcAft>
                <a:spcPct val="0"/>
              </a:spcAft>
            </a:pPr>
            <a:r>
              <a:rPr lang="en-US" altLang="en-US" dirty="0">
                <a:latin typeface="Arial" panose="020B0604020202020204" pitchFamily="34" charset="0"/>
              </a:rPr>
              <a:t>We shall reduce mortgage rates to 9.5% and will see that they do not raise above that.</a:t>
            </a:r>
          </a:p>
          <a:p>
            <a:pPr lvl="0" eaLnBrk="0" fontAlgn="base" hangingPunct="0">
              <a:spcBef>
                <a:spcPct val="0"/>
              </a:spcBef>
              <a:spcAft>
                <a:spcPct val="0"/>
              </a:spcAft>
            </a:pPr>
            <a:endParaRPr lang="en-US" altLang="en-US" dirty="0">
              <a:latin typeface="Arial" panose="020B0604020202020204" pitchFamily="34" charset="0"/>
            </a:endParaRPr>
          </a:p>
          <a:p>
            <a:pPr lvl="0" eaLnBrk="0" fontAlgn="base" hangingPunct="0">
              <a:spcBef>
                <a:spcPct val="0"/>
              </a:spcBef>
              <a:spcAft>
                <a:spcPct val="0"/>
              </a:spcAft>
            </a:pPr>
            <a:r>
              <a:rPr lang="en-US" altLang="en-US" dirty="0">
                <a:latin typeface="Arial" panose="020B0604020202020204" pitchFamily="34" charset="0"/>
              </a:rPr>
              <a:t>Give real help to first time buyers by matching their savings for deposit</a:t>
            </a:r>
          </a:p>
          <a:p>
            <a:pPr eaLnBrk="0" fontAlgn="base" hangingPunct="0">
              <a:spcBef>
                <a:spcPct val="0"/>
              </a:spcBef>
              <a:spcAft>
                <a:spcPct val="0"/>
              </a:spcAft>
            </a:pPr>
            <a:r>
              <a:rPr lang="en-GB" i="1" dirty="0"/>
              <a:t>For first time buyers she proposed the home savings grant scheme – people who save regularly with a building society will receive a grant in proportion to what they have saved themselves. </a:t>
            </a:r>
          </a:p>
          <a:p>
            <a:pPr lvl="0" eaLnBrk="0" fontAlgn="base" hangingPunct="0">
              <a:spcBef>
                <a:spcPct val="0"/>
              </a:spcBef>
              <a:spcAft>
                <a:spcPct val="0"/>
              </a:spcAft>
            </a:pPr>
            <a:endParaRPr lang="en-US" altLang="en-US" dirty="0">
              <a:latin typeface="Arial" panose="020B0604020202020204" pitchFamily="34" charset="0"/>
            </a:endParaRPr>
          </a:p>
          <a:p>
            <a:pPr lvl="0" eaLnBrk="0" fontAlgn="base" hangingPunct="0">
              <a:spcBef>
                <a:spcPct val="0"/>
              </a:spcBef>
              <a:spcAft>
                <a:spcPct val="0"/>
              </a:spcAft>
            </a:pPr>
            <a:endParaRPr lang="en-US" altLang="en-US" dirty="0">
              <a:latin typeface="Arial" panose="020B0604020202020204" pitchFamily="34" charset="0"/>
            </a:endParaRPr>
          </a:p>
          <a:p>
            <a:pPr lvl="0" eaLnBrk="0" fontAlgn="base" hangingPunct="0">
              <a:spcBef>
                <a:spcPct val="0"/>
              </a:spcBef>
              <a:spcAft>
                <a:spcPct val="0"/>
              </a:spcAft>
            </a:pPr>
            <a:r>
              <a:rPr lang="en-US" altLang="en-US" b="1" dirty="0">
                <a:latin typeface="Arial" panose="020B0604020202020204" pitchFamily="34" charset="0"/>
              </a:rPr>
              <a:t>Give the right in law to buy your own council house 1/3 below market value </a:t>
            </a:r>
          </a:p>
          <a:p>
            <a:pPr lvl="0" eaLnBrk="0" fontAlgn="base" hangingPunct="0">
              <a:spcBef>
                <a:spcPct val="0"/>
              </a:spcBef>
              <a:spcAft>
                <a:spcPct val="0"/>
              </a:spcAft>
            </a:pPr>
            <a:endParaRPr lang="en-US" altLang="en-US" dirty="0">
              <a:latin typeface="Arial" panose="020B0604020202020204" pitchFamily="34" charset="0"/>
            </a:endParaRPr>
          </a:p>
          <a:p>
            <a:pPr lvl="0" eaLnBrk="0" fontAlgn="base" hangingPunct="0">
              <a:spcBef>
                <a:spcPct val="0"/>
              </a:spcBef>
              <a:spcAft>
                <a:spcPct val="0"/>
              </a:spcAft>
            </a:pPr>
            <a:r>
              <a:rPr lang="en-US" altLang="en-US" dirty="0">
                <a:latin typeface="Arial" panose="020B0604020202020204" pitchFamily="34" charset="0"/>
              </a:rPr>
              <a:t>Give immediate relief from burden of local rates and abolish rates in favor of a fairer system of taxation based on what you can afford .</a:t>
            </a:r>
          </a:p>
          <a:p>
            <a:pPr lvl="0" eaLnBrk="0" fontAlgn="base" hangingPunct="0">
              <a:spcBef>
                <a:spcPct val="0"/>
              </a:spcBef>
              <a:spcAft>
                <a:spcPct val="0"/>
              </a:spcAft>
            </a:pPr>
            <a:endParaRPr lang="en-US" altLang="en-US" dirty="0">
              <a:latin typeface="Arial" panose="020B0604020202020204" pitchFamily="34" charset="0"/>
            </a:endParaRPr>
          </a:p>
          <a:p>
            <a:pPr lvl="0" eaLnBrk="0" fontAlgn="base" hangingPunct="0">
              <a:spcBef>
                <a:spcPct val="0"/>
              </a:spcBef>
              <a:spcAft>
                <a:spcPct val="0"/>
              </a:spcAft>
            </a:pPr>
            <a:r>
              <a:rPr lang="en-US" altLang="en-US" dirty="0">
                <a:latin typeface="Arial" panose="020B0604020202020204" pitchFamily="34" charset="0"/>
              </a:rPr>
              <a:t>(Thatcher, 1979) </a:t>
            </a:r>
          </a:p>
        </p:txBody>
      </p:sp>
      <p:sp>
        <p:nvSpPr>
          <p:cNvPr id="2" name="TextBox 1">
            <a:extLst>
              <a:ext uri="{FF2B5EF4-FFF2-40B4-BE49-F238E27FC236}">
                <a16:creationId xmlns:a16="http://schemas.microsoft.com/office/drawing/2014/main" id="{B4B719E4-4E06-449E-BE25-197DB0CC31F8}"/>
              </a:ext>
            </a:extLst>
          </p:cNvPr>
          <p:cNvSpPr txBox="1"/>
          <p:nvPr/>
        </p:nvSpPr>
        <p:spPr>
          <a:xfrm>
            <a:off x="10759737" y="150257"/>
            <a:ext cx="1180730" cy="338554"/>
          </a:xfrm>
          <a:prstGeom prst="rect">
            <a:avLst/>
          </a:prstGeom>
          <a:noFill/>
        </p:spPr>
        <p:txBody>
          <a:bodyPr wrap="square" rtlCol="0">
            <a:spAutoFit/>
          </a:bodyPr>
          <a:lstStyle/>
          <a:p>
            <a:r>
              <a:rPr lang="en-US" sz="1600" dirty="0"/>
              <a:t>1704299</a:t>
            </a:r>
            <a:endParaRPr lang="en-GB" sz="1600" dirty="0"/>
          </a:p>
        </p:txBody>
      </p:sp>
    </p:spTree>
    <p:extLst>
      <p:ext uri="{BB962C8B-B14F-4D97-AF65-F5344CB8AC3E}">
        <p14:creationId xmlns:p14="http://schemas.microsoft.com/office/powerpoint/2010/main" val="2992541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58A632-5243-41F3-AD37-CFC416462E73}"/>
              </a:ext>
            </a:extLst>
          </p:cNvPr>
          <p:cNvSpPr txBox="1"/>
          <p:nvPr/>
        </p:nvSpPr>
        <p:spPr>
          <a:xfrm>
            <a:off x="393896" y="197346"/>
            <a:ext cx="9706707" cy="6955750"/>
          </a:xfrm>
          <a:prstGeom prst="rect">
            <a:avLst/>
          </a:prstGeom>
          <a:noFill/>
        </p:spPr>
        <p:txBody>
          <a:bodyPr wrap="square" rtlCol="0">
            <a:spAutoFit/>
          </a:bodyPr>
          <a:lstStyle/>
          <a:p>
            <a:r>
              <a:rPr lang="en-GB" dirty="0"/>
              <a:t>Although some local authorities had already had similar schemes in place for their tenants to purchase their homes – it was not offered in all at was not enshrined in law – Thatcher’s internationally unique policy ensured that every tenant up and down the country had the absolute right to own their council home.  </a:t>
            </a:r>
          </a:p>
          <a:p>
            <a:endParaRPr lang="en-GB" dirty="0"/>
          </a:p>
          <a:p>
            <a:r>
              <a:rPr lang="en-GB" dirty="0"/>
              <a:t>The housing act came into effect on the 3</a:t>
            </a:r>
            <a:r>
              <a:rPr lang="en-GB" baseline="30000" dirty="0"/>
              <a:t>rd</a:t>
            </a:r>
            <a:r>
              <a:rPr lang="en-GB" dirty="0"/>
              <a:t> of October 1980, and many families looked forward to  the opportunity for stability in their homes.</a:t>
            </a:r>
          </a:p>
          <a:p>
            <a:endParaRPr lang="en-GB" dirty="0"/>
          </a:p>
          <a:p>
            <a:endParaRPr lang="en-GB" dirty="0"/>
          </a:p>
          <a:p>
            <a:r>
              <a:rPr lang="en-GB" dirty="0"/>
              <a:t>What was the right to buy?</a:t>
            </a:r>
          </a:p>
          <a:p>
            <a:endParaRPr lang="en-GB" dirty="0"/>
          </a:p>
          <a:p>
            <a:endParaRPr lang="en-GB" dirty="0"/>
          </a:p>
          <a:p>
            <a:r>
              <a:rPr lang="en-GB" dirty="0"/>
              <a:t>The right to buy entitled local authority tenants who have resided in social housing for 3 or more years to  33%  discount when purchasing their home (1/3 blow the market value) rising by another 1% for every year after they reside in their council house. </a:t>
            </a:r>
          </a:p>
          <a:p>
            <a:endParaRPr lang="en-GB" dirty="0"/>
          </a:p>
          <a:p>
            <a:r>
              <a:rPr lang="en-GB" dirty="0"/>
              <a:t>If however you sell on your home within 5 years you may have to pay some or all of your discount back.</a:t>
            </a:r>
          </a:p>
          <a:p>
            <a:endParaRPr lang="en-GB" dirty="0"/>
          </a:p>
          <a:p>
            <a:r>
              <a:rPr lang="en-GB" sz="1600" dirty="0"/>
              <a:t>(The National Archives – The housing act 1980)</a:t>
            </a:r>
          </a:p>
          <a:p>
            <a:endParaRPr lang="en-GB" dirty="0"/>
          </a:p>
          <a:p>
            <a:r>
              <a:rPr lang="en-GB" dirty="0"/>
              <a:t>The policy was inspired by Noel Skelton’s 1924 coined phrase ‘A Home-owning democracy’ Where everyone has the opportunity to own their own home.  </a:t>
            </a:r>
          </a:p>
          <a:p>
            <a:endParaRPr lang="en-GB" dirty="0"/>
          </a:p>
        </p:txBody>
      </p:sp>
    </p:spTree>
    <p:extLst>
      <p:ext uri="{BB962C8B-B14F-4D97-AF65-F5344CB8AC3E}">
        <p14:creationId xmlns:p14="http://schemas.microsoft.com/office/powerpoint/2010/main" val="3059114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EA83F7-17D6-41CB-BDFE-EC059825F86D}"/>
              </a:ext>
            </a:extLst>
          </p:cNvPr>
          <p:cNvSpPr txBox="1"/>
          <p:nvPr/>
        </p:nvSpPr>
        <p:spPr>
          <a:xfrm>
            <a:off x="369551" y="300039"/>
            <a:ext cx="5120113" cy="576579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t>From a social perspective – perhaps once of the best arguments for the right to buy, offering more opportunity for the more dependent families to climb on to the property ladder and reducing stigma around council house tenants as they are given the opportunity to become home owners – of course there are also arguments against the right to buy – one of the most popular being that the rapid reduction of council homes made </a:t>
            </a:r>
            <a:r>
              <a:rPr lang="en-US" sz="1900" dirty="0"/>
              <a:t>available to venerable, disadvantaged families and individuals, we begin to see the start of our present housing crisis.. </a:t>
            </a:r>
          </a:p>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endParaRPr lang="en-US" sz="1900" dirty="0"/>
          </a:p>
          <a:p>
            <a:pPr>
              <a:lnSpc>
                <a:spcPct val="90000"/>
              </a:lnSpc>
              <a:spcAft>
                <a:spcPts val="600"/>
              </a:spcAft>
            </a:pPr>
            <a:r>
              <a:rPr lang="en-US" sz="1600" dirty="0"/>
              <a:t>(Right to buy, 2017)</a:t>
            </a:r>
          </a:p>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endParaRPr lang="en-US" sz="1900" dirty="0"/>
          </a:p>
          <a:p>
            <a:pPr>
              <a:lnSpc>
                <a:spcPct val="90000"/>
              </a:lnSpc>
              <a:spcAft>
                <a:spcPts val="600"/>
              </a:spcAft>
            </a:pPr>
            <a:r>
              <a:rPr lang="en-US" sz="1900" dirty="0"/>
              <a:t>We’ve recently seen the conservative revive and extend the right to buy in their election manifesto’s.. </a:t>
            </a:r>
            <a:r>
              <a:rPr lang="en-US" sz="1900" dirty="0" err="1"/>
              <a:t>Chelcie</a:t>
            </a:r>
            <a:r>
              <a:rPr lang="en-US" sz="1900" dirty="0"/>
              <a:t> will tell you more </a:t>
            </a:r>
            <a:r>
              <a:rPr lang="en-US" sz="1900" dirty="0">
                <a:sym typeface="Wingdings" panose="05000000000000000000" pitchFamily="2" charset="2"/>
              </a:rPr>
              <a:t>.</a:t>
            </a:r>
            <a:endParaRPr lang="en-US" sz="1900" dirty="0"/>
          </a:p>
        </p:txBody>
      </p:sp>
      <p:pic>
        <p:nvPicPr>
          <p:cNvPr id="5" name="Picture 4" descr="A person standing in front of a house&#10;&#10;Description generated with very high confidence">
            <a:extLst>
              <a:ext uri="{FF2B5EF4-FFF2-40B4-BE49-F238E27FC236}">
                <a16:creationId xmlns:a16="http://schemas.microsoft.com/office/drawing/2014/main" id="{0AA0849B-A176-4F8A-BED7-C71AC5D8FB30}"/>
              </a:ext>
            </a:extLst>
          </p:cNvPr>
          <p:cNvPicPr>
            <a:picLocks noChangeAspect="1"/>
          </p:cNvPicPr>
          <p:nvPr/>
        </p:nvPicPr>
        <p:blipFill rotWithShape="1">
          <a:blip r:embed="rId2">
            <a:extLst>
              <a:ext uri="{28A0092B-C50C-407E-A947-70E740481C1C}">
                <a14:useLocalDpi xmlns:a14="http://schemas.microsoft.com/office/drawing/2010/main" val="0"/>
              </a:ext>
            </a:extLst>
          </a:blip>
          <a:srcRect l="18328" r="20455"/>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590174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0" name="Rectangle 23">
            <a:extLst>
              <a:ext uri="{FF2B5EF4-FFF2-40B4-BE49-F238E27FC236}">
                <a16:creationId xmlns:a16="http://schemas.microsoft.com/office/drawing/2014/main" id="{EED2B910-B28F-4A54-B17C-8B7E5893AAB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5">
            <a:extLst>
              <a:ext uri="{FF2B5EF4-FFF2-40B4-BE49-F238E27FC236}">
                <a16:creationId xmlns:a16="http://schemas.microsoft.com/office/drawing/2014/main" id="{7CAB7D27-148D-4082-B160-72FAD580D6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2" name="Picture 27">
            <a:extLst>
              <a:ext uri="{FF2B5EF4-FFF2-40B4-BE49-F238E27FC236}">
                <a16:creationId xmlns:a16="http://schemas.microsoft.com/office/drawing/2014/main" id="{CD88FC76-F691-462A-BCF9-0BA4F5DE6D7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3" name="Straight Connector 29">
            <a:extLst>
              <a:ext uri="{FF2B5EF4-FFF2-40B4-BE49-F238E27FC236}">
                <a16:creationId xmlns:a16="http://schemas.microsoft.com/office/drawing/2014/main" id="{33204A7E-B7E9-42D0-9DC4-B82FDC8C4B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31">
            <a:extLst>
              <a:ext uri="{FF2B5EF4-FFF2-40B4-BE49-F238E27FC236}">
                <a16:creationId xmlns:a16="http://schemas.microsoft.com/office/drawing/2014/main" id="{C545F118-1DF8-46A9-8A77-B3D9422CEA4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8775"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a:extLst>
              <a:ext uri="{FF2B5EF4-FFF2-40B4-BE49-F238E27FC236}">
                <a16:creationId xmlns:a16="http://schemas.microsoft.com/office/drawing/2014/main" id="{8B9B7683-D489-46A8-9915-F9F2E193D195}"/>
              </a:ext>
            </a:extLst>
          </p:cNvPr>
          <p:cNvPicPr>
            <a:picLocks noChangeAspect="1"/>
          </p:cNvPicPr>
          <p:nvPr/>
        </p:nvPicPr>
        <p:blipFill>
          <a:blip r:embed="rId3"/>
          <a:stretch>
            <a:fillRect/>
          </a:stretch>
        </p:blipFill>
        <p:spPr>
          <a:xfrm>
            <a:off x="593453" y="266758"/>
            <a:ext cx="4074836" cy="1585481"/>
          </a:xfrm>
          <a:prstGeom prst="rect">
            <a:avLst/>
          </a:prstGeom>
        </p:spPr>
      </p:pic>
      <p:sp>
        <p:nvSpPr>
          <p:cNvPr id="6" name="TextBox 5">
            <a:extLst>
              <a:ext uri="{FF2B5EF4-FFF2-40B4-BE49-F238E27FC236}">
                <a16:creationId xmlns:a16="http://schemas.microsoft.com/office/drawing/2014/main" id="{047290EF-5073-4973-8BB2-2B1E7C7B0040}"/>
              </a:ext>
            </a:extLst>
          </p:cNvPr>
          <p:cNvSpPr txBox="1"/>
          <p:nvPr/>
        </p:nvSpPr>
        <p:spPr>
          <a:xfrm>
            <a:off x="2630871" y="2703620"/>
            <a:ext cx="6929955" cy="3092261"/>
          </a:xfrm>
          <a:prstGeom prst="rect">
            <a:avLst/>
          </a:prstGeom>
          <a:noFill/>
        </p:spPr>
        <p:txBody>
          <a:bodyPr wrap="square" rtlCol="0">
            <a:spAutoFit/>
          </a:bodyPr>
          <a:lstStyle/>
          <a:p>
            <a:endParaRPr lang="en-GB" dirty="0"/>
          </a:p>
        </p:txBody>
      </p:sp>
      <p:sp>
        <p:nvSpPr>
          <p:cNvPr id="2" name="TextBox 1">
            <a:extLst>
              <a:ext uri="{FF2B5EF4-FFF2-40B4-BE49-F238E27FC236}">
                <a16:creationId xmlns:a16="http://schemas.microsoft.com/office/drawing/2014/main" id="{C3959947-0039-4C2A-AC8D-EA2CB1B81A25}"/>
              </a:ext>
            </a:extLst>
          </p:cNvPr>
          <p:cNvSpPr txBox="1"/>
          <p:nvPr/>
        </p:nvSpPr>
        <p:spPr>
          <a:xfrm>
            <a:off x="5196457" y="2015732"/>
            <a:ext cx="5550357" cy="3450613"/>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r>
              <a:rPr lang="en-US" dirty="0"/>
              <a:t>In 2015 David Cameron, promised to expand right-to-buy to the 1.3m families who rent from housing associations under local authorities. David Cameron would force associations to sell, but the government would pay for the discount. </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defTabSz="914400">
              <a:lnSpc>
                <a:spcPct val="120000"/>
              </a:lnSpc>
              <a:spcAft>
                <a:spcPts val="600"/>
              </a:spcAft>
              <a:buClr>
                <a:schemeClr val="accent1"/>
              </a:buClr>
              <a:buSzPct val="100000"/>
            </a:pPr>
            <a:r>
              <a:rPr lang="en-US" dirty="0"/>
              <a:t>(The Economist, 2015)</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4" name="Rectangle 3">
            <a:extLst>
              <a:ext uri="{FF2B5EF4-FFF2-40B4-BE49-F238E27FC236}">
                <a16:creationId xmlns:a16="http://schemas.microsoft.com/office/drawing/2014/main" id="{991745EA-84DF-4DFF-A0CF-F58356B59BAB}"/>
              </a:ext>
            </a:extLst>
          </p:cNvPr>
          <p:cNvSpPr/>
          <p:nvPr/>
        </p:nvSpPr>
        <p:spPr>
          <a:xfrm>
            <a:off x="8494644" y="459741"/>
            <a:ext cx="3101008" cy="646331"/>
          </a:xfrm>
          <a:prstGeom prst="rect">
            <a:avLst/>
          </a:prstGeom>
        </p:spPr>
        <p:txBody>
          <a:bodyPr wrap="square">
            <a:spAutoFit/>
          </a:bodyPr>
          <a:lstStyle/>
          <a:p>
            <a:r>
              <a:rPr lang="en-GB" dirty="0"/>
              <a:t>Chelcie Key</a:t>
            </a:r>
          </a:p>
          <a:p>
            <a:r>
              <a:rPr lang="en-US" dirty="0"/>
              <a:t>1</a:t>
            </a:r>
            <a:r>
              <a:rPr lang="en-GB" dirty="0"/>
              <a:t>707920</a:t>
            </a:r>
          </a:p>
        </p:txBody>
      </p:sp>
      <p:pic>
        <p:nvPicPr>
          <p:cNvPr id="7" name="Picture 6">
            <a:extLst>
              <a:ext uri="{FF2B5EF4-FFF2-40B4-BE49-F238E27FC236}">
                <a16:creationId xmlns:a16="http://schemas.microsoft.com/office/drawing/2014/main" id="{69B18D1F-F19F-43CF-8284-F8EC453FF4B0}"/>
              </a:ext>
            </a:extLst>
          </p:cNvPr>
          <p:cNvPicPr>
            <a:picLocks noChangeAspect="1"/>
          </p:cNvPicPr>
          <p:nvPr/>
        </p:nvPicPr>
        <p:blipFill>
          <a:blip r:embed="rId4"/>
          <a:stretch>
            <a:fillRect/>
          </a:stretch>
        </p:blipFill>
        <p:spPr>
          <a:xfrm>
            <a:off x="284826" y="2118997"/>
            <a:ext cx="4156881" cy="2124200"/>
          </a:xfrm>
          <a:prstGeom prst="rect">
            <a:avLst/>
          </a:prstGeom>
        </p:spPr>
      </p:pic>
      <p:pic>
        <p:nvPicPr>
          <p:cNvPr id="8" name="Picture 7">
            <a:extLst>
              <a:ext uri="{FF2B5EF4-FFF2-40B4-BE49-F238E27FC236}">
                <a16:creationId xmlns:a16="http://schemas.microsoft.com/office/drawing/2014/main" id="{0C3D7F83-8275-41C9-B7E2-B0CFBCD83344}"/>
              </a:ext>
            </a:extLst>
          </p:cNvPr>
          <p:cNvPicPr>
            <a:picLocks noChangeAspect="1"/>
          </p:cNvPicPr>
          <p:nvPr/>
        </p:nvPicPr>
        <p:blipFill>
          <a:blip r:embed="rId5"/>
          <a:stretch>
            <a:fillRect/>
          </a:stretch>
        </p:blipFill>
        <p:spPr>
          <a:xfrm>
            <a:off x="10226627" y="3429000"/>
            <a:ext cx="1899785" cy="2686050"/>
          </a:xfrm>
          <a:prstGeom prst="rect">
            <a:avLst/>
          </a:prstGeom>
        </p:spPr>
      </p:pic>
    </p:spTree>
    <p:extLst>
      <p:ext uri="{BB962C8B-B14F-4D97-AF65-F5344CB8AC3E}">
        <p14:creationId xmlns:p14="http://schemas.microsoft.com/office/powerpoint/2010/main" val="3096231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p:cTn id="15" dur="1000" fill="hold"/>
                                        <p:tgtEl>
                                          <p:spTgt spid="7"/>
                                        </p:tgtEl>
                                        <p:attrNameLst>
                                          <p:attrName>ppt_w</p:attrName>
                                        </p:attrNameLst>
                                      </p:cBhvr>
                                      <p:tavLst>
                                        <p:tav tm="0">
                                          <p:val>
                                            <p:fltVal val="0"/>
                                          </p:val>
                                        </p:tav>
                                        <p:tav tm="100000">
                                          <p:val>
                                            <p:strVal val="#ppt_w"/>
                                          </p:val>
                                        </p:tav>
                                      </p:tavLst>
                                    </p:anim>
                                    <p:anim calcmode="lin" valueType="num">
                                      <p:cBhvr>
                                        <p:cTn id="16" dur="1000" fill="hold"/>
                                        <p:tgtEl>
                                          <p:spTgt spid="7"/>
                                        </p:tgtEl>
                                        <p:attrNameLst>
                                          <p:attrName>ppt_h</p:attrName>
                                        </p:attrNameLst>
                                      </p:cBhvr>
                                      <p:tavLst>
                                        <p:tav tm="0">
                                          <p:val>
                                            <p:fltVal val="0"/>
                                          </p:val>
                                        </p:tav>
                                        <p:tav tm="100000">
                                          <p:val>
                                            <p:strVal val="#ppt_h"/>
                                          </p:val>
                                        </p:tav>
                                      </p:tavLst>
                                    </p:anim>
                                    <p:anim calcmode="lin" valueType="num">
                                      <p:cBhvr>
                                        <p:cTn id="17" dur="1000" fill="hold"/>
                                        <p:tgtEl>
                                          <p:spTgt spid="7"/>
                                        </p:tgtEl>
                                        <p:attrNameLst>
                                          <p:attrName>style.rotation</p:attrName>
                                        </p:attrNameLst>
                                      </p:cBhvr>
                                      <p:tavLst>
                                        <p:tav tm="0">
                                          <p:val>
                                            <p:fltVal val="90"/>
                                          </p:val>
                                        </p:tav>
                                        <p:tav tm="100000">
                                          <p:val>
                                            <p:fltVal val="0"/>
                                          </p:val>
                                        </p:tav>
                                      </p:tavLst>
                                    </p:anim>
                                    <p:animEffect transition="in" filter="fade">
                                      <p:cBhvr>
                                        <p:cTn id="18" dur="10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p:cTn id="23" dur="1000" fill="hold"/>
                                        <p:tgtEl>
                                          <p:spTgt spid="8"/>
                                        </p:tgtEl>
                                        <p:attrNameLst>
                                          <p:attrName>ppt_w</p:attrName>
                                        </p:attrNameLst>
                                      </p:cBhvr>
                                      <p:tavLst>
                                        <p:tav tm="0">
                                          <p:val>
                                            <p:fltVal val="0"/>
                                          </p:val>
                                        </p:tav>
                                        <p:tav tm="100000">
                                          <p:val>
                                            <p:strVal val="#ppt_w"/>
                                          </p:val>
                                        </p:tav>
                                      </p:tavLst>
                                    </p:anim>
                                    <p:anim calcmode="lin" valueType="num">
                                      <p:cBhvr>
                                        <p:cTn id="24" dur="1000" fill="hold"/>
                                        <p:tgtEl>
                                          <p:spTgt spid="8"/>
                                        </p:tgtEl>
                                        <p:attrNameLst>
                                          <p:attrName>ppt_h</p:attrName>
                                        </p:attrNameLst>
                                      </p:cBhvr>
                                      <p:tavLst>
                                        <p:tav tm="0">
                                          <p:val>
                                            <p:fltVal val="0"/>
                                          </p:val>
                                        </p:tav>
                                        <p:tav tm="100000">
                                          <p:val>
                                            <p:strVal val="#ppt_h"/>
                                          </p:val>
                                        </p:tav>
                                      </p:tavLst>
                                    </p:anim>
                                    <p:anim calcmode="lin" valueType="num">
                                      <p:cBhvr>
                                        <p:cTn id="25" dur="1000" fill="hold"/>
                                        <p:tgtEl>
                                          <p:spTgt spid="8"/>
                                        </p:tgtEl>
                                        <p:attrNameLst>
                                          <p:attrName>style.rotation</p:attrName>
                                        </p:attrNameLst>
                                      </p:cBhvr>
                                      <p:tavLst>
                                        <p:tav tm="0">
                                          <p:val>
                                            <p:fltVal val="90"/>
                                          </p:val>
                                        </p:tav>
                                        <p:tav tm="100000">
                                          <p:val>
                                            <p:fltVal val="0"/>
                                          </p:val>
                                        </p:tav>
                                      </p:tavLst>
                                    </p:anim>
                                    <p:animEffect transition="in" filter="fade">
                                      <p:cBhvr>
                                        <p:cTn id="26" dur="10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 calcmode="lin" valueType="num">
                                      <p:cBhvr>
                                        <p:cTn id="31" dur="1000" fill="hold"/>
                                        <p:tgtEl>
                                          <p:spTgt spid="2"/>
                                        </p:tgtEl>
                                        <p:attrNameLst>
                                          <p:attrName>ppt_w</p:attrName>
                                        </p:attrNameLst>
                                      </p:cBhvr>
                                      <p:tavLst>
                                        <p:tav tm="0">
                                          <p:val>
                                            <p:fltVal val="0"/>
                                          </p:val>
                                        </p:tav>
                                        <p:tav tm="100000">
                                          <p:val>
                                            <p:strVal val="#ppt_w"/>
                                          </p:val>
                                        </p:tav>
                                      </p:tavLst>
                                    </p:anim>
                                    <p:anim calcmode="lin" valueType="num">
                                      <p:cBhvr>
                                        <p:cTn id="32" dur="1000" fill="hold"/>
                                        <p:tgtEl>
                                          <p:spTgt spid="2"/>
                                        </p:tgtEl>
                                        <p:attrNameLst>
                                          <p:attrName>ppt_h</p:attrName>
                                        </p:attrNameLst>
                                      </p:cBhvr>
                                      <p:tavLst>
                                        <p:tav tm="0">
                                          <p:val>
                                            <p:fltVal val="0"/>
                                          </p:val>
                                        </p:tav>
                                        <p:tav tm="100000">
                                          <p:val>
                                            <p:strVal val="#ppt_h"/>
                                          </p:val>
                                        </p:tav>
                                      </p:tavLst>
                                    </p:anim>
                                    <p:anim calcmode="lin" valueType="num">
                                      <p:cBhvr>
                                        <p:cTn id="33" dur="1000" fill="hold"/>
                                        <p:tgtEl>
                                          <p:spTgt spid="2"/>
                                        </p:tgtEl>
                                        <p:attrNameLst>
                                          <p:attrName>style.rotation</p:attrName>
                                        </p:attrNameLst>
                                      </p:cBhvr>
                                      <p:tavLst>
                                        <p:tav tm="0">
                                          <p:val>
                                            <p:fltVal val="90"/>
                                          </p:val>
                                        </p:tav>
                                        <p:tav tm="100000">
                                          <p:val>
                                            <p:fltVal val="0"/>
                                          </p:val>
                                        </p:tav>
                                      </p:tavLst>
                                    </p:anim>
                                    <p:animEffect transition="in" filter="fade">
                                      <p:cBhvr>
                                        <p:cTn id="34"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0DC474B-6856-425E-AE60-0EB0FFA246A3}"/>
              </a:ext>
            </a:extLst>
          </p:cNvPr>
          <p:cNvPicPr>
            <a:picLocks noChangeAspect="1"/>
          </p:cNvPicPr>
          <p:nvPr/>
        </p:nvPicPr>
        <p:blipFill>
          <a:blip r:embed="rId2"/>
          <a:stretch>
            <a:fillRect/>
          </a:stretch>
        </p:blipFill>
        <p:spPr>
          <a:xfrm>
            <a:off x="2650143" y="0"/>
            <a:ext cx="6706181" cy="1789043"/>
          </a:xfrm>
          <a:prstGeom prst="rect">
            <a:avLst/>
          </a:prstGeom>
        </p:spPr>
      </p:pic>
      <p:sp>
        <p:nvSpPr>
          <p:cNvPr id="6" name="TextBox 5">
            <a:extLst>
              <a:ext uri="{FF2B5EF4-FFF2-40B4-BE49-F238E27FC236}">
                <a16:creationId xmlns:a16="http://schemas.microsoft.com/office/drawing/2014/main" id="{EFEADF5B-A6AF-4203-AE54-2C439579B68B}"/>
              </a:ext>
            </a:extLst>
          </p:cNvPr>
          <p:cNvSpPr txBox="1"/>
          <p:nvPr/>
        </p:nvSpPr>
        <p:spPr>
          <a:xfrm>
            <a:off x="2029109" y="2286812"/>
            <a:ext cx="7948247" cy="3693319"/>
          </a:xfrm>
          <a:prstGeom prst="rect">
            <a:avLst/>
          </a:prstGeom>
          <a:noFill/>
        </p:spPr>
        <p:txBody>
          <a:bodyPr wrap="square" rtlCol="0">
            <a:spAutoFit/>
          </a:bodyPr>
          <a:lstStyle/>
          <a:p>
            <a:r>
              <a:rPr lang="en-GB" dirty="0"/>
              <a:t>David Cameron promised to build one council house to every one that was sold under the RTB act and that did not happen. To every ten that was sold, only one was built.</a:t>
            </a:r>
          </a:p>
          <a:p>
            <a:endParaRPr lang="en-GB" dirty="0"/>
          </a:p>
          <a:p>
            <a:r>
              <a:rPr lang="en-GB" dirty="0"/>
              <a:t>Harriet Harman of the Labour party was quick to criticise Cameron, saying  "Less affordable housing means that people have to be in more expensive private rented accommodation, which means a higher housing benefit bill."  </a:t>
            </a:r>
          </a:p>
          <a:p>
            <a:endParaRPr lang="en-GB" dirty="0"/>
          </a:p>
          <a:p>
            <a:r>
              <a:rPr lang="en-GB" dirty="0"/>
              <a:t>Cameron replied by branding some of the members of the Labour party “Enemies of aspiration”.</a:t>
            </a:r>
          </a:p>
          <a:p>
            <a:endParaRPr lang="en-GB" dirty="0"/>
          </a:p>
          <a:p>
            <a:r>
              <a:rPr lang="en-GB" dirty="0"/>
              <a:t>(</a:t>
            </a:r>
            <a:r>
              <a:rPr lang="en-GB" dirty="0" err="1"/>
              <a:t>Ferdor</a:t>
            </a:r>
            <a:r>
              <a:rPr lang="en-GB" dirty="0"/>
              <a:t>, 2015)</a:t>
            </a:r>
          </a:p>
          <a:p>
            <a:r>
              <a:rPr lang="en-GB" dirty="0"/>
              <a:t> </a:t>
            </a:r>
          </a:p>
        </p:txBody>
      </p:sp>
      <p:sp>
        <p:nvSpPr>
          <p:cNvPr id="2" name="Rectangle 1">
            <a:extLst>
              <a:ext uri="{FF2B5EF4-FFF2-40B4-BE49-F238E27FC236}">
                <a16:creationId xmlns:a16="http://schemas.microsoft.com/office/drawing/2014/main" id="{45859FCF-C97E-4CDC-9370-B5ABE562F5F4}"/>
              </a:ext>
            </a:extLst>
          </p:cNvPr>
          <p:cNvSpPr/>
          <p:nvPr/>
        </p:nvSpPr>
        <p:spPr>
          <a:xfrm>
            <a:off x="10360241" y="304801"/>
            <a:ext cx="1394437" cy="646331"/>
          </a:xfrm>
          <a:prstGeom prst="rect">
            <a:avLst/>
          </a:prstGeom>
        </p:spPr>
        <p:txBody>
          <a:bodyPr wrap="square">
            <a:spAutoFit/>
          </a:bodyPr>
          <a:lstStyle/>
          <a:p>
            <a:r>
              <a:rPr lang="en-GB" dirty="0"/>
              <a:t>Chelcie Key</a:t>
            </a:r>
          </a:p>
          <a:p>
            <a:r>
              <a:rPr lang="en-US" dirty="0"/>
              <a:t>1</a:t>
            </a:r>
            <a:r>
              <a:rPr lang="en-GB" dirty="0"/>
              <a:t>707920</a:t>
            </a:r>
          </a:p>
        </p:txBody>
      </p:sp>
    </p:spTree>
    <p:extLst>
      <p:ext uri="{BB962C8B-B14F-4D97-AF65-F5344CB8AC3E}">
        <p14:creationId xmlns:p14="http://schemas.microsoft.com/office/powerpoint/2010/main" val="1930470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7B5B933-77E8-471E-A953-8D68B8E0F3AE}"/>
              </a:ext>
            </a:extLst>
          </p:cNvPr>
          <p:cNvSpPr txBox="1"/>
          <p:nvPr/>
        </p:nvSpPr>
        <p:spPr>
          <a:xfrm>
            <a:off x="2279373" y="0"/>
            <a:ext cx="8150087" cy="1754326"/>
          </a:xfrm>
          <a:prstGeom prst="rect">
            <a:avLst/>
          </a:prstGeom>
          <a:noFill/>
        </p:spPr>
        <p:txBody>
          <a:bodyPr wrap="square" rtlCol="0">
            <a:spAutoFit/>
          </a:bodyPr>
          <a:lstStyle/>
          <a:p>
            <a:r>
              <a:rPr lang="en-GB" sz="3600" dirty="0"/>
              <a:t>The link between</a:t>
            </a:r>
          </a:p>
          <a:p>
            <a:r>
              <a:rPr lang="en-GB" sz="3600" dirty="0"/>
              <a:t> The Right To Buy Housing Act 1980 to the current legislation in place</a:t>
            </a:r>
          </a:p>
        </p:txBody>
      </p:sp>
      <p:sp>
        <p:nvSpPr>
          <p:cNvPr id="4" name="Rectangle 3">
            <a:extLst>
              <a:ext uri="{FF2B5EF4-FFF2-40B4-BE49-F238E27FC236}">
                <a16:creationId xmlns:a16="http://schemas.microsoft.com/office/drawing/2014/main" id="{3C521612-025B-4205-9431-5FF8D4E2C903}"/>
              </a:ext>
            </a:extLst>
          </p:cNvPr>
          <p:cNvSpPr/>
          <p:nvPr/>
        </p:nvSpPr>
        <p:spPr>
          <a:xfrm>
            <a:off x="10522227" y="230832"/>
            <a:ext cx="2160104" cy="646331"/>
          </a:xfrm>
          <a:prstGeom prst="rect">
            <a:avLst/>
          </a:prstGeom>
        </p:spPr>
        <p:txBody>
          <a:bodyPr wrap="square">
            <a:spAutoFit/>
          </a:bodyPr>
          <a:lstStyle/>
          <a:p>
            <a:r>
              <a:rPr lang="en-GB" dirty="0"/>
              <a:t>Chelcie Key</a:t>
            </a:r>
          </a:p>
          <a:p>
            <a:r>
              <a:rPr lang="en-US" dirty="0"/>
              <a:t>1</a:t>
            </a:r>
            <a:r>
              <a:rPr lang="en-GB" dirty="0"/>
              <a:t>707920</a:t>
            </a:r>
          </a:p>
        </p:txBody>
      </p:sp>
      <p:cxnSp>
        <p:nvCxnSpPr>
          <p:cNvPr id="6" name="Straight Arrow Connector 5">
            <a:extLst>
              <a:ext uri="{FF2B5EF4-FFF2-40B4-BE49-F238E27FC236}">
                <a16:creationId xmlns:a16="http://schemas.microsoft.com/office/drawing/2014/main" id="{2DEEBE1B-8D3B-49F5-8106-0B70BD80C632}"/>
              </a:ext>
            </a:extLst>
          </p:cNvPr>
          <p:cNvCxnSpPr/>
          <p:nvPr/>
        </p:nvCxnSpPr>
        <p:spPr>
          <a:xfrm>
            <a:off x="4081670" y="2464904"/>
            <a:ext cx="3485321"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FE4A9D0-8DB7-4DCE-9C05-B2FE765653EB}"/>
              </a:ext>
            </a:extLst>
          </p:cNvPr>
          <p:cNvSpPr txBox="1"/>
          <p:nvPr/>
        </p:nvSpPr>
        <p:spPr>
          <a:xfrm>
            <a:off x="397562" y="2185114"/>
            <a:ext cx="3273287" cy="400110"/>
          </a:xfrm>
          <a:prstGeom prst="rect">
            <a:avLst/>
          </a:prstGeom>
          <a:noFill/>
        </p:spPr>
        <p:txBody>
          <a:bodyPr wrap="square" rtlCol="0">
            <a:spAutoFit/>
          </a:bodyPr>
          <a:lstStyle/>
          <a:p>
            <a:r>
              <a:rPr lang="en-GB" sz="2000" b="1" dirty="0"/>
              <a:t>Conservative</a:t>
            </a:r>
          </a:p>
        </p:txBody>
      </p:sp>
      <p:sp>
        <p:nvSpPr>
          <p:cNvPr id="8" name="TextBox 7">
            <a:extLst>
              <a:ext uri="{FF2B5EF4-FFF2-40B4-BE49-F238E27FC236}">
                <a16:creationId xmlns:a16="http://schemas.microsoft.com/office/drawing/2014/main" id="{39439FA3-7BDB-49BE-B4EC-2CD5E6E03F63}"/>
              </a:ext>
            </a:extLst>
          </p:cNvPr>
          <p:cNvSpPr txBox="1"/>
          <p:nvPr/>
        </p:nvSpPr>
        <p:spPr>
          <a:xfrm>
            <a:off x="8706679" y="2270802"/>
            <a:ext cx="3485321" cy="984885"/>
          </a:xfrm>
          <a:prstGeom prst="rect">
            <a:avLst/>
          </a:prstGeom>
          <a:noFill/>
        </p:spPr>
        <p:txBody>
          <a:bodyPr wrap="square" rtlCol="0">
            <a:spAutoFit/>
          </a:bodyPr>
          <a:lstStyle/>
          <a:p>
            <a:r>
              <a:rPr lang="en-GB" sz="2000" b="1" dirty="0"/>
              <a:t>Conservative</a:t>
            </a:r>
          </a:p>
          <a:p>
            <a:r>
              <a:rPr lang="en-GB" dirty="0"/>
              <a:t> (Walker, 2015)</a:t>
            </a:r>
          </a:p>
          <a:p>
            <a:endParaRPr lang="en-GB" sz="2000" b="1" dirty="0"/>
          </a:p>
        </p:txBody>
      </p:sp>
      <p:sp>
        <p:nvSpPr>
          <p:cNvPr id="9" name="TextBox 8">
            <a:extLst>
              <a:ext uri="{FF2B5EF4-FFF2-40B4-BE49-F238E27FC236}">
                <a16:creationId xmlns:a16="http://schemas.microsoft.com/office/drawing/2014/main" id="{9F798F8A-90B6-48AA-920E-08860D70EE04}"/>
              </a:ext>
            </a:extLst>
          </p:cNvPr>
          <p:cNvSpPr txBox="1"/>
          <p:nvPr/>
        </p:nvSpPr>
        <p:spPr>
          <a:xfrm>
            <a:off x="397563" y="3710609"/>
            <a:ext cx="3273287" cy="707886"/>
          </a:xfrm>
          <a:prstGeom prst="rect">
            <a:avLst/>
          </a:prstGeom>
          <a:noFill/>
        </p:spPr>
        <p:txBody>
          <a:bodyPr wrap="square" rtlCol="0">
            <a:spAutoFit/>
          </a:bodyPr>
          <a:lstStyle/>
          <a:p>
            <a:r>
              <a:rPr lang="en-GB" sz="2000" b="1" dirty="0"/>
              <a:t>Ladder to home ownership</a:t>
            </a:r>
          </a:p>
        </p:txBody>
      </p:sp>
      <p:sp>
        <p:nvSpPr>
          <p:cNvPr id="10" name="TextBox 9">
            <a:extLst>
              <a:ext uri="{FF2B5EF4-FFF2-40B4-BE49-F238E27FC236}">
                <a16:creationId xmlns:a16="http://schemas.microsoft.com/office/drawing/2014/main" id="{0B49BAC7-0A85-4477-ADAC-B64CD6C2D29F}"/>
              </a:ext>
            </a:extLst>
          </p:cNvPr>
          <p:cNvSpPr txBox="1"/>
          <p:nvPr/>
        </p:nvSpPr>
        <p:spPr>
          <a:xfrm>
            <a:off x="397562" y="5288341"/>
            <a:ext cx="3273287" cy="400110"/>
          </a:xfrm>
          <a:prstGeom prst="rect">
            <a:avLst/>
          </a:prstGeom>
          <a:noFill/>
        </p:spPr>
        <p:txBody>
          <a:bodyPr wrap="square" rtlCol="0">
            <a:spAutoFit/>
          </a:bodyPr>
          <a:lstStyle/>
          <a:p>
            <a:r>
              <a:rPr lang="en-GB" sz="2000" b="1" dirty="0"/>
              <a:t>Discounted price </a:t>
            </a:r>
          </a:p>
        </p:txBody>
      </p:sp>
      <p:cxnSp>
        <p:nvCxnSpPr>
          <p:cNvPr id="11" name="Straight Arrow Connector 10">
            <a:extLst>
              <a:ext uri="{FF2B5EF4-FFF2-40B4-BE49-F238E27FC236}">
                <a16:creationId xmlns:a16="http://schemas.microsoft.com/office/drawing/2014/main" id="{BF0512C8-3676-4372-A725-203684877ACF}"/>
              </a:ext>
            </a:extLst>
          </p:cNvPr>
          <p:cNvCxnSpPr/>
          <p:nvPr/>
        </p:nvCxnSpPr>
        <p:spPr>
          <a:xfrm>
            <a:off x="4081669" y="3895275"/>
            <a:ext cx="3485321"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3962744A-F8C3-4EBA-9A6F-4583BF2A7C5F}"/>
              </a:ext>
            </a:extLst>
          </p:cNvPr>
          <p:cNvCxnSpPr/>
          <p:nvPr/>
        </p:nvCxnSpPr>
        <p:spPr>
          <a:xfrm>
            <a:off x="4081669" y="5418410"/>
            <a:ext cx="3485321"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110A4CD6-34F3-4298-B9DB-BC1DD785EF54}"/>
              </a:ext>
            </a:extLst>
          </p:cNvPr>
          <p:cNvSpPr txBox="1"/>
          <p:nvPr/>
        </p:nvSpPr>
        <p:spPr>
          <a:xfrm>
            <a:off x="8686799" y="3723898"/>
            <a:ext cx="3485321" cy="1323439"/>
          </a:xfrm>
          <a:prstGeom prst="rect">
            <a:avLst/>
          </a:prstGeom>
          <a:noFill/>
        </p:spPr>
        <p:txBody>
          <a:bodyPr wrap="square" rtlCol="0">
            <a:spAutoFit/>
          </a:bodyPr>
          <a:lstStyle/>
          <a:p>
            <a:r>
              <a:rPr lang="en-GB" sz="2000" b="1" dirty="0"/>
              <a:t>Ladder to home</a:t>
            </a:r>
          </a:p>
          <a:p>
            <a:r>
              <a:rPr lang="en-GB" sz="2000" b="1" dirty="0"/>
              <a:t> ownership </a:t>
            </a:r>
          </a:p>
          <a:p>
            <a:r>
              <a:rPr lang="en-GB" dirty="0"/>
              <a:t>(Blandy and Hunter, 2013)</a:t>
            </a:r>
          </a:p>
          <a:p>
            <a:endParaRPr lang="en-GB" sz="2000" b="1" dirty="0"/>
          </a:p>
        </p:txBody>
      </p:sp>
      <p:sp>
        <p:nvSpPr>
          <p:cNvPr id="14" name="TextBox 13">
            <a:extLst>
              <a:ext uri="{FF2B5EF4-FFF2-40B4-BE49-F238E27FC236}">
                <a16:creationId xmlns:a16="http://schemas.microsoft.com/office/drawing/2014/main" id="{4FA2552B-47AB-40CD-8379-407BAE4FE924}"/>
              </a:ext>
            </a:extLst>
          </p:cNvPr>
          <p:cNvSpPr txBox="1"/>
          <p:nvPr/>
        </p:nvSpPr>
        <p:spPr>
          <a:xfrm>
            <a:off x="8521153" y="5274106"/>
            <a:ext cx="3485321" cy="923330"/>
          </a:xfrm>
          <a:prstGeom prst="rect">
            <a:avLst/>
          </a:prstGeom>
          <a:noFill/>
        </p:spPr>
        <p:txBody>
          <a:bodyPr wrap="square" rtlCol="0">
            <a:spAutoFit/>
          </a:bodyPr>
          <a:lstStyle/>
          <a:p>
            <a:r>
              <a:rPr lang="en-GB" b="1" dirty="0"/>
              <a:t>Discounted price</a:t>
            </a:r>
          </a:p>
          <a:p>
            <a:r>
              <a:rPr lang="en-GB" dirty="0"/>
              <a:t> (Blandy and Hunter, 2013)</a:t>
            </a:r>
          </a:p>
          <a:p>
            <a:endParaRPr lang="en-GB" b="1" dirty="0"/>
          </a:p>
        </p:txBody>
      </p:sp>
    </p:spTree>
    <p:extLst>
      <p:ext uri="{BB962C8B-B14F-4D97-AF65-F5344CB8AC3E}">
        <p14:creationId xmlns:p14="http://schemas.microsoft.com/office/powerpoint/2010/main" val="4260237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p:cTn id="15" dur="1000" fill="hold"/>
                                        <p:tgtEl>
                                          <p:spTgt spid="7"/>
                                        </p:tgtEl>
                                        <p:attrNameLst>
                                          <p:attrName>ppt_w</p:attrName>
                                        </p:attrNameLst>
                                      </p:cBhvr>
                                      <p:tavLst>
                                        <p:tav tm="0">
                                          <p:val>
                                            <p:fltVal val="0"/>
                                          </p:val>
                                        </p:tav>
                                        <p:tav tm="100000">
                                          <p:val>
                                            <p:strVal val="#ppt_w"/>
                                          </p:val>
                                        </p:tav>
                                      </p:tavLst>
                                    </p:anim>
                                    <p:anim calcmode="lin" valueType="num">
                                      <p:cBhvr>
                                        <p:cTn id="16" dur="1000" fill="hold"/>
                                        <p:tgtEl>
                                          <p:spTgt spid="7"/>
                                        </p:tgtEl>
                                        <p:attrNameLst>
                                          <p:attrName>ppt_h</p:attrName>
                                        </p:attrNameLst>
                                      </p:cBhvr>
                                      <p:tavLst>
                                        <p:tav tm="0">
                                          <p:val>
                                            <p:fltVal val="0"/>
                                          </p:val>
                                        </p:tav>
                                        <p:tav tm="100000">
                                          <p:val>
                                            <p:strVal val="#ppt_h"/>
                                          </p:val>
                                        </p:tav>
                                      </p:tavLst>
                                    </p:anim>
                                    <p:anim calcmode="lin" valueType="num">
                                      <p:cBhvr>
                                        <p:cTn id="17" dur="1000" fill="hold"/>
                                        <p:tgtEl>
                                          <p:spTgt spid="7"/>
                                        </p:tgtEl>
                                        <p:attrNameLst>
                                          <p:attrName>style.rotation</p:attrName>
                                        </p:attrNameLst>
                                      </p:cBhvr>
                                      <p:tavLst>
                                        <p:tav tm="0">
                                          <p:val>
                                            <p:fltVal val="90"/>
                                          </p:val>
                                        </p:tav>
                                        <p:tav tm="100000">
                                          <p:val>
                                            <p:fltVal val="0"/>
                                          </p:val>
                                        </p:tav>
                                      </p:tavLst>
                                    </p:anim>
                                    <p:animEffect transition="in" filter="fade">
                                      <p:cBhvr>
                                        <p:cTn id="18" dur="10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p:cTn id="23" dur="1000" fill="hold"/>
                                        <p:tgtEl>
                                          <p:spTgt spid="8"/>
                                        </p:tgtEl>
                                        <p:attrNameLst>
                                          <p:attrName>ppt_w</p:attrName>
                                        </p:attrNameLst>
                                      </p:cBhvr>
                                      <p:tavLst>
                                        <p:tav tm="0">
                                          <p:val>
                                            <p:fltVal val="0"/>
                                          </p:val>
                                        </p:tav>
                                        <p:tav tm="100000">
                                          <p:val>
                                            <p:strVal val="#ppt_w"/>
                                          </p:val>
                                        </p:tav>
                                      </p:tavLst>
                                    </p:anim>
                                    <p:anim calcmode="lin" valueType="num">
                                      <p:cBhvr>
                                        <p:cTn id="24" dur="1000" fill="hold"/>
                                        <p:tgtEl>
                                          <p:spTgt spid="8"/>
                                        </p:tgtEl>
                                        <p:attrNameLst>
                                          <p:attrName>ppt_h</p:attrName>
                                        </p:attrNameLst>
                                      </p:cBhvr>
                                      <p:tavLst>
                                        <p:tav tm="0">
                                          <p:val>
                                            <p:fltVal val="0"/>
                                          </p:val>
                                        </p:tav>
                                        <p:tav tm="100000">
                                          <p:val>
                                            <p:strVal val="#ppt_h"/>
                                          </p:val>
                                        </p:tav>
                                      </p:tavLst>
                                    </p:anim>
                                    <p:anim calcmode="lin" valueType="num">
                                      <p:cBhvr>
                                        <p:cTn id="25" dur="1000" fill="hold"/>
                                        <p:tgtEl>
                                          <p:spTgt spid="8"/>
                                        </p:tgtEl>
                                        <p:attrNameLst>
                                          <p:attrName>style.rotation</p:attrName>
                                        </p:attrNameLst>
                                      </p:cBhvr>
                                      <p:tavLst>
                                        <p:tav tm="0">
                                          <p:val>
                                            <p:fltVal val="90"/>
                                          </p:val>
                                        </p:tav>
                                        <p:tav tm="100000">
                                          <p:val>
                                            <p:fltVal val="0"/>
                                          </p:val>
                                        </p:tav>
                                      </p:tavLst>
                                    </p:anim>
                                    <p:animEffect transition="in" filter="fade">
                                      <p:cBhvr>
                                        <p:cTn id="26" dur="10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p:cTn id="31" dur="1000" fill="hold"/>
                                        <p:tgtEl>
                                          <p:spTgt spid="11"/>
                                        </p:tgtEl>
                                        <p:attrNameLst>
                                          <p:attrName>ppt_w</p:attrName>
                                        </p:attrNameLst>
                                      </p:cBhvr>
                                      <p:tavLst>
                                        <p:tav tm="0">
                                          <p:val>
                                            <p:fltVal val="0"/>
                                          </p:val>
                                        </p:tav>
                                        <p:tav tm="100000">
                                          <p:val>
                                            <p:strVal val="#ppt_w"/>
                                          </p:val>
                                        </p:tav>
                                      </p:tavLst>
                                    </p:anim>
                                    <p:anim calcmode="lin" valueType="num">
                                      <p:cBhvr>
                                        <p:cTn id="32" dur="1000" fill="hold"/>
                                        <p:tgtEl>
                                          <p:spTgt spid="11"/>
                                        </p:tgtEl>
                                        <p:attrNameLst>
                                          <p:attrName>ppt_h</p:attrName>
                                        </p:attrNameLst>
                                      </p:cBhvr>
                                      <p:tavLst>
                                        <p:tav tm="0">
                                          <p:val>
                                            <p:fltVal val="0"/>
                                          </p:val>
                                        </p:tav>
                                        <p:tav tm="100000">
                                          <p:val>
                                            <p:strVal val="#ppt_h"/>
                                          </p:val>
                                        </p:tav>
                                      </p:tavLst>
                                    </p:anim>
                                    <p:anim calcmode="lin" valueType="num">
                                      <p:cBhvr>
                                        <p:cTn id="33" dur="1000" fill="hold"/>
                                        <p:tgtEl>
                                          <p:spTgt spid="11"/>
                                        </p:tgtEl>
                                        <p:attrNameLst>
                                          <p:attrName>style.rotation</p:attrName>
                                        </p:attrNameLst>
                                      </p:cBhvr>
                                      <p:tavLst>
                                        <p:tav tm="0">
                                          <p:val>
                                            <p:fltVal val="90"/>
                                          </p:val>
                                        </p:tav>
                                        <p:tav tm="100000">
                                          <p:val>
                                            <p:fltVal val="0"/>
                                          </p:val>
                                        </p:tav>
                                      </p:tavLst>
                                    </p:anim>
                                    <p:animEffect transition="in" filter="fade">
                                      <p:cBhvr>
                                        <p:cTn id="34" dur="10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p:cTn id="39" dur="1000" fill="hold"/>
                                        <p:tgtEl>
                                          <p:spTgt spid="9"/>
                                        </p:tgtEl>
                                        <p:attrNameLst>
                                          <p:attrName>ppt_w</p:attrName>
                                        </p:attrNameLst>
                                      </p:cBhvr>
                                      <p:tavLst>
                                        <p:tav tm="0">
                                          <p:val>
                                            <p:fltVal val="0"/>
                                          </p:val>
                                        </p:tav>
                                        <p:tav tm="100000">
                                          <p:val>
                                            <p:strVal val="#ppt_w"/>
                                          </p:val>
                                        </p:tav>
                                      </p:tavLst>
                                    </p:anim>
                                    <p:anim calcmode="lin" valueType="num">
                                      <p:cBhvr>
                                        <p:cTn id="40" dur="1000" fill="hold"/>
                                        <p:tgtEl>
                                          <p:spTgt spid="9"/>
                                        </p:tgtEl>
                                        <p:attrNameLst>
                                          <p:attrName>ppt_h</p:attrName>
                                        </p:attrNameLst>
                                      </p:cBhvr>
                                      <p:tavLst>
                                        <p:tav tm="0">
                                          <p:val>
                                            <p:fltVal val="0"/>
                                          </p:val>
                                        </p:tav>
                                        <p:tav tm="100000">
                                          <p:val>
                                            <p:strVal val="#ppt_h"/>
                                          </p:val>
                                        </p:tav>
                                      </p:tavLst>
                                    </p:anim>
                                    <p:anim calcmode="lin" valueType="num">
                                      <p:cBhvr>
                                        <p:cTn id="41" dur="1000" fill="hold"/>
                                        <p:tgtEl>
                                          <p:spTgt spid="9"/>
                                        </p:tgtEl>
                                        <p:attrNameLst>
                                          <p:attrName>style.rotation</p:attrName>
                                        </p:attrNameLst>
                                      </p:cBhvr>
                                      <p:tavLst>
                                        <p:tav tm="0">
                                          <p:val>
                                            <p:fltVal val="90"/>
                                          </p:val>
                                        </p:tav>
                                        <p:tav tm="100000">
                                          <p:val>
                                            <p:fltVal val="0"/>
                                          </p:val>
                                        </p:tav>
                                      </p:tavLst>
                                    </p:anim>
                                    <p:animEffect transition="in" filter="fade">
                                      <p:cBhvr>
                                        <p:cTn id="42" dur="10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 calcmode="lin" valueType="num">
                                      <p:cBhvr>
                                        <p:cTn id="47" dur="1000" fill="hold"/>
                                        <p:tgtEl>
                                          <p:spTgt spid="13"/>
                                        </p:tgtEl>
                                        <p:attrNameLst>
                                          <p:attrName>ppt_w</p:attrName>
                                        </p:attrNameLst>
                                      </p:cBhvr>
                                      <p:tavLst>
                                        <p:tav tm="0">
                                          <p:val>
                                            <p:fltVal val="0"/>
                                          </p:val>
                                        </p:tav>
                                        <p:tav tm="100000">
                                          <p:val>
                                            <p:strVal val="#ppt_w"/>
                                          </p:val>
                                        </p:tav>
                                      </p:tavLst>
                                    </p:anim>
                                    <p:anim calcmode="lin" valueType="num">
                                      <p:cBhvr>
                                        <p:cTn id="48" dur="1000" fill="hold"/>
                                        <p:tgtEl>
                                          <p:spTgt spid="13"/>
                                        </p:tgtEl>
                                        <p:attrNameLst>
                                          <p:attrName>ppt_h</p:attrName>
                                        </p:attrNameLst>
                                      </p:cBhvr>
                                      <p:tavLst>
                                        <p:tav tm="0">
                                          <p:val>
                                            <p:fltVal val="0"/>
                                          </p:val>
                                        </p:tav>
                                        <p:tav tm="100000">
                                          <p:val>
                                            <p:strVal val="#ppt_h"/>
                                          </p:val>
                                        </p:tav>
                                      </p:tavLst>
                                    </p:anim>
                                    <p:anim calcmode="lin" valueType="num">
                                      <p:cBhvr>
                                        <p:cTn id="49" dur="1000" fill="hold"/>
                                        <p:tgtEl>
                                          <p:spTgt spid="13"/>
                                        </p:tgtEl>
                                        <p:attrNameLst>
                                          <p:attrName>style.rotation</p:attrName>
                                        </p:attrNameLst>
                                      </p:cBhvr>
                                      <p:tavLst>
                                        <p:tav tm="0">
                                          <p:val>
                                            <p:fltVal val="90"/>
                                          </p:val>
                                        </p:tav>
                                        <p:tav tm="100000">
                                          <p:val>
                                            <p:fltVal val="0"/>
                                          </p:val>
                                        </p:tav>
                                      </p:tavLst>
                                    </p:anim>
                                    <p:animEffect transition="in" filter="fade">
                                      <p:cBhvr>
                                        <p:cTn id="50" dur="1000"/>
                                        <p:tgtEl>
                                          <p:spTgt spid="13"/>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p:cTn id="55" dur="1000" fill="hold"/>
                                        <p:tgtEl>
                                          <p:spTgt spid="12"/>
                                        </p:tgtEl>
                                        <p:attrNameLst>
                                          <p:attrName>ppt_w</p:attrName>
                                        </p:attrNameLst>
                                      </p:cBhvr>
                                      <p:tavLst>
                                        <p:tav tm="0">
                                          <p:val>
                                            <p:fltVal val="0"/>
                                          </p:val>
                                        </p:tav>
                                        <p:tav tm="100000">
                                          <p:val>
                                            <p:strVal val="#ppt_w"/>
                                          </p:val>
                                        </p:tav>
                                      </p:tavLst>
                                    </p:anim>
                                    <p:anim calcmode="lin" valueType="num">
                                      <p:cBhvr>
                                        <p:cTn id="56" dur="1000" fill="hold"/>
                                        <p:tgtEl>
                                          <p:spTgt spid="12"/>
                                        </p:tgtEl>
                                        <p:attrNameLst>
                                          <p:attrName>ppt_h</p:attrName>
                                        </p:attrNameLst>
                                      </p:cBhvr>
                                      <p:tavLst>
                                        <p:tav tm="0">
                                          <p:val>
                                            <p:fltVal val="0"/>
                                          </p:val>
                                        </p:tav>
                                        <p:tav tm="100000">
                                          <p:val>
                                            <p:strVal val="#ppt_h"/>
                                          </p:val>
                                        </p:tav>
                                      </p:tavLst>
                                    </p:anim>
                                    <p:anim calcmode="lin" valueType="num">
                                      <p:cBhvr>
                                        <p:cTn id="57" dur="1000" fill="hold"/>
                                        <p:tgtEl>
                                          <p:spTgt spid="12"/>
                                        </p:tgtEl>
                                        <p:attrNameLst>
                                          <p:attrName>style.rotation</p:attrName>
                                        </p:attrNameLst>
                                      </p:cBhvr>
                                      <p:tavLst>
                                        <p:tav tm="0">
                                          <p:val>
                                            <p:fltVal val="90"/>
                                          </p:val>
                                        </p:tav>
                                        <p:tav tm="100000">
                                          <p:val>
                                            <p:fltVal val="0"/>
                                          </p:val>
                                        </p:tav>
                                      </p:tavLst>
                                    </p:anim>
                                    <p:animEffect transition="in" filter="fade">
                                      <p:cBhvr>
                                        <p:cTn id="58" dur="1000"/>
                                        <p:tgtEl>
                                          <p:spTgt spid="12"/>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grpId="0" nodeType="clickEffect">
                                  <p:stCondLst>
                                    <p:cond delay="0"/>
                                  </p:stCondLst>
                                  <p:childTnLst>
                                    <p:set>
                                      <p:cBhvr>
                                        <p:cTn id="62" dur="1" fill="hold">
                                          <p:stCondLst>
                                            <p:cond delay="0"/>
                                          </p:stCondLst>
                                        </p:cTn>
                                        <p:tgtEl>
                                          <p:spTgt spid="10"/>
                                        </p:tgtEl>
                                        <p:attrNameLst>
                                          <p:attrName>style.visibility</p:attrName>
                                        </p:attrNameLst>
                                      </p:cBhvr>
                                      <p:to>
                                        <p:strVal val="visible"/>
                                      </p:to>
                                    </p:set>
                                    <p:anim calcmode="lin" valueType="num">
                                      <p:cBhvr>
                                        <p:cTn id="63" dur="1000" fill="hold"/>
                                        <p:tgtEl>
                                          <p:spTgt spid="10"/>
                                        </p:tgtEl>
                                        <p:attrNameLst>
                                          <p:attrName>ppt_w</p:attrName>
                                        </p:attrNameLst>
                                      </p:cBhvr>
                                      <p:tavLst>
                                        <p:tav tm="0">
                                          <p:val>
                                            <p:fltVal val="0"/>
                                          </p:val>
                                        </p:tav>
                                        <p:tav tm="100000">
                                          <p:val>
                                            <p:strVal val="#ppt_w"/>
                                          </p:val>
                                        </p:tav>
                                      </p:tavLst>
                                    </p:anim>
                                    <p:anim calcmode="lin" valueType="num">
                                      <p:cBhvr>
                                        <p:cTn id="64" dur="1000" fill="hold"/>
                                        <p:tgtEl>
                                          <p:spTgt spid="10"/>
                                        </p:tgtEl>
                                        <p:attrNameLst>
                                          <p:attrName>ppt_h</p:attrName>
                                        </p:attrNameLst>
                                      </p:cBhvr>
                                      <p:tavLst>
                                        <p:tav tm="0">
                                          <p:val>
                                            <p:fltVal val="0"/>
                                          </p:val>
                                        </p:tav>
                                        <p:tav tm="100000">
                                          <p:val>
                                            <p:strVal val="#ppt_h"/>
                                          </p:val>
                                        </p:tav>
                                      </p:tavLst>
                                    </p:anim>
                                    <p:anim calcmode="lin" valueType="num">
                                      <p:cBhvr>
                                        <p:cTn id="65" dur="1000" fill="hold"/>
                                        <p:tgtEl>
                                          <p:spTgt spid="10"/>
                                        </p:tgtEl>
                                        <p:attrNameLst>
                                          <p:attrName>style.rotation</p:attrName>
                                        </p:attrNameLst>
                                      </p:cBhvr>
                                      <p:tavLst>
                                        <p:tav tm="0">
                                          <p:val>
                                            <p:fltVal val="90"/>
                                          </p:val>
                                        </p:tav>
                                        <p:tav tm="100000">
                                          <p:val>
                                            <p:fltVal val="0"/>
                                          </p:val>
                                        </p:tav>
                                      </p:tavLst>
                                    </p:anim>
                                    <p:animEffect transition="in" filter="fade">
                                      <p:cBhvr>
                                        <p:cTn id="66" dur="1000"/>
                                        <p:tgtEl>
                                          <p:spTgt spid="10"/>
                                        </p:tgtEl>
                                      </p:cBhvr>
                                    </p:animEffect>
                                  </p:childTnLst>
                                </p:cTn>
                              </p:par>
                            </p:childTnLst>
                          </p:cTn>
                        </p:par>
                      </p:childTnLst>
                    </p:cTn>
                  </p:par>
                  <p:par>
                    <p:cTn id="67" fill="hold">
                      <p:stCondLst>
                        <p:cond delay="indefinite"/>
                      </p:stCondLst>
                      <p:childTnLst>
                        <p:par>
                          <p:cTn id="68" fill="hold">
                            <p:stCondLst>
                              <p:cond delay="0"/>
                            </p:stCondLst>
                            <p:childTnLst>
                              <p:par>
                                <p:cTn id="69" presetID="31" presetClass="entr" presetSubtype="0" fill="hold" grpId="0" nodeType="clickEffect">
                                  <p:stCondLst>
                                    <p:cond delay="0"/>
                                  </p:stCondLst>
                                  <p:childTnLst>
                                    <p:set>
                                      <p:cBhvr>
                                        <p:cTn id="70" dur="1" fill="hold">
                                          <p:stCondLst>
                                            <p:cond delay="0"/>
                                          </p:stCondLst>
                                        </p:cTn>
                                        <p:tgtEl>
                                          <p:spTgt spid="14"/>
                                        </p:tgtEl>
                                        <p:attrNameLst>
                                          <p:attrName>style.visibility</p:attrName>
                                        </p:attrNameLst>
                                      </p:cBhvr>
                                      <p:to>
                                        <p:strVal val="visible"/>
                                      </p:to>
                                    </p:set>
                                    <p:anim calcmode="lin" valueType="num">
                                      <p:cBhvr>
                                        <p:cTn id="71" dur="1000" fill="hold"/>
                                        <p:tgtEl>
                                          <p:spTgt spid="14"/>
                                        </p:tgtEl>
                                        <p:attrNameLst>
                                          <p:attrName>ppt_w</p:attrName>
                                        </p:attrNameLst>
                                      </p:cBhvr>
                                      <p:tavLst>
                                        <p:tav tm="0">
                                          <p:val>
                                            <p:fltVal val="0"/>
                                          </p:val>
                                        </p:tav>
                                        <p:tav tm="100000">
                                          <p:val>
                                            <p:strVal val="#ppt_w"/>
                                          </p:val>
                                        </p:tav>
                                      </p:tavLst>
                                    </p:anim>
                                    <p:anim calcmode="lin" valueType="num">
                                      <p:cBhvr>
                                        <p:cTn id="72" dur="1000" fill="hold"/>
                                        <p:tgtEl>
                                          <p:spTgt spid="14"/>
                                        </p:tgtEl>
                                        <p:attrNameLst>
                                          <p:attrName>ppt_h</p:attrName>
                                        </p:attrNameLst>
                                      </p:cBhvr>
                                      <p:tavLst>
                                        <p:tav tm="0">
                                          <p:val>
                                            <p:fltVal val="0"/>
                                          </p:val>
                                        </p:tav>
                                        <p:tav tm="100000">
                                          <p:val>
                                            <p:strVal val="#ppt_h"/>
                                          </p:val>
                                        </p:tav>
                                      </p:tavLst>
                                    </p:anim>
                                    <p:anim calcmode="lin" valueType="num">
                                      <p:cBhvr>
                                        <p:cTn id="73" dur="1000" fill="hold"/>
                                        <p:tgtEl>
                                          <p:spTgt spid="14"/>
                                        </p:tgtEl>
                                        <p:attrNameLst>
                                          <p:attrName>style.rotation</p:attrName>
                                        </p:attrNameLst>
                                      </p:cBhvr>
                                      <p:tavLst>
                                        <p:tav tm="0">
                                          <p:val>
                                            <p:fltVal val="90"/>
                                          </p:val>
                                        </p:tav>
                                        <p:tav tm="100000">
                                          <p:val>
                                            <p:fltVal val="0"/>
                                          </p:val>
                                        </p:tav>
                                      </p:tavLst>
                                    </p:anim>
                                    <p:animEffect transition="in" filter="fade">
                                      <p:cBhvr>
                                        <p:cTn id="74"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3" grpId="0"/>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pattFill prst="wdUpDiag">
          <a:fgClr>
            <a:schemeClr val="bg1"/>
          </a:fgClr>
          <a:bgClr>
            <a:srgbClr val="FFFF99"/>
          </a:bgClr>
        </a:patt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0173A3-2764-4862-AC4B-ECF8B558C105}"/>
              </a:ext>
            </a:extLst>
          </p:cNvPr>
          <p:cNvSpPr/>
          <p:nvPr/>
        </p:nvSpPr>
        <p:spPr>
          <a:xfrm>
            <a:off x="975730" y="517133"/>
            <a:ext cx="4126450" cy="830997"/>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1979</a:t>
            </a:r>
            <a:b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42% living in council housing</a:t>
            </a:r>
          </a:p>
        </p:txBody>
      </p:sp>
      <p:sp>
        <p:nvSpPr>
          <p:cNvPr id="5" name="Rectangle 4">
            <a:extLst>
              <a:ext uri="{FF2B5EF4-FFF2-40B4-BE49-F238E27FC236}">
                <a16:creationId xmlns:a16="http://schemas.microsoft.com/office/drawing/2014/main" id="{9EA7761B-1F70-40BC-A94C-0E755C699D85}"/>
              </a:ext>
            </a:extLst>
          </p:cNvPr>
          <p:cNvSpPr/>
          <p:nvPr/>
        </p:nvSpPr>
        <p:spPr>
          <a:xfrm>
            <a:off x="7030227" y="517133"/>
            <a:ext cx="3954929" cy="830997"/>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2016</a:t>
            </a:r>
            <a:b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8% living in council housing</a:t>
            </a:r>
          </a:p>
        </p:txBody>
      </p:sp>
      <p:sp>
        <p:nvSpPr>
          <p:cNvPr id="6" name="Rectangle 5">
            <a:extLst>
              <a:ext uri="{FF2B5EF4-FFF2-40B4-BE49-F238E27FC236}">
                <a16:creationId xmlns:a16="http://schemas.microsoft.com/office/drawing/2014/main" id="{B91F1FE7-D533-406E-A90E-249002EF51CF}"/>
              </a:ext>
            </a:extLst>
          </p:cNvPr>
          <p:cNvSpPr/>
          <p:nvPr/>
        </p:nvSpPr>
        <p:spPr>
          <a:xfrm>
            <a:off x="1466253" y="1802500"/>
            <a:ext cx="8954694" cy="1200329"/>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1980                     2015</a:t>
            </a:r>
            <a:b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2.8 million council and social rented dwellings sold within the UK</a:t>
            </a:r>
            <a:b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generating £58 billion for government</a:t>
            </a:r>
          </a:p>
        </p:txBody>
      </p:sp>
      <p:pic>
        <p:nvPicPr>
          <p:cNvPr id="7" name="Picture 6">
            <a:extLst>
              <a:ext uri="{FF2B5EF4-FFF2-40B4-BE49-F238E27FC236}">
                <a16:creationId xmlns:a16="http://schemas.microsoft.com/office/drawing/2014/main" id="{BCD2EC1A-8A59-4D30-96BD-5A67B70F7B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9935" y="3634510"/>
            <a:ext cx="3781730" cy="2861509"/>
          </a:xfrm>
          <a:prstGeom prst="rect">
            <a:avLst/>
          </a:prstGeom>
        </p:spPr>
      </p:pic>
      <p:pic>
        <p:nvPicPr>
          <p:cNvPr id="8" name="Picture 7">
            <a:extLst>
              <a:ext uri="{FF2B5EF4-FFF2-40B4-BE49-F238E27FC236}">
                <a16:creationId xmlns:a16="http://schemas.microsoft.com/office/drawing/2014/main" id="{72876D91-10EA-434D-B3FE-656910733C13}"/>
              </a:ext>
            </a:extLst>
          </p:cNvPr>
          <p:cNvPicPr>
            <a:picLocks noChangeAspect="1"/>
          </p:cNvPicPr>
          <p:nvPr/>
        </p:nvPicPr>
        <p:blipFill rotWithShape="1">
          <a:blip r:embed="rId3">
            <a:extLst>
              <a:ext uri="{28A0092B-C50C-407E-A947-70E740481C1C}">
                <a14:useLocalDpi xmlns:a14="http://schemas.microsoft.com/office/drawing/2010/main" val="0"/>
              </a:ext>
            </a:extLst>
          </a:blip>
          <a:srcRect l="25282" t="13277" r="19353" b="28236"/>
          <a:stretch/>
        </p:blipFill>
        <p:spPr>
          <a:xfrm>
            <a:off x="6141665" y="3634510"/>
            <a:ext cx="3611765" cy="2861509"/>
          </a:xfrm>
          <a:prstGeom prst="rect">
            <a:avLst/>
          </a:prstGeom>
        </p:spPr>
      </p:pic>
      <p:sp>
        <p:nvSpPr>
          <p:cNvPr id="9" name="TextBox 8">
            <a:extLst>
              <a:ext uri="{FF2B5EF4-FFF2-40B4-BE49-F238E27FC236}">
                <a16:creationId xmlns:a16="http://schemas.microsoft.com/office/drawing/2014/main" id="{F6577035-381C-4DCE-A000-60381278D2BD}"/>
              </a:ext>
            </a:extLst>
          </p:cNvPr>
          <p:cNvSpPr txBox="1"/>
          <p:nvPr/>
        </p:nvSpPr>
        <p:spPr>
          <a:xfrm>
            <a:off x="7334908" y="6496019"/>
            <a:ext cx="4833937"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(Find my past, 2017) (Geograph, 2017) (Harris, 2016), (Murie, 2016) </a:t>
            </a:r>
            <a:endParaRPr lang="en-GB" sz="12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3507FBBE-FDC1-4A78-81C5-E373DABEF753}"/>
              </a:ext>
            </a:extLst>
          </p:cNvPr>
          <p:cNvSpPr txBox="1"/>
          <p:nvPr/>
        </p:nvSpPr>
        <p:spPr>
          <a:xfrm>
            <a:off x="177553" y="177553"/>
            <a:ext cx="1855433" cy="338554"/>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1703494</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643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wdUpDiag">
          <a:fgClr>
            <a:schemeClr val="bg1"/>
          </a:fgClr>
          <a:bgClr>
            <a:srgbClr val="FFFF99"/>
          </a:bgClr>
        </a:patt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F6EAAE9-581D-4232-9A3E-B18177E667CC}"/>
              </a:ext>
            </a:extLst>
          </p:cNvPr>
          <p:cNvSpPr/>
          <p:nvPr/>
        </p:nvSpPr>
        <p:spPr>
          <a:xfrm>
            <a:off x="1848769" y="368584"/>
            <a:ext cx="8178842" cy="1200329"/>
          </a:xfrm>
          <a:prstGeom prst="rect">
            <a:avLst/>
          </a:prstGeom>
          <a:noFill/>
        </p:spPr>
        <p:txBody>
          <a:bodyPr wrap="none" lIns="91440" tIns="45720" rIns="91440" bIns="45720">
            <a:spAutoFit/>
          </a:bodyPr>
          <a:lstStyle/>
          <a:p>
            <a:pPr algn="ctr"/>
            <a:r>
              <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Due to the Right to Buy policies immediate appeal to those</a:t>
            </a:r>
            <a:br>
              <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living in council houses and its continued implementation,</a:t>
            </a:r>
            <a:br>
              <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demonstrates evidence of its success</a:t>
            </a:r>
            <a:endPar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30F9566-3470-452F-9EE1-27CE118A9C96}"/>
              </a:ext>
            </a:extLst>
          </p:cNvPr>
          <p:cNvPicPr>
            <a:picLocks noChangeAspect="1"/>
          </p:cNvPicPr>
          <p:nvPr/>
        </p:nvPicPr>
        <p:blipFill rotWithShape="1">
          <a:blip r:embed="rId2"/>
          <a:srcRect l="23828" t="33750" r="35235" b="25972"/>
          <a:stretch/>
        </p:blipFill>
        <p:spPr>
          <a:xfrm>
            <a:off x="3211775" y="1764425"/>
            <a:ext cx="5452831" cy="3017788"/>
          </a:xfrm>
          <a:prstGeom prst="rect">
            <a:avLst/>
          </a:prstGeom>
        </p:spPr>
      </p:pic>
      <p:sp>
        <p:nvSpPr>
          <p:cNvPr id="6" name="Rectangle 5">
            <a:extLst>
              <a:ext uri="{FF2B5EF4-FFF2-40B4-BE49-F238E27FC236}">
                <a16:creationId xmlns:a16="http://schemas.microsoft.com/office/drawing/2014/main" id="{9D08B238-F217-4D1B-9993-8282095025E7}"/>
              </a:ext>
            </a:extLst>
          </p:cNvPr>
          <p:cNvSpPr/>
          <p:nvPr/>
        </p:nvSpPr>
        <p:spPr>
          <a:xfrm>
            <a:off x="1379513" y="5115731"/>
            <a:ext cx="9344225" cy="1200329"/>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 contrasting opinion, within currant society indication of weakness</a:t>
            </a:r>
            <a:b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within the implementation of the Right to Buy</a:t>
            </a:r>
            <a:b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policy have developed</a:t>
            </a:r>
          </a:p>
        </p:txBody>
      </p:sp>
      <p:sp>
        <p:nvSpPr>
          <p:cNvPr id="7" name="TextBox 6">
            <a:extLst>
              <a:ext uri="{FF2B5EF4-FFF2-40B4-BE49-F238E27FC236}">
                <a16:creationId xmlns:a16="http://schemas.microsoft.com/office/drawing/2014/main" id="{3B433DBB-1D08-4EB2-919A-A28280F04494}"/>
              </a:ext>
            </a:extLst>
          </p:cNvPr>
          <p:cNvSpPr txBox="1"/>
          <p:nvPr/>
        </p:nvSpPr>
        <p:spPr>
          <a:xfrm>
            <a:off x="9925235" y="6391923"/>
            <a:ext cx="2175029"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(Murie, 2016), (Foster,2015)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355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pattFill prst="wdUpDiag">
          <a:fgClr>
            <a:schemeClr val="bg1"/>
          </a:fgClr>
          <a:bgClr>
            <a:srgbClr val="FFFF99"/>
          </a:bgClr>
        </a:patt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33EC71C-DB24-4F53-A7CB-52B758FE7B44}"/>
              </a:ext>
            </a:extLst>
          </p:cNvPr>
          <p:cNvSpPr/>
          <p:nvPr/>
        </p:nvSpPr>
        <p:spPr>
          <a:xfrm>
            <a:off x="3866536" y="376301"/>
            <a:ext cx="4105611"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Increase in Housing Benefits</a:t>
            </a:r>
          </a:p>
        </p:txBody>
      </p:sp>
      <p:sp>
        <p:nvSpPr>
          <p:cNvPr id="5" name="Rectangle 4">
            <a:extLst>
              <a:ext uri="{FF2B5EF4-FFF2-40B4-BE49-F238E27FC236}">
                <a16:creationId xmlns:a16="http://schemas.microsoft.com/office/drawing/2014/main" id="{1F43D402-AC74-49B8-A761-681224D83C79}"/>
              </a:ext>
            </a:extLst>
          </p:cNvPr>
          <p:cNvSpPr/>
          <p:nvPr/>
        </p:nvSpPr>
        <p:spPr>
          <a:xfrm>
            <a:off x="899658" y="837966"/>
            <a:ext cx="4689104" cy="830997"/>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2009</a:t>
            </a:r>
            <a:b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Cost the government £17 billion</a:t>
            </a:r>
          </a:p>
        </p:txBody>
      </p:sp>
      <p:cxnSp>
        <p:nvCxnSpPr>
          <p:cNvPr id="6" name="Straight Arrow Connector 5">
            <a:extLst>
              <a:ext uri="{FF2B5EF4-FFF2-40B4-BE49-F238E27FC236}">
                <a16:creationId xmlns:a16="http://schemas.microsoft.com/office/drawing/2014/main" id="{FC5CCE4E-092F-4D72-9B49-C6B98130E6DF}"/>
              </a:ext>
            </a:extLst>
          </p:cNvPr>
          <p:cNvCxnSpPr/>
          <p:nvPr/>
        </p:nvCxnSpPr>
        <p:spPr>
          <a:xfrm>
            <a:off x="3866536" y="1056443"/>
            <a:ext cx="4105611"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E4AF9796-A1EB-4AE0-AE22-D3A352748E67}"/>
              </a:ext>
            </a:extLst>
          </p:cNvPr>
          <p:cNvSpPr/>
          <p:nvPr/>
        </p:nvSpPr>
        <p:spPr>
          <a:xfrm>
            <a:off x="6296848" y="837966"/>
            <a:ext cx="4517583" cy="830997"/>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2015</a:t>
            </a:r>
            <a:b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Cost the government £24 billion</a:t>
            </a:r>
            <a:endParaRPr lang="en-GB"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22555F29-ACF5-451E-8274-9AFB385073F2}"/>
              </a:ext>
            </a:extLst>
          </p:cNvPr>
          <p:cNvSpPr/>
          <p:nvPr/>
        </p:nvSpPr>
        <p:spPr>
          <a:xfrm>
            <a:off x="353447" y="1934064"/>
            <a:ext cx="5306261" cy="830997"/>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2008</a:t>
            </a:r>
            <a:b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3.1 million receiving Housing Benefits</a:t>
            </a:r>
          </a:p>
        </p:txBody>
      </p:sp>
      <p:pic>
        <p:nvPicPr>
          <p:cNvPr id="9" name="Picture 8">
            <a:extLst>
              <a:ext uri="{FF2B5EF4-FFF2-40B4-BE49-F238E27FC236}">
                <a16:creationId xmlns:a16="http://schemas.microsoft.com/office/drawing/2014/main" id="{486D34AD-D3F1-49D1-9709-8FDC2BE70365}"/>
              </a:ext>
            </a:extLst>
          </p:cNvPr>
          <p:cNvPicPr>
            <a:picLocks noChangeAspect="1"/>
          </p:cNvPicPr>
          <p:nvPr/>
        </p:nvPicPr>
        <p:blipFill rotWithShape="1">
          <a:blip r:embed="rId2">
            <a:extLst>
              <a:ext uri="{28A0092B-C50C-407E-A947-70E740481C1C}">
                <a14:useLocalDpi xmlns:a14="http://schemas.microsoft.com/office/drawing/2010/main" val="0"/>
              </a:ext>
            </a:extLst>
          </a:blip>
          <a:srcRect l="17308" t="9540" r="15835" b="7003"/>
          <a:stretch/>
        </p:blipFill>
        <p:spPr>
          <a:xfrm>
            <a:off x="488272" y="3142694"/>
            <a:ext cx="3675355" cy="3440937"/>
          </a:xfrm>
          <a:prstGeom prst="rect">
            <a:avLst/>
          </a:prstGeom>
        </p:spPr>
      </p:pic>
      <p:cxnSp>
        <p:nvCxnSpPr>
          <p:cNvPr id="10" name="Straight Arrow Connector 9">
            <a:extLst>
              <a:ext uri="{FF2B5EF4-FFF2-40B4-BE49-F238E27FC236}">
                <a16:creationId xmlns:a16="http://schemas.microsoft.com/office/drawing/2014/main" id="{3F6C1454-79AC-4A5D-9F06-6E39F63BAF2E}"/>
              </a:ext>
            </a:extLst>
          </p:cNvPr>
          <p:cNvCxnSpPr/>
          <p:nvPr/>
        </p:nvCxnSpPr>
        <p:spPr>
          <a:xfrm>
            <a:off x="3613212" y="2157274"/>
            <a:ext cx="4942427"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F04F912A-B058-4CD7-867E-7A14F843831A}"/>
              </a:ext>
            </a:extLst>
          </p:cNvPr>
          <p:cNvSpPr/>
          <p:nvPr/>
        </p:nvSpPr>
        <p:spPr>
          <a:xfrm>
            <a:off x="6514064" y="1934064"/>
            <a:ext cx="5391219" cy="830997"/>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2015</a:t>
            </a:r>
            <a:b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3.3 million receiving Housing Benefits </a:t>
            </a:r>
          </a:p>
        </p:txBody>
      </p:sp>
      <p:sp>
        <p:nvSpPr>
          <p:cNvPr id="12" name="Rectangle 11">
            <a:extLst>
              <a:ext uri="{FF2B5EF4-FFF2-40B4-BE49-F238E27FC236}">
                <a16:creationId xmlns:a16="http://schemas.microsoft.com/office/drawing/2014/main" id="{0266F29F-B1EF-42B9-91E1-FF8274C59F52}"/>
              </a:ext>
            </a:extLst>
          </p:cNvPr>
          <p:cNvSpPr/>
          <p:nvPr/>
        </p:nvSpPr>
        <p:spPr>
          <a:xfrm>
            <a:off x="4241617" y="3985999"/>
            <a:ext cx="7752443" cy="1754326"/>
          </a:xfrm>
          <a:prstGeom prst="rect">
            <a:avLst/>
          </a:prstGeom>
          <a:noFill/>
        </p:spPr>
        <p:txBody>
          <a:bodyPr wrap="none" lIns="91440" tIns="45720" rIns="91440" bIns="45720">
            <a:spAutoFit/>
          </a:bodyPr>
          <a:lstStyle/>
          <a:p>
            <a:pPr algn="ctr">
              <a:lnSpc>
                <a:spcPct val="150000"/>
              </a:lnSpc>
            </a:pP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Shortage of housing</a:t>
            </a:r>
            <a:b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2014/15</a:t>
            </a:r>
            <a:b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125,000 units developed       200,000/300,000 required </a:t>
            </a:r>
          </a:p>
        </p:txBody>
      </p:sp>
      <p:sp>
        <p:nvSpPr>
          <p:cNvPr id="13" name="TextBox 12">
            <a:extLst>
              <a:ext uri="{FF2B5EF4-FFF2-40B4-BE49-F238E27FC236}">
                <a16:creationId xmlns:a16="http://schemas.microsoft.com/office/drawing/2014/main" id="{AF05BDE0-EE47-45CE-B070-268427B65DC2}"/>
              </a:ext>
            </a:extLst>
          </p:cNvPr>
          <p:cNvSpPr txBox="1"/>
          <p:nvPr/>
        </p:nvSpPr>
        <p:spPr>
          <a:xfrm>
            <a:off x="9508196" y="6507332"/>
            <a:ext cx="2612470" cy="281381"/>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(Fenger, et al, 2016) (iStock, 2014)</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2124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pattFill prst="wdUpDiag">
          <a:fgClr>
            <a:schemeClr val="bg1"/>
          </a:fgClr>
          <a:bgClr>
            <a:srgbClr val="FFFF99"/>
          </a:bgClr>
        </a:patt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D968E7B-4E3B-447C-BDD6-F1085B882EEF}"/>
              </a:ext>
            </a:extLst>
          </p:cNvPr>
          <p:cNvPicPr>
            <a:picLocks noChangeAspect="1"/>
          </p:cNvPicPr>
          <p:nvPr/>
        </p:nvPicPr>
        <p:blipFill rotWithShape="1">
          <a:blip r:embed="rId2">
            <a:extLst>
              <a:ext uri="{28A0092B-C50C-407E-A947-70E740481C1C}">
                <a14:useLocalDpi xmlns:a14="http://schemas.microsoft.com/office/drawing/2010/main" val="0"/>
              </a:ext>
            </a:extLst>
          </a:blip>
          <a:srcRect l="2337" t="2419" r="1663" b="2983"/>
          <a:stretch/>
        </p:blipFill>
        <p:spPr>
          <a:xfrm>
            <a:off x="836721" y="423115"/>
            <a:ext cx="4192155" cy="2759496"/>
          </a:xfrm>
          <a:prstGeom prst="rect">
            <a:avLst/>
          </a:prstGeom>
        </p:spPr>
      </p:pic>
      <p:pic>
        <p:nvPicPr>
          <p:cNvPr id="5" name="Picture 4">
            <a:extLst>
              <a:ext uri="{FF2B5EF4-FFF2-40B4-BE49-F238E27FC236}">
                <a16:creationId xmlns:a16="http://schemas.microsoft.com/office/drawing/2014/main" id="{B4B329CB-9F44-4EB0-9F30-AD147358E4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721" y="3826310"/>
            <a:ext cx="4192155" cy="2515293"/>
          </a:xfrm>
          <a:prstGeom prst="rect">
            <a:avLst/>
          </a:prstGeom>
        </p:spPr>
      </p:pic>
      <p:pic>
        <p:nvPicPr>
          <p:cNvPr id="6" name="Picture 5">
            <a:extLst>
              <a:ext uri="{FF2B5EF4-FFF2-40B4-BE49-F238E27FC236}">
                <a16:creationId xmlns:a16="http://schemas.microsoft.com/office/drawing/2014/main" id="{A61CD259-DE48-47AB-A1D5-91DC5716F75E}"/>
              </a:ext>
            </a:extLst>
          </p:cNvPr>
          <p:cNvPicPr>
            <a:picLocks noChangeAspect="1"/>
          </p:cNvPicPr>
          <p:nvPr/>
        </p:nvPicPr>
        <p:blipFill rotWithShape="1">
          <a:blip r:embed="rId4">
            <a:extLst>
              <a:ext uri="{28A0092B-C50C-407E-A947-70E740481C1C}">
                <a14:useLocalDpi xmlns:a14="http://schemas.microsoft.com/office/drawing/2010/main" val="0"/>
              </a:ext>
            </a:extLst>
          </a:blip>
          <a:srcRect l="1594" t="2912" r="2593" b="2816"/>
          <a:stretch/>
        </p:blipFill>
        <p:spPr>
          <a:xfrm>
            <a:off x="6533965" y="1989905"/>
            <a:ext cx="4705165" cy="2767216"/>
          </a:xfrm>
          <a:prstGeom prst="rect">
            <a:avLst/>
          </a:prstGeom>
        </p:spPr>
      </p:pic>
      <p:sp>
        <p:nvSpPr>
          <p:cNvPr id="7" name="TextBox 6">
            <a:extLst>
              <a:ext uri="{FF2B5EF4-FFF2-40B4-BE49-F238E27FC236}">
                <a16:creationId xmlns:a16="http://schemas.microsoft.com/office/drawing/2014/main" id="{840AED34-EFEF-48F5-A6ED-A7C98B2D24B0}"/>
              </a:ext>
            </a:extLst>
          </p:cNvPr>
          <p:cNvSpPr txBox="1"/>
          <p:nvPr/>
        </p:nvSpPr>
        <p:spPr>
          <a:xfrm>
            <a:off x="8117149" y="6501401"/>
            <a:ext cx="4074851"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(Living Paintings, 2014) (Poulten, 2013) (Wikipedia, 2017)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3841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D9055403-0360-4334-9E2F-5F22A8FFB171}"/>
              </a:ext>
            </a:extLst>
          </p:cNvPr>
          <p:cNvSpPr>
            <a:spLocks noGrp="1"/>
          </p:cNvSpPr>
          <p:nvPr>
            <p:ph type="ctrTitle"/>
          </p:nvPr>
        </p:nvSpPr>
        <p:spPr>
          <a:xfrm>
            <a:off x="1751012" y="609601"/>
            <a:ext cx="8676222" cy="3200400"/>
          </a:xfrm>
        </p:spPr>
        <p:txBody>
          <a:bodyPr/>
          <a:lstStyle/>
          <a:p>
            <a:r>
              <a:rPr lang="en-GB" dirty="0"/>
              <a:t>Impact on the people and Health and social care</a:t>
            </a:r>
          </a:p>
        </p:txBody>
      </p:sp>
      <p:sp>
        <p:nvSpPr>
          <p:cNvPr id="13" name="Subtitle 2">
            <a:extLst>
              <a:ext uri="{FF2B5EF4-FFF2-40B4-BE49-F238E27FC236}">
                <a16:creationId xmlns:a16="http://schemas.microsoft.com/office/drawing/2014/main" id="{F5E3E998-FE09-497E-A419-7A46B7F88A96}"/>
              </a:ext>
            </a:extLst>
          </p:cNvPr>
          <p:cNvSpPr>
            <a:spLocks noGrp="1"/>
          </p:cNvSpPr>
          <p:nvPr>
            <p:ph type="subTitle" idx="1"/>
          </p:nvPr>
        </p:nvSpPr>
        <p:spPr>
          <a:xfrm>
            <a:off x="1751012" y="3886200"/>
            <a:ext cx="8676222" cy="1905000"/>
          </a:xfrm>
        </p:spPr>
        <p:txBody>
          <a:bodyPr/>
          <a:lstStyle/>
          <a:p>
            <a:r>
              <a:rPr lang="en-GB" dirty="0"/>
              <a:t>By Gethin Howells</a:t>
            </a:r>
          </a:p>
          <a:p>
            <a:r>
              <a:rPr lang="en-US" dirty="0"/>
              <a:t>1</a:t>
            </a:r>
            <a:r>
              <a:rPr lang="en-GB" dirty="0"/>
              <a:t>702761</a:t>
            </a:r>
          </a:p>
        </p:txBody>
      </p:sp>
    </p:spTree>
    <p:extLst>
      <p:ext uri="{BB962C8B-B14F-4D97-AF65-F5344CB8AC3E}">
        <p14:creationId xmlns:p14="http://schemas.microsoft.com/office/powerpoint/2010/main" val="242943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C596534-0E7C-4AC1-B705-CFDDE213B40A}"/>
              </a:ext>
            </a:extLst>
          </p:cNvPr>
          <p:cNvSpPr>
            <a:spLocks noGrp="1"/>
          </p:cNvSpPr>
          <p:nvPr>
            <p:ph idx="1"/>
          </p:nvPr>
        </p:nvSpPr>
        <p:spPr>
          <a:xfrm>
            <a:off x="283574" y="1668545"/>
            <a:ext cx="6777103" cy="4091231"/>
          </a:xfrm>
        </p:spPr>
        <p:txBody>
          <a:bodyPr>
            <a:normAutofit fontScale="92500" lnSpcReduction="10000"/>
          </a:bodyPr>
          <a:lstStyle/>
          <a:p>
            <a:pPr marL="0" indent="0">
              <a:buNone/>
            </a:pPr>
            <a:r>
              <a:rPr lang="en-GB" dirty="0">
                <a:effectLst/>
              </a:rPr>
              <a:t> </a:t>
            </a:r>
            <a:endParaRPr lang="en-GB" sz="1600" dirty="0">
              <a:effectLst/>
            </a:endParaRPr>
          </a:p>
          <a:p>
            <a:pPr marL="0" indent="0">
              <a:lnSpc>
                <a:spcPct val="150000"/>
              </a:lnSpc>
              <a:buNone/>
            </a:pPr>
            <a:endParaRPr lang="en-GB" sz="1600" dirty="0">
              <a:effectLst/>
            </a:endParaRPr>
          </a:p>
          <a:p>
            <a:pPr marL="0" indent="0">
              <a:lnSpc>
                <a:spcPct val="150000"/>
              </a:lnSpc>
              <a:buNone/>
            </a:pPr>
            <a:r>
              <a:rPr lang="en-GB" sz="1600" dirty="0">
                <a:effectLst/>
              </a:rPr>
              <a:t>The Labour Party thought the right to buy scheme was good, because  they did not have any reasons to stop it, as a result the country was habitable for Tens of millions of people(Beckett.2015).</a:t>
            </a:r>
          </a:p>
          <a:p>
            <a:pPr marL="0" indent="0">
              <a:lnSpc>
                <a:spcPct val="150000"/>
              </a:lnSpc>
              <a:buNone/>
            </a:pPr>
            <a:r>
              <a:rPr lang="en-GB" sz="1600" dirty="0">
                <a:effectLst/>
              </a:rPr>
              <a:t> </a:t>
            </a:r>
          </a:p>
          <a:p>
            <a:pPr marL="0" indent="0">
              <a:lnSpc>
                <a:spcPct val="170000"/>
              </a:lnSpc>
              <a:buNone/>
            </a:pPr>
            <a:r>
              <a:rPr lang="en-GB" sz="1600" dirty="0">
                <a:effectLst/>
              </a:rPr>
              <a:t>The impact of this indicates by selling private property to the people, the government or company gets a lot of money quicker in the short term because by renting it can take them a long time for the companies to get  more money(Beckett.2015).</a:t>
            </a:r>
          </a:p>
          <a:p>
            <a:pPr marL="0" indent="0">
              <a:lnSpc>
                <a:spcPct val="170000"/>
              </a:lnSpc>
              <a:buNone/>
            </a:pPr>
            <a:endParaRPr lang="en-GB" sz="1600" dirty="0">
              <a:effectLst/>
            </a:endParaRPr>
          </a:p>
          <a:p>
            <a:pPr marL="0" indent="0">
              <a:buNone/>
            </a:pPr>
            <a:endParaRPr lang="en-GB" dirty="0">
              <a:effectLst/>
            </a:endParaRPr>
          </a:p>
          <a:p>
            <a:pPr marL="0" indent="0">
              <a:buNone/>
            </a:pPr>
            <a:endParaRPr lang="en-GB" dirty="0">
              <a:effectLst/>
            </a:endParaRPr>
          </a:p>
          <a:p>
            <a:endParaRPr lang="en-GB" dirty="0">
              <a:effectLst/>
            </a:endParaRPr>
          </a:p>
          <a:p>
            <a:endParaRPr lang="en-GB" dirty="0"/>
          </a:p>
        </p:txBody>
      </p:sp>
      <p:sp>
        <p:nvSpPr>
          <p:cNvPr id="5" name="Title 1">
            <a:extLst>
              <a:ext uri="{FF2B5EF4-FFF2-40B4-BE49-F238E27FC236}">
                <a16:creationId xmlns:a16="http://schemas.microsoft.com/office/drawing/2014/main" id="{7293739E-E4F2-491F-B30E-5D316B73CEEC}"/>
              </a:ext>
            </a:extLst>
          </p:cNvPr>
          <p:cNvSpPr>
            <a:spLocks noGrp="1"/>
          </p:cNvSpPr>
          <p:nvPr>
            <p:ph type="title"/>
          </p:nvPr>
        </p:nvSpPr>
        <p:spPr>
          <a:xfrm>
            <a:off x="1056573" y="-153970"/>
            <a:ext cx="9905998" cy="1905000"/>
          </a:xfrm>
        </p:spPr>
        <p:txBody>
          <a:bodyPr/>
          <a:lstStyle/>
          <a:p>
            <a:r>
              <a:rPr lang="en-GB" dirty="0"/>
              <a:t>Who will Be Affected: the people?</a:t>
            </a:r>
          </a:p>
        </p:txBody>
      </p:sp>
      <p:pic>
        <p:nvPicPr>
          <p:cNvPr id="6" name="Picture 5">
            <a:extLst>
              <a:ext uri="{FF2B5EF4-FFF2-40B4-BE49-F238E27FC236}">
                <a16:creationId xmlns:a16="http://schemas.microsoft.com/office/drawing/2014/main" id="{07792A18-BD9F-4B8C-8FF6-A47F1221A42E}"/>
              </a:ext>
            </a:extLst>
          </p:cNvPr>
          <p:cNvPicPr>
            <a:picLocks noChangeAspect="1"/>
          </p:cNvPicPr>
          <p:nvPr/>
        </p:nvPicPr>
        <p:blipFill>
          <a:blip r:embed="rId2"/>
          <a:stretch>
            <a:fillRect/>
          </a:stretch>
        </p:blipFill>
        <p:spPr>
          <a:xfrm>
            <a:off x="7060677" y="1668545"/>
            <a:ext cx="4884948" cy="2931736"/>
          </a:xfrm>
          <a:prstGeom prst="rect">
            <a:avLst/>
          </a:prstGeom>
        </p:spPr>
      </p:pic>
    </p:spTree>
    <p:extLst>
      <p:ext uri="{BB962C8B-B14F-4D97-AF65-F5344CB8AC3E}">
        <p14:creationId xmlns:p14="http://schemas.microsoft.com/office/powerpoint/2010/main" val="1769692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33850A5-DFFC-4B03-BBBC-C33E6C27AF99}"/>
              </a:ext>
            </a:extLst>
          </p:cNvPr>
          <p:cNvSpPr>
            <a:spLocks noGrp="1"/>
          </p:cNvSpPr>
          <p:nvPr>
            <p:ph type="title"/>
          </p:nvPr>
        </p:nvSpPr>
        <p:spPr>
          <a:xfrm>
            <a:off x="1141413" y="609600"/>
            <a:ext cx="9905998" cy="1905000"/>
          </a:xfrm>
        </p:spPr>
        <p:txBody>
          <a:bodyPr/>
          <a:lstStyle/>
          <a:p>
            <a:r>
              <a:rPr lang="en-GB" dirty="0"/>
              <a:t>How will they be affected?</a:t>
            </a:r>
          </a:p>
        </p:txBody>
      </p:sp>
      <p:sp>
        <p:nvSpPr>
          <p:cNvPr id="5" name="Content Placeholder 2">
            <a:extLst>
              <a:ext uri="{FF2B5EF4-FFF2-40B4-BE49-F238E27FC236}">
                <a16:creationId xmlns:a16="http://schemas.microsoft.com/office/drawing/2014/main" id="{9CA163E8-6D6D-42E3-A589-4AE273D855AC}"/>
              </a:ext>
            </a:extLst>
          </p:cNvPr>
          <p:cNvSpPr>
            <a:spLocks noGrp="1"/>
          </p:cNvSpPr>
          <p:nvPr>
            <p:ph idx="1"/>
          </p:nvPr>
        </p:nvSpPr>
        <p:spPr>
          <a:xfrm>
            <a:off x="1141413" y="2020229"/>
            <a:ext cx="9905998" cy="3124201"/>
          </a:xfrm>
        </p:spPr>
        <p:txBody>
          <a:bodyPr/>
          <a:lstStyle/>
          <a:p>
            <a:pPr marL="0" indent="0">
              <a:buNone/>
            </a:pPr>
            <a:r>
              <a:rPr lang="en-GB" dirty="0"/>
              <a:t>For example, Five years  after the right to buy scheme was established, many council tenants were completely unaware that the scheme existed at all.</a:t>
            </a:r>
          </a:p>
          <a:p>
            <a:pPr marL="0" indent="0">
              <a:buNone/>
            </a:pPr>
            <a:r>
              <a:rPr lang="en-GB" dirty="0"/>
              <a:t>The vast minority who knew about it saw the right to buy scheme inaccurate, this shows the scheme was not working and as a result of this many people were still struggling to buy their homes, which causes them to rent more council homes(Beckett.2015). </a:t>
            </a:r>
          </a:p>
        </p:txBody>
      </p:sp>
    </p:spTree>
    <p:extLst>
      <p:ext uri="{BB962C8B-B14F-4D97-AF65-F5344CB8AC3E}">
        <p14:creationId xmlns:p14="http://schemas.microsoft.com/office/powerpoint/2010/main" val="1567354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1">
            <a:extLst>
              <a:ext uri="{FF2B5EF4-FFF2-40B4-BE49-F238E27FC236}">
                <a16:creationId xmlns:a16="http://schemas.microsoft.com/office/drawing/2014/main" id="{7FFE1563-FA9B-44AD-9416-DFF4BA6AAE4F}"/>
              </a:ext>
            </a:extLst>
          </p:cNvPr>
          <p:cNvSpPr>
            <a:spLocks noGrp="1"/>
          </p:cNvSpPr>
          <p:nvPr>
            <p:ph idx="1"/>
          </p:nvPr>
        </p:nvSpPr>
        <p:spPr>
          <a:xfrm>
            <a:off x="773423" y="682082"/>
            <a:ext cx="9905998" cy="5239216"/>
          </a:xfrm>
        </p:spPr>
        <p:txBody>
          <a:bodyPr/>
          <a:lstStyle/>
          <a:p>
            <a:pPr marL="0" indent="0">
              <a:buNone/>
            </a:pPr>
            <a:r>
              <a:rPr lang="en-GB" dirty="0">
                <a:effectLst/>
              </a:rPr>
              <a:t>In the late 70s Wilson and then </a:t>
            </a:r>
            <a:r>
              <a:rPr lang="en-GB" dirty="0" err="1">
                <a:effectLst/>
              </a:rPr>
              <a:t>Collagham</a:t>
            </a:r>
            <a:r>
              <a:rPr lang="en-GB" dirty="0">
                <a:effectLst/>
              </a:rPr>
              <a:t> administration were running out of money, and they were becoming interested in consumerism add private properties(Beckett.2015).</a:t>
            </a:r>
          </a:p>
          <a:p>
            <a:pPr marL="0" indent="0">
              <a:buNone/>
            </a:pPr>
            <a:r>
              <a:rPr lang="en-GB" dirty="0">
                <a:effectLst/>
              </a:rPr>
              <a:t> </a:t>
            </a:r>
          </a:p>
          <a:p>
            <a:pPr marL="0" indent="0">
              <a:buNone/>
            </a:pPr>
            <a:r>
              <a:rPr lang="en-GB" dirty="0">
                <a:effectLst/>
              </a:rPr>
              <a:t>The impact of this indicates by selling private property to the people, the government o company gets a lot of money quicker in the short term because by renting it can take them a long time for the companies to get money(Beckett.2015).</a:t>
            </a:r>
          </a:p>
          <a:p>
            <a:pPr marL="0" indent="0">
              <a:buNone/>
            </a:pPr>
            <a:endParaRPr lang="en-GB" dirty="0">
              <a:effectLst/>
            </a:endParaRPr>
          </a:p>
          <a:p>
            <a:pPr marL="0" indent="0">
              <a:buNone/>
            </a:pPr>
            <a:endParaRPr lang="en-GB" dirty="0">
              <a:effectLst/>
            </a:endParaRPr>
          </a:p>
          <a:p>
            <a:pPr marL="0" indent="0">
              <a:buNone/>
            </a:pPr>
            <a:endParaRPr lang="en-GB" dirty="0"/>
          </a:p>
        </p:txBody>
      </p:sp>
    </p:spTree>
    <p:extLst>
      <p:ext uri="{BB962C8B-B14F-4D97-AF65-F5344CB8AC3E}">
        <p14:creationId xmlns:p14="http://schemas.microsoft.com/office/powerpoint/2010/main" val="52846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D67532D-A0F5-4842-BF33-6868E67D84FB}"/>
              </a:ext>
            </a:extLst>
          </p:cNvPr>
          <p:cNvSpPr>
            <a:spLocks noGrp="1"/>
          </p:cNvSpPr>
          <p:nvPr>
            <p:ph idx="1"/>
          </p:nvPr>
        </p:nvSpPr>
        <p:spPr>
          <a:xfrm>
            <a:off x="818027" y="815896"/>
            <a:ext cx="10020958" cy="3276602"/>
          </a:xfrm>
        </p:spPr>
        <p:txBody>
          <a:bodyPr/>
          <a:lstStyle/>
          <a:p>
            <a:pPr marL="0" indent="0">
              <a:lnSpc>
                <a:spcPct val="107000"/>
              </a:lnSpc>
              <a:spcAft>
                <a:spcPts val="800"/>
              </a:spcAft>
              <a:buNone/>
            </a:pPr>
            <a:endParaRPr lang="en-GB" sz="2400" dirty="0">
              <a:solidFill>
                <a:srgbClr val="000000"/>
              </a:solidFill>
              <a:effectLst/>
              <a:latin typeface="Times New Roman" panose="02020603050405020304" pitchFamily="18" charset="0"/>
              <a:ea typeface="Times New Roman" panose="02020603050405020304" pitchFamily="18" charset="0"/>
              <a:cs typeface="Calibri" panose="020F0502020204030204" pitchFamily="34" charset="0"/>
            </a:endParaRPr>
          </a:p>
          <a:p>
            <a:pPr marL="0" indent="0">
              <a:buNone/>
            </a:pPr>
            <a:r>
              <a:rPr lang="en-GB" dirty="0"/>
              <a:t>In the London borough of Greenwich the local council staff has refused to give out application forms, and they were denying the right to buy scheme existed at all(Beckett.2015). </a:t>
            </a:r>
          </a:p>
          <a:p>
            <a:pPr marL="0" indent="0">
              <a:buNone/>
            </a:pPr>
            <a:endParaRPr lang="en-GB" dirty="0"/>
          </a:p>
          <a:p>
            <a:pPr marL="0" indent="0">
              <a:buNone/>
            </a:pPr>
            <a:r>
              <a:rPr lang="en-GB" dirty="0"/>
              <a:t>This had a huge impact on the local population, because the people who were buying their own homes would struggle, as a result of this more people renting from the council instead of buying their own homes(Beckett.2015).</a:t>
            </a:r>
          </a:p>
          <a:p>
            <a:pPr marL="0" indent="0">
              <a:buNone/>
            </a:pPr>
            <a:endParaRPr lang="en-GB" dirty="0"/>
          </a:p>
        </p:txBody>
      </p:sp>
    </p:spTree>
    <p:extLst>
      <p:ext uri="{BB962C8B-B14F-4D97-AF65-F5344CB8AC3E}">
        <p14:creationId xmlns:p14="http://schemas.microsoft.com/office/powerpoint/2010/main" val="576124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0E1A23F-8EEE-4166-ABD3-863339B56188}"/>
              </a:ext>
            </a:extLst>
          </p:cNvPr>
          <p:cNvSpPr>
            <a:spLocks noGrp="1"/>
          </p:cNvSpPr>
          <p:nvPr>
            <p:ph type="title"/>
          </p:nvPr>
        </p:nvSpPr>
        <p:spPr>
          <a:xfrm>
            <a:off x="873783" y="386576"/>
            <a:ext cx="9905998" cy="1905000"/>
          </a:xfrm>
        </p:spPr>
        <p:txBody>
          <a:bodyPr/>
          <a:lstStyle/>
          <a:p>
            <a:r>
              <a:rPr lang="en-GB" dirty="0"/>
              <a:t>Not could afford it?</a:t>
            </a:r>
          </a:p>
        </p:txBody>
      </p:sp>
      <p:sp>
        <p:nvSpPr>
          <p:cNvPr id="5" name="Content Placeholder 2">
            <a:extLst>
              <a:ext uri="{FF2B5EF4-FFF2-40B4-BE49-F238E27FC236}">
                <a16:creationId xmlns:a16="http://schemas.microsoft.com/office/drawing/2014/main" id="{7EB9AC90-1316-4F55-A338-AEBC430EDFC3}"/>
              </a:ext>
            </a:extLst>
          </p:cNvPr>
          <p:cNvSpPr>
            <a:spLocks noGrp="1"/>
          </p:cNvSpPr>
          <p:nvPr>
            <p:ph idx="1"/>
          </p:nvPr>
        </p:nvSpPr>
        <p:spPr>
          <a:xfrm>
            <a:off x="661910" y="1852960"/>
            <a:ext cx="9905998" cy="3124201"/>
          </a:xfrm>
        </p:spPr>
        <p:txBody>
          <a:bodyPr>
            <a:normAutofit lnSpcReduction="10000"/>
          </a:bodyPr>
          <a:lstStyle/>
          <a:p>
            <a:endParaRPr lang="en-GB" dirty="0"/>
          </a:p>
          <a:p>
            <a:r>
              <a:rPr lang="en-GB" dirty="0"/>
              <a:t>The right to buy scheme was inclusive and is was not available to everyone, because a lot of people could not afford the exercise including, lone parents, younger tenants people who were living on their own and the unemployed o low skilled(Beckett.2015).</a:t>
            </a:r>
          </a:p>
          <a:p>
            <a:endParaRPr lang="en-GB" dirty="0"/>
          </a:p>
          <a:p>
            <a:r>
              <a:rPr lang="en-GB" dirty="0"/>
              <a:t>This would cause a lot of problems for these people, because they would not have enough money to pay their rents, and they were more likely lose their homes(Beckett.2015). </a:t>
            </a:r>
          </a:p>
          <a:p>
            <a:pPr marL="0" indent="0">
              <a:buNone/>
            </a:pPr>
            <a:endParaRPr lang="en-GB" dirty="0"/>
          </a:p>
        </p:txBody>
      </p:sp>
    </p:spTree>
    <p:extLst>
      <p:ext uri="{BB962C8B-B14F-4D97-AF65-F5344CB8AC3E}">
        <p14:creationId xmlns:p14="http://schemas.microsoft.com/office/powerpoint/2010/main" val="1044991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BA036EF-6430-400D-893C-513E9A94ACE2}"/>
              </a:ext>
            </a:extLst>
          </p:cNvPr>
          <p:cNvSpPr>
            <a:spLocks noGrp="1"/>
          </p:cNvSpPr>
          <p:nvPr>
            <p:ph type="title"/>
          </p:nvPr>
        </p:nvSpPr>
        <p:spPr>
          <a:xfrm>
            <a:off x="677334" y="609600"/>
            <a:ext cx="8596668" cy="1320800"/>
          </a:xfrm>
        </p:spPr>
        <p:txBody>
          <a:bodyPr/>
          <a:lstStyle/>
          <a:p>
            <a:r>
              <a:rPr lang="en-GB" dirty="0">
                <a:solidFill>
                  <a:schemeClr val="tx1"/>
                </a:solidFill>
              </a:rPr>
              <a:t>                         </a:t>
            </a:r>
            <a:r>
              <a:rPr lang="en-GB" sz="4000" dirty="0">
                <a:solidFill>
                  <a:schemeClr val="tx1"/>
                </a:solidFill>
              </a:rPr>
              <a:t>Conclusion</a:t>
            </a:r>
          </a:p>
        </p:txBody>
      </p:sp>
      <p:sp>
        <p:nvSpPr>
          <p:cNvPr id="5" name="Content Placeholder 2">
            <a:extLst>
              <a:ext uri="{FF2B5EF4-FFF2-40B4-BE49-F238E27FC236}">
                <a16:creationId xmlns:a16="http://schemas.microsoft.com/office/drawing/2014/main" id="{C9E8BD9B-D9D3-478C-B9B4-6F4AE659A43D}"/>
              </a:ext>
            </a:extLst>
          </p:cNvPr>
          <p:cNvSpPr>
            <a:spLocks noGrp="1"/>
          </p:cNvSpPr>
          <p:nvPr>
            <p:ph idx="1"/>
          </p:nvPr>
        </p:nvSpPr>
        <p:spPr>
          <a:xfrm>
            <a:off x="1035143" y="1773583"/>
            <a:ext cx="8596668" cy="3880773"/>
          </a:xfrm>
        </p:spPr>
        <p:txBody>
          <a:bodyPr>
            <a:noAutofit/>
          </a:bodyPr>
          <a:lstStyle/>
          <a:p>
            <a:pPr marL="0" indent="0">
              <a:lnSpc>
                <a:spcPct val="200000"/>
              </a:lnSpc>
              <a:buNone/>
            </a:pPr>
            <a:r>
              <a:rPr lang="en-GB" sz="1600" dirty="0">
                <a:solidFill>
                  <a:schemeClr val="tx1"/>
                </a:solidFill>
              </a:rPr>
              <a:t>As discussed in this presentation the promises from the conservative manifesto 1979 was mentioned, one being having the right to own your rented council house 1/3 below market value. It was explained how the ‘right to buy act’ was updated in 2015 by previous prime minister David Cameron and criticised by Harriet Harman from the labour party stating it will cause a higher housing benefit bill to increase. Statistics were evaluated showing from 1979 to 2016 the amount of people living in council houses dropped by 34% and from 1980 to 2015 the government made £58 million with council property's being sold. The impact on service users were that they struggled buying there homes due to the scheme being inaccurate causing them to still rent council houses.</a:t>
            </a:r>
          </a:p>
        </p:txBody>
      </p:sp>
      <p:sp>
        <p:nvSpPr>
          <p:cNvPr id="6" name="TextBox 5">
            <a:extLst>
              <a:ext uri="{FF2B5EF4-FFF2-40B4-BE49-F238E27FC236}">
                <a16:creationId xmlns:a16="http://schemas.microsoft.com/office/drawing/2014/main" id="{F917DA6F-F27E-4045-9AF0-9EE8F22C3FF6}"/>
              </a:ext>
            </a:extLst>
          </p:cNvPr>
          <p:cNvSpPr txBox="1"/>
          <p:nvPr/>
        </p:nvSpPr>
        <p:spPr>
          <a:xfrm>
            <a:off x="10893287" y="6387548"/>
            <a:ext cx="2040834" cy="369332"/>
          </a:xfrm>
          <a:prstGeom prst="rect">
            <a:avLst/>
          </a:prstGeom>
          <a:noFill/>
        </p:spPr>
        <p:txBody>
          <a:bodyPr wrap="square" rtlCol="0">
            <a:spAutoFit/>
          </a:bodyPr>
          <a:lstStyle/>
          <a:p>
            <a:r>
              <a:rPr lang="en-GB" dirty="0"/>
              <a:t>150923</a:t>
            </a:r>
          </a:p>
        </p:txBody>
      </p:sp>
    </p:spTree>
    <p:extLst>
      <p:ext uri="{BB962C8B-B14F-4D97-AF65-F5344CB8AC3E}">
        <p14:creationId xmlns:p14="http://schemas.microsoft.com/office/powerpoint/2010/main" val="371045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6805856-110C-447A-B7FF-D2F7737F3485}"/>
              </a:ext>
            </a:extLst>
          </p:cNvPr>
          <p:cNvSpPr/>
          <p:nvPr/>
        </p:nvSpPr>
        <p:spPr>
          <a:xfrm>
            <a:off x="4515423" y="0"/>
            <a:ext cx="2504212" cy="523220"/>
          </a:xfrm>
          <a:prstGeom prst="rect">
            <a:avLst/>
          </a:prstGeom>
          <a:noFill/>
        </p:spPr>
        <p:txBody>
          <a:bodyPr wrap="none" lIns="91440" tIns="45720" rIns="91440" bIns="45720">
            <a:spAutoFit/>
          </a:bodyPr>
          <a:lstStyle/>
          <a:p>
            <a:pPr algn="ctr"/>
            <a:r>
              <a:rPr lang="en-US" sz="28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Reference List</a:t>
            </a:r>
          </a:p>
        </p:txBody>
      </p:sp>
      <p:sp>
        <p:nvSpPr>
          <p:cNvPr id="4" name="TextBox 3">
            <a:extLst>
              <a:ext uri="{FF2B5EF4-FFF2-40B4-BE49-F238E27FC236}">
                <a16:creationId xmlns:a16="http://schemas.microsoft.com/office/drawing/2014/main" id="{6BFDB451-0449-4D2F-B5B1-477ABD593912}"/>
              </a:ext>
            </a:extLst>
          </p:cNvPr>
          <p:cNvSpPr txBox="1"/>
          <p:nvPr/>
        </p:nvSpPr>
        <p:spPr>
          <a:xfrm>
            <a:off x="134644" y="629190"/>
            <a:ext cx="11922711" cy="6878806"/>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Beckett, A (2015) The right to buy: the housing crisis that Thatcher built. </a:t>
            </a:r>
            <a:r>
              <a:rPr lang="en-GB" sz="1200" i="1" dirty="0">
                <a:latin typeface="Arial" panose="020B0604020202020204" pitchFamily="34" charset="0"/>
                <a:cs typeface="Arial" panose="020B0604020202020204" pitchFamily="34" charset="0"/>
              </a:rPr>
              <a:t>The Guardian</a:t>
            </a:r>
            <a:r>
              <a:rPr lang="en-GB" sz="1200" dirty="0">
                <a:latin typeface="Arial" panose="020B0604020202020204" pitchFamily="34" charset="0"/>
                <a:cs typeface="Arial" panose="020B0604020202020204" pitchFamily="34" charset="0"/>
              </a:rPr>
              <a:t>. [Online] 26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August. Available at </a:t>
            </a:r>
            <a:r>
              <a:rPr lang="en-GB" sz="1200" dirty="0">
                <a:latin typeface="Arial" panose="020B0604020202020204" pitchFamily="34" charset="0"/>
                <a:cs typeface="Arial" panose="020B0604020202020204" pitchFamily="34" charset="0"/>
                <a:hlinkClick r:id="rId2"/>
              </a:rPr>
              <a:t>https://www.theguardian.com/society/2015/aug/26/right-to-buy-margaret-thatcher-david-cameron-housing-crisis</a:t>
            </a:r>
            <a:r>
              <a:rPr lang="en-GB" sz="1200" dirty="0">
                <a:latin typeface="Arial" panose="020B0604020202020204" pitchFamily="34" charset="0"/>
                <a:cs typeface="Arial" panose="020B0604020202020204" pitchFamily="34" charset="0"/>
              </a:rPr>
              <a:t>. Accessed 26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Blandy, S and Hunter, C. (2013) </a:t>
            </a:r>
            <a:r>
              <a:rPr lang="en-GB" sz="1200" i="1" dirty="0">
                <a:latin typeface="Arial" panose="020B0604020202020204" pitchFamily="34" charset="0"/>
                <a:cs typeface="Arial" panose="020B0604020202020204" pitchFamily="34" charset="0"/>
              </a:rPr>
              <a:t>The Right to Buy: Examination of an exercise in allocating, shifting and re-branding risks. </a:t>
            </a:r>
            <a:r>
              <a:rPr lang="en-GB" sz="1200" dirty="0">
                <a:latin typeface="Arial" panose="020B0604020202020204" pitchFamily="34" charset="0"/>
                <a:cs typeface="Arial" panose="020B0604020202020204" pitchFamily="34" charset="0"/>
              </a:rPr>
              <a:t>33(1). [online] </a:t>
            </a:r>
            <a:r>
              <a:rPr lang="en-GB" sz="1200" dirty="0" err="1">
                <a:latin typeface="Arial" panose="020B0604020202020204" pitchFamily="34" charset="0"/>
                <a:cs typeface="Arial" panose="020B0604020202020204" pitchFamily="34" charset="0"/>
              </a:rPr>
              <a:t>sagejournals</a:t>
            </a:r>
            <a:r>
              <a:rPr lang="en-GB" sz="1200" dirty="0">
                <a:latin typeface="Arial" panose="020B0604020202020204" pitchFamily="34" charset="0"/>
                <a:cs typeface="Arial" panose="020B0604020202020204" pitchFamily="34" charset="0"/>
              </a:rPr>
              <a:t> database.  Available at/from: </a:t>
            </a:r>
            <a:r>
              <a:rPr lang="en-GB" sz="1200" u="sng" dirty="0">
                <a:latin typeface="Arial" panose="020B0604020202020204" pitchFamily="34" charset="0"/>
                <a:cs typeface="Arial" panose="020B0604020202020204" pitchFamily="34" charset="0"/>
                <a:hlinkClick r:id="rId3"/>
              </a:rPr>
              <a:t>http://journals.sagepub.com.ezproxy.uwtsd.ac.uk/doi/full/10.1177/0261018312457869</a:t>
            </a:r>
            <a:r>
              <a:rPr lang="en-GB" sz="1200" dirty="0">
                <a:latin typeface="Arial" panose="020B0604020202020204" pitchFamily="34" charset="0"/>
                <a:cs typeface="Arial" panose="020B0604020202020204" pitchFamily="34" charset="0"/>
              </a:rPr>
              <a:t> [Accessed 22 November 2017]</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Disney, R. and Luo, G. (2017) The right to buy public housing in Britain: A welfare analysis. </a:t>
            </a:r>
            <a:r>
              <a:rPr lang="en-GB" sz="1200" i="1" dirty="0">
                <a:latin typeface="Arial" panose="020B0604020202020204" pitchFamily="34" charset="0"/>
                <a:cs typeface="Arial" panose="020B0604020202020204" pitchFamily="34" charset="0"/>
              </a:rPr>
              <a:t>Journal of housing economics</a:t>
            </a:r>
            <a:r>
              <a:rPr lang="en-GB" sz="1200" dirty="0">
                <a:latin typeface="Arial" panose="020B0604020202020204" pitchFamily="34" charset="0"/>
                <a:cs typeface="Arial" panose="020B0604020202020204" pitchFamily="34" charset="0"/>
              </a:rPr>
              <a:t>. [Online]. Vol 35. pp.53-68. Available at  </a:t>
            </a:r>
            <a:r>
              <a:rPr lang="en-GB" sz="1200" u="sng" dirty="0">
                <a:latin typeface="Arial" panose="020B0604020202020204" pitchFamily="34" charset="0"/>
                <a:cs typeface="Arial" panose="020B0604020202020204" pitchFamily="34" charset="0"/>
                <a:hlinkClick r:id="rId4"/>
              </a:rPr>
              <a:t>http://librarycatalogue.uwtsd.ac.uk/primo_library/libweb/action/display.do?tabs=detailsTab&amp;ct=display&amp;fn=search&amp;doc=TN_sciversesciencedirect_elsevierS1051-1377(17)30016-5&amp;indx=1&amp;recIds=TN_sciversesciencedirect_elsevierS1051-1377(17)30016-5&amp;recIdxs=0&amp;elementId=0&amp;renderMode=poppedOut&amp;displayMode=full&amp;frbrVersion=&amp;frbg=&amp;&amp;dscnt=0&amp;scp.scps=scope%3A%2844WHELF_UWTSD%29%2C44WHELF_UWTSD_Ebsco%2Cprimo_central_multiple_fe&amp;tb=t&amp;mode=Basic&amp;vid=44WHELF_UWTSD_VU1&amp;srt=rank&amp;tab=tab1&amp;dum=true&amp;vl(freeText0)=the%20right%20to%20buy%20public%20housing%20in%20britain&amp;dstmp=1511128536175</a:t>
            </a:r>
            <a:r>
              <a:rPr lang="en-GB" sz="1200" dirty="0">
                <a:latin typeface="Arial" panose="020B0604020202020204" pitchFamily="34" charset="0"/>
                <a:cs typeface="Arial" panose="020B0604020202020204" pitchFamily="34" charset="0"/>
              </a:rPr>
              <a:t>. [Accessed on 19</a:t>
            </a:r>
            <a:r>
              <a:rPr lang="en-GB" sz="1200" baseline="30000" dirty="0">
                <a:latin typeface="Arial" panose="020B0604020202020204" pitchFamily="34" charset="0"/>
                <a:cs typeface="Arial" panose="020B0604020202020204" pitchFamily="34" charset="0"/>
              </a:rPr>
              <a:t>th </a:t>
            </a:r>
            <a:r>
              <a:rPr lang="en-GB" sz="1200" dirty="0">
                <a:latin typeface="Arial" panose="020B0604020202020204" pitchFamily="34" charset="0"/>
                <a:cs typeface="Arial" panose="020B0604020202020204" pitchFamily="34" charset="0"/>
              </a:rPr>
              <a:t> November 2017].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Elliot, L. (2014). A brief history of British housing. </a:t>
            </a:r>
            <a:r>
              <a:rPr lang="en-GB" sz="1200" i="1" dirty="0">
                <a:latin typeface="Arial" panose="020B0604020202020204" pitchFamily="34" charset="0"/>
                <a:cs typeface="Arial" panose="020B0604020202020204" pitchFamily="34" charset="0"/>
              </a:rPr>
              <a:t>The Guardian</a:t>
            </a:r>
            <a:r>
              <a:rPr lang="en-GB" sz="1200" dirty="0">
                <a:latin typeface="Arial" panose="020B0604020202020204" pitchFamily="34" charset="0"/>
                <a:cs typeface="Arial" panose="020B0604020202020204" pitchFamily="34" charset="0"/>
              </a:rPr>
              <a:t>. [Online] 24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Available at </a:t>
            </a:r>
            <a:r>
              <a:rPr lang="en-GB" sz="1200" u="sng" dirty="0">
                <a:latin typeface="Arial" panose="020B0604020202020204" pitchFamily="34" charset="0"/>
                <a:cs typeface="Arial" panose="020B0604020202020204" pitchFamily="34" charset="0"/>
                <a:hlinkClick r:id="rId5"/>
              </a:rPr>
              <a:t>https://www.theguardian.com/business/2014/may/24/history-british-housing-decade</a:t>
            </a:r>
            <a:r>
              <a:rPr lang="en-GB" sz="1200" dirty="0">
                <a:latin typeface="Arial" panose="020B0604020202020204" pitchFamily="34" charset="0"/>
                <a:cs typeface="Arial" panose="020B0604020202020204" pitchFamily="34" charset="0"/>
              </a:rPr>
              <a:t>. (Accessed on 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of November). </a:t>
            </a:r>
          </a:p>
          <a:p>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Find my past (2017) </a:t>
            </a:r>
            <a:r>
              <a:rPr lang="en-US" sz="1200" i="1" dirty="0">
                <a:latin typeface="Arial" panose="020B0604020202020204" pitchFamily="34" charset="0"/>
                <a:cs typeface="Arial" panose="020B0604020202020204" pitchFamily="34" charset="0"/>
              </a:rPr>
              <a:t>How the 1930s changed housing: From factor terraces to leafy suburbs, housing was changing in the 1930s</a:t>
            </a:r>
            <a:r>
              <a:rPr lang="en-US" sz="1200" dirty="0">
                <a:latin typeface="Arial" panose="020B0604020202020204" pitchFamily="34" charset="0"/>
                <a:cs typeface="Arial" panose="020B0604020202020204" pitchFamily="34" charset="0"/>
              </a:rPr>
              <a:t>. [Online] 2017. Available at </a:t>
            </a:r>
            <a:r>
              <a:rPr lang="en-US" sz="1200" u="sng" dirty="0">
                <a:latin typeface="Arial" panose="020B0604020202020204" pitchFamily="34" charset="0"/>
                <a:cs typeface="Arial" panose="020B0604020202020204" pitchFamily="34" charset="0"/>
                <a:hlinkClick r:id="rId6"/>
              </a:rPr>
              <a:t>https://www.findmypast.co.uk/1939register/the-1930s-home/</a:t>
            </a:r>
            <a:r>
              <a:rPr lang="en-US" sz="1200" dirty="0">
                <a:latin typeface="Arial" panose="020B0604020202020204" pitchFamily="34" charset="0"/>
                <a:cs typeface="Arial" panose="020B0604020202020204" pitchFamily="34" charset="0"/>
              </a:rPr>
              <a:t>. (accessed 21</a:t>
            </a:r>
            <a:r>
              <a:rPr lang="en-US" sz="1200" baseline="30000" dirty="0">
                <a:latin typeface="Arial" panose="020B0604020202020204" pitchFamily="34" charset="0"/>
                <a:cs typeface="Arial" panose="020B0604020202020204" pitchFamily="34" charset="0"/>
              </a:rPr>
              <a:t>st</a:t>
            </a:r>
            <a:r>
              <a:rPr lang="en-US" sz="1200" dirty="0">
                <a:latin typeface="Arial" panose="020B0604020202020204" pitchFamily="34" charset="0"/>
                <a:cs typeface="Arial" panose="020B0604020202020204" pitchFamily="34" charset="0"/>
              </a:rPr>
              <a:t> October 2017). </a:t>
            </a:r>
          </a:p>
          <a:p>
            <a:endParaRPr lang="en-US"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Fedor</a:t>
            </a:r>
            <a:r>
              <a:rPr lang="en-GB" sz="1200" dirty="0">
                <a:latin typeface="Arial" panose="020B0604020202020204" pitchFamily="34" charset="0"/>
                <a:cs typeface="Arial" panose="020B0604020202020204" pitchFamily="34" charset="0"/>
              </a:rPr>
              <a:t>, L. (2015) </a:t>
            </a:r>
            <a:r>
              <a:rPr lang="en-GB" sz="1200" i="1" dirty="0">
                <a:latin typeface="Arial" panose="020B0604020202020204" pitchFamily="34" charset="0"/>
                <a:cs typeface="Arial" panose="020B0604020202020204" pitchFamily="34" charset="0"/>
              </a:rPr>
              <a:t>Cameron defends the right to buy.  </a:t>
            </a:r>
            <a:r>
              <a:rPr lang="en-GB" sz="1200" dirty="0">
                <a:latin typeface="Arial" panose="020B0604020202020204" pitchFamily="34" charset="0"/>
                <a:cs typeface="Arial" panose="020B0604020202020204" pitchFamily="34" charset="0"/>
              </a:rPr>
              <a:t>Pp9. </a:t>
            </a:r>
            <a:r>
              <a:rPr lang="en-GB" sz="1200" dirty="0" err="1">
                <a:latin typeface="Arial" panose="020B0604020202020204" pitchFamily="34" charset="0"/>
                <a:cs typeface="Arial" panose="020B0604020202020204" pitchFamily="34" charset="0"/>
              </a:rPr>
              <a:t>Proquest</a:t>
            </a:r>
            <a:r>
              <a:rPr lang="en-GB" sz="1200" dirty="0">
                <a:latin typeface="Arial" panose="020B0604020202020204" pitchFamily="34" charset="0"/>
                <a:cs typeface="Arial" panose="020B0604020202020204" pitchFamily="34" charset="0"/>
              </a:rPr>
              <a:t> database. Available at/from: </a:t>
            </a:r>
            <a:r>
              <a:rPr lang="en-GB" sz="1200" u="sng" dirty="0">
                <a:latin typeface="Arial" panose="020B0604020202020204" pitchFamily="34" charset="0"/>
                <a:cs typeface="Arial" panose="020B0604020202020204" pitchFamily="34" charset="0"/>
                <a:hlinkClick r:id="rId7"/>
              </a:rPr>
              <a:t>https://search-proquest-com.ezproxy.uwtsd.ac.uk/docview/1685654784/abstract/7663E94ADD224995PQ/1?accountid=130472</a:t>
            </a:r>
            <a:r>
              <a:rPr lang="en-GB" sz="1200" dirty="0">
                <a:latin typeface="Arial" panose="020B0604020202020204" pitchFamily="34" charset="0"/>
                <a:cs typeface="Arial" panose="020B0604020202020204" pitchFamily="34" charset="0"/>
              </a:rPr>
              <a:t> [Accessed 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November 2017]</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Fenger, M. Hudson, J. and Needham, C. (2016) “Social Policy Review 28; Analysis and debate in social policy, 2016”. Great Britain: Policy Press. </a:t>
            </a:r>
          </a:p>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Foster, D. (2015) Right to buy: a history of Margaret Thatcher's controversial policy. </a:t>
            </a:r>
            <a:r>
              <a:rPr lang="en-GB" sz="1200" i="1" dirty="0">
                <a:latin typeface="Arial" panose="020B0604020202020204" pitchFamily="34" charset="0"/>
                <a:cs typeface="Arial" panose="020B0604020202020204" pitchFamily="34" charset="0"/>
              </a:rPr>
              <a:t>The Guardian</a:t>
            </a:r>
            <a:r>
              <a:rPr lang="en-GB" sz="1200" dirty="0">
                <a:latin typeface="Arial" panose="020B0604020202020204" pitchFamily="34" charset="0"/>
                <a:cs typeface="Arial" panose="020B0604020202020204" pitchFamily="34" charset="0"/>
              </a:rPr>
              <a:t>. [Online] 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December. Available at  </a:t>
            </a:r>
            <a:r>
              <a:rPr lang="en-GB" sz="1200" u="sng" dirty="0">
                <a:latin typeface="Arial" panose="020B0604020202020204" pitchFamily="34" charset="0"/>
                <a:cs typeface="Arial" panose="020B0604020202020204" pitchFamily="34" charset="0"/>
                <a:hlinkClick r:id="rId8"/>
              </a:rPr>
              <a:t>https://www.theguardian.com/housing-network/2015/dec/07/housing-right-to-buy-margaret-thatcher-data</a:t>
            </a:r>
            <a:r>
              <a:rPr lang="en-GB" sz="1200" dirty="0">
                <a:latin typeface="Arial" panose="020B0604020202020204" pitchFamily="34" charset="0"/>
                <a:cs typeface="Arial" panose="020B0604020202020204" pitchFamily="34" charset="0"/>
              </a:rPr>
              <a:t>. [Accessed: 19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2017]. </a:t>
            </a:r>
          </a:p>
          <a:p>
            <a:r>
              <a:rPr lang="en-GB" sz="1200" dirty="0">
                <a:latin typeface="Arial" panose="020B0604020202020204" pitchFamily="34" charset="0"/>
                <a:cs typeface="Arial" panose="020B0604020202020204" pitchFamily="34" charset="0"/>
              </a:rPr>
              <a:t> </a:t>
            </a:r>
          </a:p>
          <a:p>
            <a:r>
              <a:rPr lang="en-US" sz="1200" dirty="0">
                <a:latin typeface="Arial" panose="020B0604020202020204" pitchFamily="34" charset="0"/>
                <a:cs typeface="Arial" panose="020B0604020202020204" pitchFamily="34" charset="0"/>
              </a:rPr>
              <a:t>Geograph (2017) </a:t>
            </a:r>
            <a:r>
              <a:rPr lang="en-US" sz="1200" i="1" dirty="0">
                <a:latin typeface="Arial" panose="020B0604020202020204" pitchFamily="34" charset="0"/>
                <a:cs typeface="Arial" panose="020B0604020202020204" pitchFamily="34" charset="0"/>
              </a:rPr>
              <a:t>SO8896: Council Housing – Kingsclere Walk</a:t>
            </a:r>
            <a:r>
              <a:rPr lang="en-US" sz="1200" dirty="0">
                <a:latin typeface="Arial" panose="020B0604020202020204" pitchFamily="34" charset="0"/>
                <a:cs typeface="Arial" panose="020B0604020202020204" pitchFamily="34" charset="0"/>
              </a:rPr>
              <a:t>. [Online] 2017. Available at </a:t>
            </a:r>
            <a:r>
              <a:rPr lang="en-US" sz="1200" u="sng" dirty="0">
                <a:latin typeface="Arial" panose="020B0604020202020204" pitchFamily="34" charset="0"/>
                <a:cs typeface="Arial" panose="020B0604020202020204" pitchFamily="34" charset="0"/>
                <a:hlinkClick r:id="rId9"/>
              </a:rPr>
              <a:t>http://www.geograph.org.uk/photo/2358581</a:t>
            </a:r>
            <a:r>
              <a:rPr lang="en-US" sz="1200" dirty="0">
                <a:latin typeface="Arial" panose="020B0604020202020204" pitchFamily="34" charset="0"/>
                <a:cs typeface="Arial" panose="020B0604020202020204" pitchFamily="34" charset="0"/>
              </a:rPr>
              <a:t>. (accessed 21</a:t>
            </a:r>
            <a:r>
              <a:rPr lang="en-US" sz="1200" baseline="30000" dirty="0">
                <a:latin typeface="Arial" panose="020B0604020202020204" pitchFamily="34" charset="0"/>
                <a:cs typeface="Arial" panose="020B0604020202020204" pitchFamily="34" charset="0"/>
              </a:rPr>
              <a:t>st</a:t>
            </a:r>
            <a:r>
              <a:rPr lang="en-US" sz="1200" dirty="0">
                <a:latin typeface="Arial" panose="020B0604020202020204" pitchFamily="34" charset="0"/>
                <a:cs typeface="Arial" panose="020B0604020202020204" pitchFamily="34" charset="0"/>
              </a:rPr>
              <a:t> October 2017). </a:t>
            </a:r>
            <a:endParaRPr lang="en-GB" sz="1200" dirty="0">
              <a:latin typeface="Arial" panose="020B0604020202020204" pitchFamily="34" charset="0"/>
              <a:cs typeface="Arial" panose="020B0604020202020204" pitchFamily="34" charset="0"/>
            </a:endParaRPr>
          </a:p>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Hall, M, Hough, A and Evans, M. (2015) What happened to Margaret Thatcher’s first right to buy council house? </a:t>
            </a:r>
            <a:r>
              <a:rPr lang="en-GB" sz="1200" i="1" dirty="0">
                <a:latin typeface="Arial" panose="020B0604020202020204" pitchFamily="34" charset="0"/>
                <a:cs typeface="Arial" panose="020B0604020202020204" pitchFamily="34" charset="0"/>
              </a:rPr>
              <a:t>The telegraph</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10"/>
              </a:rPr>
              <a:t>http://www.telegraph.co.uk/news/politics/margaret-thatcher/9983113/Margaret-Thatcher-History-of-one-of-the-first-Right-To-Buy-council-houses.html</a:t>
            </a:r>
            <a:r>
              <a:rPr lang="en-GB" sz="1200" dirty="0">
                <a:latin typeface="Arial" panose="020B0604020202020204" pitchFamily="34" charset="0"/>
                <a:cs typeface="Arial" panose="020B0604020202020204" pitchFamily="34" charset="0"/>
              </a:rPr>
              <a:t>. (Accessed on 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99755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7D88136-C227-4CC7-84D7-C90F7AA530C8}"/>
              </a:ext>
            </a:extLst>
          </p:cNvPr>
          <p:cNvSpPr/>
          <p:nvPr/>
        </p:nvSpPr>
        <p:spPr>
          <a:xfrm>
            <a:off x="4515423" y="0"/>
            <a:ext cx="2504212" cy="523220"/>
          </a:xfrm>
          <a:prstGeom prst="rect">
            <a:avLst/>
          </a:prstGeom>
          <a:noFill/>
        </p:spPr>
        <p:txBody>
          <a:bodyPr wrap="none" lIns="91440" tIns="45720" rIns="91440" bIns="45720">
            <a:spAutoFit/>
          </a:bodyPr>
          <a:lstStyle/>
          <a:p>
            <a:pPr algn="ctr"/>
            <a:r>
              <a:rPr lang="en-US" sz="28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Reference List</a:t>
            </a:r>
          </a:p>
        </p:txBody>
      </p:sp>
      <p:sp>
        <p:nvSpPr>
          <p:cNvPr id="7" name="TextBox 6">
            <a:extLst>
              <a:ext uri="{FF2B5EF4-FFF2-40B4-BE49-F238E27FC236}">
                <a16:creationId xmlns:a16="http://schemas.microsoft.com/office/drawing/2014/main" id="{3FC467EA-8AA4-4A95-B64D-8D47C3AD6B2D}"/>
              </a:ext>
            </a:extLst>
          </p:cNvPr>
          <p:cNvSpPr txBox="1"/>
          <p:nvPr/>
        </p:nvSpPr>
        <p:spPr>
          <a:xfrm>
            <a:off x="142042" y="523220"/>
            <a:ext cx="11736280" cy="563231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Harris, J. (2016) The end of council housing. </a:t>
            </a:r>
            <a:r>
              <a:rPr lang="en-GB" sz="1200" i="1" dirty="0">
                <a:latin typeface="Arial" panose="020B0604020202020204" pitchFamily="34" charset="0"/>
                <a:cs typeface="Arial" panose="020B0604020202020204" pitchFamily="34" charset="0"/>
              </a:rPr>
              <a:t>The Guardian</a:t>
            </a:r>
            <a:r>
              <a:rPr lang="en-GB" sz="1200" dirty="0">
                <a:latin typeface="Arial" panose="020B0604020202020204" pitchFamily="34" charset="0"/>
                <a:cs typeface="Arial" panose="020B0604020202020204" pitchFamily="34" charset="0"/>
              </a:rPr>
              <a:t>. [Online] 4th January. Available at </a:t>
            </a:r>
            <a:r>
              <a:rPr lang="en-GB" sz="1200" u="sng" dirty="0">
                <a:latin typeface="Arial" panose="020B0604020202020204" pitchFamily="34" charset="0"/>
                <a:cs typeface="Arial" panose="020B0604020202020204" pitchFamily="34" charset="0"/>
                <a:hlinkClick r:id="rId2"/>
              </a:rPr>
              <a:t>https://www.theguardian.com/society/2016/jan/04/end-of-council-housing-bill-secure-tenancies-pay-to-stay</a:t>
            </a:r>
            <a:r>
              <a:rPr lang="en-GB" sz="1200" dirty="0">
                <a:latin typeface="Arial" panose="020B0604020202020204" pitchFamily="34" charset="0"/>
                <a:cs typeface="Arial" panose="020B0604020202020204" pitchFamily="34" charset="0"/>
              </a:rPr>
              <a:t>. [Accessed: 19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2017]. </a:t>
            </a:r>
          </a:p>
          <a:p>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iStock (2014) </a:t>
            </a:r>
            <a:r>
              <a:rPr lang="en-US" sz="1200" i="1" dirty="0">
                <a:latin typeface="Arial" panose="020B0604020202020204" pitchFamily="34" charset="0"/>
                <a:cs typeface="Arial" panose="020B0604020202020204" pitchFamily="34" charset="0"/>
              </a:rPr>
              <a:t>British Property – Stock image</a:t>
            </a:r>
            <a:r>
              <a:rPr lang="en-US" sz="1200" dirty="0">
                <a:latin typeface="Arial" panose="020B0604020202020204" pitchFamily="34" charset="0"/>
                <a:cs typeface="Arial" panose="020B0604020202020204" pitchFamily="34" charset="0"/>
              </a:rPr>
              <a:t>. [Online] 30</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July. Available at </a:t>
            </a:r>
            <a:r>
              <a:rPr lang="en-US" sz="1200" u="sng" dirty="0">
                <a:latin typeface="Arial" panose="020B0604020202020204" pitchFamily="34" charset="0"/>
                <a:cs typeface="Arial" panose="020B0604020202020204" pitchFamily="34" charset="0"/>
                <a:hlinkClick r:id="rId3"/>
              </a:rPr>
              <a:t>https://www.istockphoto.com/gb/photo/british-property-gm503917787-44752522</a:t>
            </a:r>
            <a:r>
              <a:rPr lang="en-US" sz="1200" dirty="0">
                <a:latin typeface="Arial" panose="020B0604020202020204" pitchFamily="34" charset="0"/>
                <a:cs typeface="Arial" panose="020B0604020202020204" pitchFamily="34" charset="0"/>
              </a:rPr>
              <a:t>. (accessed 21</a:t>
            </a:r>
            <a:r>
              <a:rPr lang="en-US" sz="1200" baseline="30000" dirty="0">
                <a:latin typeface="Arial" panose="020B0604020202020204" pitchFamily="34" charset="0"/>
                <a:cs typeface="Arial" panose="020B0604020202020204" pitchFamily="34" charset="0"/>
              </a:rPr>
              <a:t>st</a:t>
            </a:r>
            <a:r>
              <a:rPr lang="en-US" sz="1200" dirty="0">
                <a:latin typeface="Arial" panose="020B0604020202020204" pitchFamily="34" charset="0"/>
                <a:cs typeface="Arial" panose="020B0604020202020204" pitchFamily="34" charset="0"/>
              </a:rPr>
              <a:t> October 2017).</a:t>
            </a:r>
          </a:p>
          <a:p>
            <a:r>
              <a:rPr lang="en-US" sz="12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Living Paintings (2014) </a:t>
            </a:r>
            <a:r>
              <a:rPr lang="en-US" sz="1200" i="1" dirty="0">
                <a:latin typeface="Arial" panose="020B0604020202020204" pitchFamily="34" charset="0"/>
                <a:cs typeface="Arial" panose="020B0604020202020204" pitchFamily="34" charset="0"/>
              </a:rPr>
              <a:t>Have England Finally Got It Right? Liam, our resident VI football pundit, ponders our chances at the 2014 World Cup</a:t>
            </a:r>
            <a:r>
              <a:rPr lang="en-US" sz="1200" dirty="0">
                <a:latin typeface="Arial" panose="020B0604020202020204" pitchFamily="34" charset="0"/>
                <a:cs typeface="Arial" panose="020B0604020202020204" pitchFamily="34" charset="0"/>
              </a:rPr>
              <a:t>. [Online] 13</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June. Available at </a:t>
            </a:r>
            <a:r>
              <a:rPr lang="en-US" sz="1200" u="sng" dirty="0">
                <a:latin typeface="Arial" panose="020B0604020202020204" pitchFamily="34" charset="0"/>
                <a:cs typeface="Arial" panose="020B0604020202020204" pitchFamily="34" charset="0"/>
                <a:hlinkClick r:id="rId4"/>
              </a:rPr>
              <a:t>http://www.livingpaintings.org/have-england-finally-got-it-right</a:t>
            </a:r>
            <a:r>
              <a:rPr lang="en-US" sz="1200" dirty="0">
                <a:latin typeface="Arial" panose="020B0604020202020204" pitchFamily="34" charset="0"/>
                <a:cs typeface="Arial" panose="020B0604020202020204" pitchFamily="34" charset="0"/>
              </a:rPr>
              <a:t>. (accessed 21</a:t>
            </a:r>
            <a:r>
              <a:rPr lang="en-US" sz="1200" baseline="30000" dirty="0">
                <a:latin typeface="Arial" panose="020B0604020202020204" pitchFamily="34" charset="0"/>
                <a:cs typeface="Arial" panose="020B0604020202020204" pitchFamily="34" charset="0"/>
              </a:rPr>
              <a:t>st</a:t>
            </a:r>
            <a:r>
              <a:rPr lang="en-US" sz="1200" dirty="0">
                <a:latin typeface="Arial" panose="020B0604020202020204" pitchFamily="34" charset="0"/>
                <a:cs typeface="Arial" panose="020B0604020202020204" pitchFamily="34" charset="0"/>
              </a:rPr>
              <a:t> October 2017).</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Murie, A. (2016) “The Right To Buy? Selling Off Public and Social Housing”. Great Britain: Policy Press. </a:t>
            </a:r>
          </a:p>
          <a:p>
            <a:r>
              <a:rPr lang="en-GB" sz="1200" dirty="0">
                <a:latin typeface="Arial" panose="020B0604020202020204" pitchFamily="34" charset="0"/>
                <a:cs typeface="Arial" panose="020B0604020202020204" pitchFamily="34" charset="0"/>
              </a:rPr>
              <a:t> </a:t>
            </a:r>
          </a:p>
          <a:p>
            <a:r>
              <a:rPr lang="en-US" sz="1200" dirty="0">
                <a:latin typeface="Arial" panose="020B0604020202020204" pitchFamily="34" charset="0"/>
                <a:cs typeface="Arial" panose="020B0604020202020204" pitchFamily="34" charset="0"/>
              </a:rPr>
              <a:t>Poulten, S. (2013) </a:t>
            </a:r>
            <a:r>
              <a:rPr lang="en-US" sz="1200" i="1" dirty="0">
                <a:latin typeface="Arial" panose="020B0604020202020204" pitchFamily="34" charset="0"/>
                <a:cs typeface="Arial" panose="020B0604020202020204" pitchFamily="34" charset="0"/>
              </a:rPr>
              <a:t>Having a Wales of a time</a:t>
            </a:r>
            <a:r>
              <a:rPr lang="en-US" sz="1200" dirty="0">
                <a:latin typeface="Arial" panose="020B0604020202020204" pitchFamily="34" charset="0"/>
                <a:cs typeface="Arial" panose="020B0604020202020204" pitchFamily="34" charset="0"/>
              </a:rPr>
              <a:t>. [Online] 2</a:t>
            </a:r>
            <a:r>
              <a:rPr lang="en-US" sz="1200" baseline="30000" dirty="0">
                <a:latin typeface="Arial" panose="020B0604020202020204" pitchFamily="34" charset="0"/>
                <a:cs typeface="Arial" panose="020B0604020202020204" pitchFamily="34" charset="0"/>
              </a:rPr>
              <a:t>nd</a:t>
            </a:r>
            <a:r>
              <a:rPr lang="en-US" sz="1200" dirty="0">
                <a:latin typeface="Arial" panose="020B0604020202020204" pitchFamily="34" charset="0"/>
                <a:cs typeface="Arial" panose="020B0604020202020204" pitchFamily="34" charset="0"/>
              </a:rPr>
              <a:t> May. Available at </a:t>
            </a:r>
            <a:r>
              <a:rPr lang="en-US" sz="1200" u="sng" dirty="0">
                <a:latin typeface="Arial" panose="020B0604020202020204" pitchFamily="34" charset="0"/>
                <a:cs typeface="Arial" panose="020B0604020202020204" pitchFamily="34" charset="0"/>
                <a:hlinkClick r:id="rId5"/>
              </a:rPr>
              <a:t>http://oxfordstudent.com/2013/05/02/having-a-wales-of-a-time/</a:t>
            </a:r>
            <a:r>
              <a:rPr lang="en-US" sz="1200" dirty="0">
                <a:latin typeface="Arial" panose="020B0604020202020204" pitchFamily="34" charset="0"/>
                <a:cs typeface="Arial" panose="020B0604020202020204" pitchFamily="34" charset="0"/>
              </a:rPr>
              <a:t>. (accessed 21</a:t>
            </a:r>
            <a:r>
              <a:rPr lang="en-US" sz="1200" baseline="30000" dirty="0">
                <a:latin typeface="Arial" panose="020B0604020202020204" pitchFamily="34" charset="0"/>
                <a:cs typeface="Arial" panose="020B0604020202020204" pitchFamily="34" charset="0"/>
              </a:rPr>
              <a:t>st</a:t>
            </a:r>
            <a:r>
              <a:rPr lang="en-US" sz="1200" dirty="0">
                <a:latin typeface="Arial" panose="020B0604020202020204" pitchFamily="34" charset="0"/>
                <a:cs typeface="Arial" panose="020B0604020202020204" pitchFamily="34" charset="0"/>
              </a:rPr>
              <a:t> October 2017).</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Right to buy, Streets apart: A history of social housing</a:t>
            </a:r>
            <a:r>
              <a:rPr lang="en-GB" sz="1200" dirty="0">
                <a:latin typeface="Arial" panose="020B0604020202020204" pitchFamily="34" charset="0"/>
                <a:cs typeface="Arial" panose="020B0604020202020204" pitchFamily="34" charset="0"/>
              </a:rPr>
              <a:t>. (2017). BBC Radio 4. 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September, 13:45.</a:t>
            </a:r>
          </a:p>
          <a:p>
            <a:endParaRPr lang="en-GB" sz="1200" dirty="0">
              <a:latin typeface="Arial" panose="020B060402020202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Right to buy, The report</a:t>
            </a:r>
            <a:r>
              <a:rPr lang="en-GB" sz="1200" dirty="0">
                <a:latin typeface="Arial" panose="020B0604020202020204" pitchFamily="34" charset="0"/>
                <a:cs typeface="Arial" panose="020B0604020202020204" pitchFamily="34" charset="0"/>
              </a:rPr>
              <a:t>. (2014). BBC Radio 4.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20:00.</a:t>
            </a:r>
          </a:p>
          <a:p>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Economist (2015) </a:t>
            </a:r>
            <a:r>
              <a:rPr lang="en-GB" sz="1200" i="1" dirty="0">
                <a:latin typeface="Arial" panose="020B0604020202020204" pitchFamily="34" charset="0"/>
                <a:cs typeface="Arial" panose="020B0604020202020204" pitchFamily="34" charset="0"/>
              </a:rPr>
              <a:t>The right to buy...votes; Housing and the election. </a:t>
            </a:r>
            <a:r>
              <a:rPr lang="en-GB" sz="1200" dirty="0">
                <a:latin typeface="Arial" panose="020B0604020202020204" pitchFamily="34" charset="0"/>
                <a:cs typeface="Arial" panose="020B0604020202020204" pitchFamily="34" charset="0"/>
              </a:rPr>
              <a:t>415 (8934) Pp51. [online] </a:t>
            </a:r>
            <a:r>
              <a:rPr lang="en-GB" sz="1200" dirty="0" err="1">
                <a:latin typeface="Arial" panose="020B0604020202020204" pitchFamily="34" charset="0"/>
                <a:cs typeface="Arial" panose="020B0604020202020204" pitchFamily="34" charset="0"/>
              </a:rPr>
              <a:t>Proquest</a:t>
            </a:r>
            <a:r>
              <a:rPr lang="en-GB" sz="1200" dirty="0">
                <a:latin typeface="Arial" panose="020B0604020202020204" pitchFamily="34" charset="0"/>
                <a:cs typeface="Arial" panose="020B0604020202020204" pitchFamily="34" charset="0"/>
              </a:rPr>
              <a:t> database.  Available at/from: </a:t>
            </a:r>
            <a:r>
              <a:rPr lang="en-GB" sz="1200" u="sng" dirty="0">
                <a:latin typeface="Arial" panose="020B0604020202020204" pitchFamily="34" charset="0"/>
                <a:cs typeface="Arial" panose="020B0604020202020204" pitchFamily="34" charset="0"/>
                <a:hlinkClick r:id="rId6"/>
              </a:rPr>
              <a:t>https://search.proquest.com/docview/1674220593</a:t>
            </a:r>
            <a:r>
              <a:rPr lang="en-GB" sz="1200" dirty="0">
                <a:latin typeface="Arial" panose="020B0604020202020204" pitchFamily="34" charset="0"/>
                <a:cs typeface="Arial" panose="020B0604020202020204" pitchFamily="34" charset="0"/>
              </a:rPr>
              <a:t> [Accessed 31st October 2017]</a:t>
            </a:r>
          </a:p>
          <a:p>
            <a:br>
              <a:rPr lang="en-GB" sz="1200" dirty="0">
                <a:latin typeface="Arial" panose="020B0604020202020204" pitchFamily="34" charset="0"/>
                <a:cs typeface="Arial" panose="020B0604020202020204" pitchFamily="34" charset="0"/>
              </a:rPr>
            </a:br>
            <a:r>
              <a:rPr lang="en-GB" sz="1200" dirty="0" err="1">
                <a:latin typeface="Arial" panose="020B0604020202020204" pitchFamily="34" charset="0"/>
                <a:cs typeface="Arial" panose="020B0604020202020204" pitchFamily="34" charset="0"/>
              </a:rPr>
              <a:t>Thatcheritescot</a:t>
            </a:r>
            <a:r>
              <a:rPr lang="en-GB" sz="1200" dirty="0">
                <a:latin typeface="Arial" panose="020B0604020202020204" pitchFamily="34" charset="0"/>
                <a:cs typeface="Arial" panose="020B0604020202020204" pitchFamily="34" charset="0"/>
              </a:rPr>
              <a:t>. (2012). </a:t>
            </a:r>
            <a:r>
              <a:rPr lang="en-GB" sz="1200" i="1" dirty="0">
                <a:latin typeface="Arial" panose="020B0604020202020204" pitchFamily="34" charset="0"/>
                <a:cs typeface="Arial" panose="020B0604020202020204" pitchFamily="34" charset="0"/>
              </a:rPr>
              <a:t>Thatcher on housing 1974</a:t>
            </a:r>
            <a:r>
              <a:rPr lang="en-GB" sz="1200" dirty="0">
                <a:latin typeface="Arial" panose="020B0604020202020204" pitchFamily="34" charset="0"/>
                <a:cs typeface="Arial" panose="020B0604020202020204" pitchFamily="34" charset="0"/>
              </a:rPr>
              <a:t>. [Online]. [Accessed on 26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Available from: </a:t>
            </a:r>
            <a:r>
              <a:rPr lang="en-GB" sz="1200" u="sng" dirty="0">
                <a:latin typeface="Arial" panose="020B0604020202020204" pitchFamily="34" charset="0"/>
                <a:cs typeface="Arial" panose="020B0604020202020204" pitchFamily="34" charset="0"/>
                <a:hlinkClick r:id="rId7"/>
              </a:rPr>
              <a:t>https://www.youtube.com/watch?v=aM8lzqsRn64</a:t>
            </a:r>
            <a:r>
              <a:rPr lang="en-GB" sz="1200" dirty="0">
                <a:latin typeface="Arial" panose="020B0604020202020204" pitchFamily="34" charset="0"/>
                <a:cs typeface="Arial" panose="020B0604020202020204" pitchFamily="34" charset="0"/>
              </a:rPr>
              <a:t>.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The National Archives. (1980). The housing act 1980. Chapter 51. [Online]. Available at </a:t>
            </a:r>
            <a:r>
              <a:rPr lang="en-GB" sz="1200" u="sng" dirty="0">
                <a:latin typeface="Arial" panose="020B0604020202020204" pitchFamily="34" charset="0"/>
                <a:cs typeface="Arial" panose="020B0604020202020204" pitchFamily="34" charset="0"/>
                <a:hlinkClick r:id="rId8"/>
              </a:rPr>
              <a:t>http://www.legislation.gov.uk/ukpga/1980/51/enacted</a:t>
            </a:r>
            <a:r>
              <a:rPr lang="en-GB" sz="1200" dirty="0">
                <a:latin typeface="Arial" panose="020B0604020202020204" pitchFamily="34" charset="0"/>
                <a:cs typeface="Arial" panose="020B0604020202020204" pitchFamily="34" charset="0"/>
              </a:rPr>
              <a:t>. (Accessed on 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Walker, P (2015)</a:t>
            </a:r>
            <a:r>
              <a:rPr lang="en-GB" sz="1200" i="1" dirty="0">
                <a:latin typeface="Arial" panose="020B0604020202020204" pitchFamily="34" charset="0"/>
                <a:cs typeface="Arial" panose="020B0604020202020204" pitchFamily="34" charset="0"/>
              </a:rPr>
              <a:t>Tories to extend </a:t>
            </a:r>
            <a:r>
              <a:rPr lang="en-GB" sz="1200" i="1" dirty="0" err="1">
                <a:latin typeface="Arial" panose="020B0604020202020204" pitchFamily="34" charset="0"/>
                <a:cs typeface="Arial" panose="020B0604020202020204" pitchFamily="34" charset="0"/>
              </a:rPr>
              <a:t>Thatchers</a:t>
            </a:r>
            <a:r>
              <a:rPr lang="en-GB" sz="1200" i="1" dirty="0">
                <a:latin typeface="Arial" panose="020B0604020202020204" pitchFamily="34" charset="0"/>
                <a:cs typeface="Arial" panose="020B0604020202020204" pitchFamily="34" charset="0"/>
              </a:rPr>
              <a:t> right to buy scheme. </a:t>
            </a:r>
            <a:r>
              <a:rPr lang="en-GB" sz="1200" dirty="0">
                <a:latin typeface="Arial" panose="020B0604020202020204" pitchFamily="34" charset="0"/>
                <a:cs typeface="Arial" panose="020B0604020202020204" pitchFamily="34" charset="0"/>
              </a:rPr>
              <a:t>[online] </a:t>
            </a:r>
            <a:r>
              <a:rPr lang="en-GB" sz="1200" dirty="0" err="1">
                <a:latin typeface="Arial" panose="020B0604020202020204" pitchFamily="34" charset="0"/>
                <a:cs typeface="Arial" panose="020B0604020202020204" pitchFamily="34" charset="0"/>
              </a:rPr>
              <a:t>Proquest</a:t>
            </a:r>
            <a:r>
              <a:rPr lang="en-GB" sz="1200" dirty="0">
                <a:latin typeface="Arial" panose="020B0604020202020204" pitchFamily="34" charset="0"/>
                <a:cs typeface="Arial" panose="020B0604020202020204" pitchFamily="34" charset="0"/>
              </a:rPr>
              <a:t> database. Available at/from: </a:t>
            </a:r>
            <a:r>
              <a:rPr lang="en-GB" sz="1200" u="sng" dirty="0">
                <a:latin typeface="Arial" panose="020B0604020202020204" pitchFamily="34" charset="0"/>
                <a:cs typeface="Arial" panose="020B0604020202020204" pitchFamily="34" charset="0"/>
                <a:hlinkClick r:id="rId9"/>
              </a:rPr>
              <a:t>https://search-proquest-com.ezproxy.uwtsd.ac.uk/docview/1673386562/abstract/EF7AD7BAEB8546FDPQ/1?accountid=130472</a:t>
            </a:r>
            <a:r>
              <a:rPr lang="en-GB" sz="1200" dirty="0">
                <a:latin typeface="Arial" panose="020B0604020202020204" pitchFamily="34" charset="0"/>
                <a:cs typeface="Arial" panose="020B0604020202020204" pitchFamily="34" charset="0"/>
              </a:rPr>
              <a:t> [Accessed 13 November 2017]</a:t>
            </a:r>
          </a:p>
          <a:p>
            <a:br>
              <a:rPr lang="en-GB"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Wikipedia (2017) </a:t>
            </a:r>
            <a:r>
              <a:rPr lang="en-US" sz="1200" i="1" dirty="0">
                <a:latin typeface="Arial" panose="020B0604020202020204" pitchFamily="34" charset="0"/>
                <a:cs typeface="Arial" panose="020B0604020202020204" pitchFamily="34" charset="0"/>
              </a:rPr>
              <a:t>Flag of Scotland</a:t>
            </a:r>
            <a:r>
              <a:rPr lang="en-US" sz="1200" dirty="0">
                <a:latin typeface="Arial" panose="020B0604020202020204" pitchFamily="34" charset="0"/>
                <a:cs typeface="Arial" panose="020B0604020202020204" pitchFamily="34" charset="0"/>
              </a:rPr>
              <a:t>. [Online] 12</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October. Available at </a:t>
            </a:r>
            <a:r>
              <a:rPr lang="en-US" sz="1200" u="sng" dirty="0">
                <a:latin typeface="Arial" panose="020B0604020202020204" pitchFamily="34" charset="0"/>
                <a:cs typeface="Arial" panose="020B0604020202020204" pitchFamily="34" charset="0"/>
                <a:hlinkClick r:id="rId10"/>
              </a:rPr>
              <a:t>https://en.wikipedia.org/wiki/Flag_of_Scotland</a:t>
            </a:r>
            <a:r>
              <a:rPr lang="en-US" sz="1200" dirty="0">
                <a:latin typeface="Arial" panose="020B0604020202020204" pitchFamily="34" charset="0"/>
                <a:cs typeface="Arial" panose="020B0604020202020204" pitchFamily="34" charset="0"/>
              </a:rPr>
              <a:t>. (accessed 21</a:t>
            </a:r>
            <a:r>
              <a:rPr lang="en-US" sz="1200" baseline="30000" dirty="0">
                <a:latin typeface="Arial" panose="020B0604020202020204" pitchFamily="34" charset="0"/>
                <a:cs typeface="Arial" panose="020B0604020202020204" pitchFamily="34" charset="0"/>
              </a:rPr>
              <a:t>st</a:t>
            </a:r>
            <a:r>
              <a:rPr lang="en-US" sz="1200" dirty="0">
                <a:latin typeface="Arial" panose="020B0604020202020204" pitchFamily="34" charset="0"/>
                <a:cs typeface="Arial" panose="020B0604020202020204" pitchFamily="34" charset="0"/>
              </a:rPr>
              <a:t> October 2017). </a:t>
            </a:r>
            <a:endParaRPr lang="en-GB" sz="1200" dirty="0">
              <a:latin typeface="Arial" panose="020B0604020202020204" pitchFamily="34" charset="0"/>
              <a:cs typeface="Arial" panose="020B0604020202020204" pitchFamily="34" charset="0"/>
            </a:endParaRPr>
          </a:p>
          <a:p>
            <a:endParaRPr lang="en-GB" sz="1200" dirty="0"/>
          </a:p>
        </p:txBody>
      </p:sp>
    </p:spTree>
    <p:extLst>
      <p:ext uri="{BB962C8B-B14F-4D97-AF65-F5344CB8AC3E}">
        <p14:creationId xmlns:p14="http://schemas.microsoft.com/office/powerpoint/2010/main" val="3067007573"/>
      </p:ext>
    </p:extLst>
  </p:cSld>
  <p:clrMapOvr>
    <a:masterClrMapping/>
  </p:clrMapOvr>
</p:sld>
</file>

<file path=ppt/theme/_rels/theme5.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4.xml><?xml version="1.0" encoding="utf-8"?>
<a:theme xmlns:a="http://schemas.openxmlformats.org/drawingml/2006/main" name="1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5.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6395</TotalTime>
  <Words>1797</Words>
  <Application>Microsoft Office PowerPoint</Application>
  <PresentationFormat>Widescreen</PresentationFormat>
  <Paragraphs>167</Paragraphs>
  <Slides>22</Slides>
  <Notes>0</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22</vt:i4>
      </vt:variant>
    </vt:vector>
  </HeadingPairs>
  <TitlesOfParts>
    <vt:vector size="36" baseType="lpstr">
      <vt:lpstr>Arial</vt:lpstr>
      <vt:lpstr>Calibri</vt:lpstr>
      <vt:lpstr>Calibri Light</vt:lpstr>
      <vt:lpstr>Century Gothic</vt:lpstr>
      <vt:lpstr>Gill Sans MT</vt:lpstr>
      <vt:lpstr>Times New Roman</vt:lpstr>
      <vt:lpstr>Trebuchet MS</vt:lpstr>
      <vt:lpstr>Wingdings</vt:lpstr>
      <vt:lpstr>Wingdings 3</vt:lpstr>
      <vt:lpstr>Gallery</vt:lpstr>
      <vt:lpstr>Office Theme</vt:lpstr>
      <vt:lpstr>Facet</vt:lpstr>
      <vt:lpstr>1_Facet</vt:lpstr>
      <vt:lpstr>Mesh</vt:lpstr>
      <vt:lpstr>PowerPoint Presentation</vt:lpstr>
      <vt:lpstr>                       Contents Page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Impact on the people and Health and social care</vt:lpstr>
      <vt:lpstr>Who will Be Affected: the people?</vt:lpstr>
      <vt:lpstr>How will they be affected?</vt:lpstr>
      <vt:lpstr>PowerPoint Presentation</vt:lpstr>
      <vt:lpstr>PowerPoint Presentation</vt:lpstr>
      <vt:lpstr>Not could afford it?</vt:lpstr>
      <vt:lpstr>                         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Link to relevant/current legislation</dc:title>
  <dc:creator>chelciekey123@gmail.com</dc:creator>
  <cp:lastModifiedBy>Charlotte Mathias</cp:lastModifiedBy>
  <cp:revision>97</cp:revision>
  <dcterms:created xsi:type="dcterms:W3CDTF">2017-10-12T16:05:53Z</dcterms:created>
  <dcterms:modified xsi:type="dcterms:W3CDTF">2017-11-30T23:47:13Z</dcterms:modified>
</cp:coreProperties>
</file>