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Montserrat" panose="020B0604020202020204" charset="0"/>
      <p:regular r:id="rId18"/>
      <p:bold r:id="rId19"/>
      <p:italic r:id="rId20"/>
      <p:boldItalic r:id="rId21"/>
    </p:embeddedFont>
    <p:embeddedFont>
      <p:font typeface="Oswald" panose="020B0604020202020204" charset="0"/>
      <p:regular r:id="rId22"/>
      <p:bold r:id="rId23"/>
    </p:embeddedFont>
    <p:embeddedFont>
      <p:font typeface="Playfair Display"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72" y="7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de20d8acf9_0_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de20d8acf9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da2695c219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da2695c219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de20d8acf9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de20d8acf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de20d8acf9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de20d8acf9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de20d8acf9_0_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de20d8acf9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de20d8acf9_0_1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de20d8acf9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de20d8acf9_0_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de20d8acf9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de20d8acf9_0_3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de20d8acf9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de20d8acf9_0_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de20d8acf9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de20d8acf9_0_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de20d8acf9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de20d8acf9_0_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de20d8acf9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de20d8acf9_0_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de20d8acf9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de20d8acf9_0_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de20d8acf9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de20d8acf9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de20d8acf9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4358475" y="0"/>
            <a:ext cx="38532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6800"/>
              <a:buFont typeface="Playfair Display"/>
              <a:buNone/>
              <a:defRPr sz="6800" b="1">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sz="6800" b="1">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sz="6800" b="1">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sz="6800" b="1">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sz="6800" b="1">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sz="6800" b="1">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sz="6800" b="1">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sz="6800" b="1">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sz="6800" b="1">
                <a:latin typeface="Playfair Display"/>
                <a:ea typeface="Playfair Display"/>
                <a:cs typeface="Playfair Display"/>
                <a:sym typeface="Playfair Display"/>
              </a:defRPr>
            </a:lvl9pPr>
          </a:lstStyle>
          <a:p>
            <a:endParaRPr/>
          </a:p>
        </p:txBody>
      </p:sp>
      <p:sp>
        <p:nvSpPr>
          <p:cNvPr id="13" name="Google Shape;13;p2"/>
          <p:cNvSpPr txBox="1">
            <a:spLocks noGrp="1"/>
          </p:cNvSpPr>
          <p:nvPr>
            <p:ph type="subTitle" idx="1"/>
          </p:nvPr>
        </p:nvSpPr>
        <p:spPr>
          <a:xfrm>
            <a:off x="344250" y="3550650"/>
            <a:ext cx="4910100" cy="577800"/>
          </a:xfrm>
          <a:prstGeom prst="rect">
            <a:avLst/>
          </a:prstGeom>
          <a:solidFill>
            <a:schemeClr val="dk2"/>
          </a:solidFill>
        </p:spPr>
        <p:txBody>
          <a:bodyPr spcFirstLastPara="1" wrap="square" lIns="91425" tIns="91425" rIns="91425" bIns="91425" anchor="ctr" anchorCtr="0">
            <a:normAutofit/>
          </a:bodyPr>
          <a:lstStyle>
            <a:lvl1pPr lvl="0">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14" name="Google Shape;14;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3"/>
          <p:cNvSpPr txBox="1">
            <a:spLocks noGrp="1"/>
          </p:cNvSpPr>
          <p:nvPr>
            <p:ph type="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18" name="Google Shape;18;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1" name="Google Shape;21;p4"/>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5"/>
          <p:cNvSpPr txBox="1">
            <a:spLocks noGrp="1"/>
          </p:cNvSpPr>
          <p:nvPr>
            <p:ph type="body" idx="1"/>
          </p:nvPr>
        </p:nvSpPr>
        <p:spPr>
          <a:xfrm>
            <a:off x="3117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0" name="Google Shape;30;p6"/>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37" name="Google Shape;3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9"/>
          <p:cNvSpPr txBox="1">
            <a:spLocks noGrp="1"/>
          </p:cNvSpPr>
          <p:nvPr>
            <p:ph type="title"/>
          </p:nvPr>
        </p:nvSpPr>
        <p:spPr>
          <a:xfrm>
            <a:off x="265500" y="1081675"/>
            <a:ext cx="4045200" cy="178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9214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highlight>
                  <a:schemeClr val="lt1"/>
                </a:highlight>
              </a:defRPr>
            </a:lvl1pPr>
            <a:lvl2pPr marL="914400" lvl="1" indent="-317500">
              <a:spcBef>
                <a:spcPts val="0"/>
              </a:spcBef>
              <a:spcAft>
                <a:spcPts val="0"/>
              </a:spcAft>
              <a:buSzPts val="1400"/>
              <a:buChar char="○"/>
              <a:defRPr>
                <a:highlight>
                  <a:schemeClr val="lt1"/>
                </a:highlight>
              </a:defRPr>
            </a:lvl2pPr>
            <a:lvl3pPr marL="1371600" lvl="2" indent="-317500">
              <a:spcBef>
                <a:spcPts val="0"/>
              </a:spcBef>
              <a:spcAft>
                <a:spcPts val="0"/>
              </a:spcAft>
              <a:buSzPts val="1400"/>
              <a:buChar char="■"/>
              <a:defRPr>
                <a:highlight>
                  <a:schemeClr val="lt1"/>
                </a:highlight>
              </a:defRPr>
            </a:lvl3pPr>
            <a:lvl4pPr marL="1828800" lvl="3" indent="-317500">
              <a:spcBef>
                <a:spcPts val="0"/>
              </a:spcBef>
              <a:spcAft>
                <a:spcPts val="0"/>
              </a:spcAft>
              <a:buSzPts val="1400"/>
              <a:buChar char="●"/>
              <a:defRPr>
                <a:highlight>
                  <a:schemeClr val="lt1"/>
                </a:highlight>
              </a:defRPr>
            </a:lvl4pPr>
            <a:lvl5pPr marL="2286000" lvl="4" indent="-317500">
              <a:spcBef>
                <a:spcPts val="0"/>
              </a:spcBef>
              <a:spcAft>
                <a:spcPts val="0"/>
              </a:spcAft>
              <a:buSzPts val="1400"/>
              <a:buChar char="○"/>
              <a:defRPr>
                <a:highlight>
                  <a:schemeClr val="lt1"/>
                </a:highlight>
              </a:defRPr>
            </a:lvl5pPr>
            <a:lvl6pPr marL="2743200" lvl="5" indent="-317500">
              <a:spcBef>
                <a:spcPts val="0"/>
              </a:spcBef>
              <a:spcAft>
                <a:spcPts val="0"/>
              </a:spcAft>
              <a:buSzPts val="1400"/>
              <a:buChar char="■"/>
              <a:defRPr>
                <a:highlight>
                  <a:schemeClr val="lt1"/>
                </a:highlight>
              </a:defRPr>
            </a:lvl6pPr>
            <a:lvl7pPr marL="3200400" lvl="6" indent="-317500">
              <a:spcBef>
                <a:spcPts val="0"/>
              </a:spcBef>
              <a:spcAft>
                <a:spcPts val="0"/>
              </a:spcAft>
              <a:buSzPts val="1400"/>
              <a:buChar char="●"/>
              <a:defRPr>
                <a:highlight>
                  <a:schemeClr val="lt1"/>
                </a:highlight>
              </a:defRPr>
            </a:lvl7pPr>
            <a:lvl8pPr marL="3657600" lvl="7" indent="-317500">
              <a:spcBef>
                <a:spcPts val="0"/>
              </a:spcBef>
              <a:spcAft>
                <a:spcPts val="0"/>
              </a:spcAft>
              <a:buSzPts val="1400"/>
              <a:buChar char="○"/>
              <a:defRPr>
                <a:highlight>
                  <a:schemeClr val="lt1"/>
                </a:highlight>
              </a:defRPr>
            </a:lvl8pPr>
            <a:lvl9pPr marL="4114800" lvl="8" indent="-317500">
              <a:spcBef>
                <a:spcPts val="0"/>
              </a:spcBef>
              <a:spcAft>
                <a:spcPts val="0"/>
              </a:spcAft>
              <a:buSzPts val="1400"/>
              <a:buChar char="■"/>
              <a:defRPr>
                <a:highlight>
                  <a:schemeClr val="lt1"/>
                </a:highlight>
              </a:defRPr>
            </a:lvl9pPr>
          </a:lstStyle>
          <a:p>
            <a:endParaRPr/>
          </a:p>
        </p:txBody>
      </p:sp>
      <p:sp>
        <p:nvSpPr>
          <p:cNvPr id="44" name="Google Shape;4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highlight>
                  <a:schemeClr val="dk1"/>
                </a:highlight>
              </a:defRPr>
            </a:lvl1pPr>
          </a:lstStyle>
          <a:p>
            <a:endParaRPr/>
          </a:p>
        </p:txBody>
      </p:sp>
      <p:sp>
        <p:nvSpPr>
          <p:cNvPr id="47" name="Google Shape;47;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txBox="1">
            <a:spLocks noGrp="1"/>
          </p:cNvSpPr>
          <p:nvPr>
            <p:ph type="title" hasCustomPrompt="1"/>
          </p:nvPr>
        </p:nvSpPr>
        <p:spPr>
          <a:xfrm>
            <a:off x="311700" y="999925"/>
            <a:ext cx="8520600" cy="214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highlight>
                  <a:schemeClr val="dk1"/>
                </a:highlight>
              </a:defRPr>
            </a:lvl1pPr>
            <a:lvl2pPr marL="914400" lvl="1" indent="-317500" algn="ctr">
              <a:spcBef>
                <a:spcPts val="0"/>
              </a:spcBef>
              <a:spcAft>
                <a:spcPts val="0"/>
              </a:spcAft>
              <a:buSzPts val="1400"/>
              <a:buChar char="○"/>
              <a:defRPr>
                <a:highlight>
                  <a:schemeClr val="dk1"/>
                </a:highlight>
              </a:defRPr>
            </a:lvl2pPr>
            <a:lvl3pPr marL="1371600" lvl="2" indent="-317500" algn="ctr">
              <a:spcBef>
                <a:spcPts val="0"/>
              </a:spcBef>
              <a:spcAft>
                <a:spcPts val="0"/>
              </a:spcAft>
              <a:buSzPts val="1400"/>
              <a:buChar char="■"/>
              <a:defRPr>
                <a:highlight>
                  <a:schemeClr val="dk1"/>
                </a:highlight>
              </a:defRPr>
            </a:lvl3pPr>
            <a:lvl4pPr marL="1828800" lvl="3" indent="-317500" algn="ctr">
              <a:spcBef>
                <a:spcPts val="0"/>
              </a:spcBef>
              <a:spcAft>
                <a:spcPts val="0"/>
              </a:spcAft>
              <a:buSzPts val="1400"/>
              <a:buChar char="●"/>
              <a:defRPr>
                <a:highlight>
                  <a:schemeClr val="dk1"/>
                </a:highlight>
              </a:defRPr>
            </a:lvl4pPr>
            <a:lvl5pPr marL="2286000" lvl="4" indent="-317500" algn="ctr">
              <a:spcBef>
                <a:spcPts val="0"/>
              </a:spcBef>
              <a:spcAft>
                <a:spcPts val="0"/>
              </a:spcAft>
              <a:buSzPts val="1400"/>
              <a:buChar char="○"/>
              <a:defRPr>
                <a:highlight>
                  <a:schemeClr val="dk1"/>
                </a:highlight>
              </a:defRPr>
            </a:lvl5pPr>
            <a:lvl6pPr marL="2743200" lvl="5" indent="-317500" algn="ctr">
              <a:spcBef>
                <a:spcPts val="0"/>
              </a:spcBef>
              <a:spcAft>
                <a:spcPts val="0"/>
              </a:spcAft>
              <a:buSzPts val="1400"/>
              <a:buChar char="■"/>
              <a:defRPr>
                <a:highlight>
                  <a:schemeClr val="dk1"/>
                </a:highlight>
              </a:defRPr>
            </a:lvl6pPr>
            <a:lvl7pPr marL="3200400" lvl="6" indent="-317500" algn="ctr">
              <a:spcBef>
                <a:spcPts val="0"/>
              </a:spcBef>
              <a:spcAft>
                <a:spcPts val="0"/>
              </a:spcAft>
              <a:buSzPts val="1400"/>
              <a:buChar char="●"/>
              <a:defRPr>
                <a:highlight>
                  <a:schemeClr val="dk1"/>
                </a:highlight>
              </a:defRPr>
            </a:lvl7pPr>
            <a:lvl8pPr marL="3657600" lvl="7" indent="-317500" algn="ctr">
              <a:spcBef>
                <a:spcPts val="0"/>
              </a:spcBef>
              <a:spcAft>
                <a:spcPts val="0"/>
              </a:spcAft>
              <a:buSzPts val="1400"/>
              <a:buChar char="○"/>
              <a:defRPr>
                <a:highlight>
                  <a:schemeClr val="dk1"/>
                </a:highlight>
              </a:defRPr>
            </a:lvl8pPr>
            <a:lvl9pPr marL="4114800" lvl="8" indent="-317500" algn="ctr">
              <a:spcBef>
                <a:spcPts val="0"/>
              </a:spcBef>
              <a:spcAft>
                <a:spcPts val="0"/>
              </a:spcAft>
              <a:buSzPts val="1400"/>
              <a:buChar char="■"/>
              <a:defRPr>
                <a:highlight>
                  <a:schemeClr val="dk1"/>
                </a:highlight>
              </a:defRPr>
            </a:lvl9pPr>
          </a:lstStyle>
          <a:p>
            <a:endParaRPr/>
          </a:p>
        </p:txBody>
      </p:sp>
      <p:sp>
        <p:nvSpPr>
          <p:cNvPr id="51" name="Google Shape;51;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marL="914400" lvl="1"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marL="1371600" lvl="2"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marL="1828800" lvl="3"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marL="2286000" lvl="4"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marL="2743200" lvl="5"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marL="3200400" lvl="6"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marL="3657600" lvl="7"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marL="4114800" lvl="8"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3"/>
          <p:cNvSpPr txBox="1">
            <a:spLocks noGrp="1"/>
          </p:cNvSpPr>
          <p:nvPr>
            <p:ph type="ctrTitle"/>
          </p:nvPr>
        </p:nvSpPr>
        <p:spPr>
          <a:xfrm>
            <a:off x="0" y="0"/>
            <a:ext cx="9144000" cy="94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SzPts val="990"/>
              <a:buNone/>
            </a:pPr>
            <a:r>
              <a:rPr lang="en-GB" sz="5250"/>
              <a:t>Myers-Briggs Type Indicator</a:t>
            </a:r>
            <a:endParaRPr sz="5250"/>
          </a:p>
        </p:txBody>
      </p:sp>
      <p:sp>
        <p:nvSpPr>
          <p:cNvPr id="59" name="Google Shape;59;p13"/>
          <p:cNvSpPr txBox="1">
            <a:spLocks noGrp="1"/>
          </p:cNvSpPr>
          <p:nvPr>
            <p:ph type="subTitle" idx="1"/>
          </p:nvPr>
        </p:nvSpPr>
        <p:spPr>
          <a:xfrm>
            <a:off x="311700" y="4301025"/>
            <a:ext cx="8520600" cy="792600"/>
          </a:xfrm>
          <a:prstGeom prst="rect">
            <a:avLst/>
          </a:prstGeom>
        </p:spPr>
        <p:txBody>
          <a:bodyPr spcFirstLastPara="1" wrap="square" lIns="91425" tIns="91425" rIns="91425" bIns="91425" anchor="ctr" anchorCtr="0">
            <a:normAutofit lnSpcReduction="20000"/>
          </a:bodyPr>
          <a:lstStyle/>
          <a:p>
            <a:pPr marL="0" lvl="0" indent="0" algn="l" rtl="0">
              <a:spcBef>
                <a:spcPts val="0"/>
              </a:spcBef>
              <a:spcAft>
                <a:spcPts val="0"/>
              </a:spcAft>
              <a:buNone/>
            </a:pPr>
            <a:r>
              <a:rPr lang="en-GB"/>
              <a:t>By Megan Genevieve Pearson</a:t>
            </a:r>
            <a:endParaRPr/>
          </a:p>
          <a:p>
            <a:pPr marL="0" lvl="0" indent="0" algn="l" rtl="0">
              <a:spcBef>
                <a:spcPts val="0"/>
              </a:spcBef>
              <a:spcAft>
                <a:spcPts val="0"/>
              </a:spcAft>
              <a:buNone/>
            </a:pPr>
            <a:r>
              <a:rPr lang="en-GB"/>
              <a:t>1900634.</a:t>
            </a:r>
            <a:endParaRPr/>
          </a:p>
        </p:txBody>
      </p:sp>
      <p:pic>
        <p:nvPicPr>
          <p:cNvPr id="60" name="Google Shape;60;p13"/>
          <p:cNvPicPr preferRelativeResize="0"/>
          <p:nvPr/>
        </p:nvPicPr>
        <p:blipFill>
          <a:blip r:embed="rId3">
            <a:alphaModFix/>
          </a:blip>
          <a:stretch>
            <a:fillRect/>
          </a:stretch>
        </p:blipFill>
        <p:spPr>
          <a:xfrm>
            <a:off x="1641096" y="1045238"/>
            <a:ext cx="5861808" cy="30530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pic>
        <p:nvPicPr>
          <p:cNvPr id="65" name="Google Shape;65;p14"/>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What is the Myers-Briggs Type Indicator?</a:t>
            </a:r>
            <a:endParaRPr/>
          </a:p>
        </p:txBody>
      </p:sp>
      <p:sp>
        <p:nvSpPr>
          <p:cNvPr id="71" name="Google Shape;71;p15"/>
          <p:cNvSpPr txBox="1">
            <a:spLocks noGrp="1"/>
          </p:cNvSpPr>
          <p:nvPr>
            <p:ph type="body" idx="1"/>
          </p:nvPr>
        </p:nvSpPr>
        <p:spPr>
          <a:xfrm>
            <a:off x="0" y="8139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The Myers-Briggs Type Indicator (MBTI) is a self-help assessment tool and questionnaire that helps people understand more about themselves and how they function. It is a framework for developing relationships, creating optimism, and attaining success. </a:t>
            </a:r>
            <a:endParaRPr/>
          </a:p>
          <a:p>
            <a:pPr marL="0" lvl="0" indent="0" algn="l" rtl="0">
              <a:spcBef>
                <a:spcPts val="1200"/>
              </a:spcBef>
              <a:spcAft>
                <a:spcPts val="0"/>
              </a:spcAft>
              <a:buNone/>
            </a:pPr>
            <a:r>
              <a:rPr lang="en-GB"/>
              <a:t>The MBTI model is concerned with an individual's preferences rather than their skills. This is a crucial distinction. Everyone is capable of using all styles, but they will have a favoured style that they will utilise the majority of the time.</a:t>
            </a:r>
            <a:endParaRPr/>
          </a:p>
          <a:p>
            <a:pPr marL="0" lvl="0" indent="0" algn="l" rtl="0">
              <a:spcBef>
                <a:spcPts val="1200"/>
              </a:spcBef>
              <a:spcAft>
                <a:spcPts val="1200"/>
              </a:spcAft>
              <a:buNone/>
            </a:pPr>
            <a:r>
              <a:rPr lang="en-GB"/>
              <a:t>It is the world’s most widely used personality assessment test.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Who created the MBTI assessment?</a:t>
            </a:r>
            <a:endParaRPr/>
          </a:p>
        </p:txBody>
      </p:sp>
      <p:sp>
        <p:nvSpPr>
          <p:cNvPr id="77" name="Google Shape;77;p16"/>
          <p:cNvSpPr txBox="1">
            <a:spLocks noGrp="1"/>
          </p:cNvSpPr>
          <p:nvPr>
            <p:ph type="body" idx="1"/>
          </p:nvPr>
        </p:nvSpPr>
        <p:spPr>
          <a:xfrm>
            <a:off x="0" y="804575"/>
            <a:ext cx="8520600" cy="3416400"/>
          </a:xfrm>
          <a:prstGeom prst="rect">
            <a:avLst/>
          </a:prstGeom>
        </p:spPr>
        <p:txBody>
          <a:bodyPr spcFirstLastPara="1" wrap="square" lIns="91425" tIns="91425" rIns="91425" bIns="91425" anchor="t" anchorCtr="0">
            <a:normAutofit lnSpcReduction="10000"/>
          </a:bodyPr>
          <a:lstStyle/>
          <a:p>
            <a:pPr marL="457200" lvl="0" indent="-342900" algn="l" rtl="0">
              <a:spcBef>
                <a:spcPts val="0"/>
              </a:spcBef>
              <a:spcAft>
                <a:spcPts val="0"/>
              </a:spcAft>
              <a:buSzPts val="1800"/>
              <a:buChar char="●"/>
            </a:pPr>
            <a:r>
              <a:rPr lang="en-GB"/>
              <a:t>The questionnaire was developed by Isabel Myers and her mother Katherine Briggs, during the early mid-twentieth century in the United States of America.</a:t>
            </a:r>
            <a:endParaRPr/>
          </a:p>
          <a:p>
            <a:pPr marL="457200" lvl="0" indent="-342900" algn="l" rtl="0">
              <a:spcBef>
                <a:spcPts val="0"/>
              </a:spcBef>
              <a:spcAft>
                <a:spcPts val="0"/>
              </a:spcAft>
              <a:buSzPts val="1800"/>
              <a:buChar char="●"/>
            </a:pPr>
            <a:r>
              <a:rPr lang="en-GB"/>
              <a:t> When Briggs met Isabel's future husband, Clarence Myers, she was encouraged to investigate personality type theory. She observed he had a unique perspective on life. This piqued her interest enough for her to begin a literature research to better comprehend different temperaments.</a:t>
            </a:r>
            <a:endParaRPr/>
          </a:p>
          <a:p>
            <a:pPr marL="457200" lvl="0" indent="-342900" algn="l" rtl="0">
              <a:spcBef>
                <a:spcPts val="0"/>
              </a:spcBef>
              <a:spcAft>
                <a:spcPts val="0"/>
              </a:spcAft>
              <a:buSzPts val="1800"/>
              <a:buChar char="●"/>
            </a:pPr>
            <a:r>
              <a:rPr lang="en-GB"/>
              <a:t>Carl Jung's work and "Psychological Type" serve as the foundation for MBTI. </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pic>
        <p:nvPicPr>
          <p:cNvPr id="78" name="Google Shape;78;p16"/>
          <p:cNvPicPr preferRelativeResize="0"/>
          <p:nvPr/>
        </p:nvPicPr>
        <p:blipFill>
          <a:blip r:embed="rId3">
            <a:alphaModFix/>
          </a:blip>
          <a:stretch>
            <a:fillRect/>
          </a:stretch>
        </p:blipFill>
        <p:spPr>
          <a:xfrm>
            <a:off x="7973825" y="3466425"/>
            <a:ext cx="1170176" cy="1677076"/>
          </a:xfrm>
          <a:prstGeom prst="rect">
            <a:avLst/>
          </a:prstGeom>
          <a:noFill/>
          <a:ln>
            <a:noFill/>
          </a:ln>
        </p:spPr>
      </p:pic>
      <p:pic>
        <p:nvPicPr>
          <p:cNvPr id="79" name="Google Shape;79;p16"/>
          <p:cNvPicPr preferRelativeResize="0"/>
          <p:nvPr/>
        </p:nvPicPr>
        <p:blipFill>
          <a:blip r:embed="rId4">
            <a:alphaModFix/>
          </a:blip>
          <a:stretch>
            <a:fillRect/>
          </a:stretch>
        </p:blipFill>
        <p:spPr>
          <a:xfrm>
            <a:off x="6296750" y="3466425"/>
            <a:ext cx="1677075" cy="16770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What is Jung’s influence on MBTI theory?</a:t>
            </a:r>
            <a:endParaRPr/>
          </a:p>
        </p:txBody>
      </p:sp>
      <p:sp>
        <p:nvSpPr>
          <p:cNvPr id="85" name="Google Shape;85;p17"/>
          <p:cNvSpPr txBox="1">
            <a:spLocks noGrp="1"/>
          </p:cNvSpPr>
          <p:nvPr>
            <p:ph type="body" idx="1"/>
          </p:nvPr>
        </p:nvSpPr>
        <p:spPr>
          <a:xfrm>
            <a:off x="0" y="8045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In 1921, Carl G Jung released his novel Psychological Types. Katherine Briggs studied the English version in 1923 and noticed parallels in their thinking. Carl G Jung's conceptions of personal difference, on the other hand, were far more evolved.</a:t>
            </a:r>
            <a:endParaRPr/>
          </a:p>
          <a:p>
            <a:pPr marL="457200" lvl="0" indent="-342900" algn="l" rtl="0">
              <a:spcBef>
                <a:spcPts val="0"/>
              </a:spcBef>
              <a:spcAft>
                <a:spcPts val="0"/>
              </a:spcAft>
              <a:buSzPts val="1800"/>
              <a:buChar char="●"/>
            </a:pPr>
            <a:r>
              <a:rPr lang="en-GB"/>
              <a:t>Both, Briggs and Myers believed Jung's work was so valuable that they set out to make it available to a larger market.</a:t>
            </a:r>
            <a:endParaRPr/>
          </a:p>
          <a:p>
            <a:pPr marL="0" lvl="0" indent="0" algn="l" rtl="0">
              <a:spcBef>
                <a:spcPts val="1200"/>
              </a:spcBef>
              <a:spcAft>
                <a:spcPts val="120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How does it work?</a:t>
            </a:r>
            <a:endParaRPr/>
          </a:p>
        </p:txBody>
      </p:sp>
      <p:sp>
        <p:nvSpPr>
          <p:cNvPr id="91" name="Google Shape;91;p18"/>
          <p:cNvSpPr txBox="1">
            <a:spLocks noGrp="1"/>
          </p:cNvSpPr>
          <p:nvPr>
            <p:ph type="body" idx="1"/>
          </p:nvPr>
        </p:nvSpPr>
        <p:spPr>
          <a:xfrm>
            <a:off x="0" y="572700"/>
            <a:ext cx="8520600" cy="45708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In Myers and Briggs' theory, personality types are described in terms of four-letter codes, like ESTJ or INFP. Each of the four letters signifies a key aspect of an individual's personality. </a:t>
            </a:r>
            <a:endParaRPr/>
          </a:p>
          <a:p>
            <a:pPr marL="457200" lvl="0" indent="-342900" algn="l" rtl="0">
              <a:spcBef>
                <a:spcPts val="0"/>
              </a:spcBef>
              <a:spcAft>
                <a:spcPts val="0"/>
              </a:spcAft>
              <a:buSzPts val="1800"/>
              <a:buChar char="●"/>
            </a:pPr>
            <a:r>
              <a:rPr lang="en-GB"/>
              <a:t>This is a popular technique for helping people understand their own communication preferences and how they connect with others. Knowing what MBTI is will help you adjust your interpersonal approach to various situations and audiences. MBTI, on the other hand, should never be employed in a recruiting process.</a:t>
            </a:r>
            <a:endParaRPr/>
          </a:p>
          <a:p>
            <a:pPr marL="0" lvl="0" indent="0" algn="l" rtl="0">
              <a:spcBef>
                <a:spcPts val="120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Examples of a Question</a:t>
            </a:r>
            <a:endParaRPr/>
          </a:p>
        </p:txBody>
      </p:sp>
      <p:sp>
        <p:nvSpPr>
          <p:cNvPr id="97" name="Google Shape;97;p19"/>
          <p:cNvSpPr txBox="1">
            <a:spLocks noGrp="1"/>
          </p:cNvSpPr>
          <p:nvPr>
            <p:ph type="body" idx="1"/>
          </p:nvPr>
        </p:nvSpPr>
        <p:spPr>
          <a:xfrm>
            <a:off x="0" y="572700"/>
            <a:ext cx="8520600" cy="4570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500"/>
              <a:t>For example; you will have a preference to use one hand rather than the other to write. In the space below write your name with your preferred hand. Then switch to your non-preferred hand to write your name.</a:t>
            </a:r>
            <a:endParaRPr sz="1500"/>
          </a:p>
          <a:p>
            <a:pPr marL="0" lvl="0" indent="0" algn="l" rtl="0">
              <a:spcBef>
                <a:spcPts val="1200"/>
              </a:spcBef>
              <a:spcAft>
                <a:spcPts val="0"/>
              </a:spcAft>
              <a:buNone/>
            </a:pPr>
            <a:r>
              <a:rPr lang="en-GB" sz="1500"/>
              <a:t>Preferred hand: ………………………………………………………….. </a:t>
            </a:r>
            <a:endParaRPr sz="1500"/>
          </a:p>
          <a:p>
            <a:pPr marL="0" lvl="0" indent="0" algn="l" rtl="0">
              <a:spcBef>
                <a:spcPts val="1200"/>
              </a:spcBef>
              <a:spcAft>
                <a:spcPts val="0"/>
              </a:spcAft>
              <a:buNone/>
            </a:pPr>
            <a:r>
              <a:rPr lang="en-GB" sz="1500"/>
              <a:t>Non-preferred hand: …………………………………………………………</a:t>
            </a:r>
            <a:endParaRPr sz="1500"/>
          </a:p>
          <a:p>
            <a:pPr marL="0" lvl="0" indent="0" algn="l" rtl="0">
              <a:spcBef>
                <a:spcPts val="1200"/>
              </a:spcBef>
              <a:spcAft>
                <a:spcPts val="0"/>
              </a:spcAft>
              <a:buNone/>
            </a:pPr>
            <a:r>
              <a:rPr lang="en-GB" sz="1500"/>
              <a:t>You are capable of writing your name with both; however your preferred hand was easier to use, the outcome was better and it felt natural. Using your non-preferred hand meant the result wasn’t quite as good, you had to concentrate more and it probably took longer. It will get better with practice, however it is likely you will out of habit go back to your preferred hand. It is the same with type.</a:t>
            </a:r>
            <a:endParaRPr sz="1500"/>
          </a:p>
          <a:p>
            <a:pPr marL="0" lvl="0" indent="0" algn="l" rtl="0">
              <a:spcBef>
                <a:spcPts val="1200"/>
              </a:spcBef>
              <a:spcAft>
                <a:spcPts val="0"/>
              </a:spcAft>
              <a:buNone/>
            </a:pPr>
            <a:r>
              <a:rPr lang="en-GB" sz="1500"/>
              <a:t>The purpose of MBTI is to raise awareness of your own preference and recognise where the other styles could add value, thinking about how you could do this. No one style is better than the others. An understanding of all increases flexibility and adaptability.</a:t>
            </a:r>
            <a:endParaRPr sz="1500"/>
          </a:p>
          <a:p>
            <a:pPr marL="0" lvl="0" indent="0" algn="l" rtl="0">
              <a:spcBef>
                <a:spcPts val="1200"/>
              </a:spcBef>
              <a:spcAft>
                <a:spcPts val="1200"/>
              </a:spcAft>
              <a:buNone/>
            </a:pPr>
            <a:endParaRPr sz="15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0"/>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When was the MBTI assessment first published?</a:t>
            </a:r>
            <a:endParaRPr/>
          </a:p>
        </p:txBody>
      </p:sp>
      <p:sp>
        <p:nvSpPr>
          <p:cNvPr id="103" name="Google Shape;103;p20"/>
          <p:cNvSpPr txBox="1">
            <a:spLocks noGrp="1"/>
          </p:cNvSpPr>
          <p:nvPr>
            <p:ph type="body" idx="1"/>
          </p:nvPr>
        </p:nvSpPr>
        <p:spPr>
          <a:xfrm>
            <a:off x="0" y="804575"/>
            <a:ext cx="8520600" cy="3416400"/>
          </a:xfrm>
          <a:prstGeom prst="rect">
            <a:avLst/>
          </a:prstGeom>
        </p:spPr>
        <p:txBody>
          <a:bodyPr spcFirstLastPara="1" wrap="square" lIns="91425" tIns="91425" rIns="91425" bIns="91425" anchor="t" anchorCtr="0">
            <a:normAutofit fontScale="77500" lnSpcReduction="10000"/>
          </a:bodyPr>
          <a:lstStyle/>
          <a:p>
            <a:pPr marL="457200" lvl="0" indent="-317182" algn="l" rtl="0">
              <a:spcBef>
                <a:spcPts val="0"/>
              </a:spcBef>
              <a:spcAft>
                <a:spcPts val="0"/>
              </a:spcAft>
              <a:buSzPct val="100000"/>
              <a:buChar char="●"/>
            </a:pPr>
            <a:r>
              <a:rPr lang="en-GB"/>
              <a:t>World War II had a significant impact on the project's progress. Isabel Myers felt that if individuals knew each other better, they would be able to work together more effectively and with less friction. She believed that the world after WWII might and hopefully be a better one.</a:t>
            </a:r>
            <a:endParaRPr/>
          </a:p>
          <a:p>
            <a:pPr marL="457200" lvl="0" indent="0" algn="l" rtl="0">
              <a:spcBef>
                <a:spcPts val="1200"/>
              </a:spcBef>
              <a:spcAft>
                <a:spcPts val="0"/>
              </a:spcAft>
              <a:buNone/>
            </a:pPr>
            <a:endParaRPr/>
          </a:p>
          <a:p>
            <a:pPr marL="457200" lvl="0" indent="-317182" algn="l" rtl="0">
              <a:spcBef>
                <a:spcPts val="1200"/>
              </a:spcBef>
              <a:spcAft>
                <a:spcPts val="0"/>
              </a:spcAft>
              <a:buSzPct val="100000"/>
              <a:buChar char="●"/>
            </a:pPr>
            <a:r>
              <a:rPr lang="en-GB"/>
              <a:t>Myer’s was motivated to discover a means to provide individuals with information about their psychological type. This sparked the concept for a type indicator, and she then spent the rest of her life working and developing the MBTI on it.</a:t>
            </a:r>
            <a:endParaRPr/>
          </a:p>
          <a:p>
            <a:pPr marL="457200" lvl="0" indent="0" algn="l" rtl="0">
              <a:spcBef>
                <a:spcPts val="1200"/>
              </a:spcBef>
              <a:spcAft>
                <a:spcPts val="0"/>
              </a:spcAft>
              <a:buNone/>
            </a:pPr>
            <a:endParaRPr/>
          </a:p>
          <a:p>
            <a:pPr marL="457200" lvl="0" indent="-317182" algn="l" rtl="0">
              <a:spcBef>
                <a:spcPts val="1200"/>
              </a:spcBef>
              <a:spcAft>
                <a:spcPts val="0"/>
              </a:spcAft>
              <a:buSzPct val="100000"/>
              <a:buChar char="●"/>
            </a:pPr>
            <a:r>
              <a:rPr lang="en-GB"/>
              <a:t>Isabel Myer’s spent the next two decades asking questions and confirming the instrument and concept. In 1962, the MBTI instrument was finally released.</a:t>
            </a:r>
            <a:endParaRPr/>
          </a:p>
          <a:p>
            <a:pPr marL="0" lvl="0" indent="0" algn="l" rtl="0">
              <a:spcBef>
                <a:spcPts val="1200"/>
              </a:spcBef>
              <a:spcAft>
                <a:spcPts val="120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1"/>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The 16 MBTI personality types</a:t>
            </a:r>
            <a:endParaRPr/>
          </a:p>
        </p:txBody>
      </p:sp>
      <p:sp>
        <p:nvSpPr>
          <p:cNvPr id="109" name="Google Shape;109;p21"/>
          <p:cNvSpPr txBox="1">
            <a:spLocks noGrp="1"/>
          </p:cNvSpPr>
          <p:nvPr>
            <p:ph type="body" idx="1"/>
          </p:nvPr>
        </p:nvSpPr>
        <p:spPr>
          <a:xfrm>
            <a:off x="0" y="804575"/>
            <a:ext cx="8520600" cy="3416400"/>
          </a:xfrm>
          <a:prstGeom prst="rect">
            <a:avLst/>
          </a:prstGeom>
        </p:spPr>
        <p:txBody>
          <a:bodyPr spcFirstLastPara="1" wrap="square" lIns="91425" tIns="91425" rIns="91425" bIns="91425" anchor="t" anchorCtr="0">
            <a:normAutofit fontScale="85000" lnSpcReduction="20000"/>
          </a:bodyPr>
          <a:lstStyle/>
          <a:p>
            <a:pPr marL="457200" lvl="0" indent="-325755" algn="l" rtl="0">
              <a:spcBef>
                <a:spcPts val="0"/>
              </a:spcBef>
              <a:spcAft>
                <a:spcPts val="0"/>
              </a:spcAft>
              <a:buSzPct val="100000"/>
              <a:buChar char="●"/>
            </a:pPr>
            <a:r>
              <a:rPr lang="en-GB"/>
              <a:t>The MBTI questionnaire sorts people into one of 16 different personality types.</a:t>
            </a:r>
            <a:endParaRPr/>
          </a:p>
          <a:p>
            <a:pPr marL="457200" lvl="0" indent="-325755" algn="l" rtl="0">
              <a:spcBef>
                <a:spcPts val="0"/>
              </a:spcBef>
              <a:spcAft>
                <a:spcPts val="0"/>
              </a:spcAft>
              <a:buSzPct val="100000"/>
              <a:buChar char="●"/>
            </a:pPr>
            <a:r>
              <a:rPr lang="en-GB"/>
              <a:t>The Myers-Briggs Type Indicator® (MBTI®) is a personality assessment tool. Step I is based on Carl Jung's psychological type theory. It reveals your personality preferences across four dimensions:</a:t>
            </a:r>
            <a:endParaRPr/>
          </a:p>
          <a:p>
            <a:pPr marL="457200" lvl="0" indent="0" algn="l" rtl="0">
              <a:spcBef>
                <a:spcPts val="1200"/>
              </a:spcBef>
              <a:spcAft>
                <a:spcPts val="0"/>
              </a:spcAft>
              <a:buNone/>
            </a:pPr>
            <a:r>
              <a:rPr lang="en-GB"/>
              <a:t>Where you focus your attention – Extraversion (E) or Introversion (I)</a:t>
            </a:r>
            <a:endParaRPr/>
          </a:p>
          <a:p>
            <a:pPr marL="457200" lvl="0" indent="0" algn="l" rtl="0">
              <a:spcBef>
                <a:spcPts val="1200"/>
              </a:spcBef>
              <a:spcAft>
                <a:spcPts val="0"/>
              </a:spcAft>
              <a:buNone/>
            </a:pPr>
            <a:r>
              <a:rPr lang="en-GB"/>
              <a:t>The way you take in information – Sensing (S) or INtuition (N)</a:t>
            </a:r>
            <a:endParaRPr/>
          </a:p>
          <a:p>
            <a:pPr marL="457200" lvl="0" indent="0" algn="l" rtl="0">
              <a:spcBef>
                <a:spcPts val="1200"/>
              </a:spcBef>
              <a:spcAft>
                <a:spcPts val="0"/>
              </a:spcAft>
              <a:buNone/>
            </a:pPr>
            <a:r>
              <a:rPr lang="en-GB"/>
              <a:t>How you make decisions – Thinking (T) or Feeling (F)</a:t>
            </a:r>
            <a:endParaRPr/>
          </a:p>
          <a:p>
            <a:pPr marL="457200" lvl="0" indent="0" algn="l" rtl="0">
              <a:spcBef>
                <a:spcPts val="1200"/>
              </a:spcBef>
              <a:spcAft>
                <a:spcPts val="0"/>
              </a:spcAft>
              <a:buNone/>
            </a:pPr>
            <a:r>
              <a:rPr lang="en-GB"/>
              <a:t>How you deal with the world – Judging (J) or Perceiving (P)</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2"/>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The 16 MBTI personality types</a:t>
            </a:r>
            <a:endParaRPr/>
          </a:p>
        </p:txBody>
      </p:sp>
      <p:sp>
        <p:nvSpPr>
          <p:cNvPr id="115" name="Google Shape;115;p22"/>
          <p:cNvSpPr txBox="1">
            <a:spLocks noGrp="1"/>
          </p:cNvSpPr>
          <p:nvPr>
            <p:ph type="body" idx="1"/>
          </p:nvPr>
        </p:nvSpPr>
        <p:spPr>
          <a:xfrm>
            <a:off x="0" y="347375"/>
            <a:ext cx="8520600" cy="4415100"/>
          </a:xfrm>
          <a:prstGeom prst="rect">
            <a:avLst/>
          </a:prstGeom>
        </p:spPr>
        <p:txBody>
          <a:bodyPr spcFirstLastPara="1" wrap="square" lIns="91425" tIns="91425" rIns="91425" bIns="91425" anchor="t" anchorCtr="0">
            <a:noAutofit/>
          </a:bodyPr>
          <a:lstStyle/>
          <a:p>
            <a:pPr marL="0" lvl="0" indent="0" algn="l" rtl="0">
              <a:lnSpc>
                <a:spcPct val="95000"/>
              </a:lnSpc>
              <a:spcBef>
                <a:spcPts val="1500"/>
              </a:spcBef>
              <a:spcAft>
                <a:spcPts val="0"/>
              </a:spcAft>
              <a:buSzPts val="275"/>
              <a:buNone/>
            </a:pPr>
            <a:r>
              <a:rPr lang="en-GB" sz="1064" b="1"/>
              <a:t>Extraversion vs. Introversion</a:t>
            </a:r>
            <a:endParaRPr sz="1064" b="1"/>
          </a:p>
          <a:p>
            <a:pPr marL="0" lvl="0" indent="0" algn="l" rtl="0">
              <a:lnSpc>
                <a:spcPct val="95000"/>
              </a:lnSpc>
              <a:spcBef>
                <a:spcPts val="1100"/>
              </a:spcBef>
              <a:spcAft>
                <a:spcPts val="0"/>
              </a:spcAft>
              <a:buSzPts val="275"/>
              <a:buNone/>
            </a:pPr>
            <a:r>
              <a:rPr lang="en-GB" sz="826"/>
              <a:t>The Extraversion/Introversion dichotomy describes how a person gets their energy.</a:t>
            </a:r>
            <a:endParaRPr sz="826"/>
          </a:p>
          <a:p>
            <a:pPr marL="0" lvl="0" indent="0" algn="l" rtl="0">
              <a:lnSpc>
                <a:spcPct val="95000"/>
              </a:lnSpc>
              <a:spcBef>
                <a:spcPts val="1100"/>
              </a:spcBef>
              <a:spcAft>
                <a:spcPts val="0"/>
              </a:spcAft>
              <a:buSzPts val="275"/>
              <a:buNone/>
            </a:pPr>
            <a:r>
              <a:rPr lang="en-GB" sz="826" b="1"/>
              <a:t>Introverts</a:t>
            </a:r>
            <a:r>
              <a:rPr lang="en-GB" sz="826"/>
              <a:t> are energized by spending quiet time alone or with a small group. They tend to be more reserved and thoughtful.</a:t>
            </a:r>
            <a:endParaRPr sz="826"/>
          </a:p>
          <a:p>
            <a:pPr marL="0" lvl="0" indent="0" algn="l" rtl="0">
              <a:lnSpc>
                <a:spcPct val="95000"/>
              </a:lnSpc>
              <a:spcBef>
                <a:spcPts val="1100"/>
              </a:spcBef>
              <a:spcAft>
                <a:spcPts val="0"/>
              </a:spcAft>
              <a:buSzPts val="275"/>
              <a:buNone/>
            </a:pPr>
            <a:r>
              <a:rPr lang="en-GB" sz="826" b="1"/>
              <a:t>Extraverts</a:t>
            </a:r>
            <a:r>
              <a:rPr lang="en-GB" sz="826"/>
              <a:t> are energized by spending time with people and in busy, active surroundings. They tend to be more expressive and outspoken.</a:t>
            </a:r>
            <a:endParaRPr sz="826"/>
          </a:p>
          <a:p>
            <a:pPr marL="0" lvl="0" indent="0" algn="l" rtl="0">
              <a:lnSpc>
                <a:spcPct val="95000"/>
              </a:lnSpc>
              <a:spcBef>
                <a:spcPts val="1500"/>
              </a:spcBef>
              <a:spcAft>
                <a:spcPts val="0"/>
              </a:spcAft>
              <a:buSzPts val="275"/>
              <a:buNone/>
            </a:pPr>
            <a:r>
              <a:rPr lang="en-GB" sz="1064" b="1"/>
              <a:t>Sensing vs. Intuition</a:t>
            </a:r>
            <a:endParaRPr sz="1064" b="1"/>
          </a:p>
          <a:p>
            <a:pPr marL="0" lvl="0" indent="0" algn="l" rtl="0">
              <a:lnSpc>
                <a:spcPct val="95000"/>
              </a:lnSpc>
              <a:spcBef>
                <a:spcPts val="1100"/>
              </a:spcBef>
              <a:spcAft>
                <a:spcPts val="0"/>
              </a:spcAft>
              <a:buSzPts val="275"/>
              <a:buNone/>
            </a:pPr>
            <a:r>
              <a:rPr lang="en-GB" sz="826"/>
              <a:t>The Sensing/Intuition dichotomy describes how a person takes in information.</a:t>
            </a:r>
            <a:endParaRPr sz="826"/>
          </a:p>
          <a:p>
            <a:pPr marL="0" lvl="0" indent="0" algn="l" rtl="0">
              <a:lnSpc>
                <a:spcPct val="95000"/>
              </a:lnSpc>
              <a:spcBef>
                <a:spcPts val="1100"/>
              </a:spcBef>
              <a:spcAft>
                <a:spcPts val="0"/>
              </a:spcAft>
              <a:buSzPts val="275"/>
              <a:buNone/>
            </a:pPr>
            <a:r>
              <a:rPr lang="en-GB" sz="826" b="1"/>
              <a:t>Sensors</a:t>
            </a:r>
            <a:r>
              <a:rPr lang="en-GB" sz="826"/>
              <a:t> focus on their five senses and are interested in information they can directly see, hear, feel, and so on. They tend to be hands-on learners and are often described as "practical."</a:t>
            </a:r>
            <a:endParaRPr sz="826"/>
          </a:p>
          <a:p>
            <a:pPr marL="0" lvl="0" indent="0" algn="l" rtl="0">
              <a:lnSpc>
                <a:spcPct val="95000"/>
              </a:lnSpc>
              <a:spcBef>
                <a:spcPts val="1100"/>
              </a:spcBef>
              <a:spcAft>
                <a:spcPts val="0"/>
              </a:spcAft>
              <a:buSzPts val="275"/>
              <a:buNone/>
            </a:pPr>
            <a:r>
              <a:rPr lang="en-GB" sz="826" b="1"/>
              <a:t>Intuitives</a:t>
            </a:r>
            <a:r>
              <a:rPr lang="en-GB" sz="826"/>
              <a:t> focus on a more abstract level of thinking; they are more interested in theories, patterns, and explanations. They are often more concerned with the future than the present and are often described as "creative."</a:t>
            </a:r>
            <a:endParaRPr sz="826"/>
          </a:p>
          <a:p>
            <a:pPr marL="0" lvl="0" indent="0" algn="l" rtl="0">
              <a:lnSpc>
                <a:spcPct val="95000"/>
              </a:lnSpc>
              <a:spcBef>
                <a:spcPts val="1500"/>
              </a:spcBef>
              <a:spcAft>
                <a:spcPts val="0"/>
              </a:spcAft>
              <a:buSzPts val="275"/>
              <a:buNone/>
            </a:pPr>
            <a:r>
              <a:rPr lang="en-GB" sz="1064" b="1"/>
              <a:t>Thinking vs. Feeling</a:t>
            </a:r>
            <a:endParaRPr sz="1064" b="1"/>
          </a:p>
          <a:p>
            <a:pPr marL="0" lvl="0" indent="0" algn="l" rtl="0">
              <a:lnSpc>
                <a:spcPct val="95000"/>
              </a:lnSpc>
              <a:spcBef>
                <a:spcPts val="1100"/>
              </a:spcBef>
              <a:spcAft>
                <a:spcPts val="0"/>
              </a:spcAft>
              <a:buSzPts val="275"/>
              <a:buNone/>
            </a:pPr>
            <a:r>
              <a:rPr lang="en-GB" sz="826"/>
              <a:t>The Thinking/Feeling dichotomy describes how a person makes decisions.</a:t>
            </a:r>
            <a:endParaRPr sz="826"/>
          </a:p>
          <a:p>
            <a:pPr marL="0" lvl="0" indent="0" algn="l" rtl="0">
              <a:lnSpc>
                <a:spcPct val="95000"/>
              </a:lnSpc>
              <a:spcBef>
                <a:spcPts val="1100"/>
              </a:spcBef>
              <a:spcAft>
                <a:spcPts val="0"/>
              </a:spcAft>
              <a:buSzPts val="275"/>
              <a:buNone/>
            </a:pPr>
            <a:r>
              <a:rPr lang="en-GB" sz="826" b="1"/>
              <a:t>Thinkers</a:t>
            </a:r>
            <a:r>
              <a:rPr lang="en-GB" sz="826"/>
              <a:t> tend to make decisions with their heads; they are interested in finding the most logical, reasonable choice.</a:t>
            </a:r>
            <a:endParaRPr sz="826"/>
          </a:p>
          <a:p>
            <a:pPr marL="0" lvl="0" indent="0" algn="l" rtl="0">
              <a:lnSpc>
                <a:spcPct val="95000"/>
              </a:lnSpc>
              <a:spcBef>
                <a:spcPts val="1100"/>
              </a:spcBef>
              <a:spcAft>
                <a:spcPts val="0"/>
              </a:spcAft>
              <a:buSzPts val="275"/>
              <a:buNone/>
            </a:pPr>
            <a:r>
              <a:rPr lang="en-GB" sz="826" b="1"/>
              <a:t>Feelers</a:t>
            </a:r>
            <a:r>
              <a:rPr lang="en-GB" sz="826"/>
              <a:t> tend to make decisions with their hearts; they are interested in how a decision will affect people, and whether it fits in with their values.</a:t>
            </a:r>
            <a:endParaRPr sz="826"/>
          </a:p>
          <a:p>
            <a:pPr marL="0" lvl="0" indent="0" algn="l" rtl="0">
              <a:lnSpc>
                <a:spcPct val="95000"/>
              </a:lnSpc>
              <a:spcBef>
                <a:spcPts val="1500"/>
              </a:spcBef>
              <a:spcAft>
                <a:spcPts val="0"/>
              </a:spcAft>
              <a:buSzPts val="275"/>
              <a:buNone/>
            </a:pPr>
            <a:r>
              <a:rPr lang="en-GB" sz="1064" b="1"/>
              <a:t>Judging vs. Perceiving</a:t>
            </a:r>
            <a:endParaRPr sz="1064" b="1"/>
          </a:p>
          <a:p>
            <a:pPr marL="0" lvl="0" indent="0" algn="l" rtl="0">
              <a:lnSpc>
                <a:spcPct val="95000"/>
              </a:lnSpc>
              <a:spcBef>
                <a:spcPts val="1100"/>
              </a:spcBef>
              <a:spcAft>
                <a:spcPts val="0"/>
              </a:spcAft>
              <a:buSzPts val="275"/>
              <a:buNone/>
            </a:pPr>
            <a:r>
              <a:rPr lang="en-GB" sz="826"/>
              <a:t>The Judging/Perceiving dichotomy describes how a person organizes their world.</a:t>
            </a:r>
            <a:endParaRPr sz="826"/>
          </a:p>
          <a:p>
            <a:pPr marL="0" lvl="0" indent="0" algn="l" rtl="0">
              <a:lnSpc>
                <a:spcPct val="95000"/>
              </a:lnSpc>
              <a:spcBef>
                <a:spcPts val="1100"/>
              </a:spcBef>
              <a:spcAft>
                <a:spcPts val="0"/>
              </a:spcAft>
              <a:buSzPts val="275"/>
              <a:buNone/>
            </a:pPr>
            <a:r>
              <a:rPr lang="en-GB" sz="826" b="1"/>
              <a:t>Judgers</a:t>
            </a:r>
            <a:r>
              <a:rPr lang="en-GB" sz="826"/>
              <a:t> appreciate structure and order; they like things planned, and dislike last-minute changes.</a:t>
            </a:r>
            <a:endParaRPr sz="826"/>
          </a:p>
          <a:p>
            <a:pPr marL="0" lvl="0" indent="0" algn="l" rtl="0">
              <a:lnSpc>
                <a:spcPct val="95000"/>
              </a:lnSpc>
              <a:spcBef>
                <a:spcPts val="1100"/>
              </a:spcBef>
              <a:spcAft>
                <a:spcPts val="0"/>
              </a:spcAft>
              <a:buSzPts val="275"/>
              <a:buNone/>
            </a:pPr>
            <a:r>
              <a:rPr lang="en-GB" sz="826" b="1"/>
              <a:t>Perceivers</a:t>
            </a:r>
            <a:r>
              <a:rPr lang="en-GB" sz="826"/>
              <a:t> appreciate flexibility and spontaneity; they like to leave things open so they can change their minds.</a:t>
            </a:r>
            <a:endParaRPr sz="826"/>
          </a:p>
          <a:p>
            <a:pPr marL="0" lvl="0" indent="0" algn="l" rtl="0">
              <a:lnSpc>
                <a:spcPct val="95000"/>
              </a:lnSpc>
              <a:spcBef>
                <a:spcPts val="1100"/>
              </a:spcBef>
              <a:spcAft>
                <a:spcPts val="0"/>
              </a:spcAft>
              <a:buSzPts val="275"/>
              <a:buNone/>
            </a:pPr>
            <a:endParaRPr sz="550"/>
          </a:p>
          <a:p>
            <a:pPr marL="0" lvl="0" indent="0" algn="l" rtl="0">
              <a:lnSpc>
                <a:spcPct val="95000"/>
              </a:lnSpc>
              <a:spcBef>
                <a:spcPts val="1200"/>
              </a:spcBef>
              <a:spcAft>
                <a:spcPts val="1200"/>
              </a:spcAft>
              <a:buSzPts val="275"/>
              <a:buNone/>
            </a:pPr>
            <a:endParaRPr sz="55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3"/>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Common uses for MBTI include:</a:t>
            </a:r>
            <a:endParaRPr/>
          </a:p>
        </p:txBody>
      </p:sp>
      <p:sp>
        <p:nvSpPr>
          <p:cNvPr id="121" name="Google Shape;121;p23"/>
          <p:cNvSpPr txBox="1">
            <a:spLocks noGrp="1"/>
          </p:cNvSpPr>
          <p:nvPr>
            <p:ph type="body" idx="1"/>
          </p:nvPr>
        </p:nvSpPr>
        <p:spPr>
          <a:xfrm>
            <a:off x="0" y="652175"/>
            <a:ext cx="8520600" cy="4415100"/>
          </a:xfrm>
          <a:prstGeom prst="rect">
            <a:avLst/>
          </a:prstGeom>
        </p:spPr>
        <p:txBody>
          <a:bodyPr spcFirstLastPara="1" wrap="square" lIns="91425" tIns="91425" rIns="91425" bIns="91425" anchor="t" anchorCtr="0">
            <a:noAutofit/>
          </a:bodyPr>
          <a:lstStyle/>
          <a:p>
            <a:pPr marL="0" lvl="0" indent="0" algn="l" rtl="0">
              <a:lnSpc>
                <a:spcPct val="95000"/>
              </a:lnSpc>
              <a:spcBef>
                <a:spcPts val="1100"/>
              </a:spcBef>
              <a:spcAft>
                <a:spcPts val="0"/>
              </a:spcAft>
              <a:buSzPts val="275"/>
              <a:buNone/>
            </a:pPr>
            <a:r>
              <a:rPr lang="en-GB" sz="1450"/>
              <a:t>• Developing yourself</a:t>
            </a:r>
            <a:endParaRPr sz="1450"/>
          </a:p>
          <a:p>
            <a:pPr marL="0" lvl="0" indent="0" algn="l" rtl="0">
              <a:lnSpc>
                <a:spcPct val="95000"/>
              </a:lnSpc>
              <a:spcBef>
                <a:spcPts val="1100"/>
              </a:spcBef>
              <a:spcAft>
                <a:spcPts val="0"/>
              </a:spcAft>
              <a:buSzPts val="275"/>
              <a:buNone/>
            </a:pPr>
            <a:r>
              <a:rPr lang="en-GB" sz="1450"/>
              <a:t>• Working with teams</a:t>
            </a:r>
            <a:endParaRPr sz="1450"/>
          </a:p>
          <a:p>
            <a:pPr marL="0" lvl="0" indent="0" algn="l" rtl="0">
              <a:lnSpc>
                <a:spcPct val="95000"/>
              </a:lnSpc>
              <a:spcBef>
                <a:spcPts val="1100"/>
              </a:spcBef>
              <a:spcAft>
                <a:spcPts val="0"/>
              </a:spcAft>
              <a:buSzPts val="275"/>
              <a:buNone/>
            </a:pPr>
            <a:r>
              <a:rPr lang="en-GB" sz="1450"/>
              <a:t>• Understanding stress reactions</a:t>
            </a:r>
            <a:endParaRPr sz="1450"/>
          </a:p>
          <a:p>
            <a:pPr marL="0" lvl="0" indent="0" algn="l" rtl="0">
              <a:lnSpc>
                <a:spcPct val="95000"/>
              </a:lnSpc>
              <a:spcBef>
                <a:spcPts val="1100"/>
              </a:spcBef>
              <a:spcAft>
                <a:spcPts val="0"/>
              </a:spcAft>
              <a:buSzPts val="275"/>
              <a:buNone/>
            </a:pPr>
            <a:r>
              <a:rPr lang="en-GB" sz="1450"/>
              <a:t>• Career development</a:t>
            </a:r>
            <a:endParaRPr sz="1450"/>
          </a:p>
          <a:p>
            <a:pPr marL="0" lvl="0" indent="0" algn="l" rtl="0">
              <a:lnSpc>
                <a:spcPct val="95000"/>
              </a:lnSpc>
              <a:spcBef>
                <a:spcPts val="1100"/>
              </a:spcBef>
              <a:spcAft>
                <a:spcPts val="0"/>
              </a:spcAft>
              <a:buSzPts val="275"/>
              <a:buNone/>
            </a:pPr>
            <a:r>
              <a:rPr lang="en-GB" sz="1450"/>
              <a:t>• Working relationships</a:t>
            </a:r>
            <a:endParaRPr sz="1450"/>
          </a:p>
          <a:p>
            <a:pPr marL="0" lvl="0" indent="0" algn="l" rtl="0">
              <a:lnSpc>
                <a:spcPct val="95000"/>
              </a:lnSpc>
              <a:spcBef>
                <a:spcPts val="1100"/>
              </a:spcBef>
              <a:spcAft>
                <a:spcPts val="0"/>
              </a:spcAft>
              <a:buSzPts val="275"/>
              <a:buNone/>
            </a:pPr>
            <a:r>
              <a:rPr lang="en-GB" sz="1450"/>
              <a:t>• Communication style</a:t>
            </a:r>
            <a:endParaRPr sz="1450"/>
          </a:p>
          <a:p>
            <a:pPr marL="0" lvl="0" indent="0" algn="l" rtl="0">
              <a:lnSpc>
                <a:spcPct val="95000"/>
              </a:lnSpc>
              <a:spcBef>
                <a:spcPts val="1100"/>
              </a:spcBef>
              <a:spcAft>
                <a:spcPts val="0"/>
              </a:spcAft>
              <a:buSzPts val="275"/>
              <a:buNone/>
            </a:pPr>
            <a:r>
              <a:rPr lang="en-GB" sz="1450"/>
              <a:t>• Resolving conflict</a:t>
            </a:r>
            <a:endParaRPr sz="1450"/>
          </a:p>
          <a:p>
            <a:pPr marL="0" lvl="0" indent="0" algn="l" rtl="0">
              <a:lnSpc>
                <a:spcPct val="95000"/>
              </a:lnSpc>
              <a:spcBef>
                <a:spcPts val="1100"/>
              </a:spcBef>
              <a:spcAft>
                <a:spcPts val="0"/>
              </a:spcAft>
              <a:buSzPts val="275"/>
              <a:buNone/>
            </a:pPr>
            <a:r>
              <a:rPr lang="en-GB" sz="1450"/>
              <a:t>• Leadership style</a:t>
            </a:r>
            <a:endParaRPr sz="1450"/>
          </a:p>
          <a:p>
            <a:pPr marL="0" lvl="0" indent="0" algn="l" rtl="0">
              <a:lnSpc>
                <a:spcPct val="95000"/>
              </a:lnSpc>
              <a:spcBef>
                <a:spcPts val="1100"/>
              </a:spcBef>
              <a:spcAft>
                <a:spcPts val="0"/>
              </a:spcAft>
              <a:buSzPts val="275"/>
              <a:buNone/>
            </a:pPr>
            <a:r>
              <a:rPr lang="en-GB" sz="1450"/>
              <a:t>• Managing change</a:t>
            </a:r>
            <a:endParaRPr sz="1450"/>
          </a:p>
          <a:p>
            <a:pPr marL="0" lvl="0" indent="0" algn="l" rtl="0">
              <a:lnSpc>
                <a:spcPct val="95000"/>
              </a:lnSpc>
              <a:spcBef>
                <a:spcPts val="1100"/>
              </a:spcBef>
              <a:spcAft>
                <a:spcPts val="0"/>
              </a:spcAft>
              <a:buSzPts val="275"/>
              <a:buNone/>
            </a:pPr>
            <a:r>
              <a:rPr lang="en-GB" sz="1450"/>
              <a:t>• Valuing diversity</a:t>
            </a:r>
            <a:endParaRPr sz="1450"/>
          </a:p>
          <a:p>
            <a:pPr marL="0" lvl="0" indent="0" algn="l" rtl="0">
              <a:lnSpc>
                <a:spcPct val="95000"/>
              </a:lnSpc>
              <a:spcBef>
                <a:spcPts val="1100"/>
              </a:spcBef>
              <a:spcAft>
                <a:spcPts val="0"/>
              </a:spcAft>
              <a:buSzPts val="275"/>
              <a:buNone/>
            </a:pPr>
            <a:r>
              <a:rPr lang="en-GB" sz="1450"/>
              <a:t>• Considering team and organisational culture</a:t>
            </a:r>
            <a:endParaRPr sz="1450"/>
          </a:p>
          <a:p>
            <a:pPr marL="0" lvl="0" indent="0" algn="l" rtl="0">
              <a:lnSpc>
                <a:spcPct val="95000"/>
              </a:lnSpc>
              <a:spcBef>
                <a:spcPts val="1100"/>
              </a:spcBef>
              <a:spcAft>
                <a:spcPts val="0"/>
              </a:spcAft>
              <a:buSzPts val="275"/>
              <a:buNone/>
            </a:pPr>
            <a:r>
              <a:rPr lang="en-GB" sz="1450"/>
              <a:t>• Problem-solving</a:t>
            </a:r>
            <a:endParaRPr sz="1450"/>
          </a:p>
          <a:p>
            <a:pPr marL="0" lvl="0" indent="0" algn="l" rtl="0">
              <a:lnSpc>
                <a:spcPct val="95000"/>
              </a:lnSpc>
              <a:spcBef>
                <a:spcPts val="1100"/>
              </a:spcBef>
              <a:spcAft>
                <a:spcPts val="0"/>
              </a:spcAft>
              <a:buSzPts val="275"/>
              <a:buNone/>
            </a:pPr>
            <a:endParaRPr sz="1450"/>
          </a:p>
          <a:p>
            <a:pPr marL="0" lvl="0" indent="0" algn="l" rtl="0">
              <a:lnSpc>
                <a:spcPct val="95000"/>
              </a:lnSpc>
              <a:spcBef>
                <a:spcPts val="1200"/>
              </a:spcBef>
              <a:spcAft>
                <a:spcPts val="1200"/>
              </a:spcAft>
              <a:buSzPts val="275"/>
              <a:buNone/>
            </a:pPr>
            <a:endParaRPr sz="145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4"/>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Advantages of the MBTI:</a:t>
            </a:r>
            <a:endParaRPr/>
          </a:p>
        </p:txBody>
      </p:sp>
      <p:sp>
        <p:nvSpPr>
          <p:cNvPr id="127" name="Google Shape;127;p24"/>
          <p:cNvSpPr txBox="1">
            <a:spLocks noGrp="1"/>
          </p:cNvSpPr>
          <p:nvPr>
            <p:ph type="body" idx="1"/>
          </p:nvPr>
        </p:nvSpPr>
        <p:spPr>
          <a:xfrm>
            <a:off x="0" y="652175"/>
            <a:ext cx="8520600" cy="4415100"/>
          </a:xfrm>
          <a:prstGeom prst="rect">
            <a:avLst/>
          </a:prstGeom>
        </p:spPr>
        <p:txBody>
          <a:bodyPr spcFirstLastPara="1" wrap="square" lIns="91425" tIns="91425" rIns="91425" bIns="91425" anchor="t" anchorCtr="0">
            <a:noAutofit/>
          </a:bodyPr>
          <a:lstStyle/>
          <a:p>
            <a:pPr marL="0" lvl="0" indent="0" algn="l" rtl="0">
              <a:lnSpc>
                <a:spcPct val="95000"/>
              </a:lnSpc>
              <a:spcBef>
                <a:spcPts val="1100"/>
              </a:spcBef>
              <a:spcAft>
                <a:spcPts val="0"/>
              </a:spcAft>
              <a:buSzPts val="275"/>
              <a:buNone/>
            </a:pPr>
            <a:r>
              <a:rPr lang="en-GB" sz="1450"/>
              <a:t>The MBTI's principal benefit is as a tool for self-awareness and tolerance of others. This may be used in a variety of ways. For example, if the test reveals that you are an INFP or "dreamer," you may not be productive or happy in a position that requires an ESTP or "persuader." Knowing your own personality type can help you decide which jobs are right for you and which you should avoid. If you know another person's MBTI type, you'll have a clear grasp of why the two of you might not always agree.</a:t>
            </a:r>
            <a:endParaRPr sz="1450"/>
          </a:p>
          <a:p>
            <a:pPr marL="0" lvl="0" indent="0" algn="l" rtl="0">
              <a:lnSpc>
                <a:spcPct val="95000"/>
              </a:lnSpc>
              <a:spcBef>
                <a:spcPts val="1100"/>
              </a:spcBef>
              <a:spcAft>
                <a:spcPts val="0"/>
              </a:spcAft>
              <a:buSzPts val="275"/>
              <a:buNone/>
            </a:pPr>
            <a:endParaRPr sz="1450"/>
          </a:p>
          <a:p>
            <a:pPr marL="0" lvl="0" indent="0" algn="l" rtl="0">
              <a:lnSpc>
                <a:spcPct val="95000"/>
              </a:lnSpc>
              <a:spcBef>
                <a:spcPts val="1200"/>
              </a:spcBef>
              <a:spcAft>
                <a:spcPts val="1200"/>
              </a:spcAft>
              <a:buSzPts val="275"/>
              <a:buNone/>
            </a:pPr>
            <a:endParaRPr sz="145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5"/>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Disadvantages of the MBTI:</a:t>
            </a:r>
            <a:endParaRPr/>
          </a:p>
        </p:txBody>
      </p:sp>
      <p:sp>
        <p:nvSpPr>
          <p:cNvPr id="133" name="Google Shape;133;p25"/>
          <p:cNvSpPr txBox="1">
            <a:spLocks noGrp="1"/>
          </p:cNvSpPr>
          <p:nvPr>
            <p:ph type="body" idx="1"/>
          </p:nvPr>
        </p:nvSpPr>
        <p:spPr>
          <a:xfrm>
            <a:off x="0" y="652175"/>
            <a:ext cx="8520600" cy="4415100"/>
          </a:xfrm>
          <a:prstGeom prst="rect">
            <a:avLst/>
          </a:prstGeom>
        </p:spPr>
        <p:txBody>
          <a:bodyPr spcFirstLastPara="1" wrap="square" lIns="91425" tIns="91425" rIns="91425" bIns="91425" anchor="t" anchorCtr="0">
            <a:noAutofit/>
          </a:bodyPr>
          <a:lstStyle/>
          <a:p>
            <a:pPr marL="457200" lvl="0" indent="-327025" algn="l" rtl="0">
              <a:lnSpc>
                <a:spcPct val="95000"/>
              </a:lnSpc>
              <a:spcBef>
                <a:spcPts val="1100"/>
              </a:spcBef>
              <a:spcAft>
                <a:spcPts val="0"/>
              </a:spcAft>
              <a:buSzPts val="1550"/>
              <a:buChar char="●"/>
            </a:pPr>
            <a:r>
              <a:rPr lang="en-GB" sz="1550"/>
              <a:t>The MBTI's principal benefit is as a tool for self-awareness and tolerance of others. This may be used in a variety of ways. For example, if the test reveals that you are an INFP or "dreamer," you may not be productive or happy in a position that requires an ESTP or "persuader." Knowing your own personality type can help you decide which jobs are right for you and which you should avoid. If you know another person's MBTI type, you'll have a clear grasp of why the two of you might not always agree.</a:t>
            </a:r>
            <a:endParaRPr sz="1550"/>
          </a:p>
          <a:p>
            <a:pPr marL="457200" lvl="0" indent="-327025" algn="l" rtl="0">
              <a:lnSpc>
                <a:spcPct val="95000"/>
              </a:lnSpc>
              <a:spcBef>
                <a:spcPts val="0"/>
              </a:spcBef>
              <a:spcAft>
                <a:spcPts val="0"/>
              </a:spcAft>
              <a:buSzPts val="1550"/>
              <a:buChar char="●"/>
            </a:pPr>
            <a:r>
              <a:rPr lang="en-GB" sz="1550"/>
              <a:t>According to the Myers &amp; Briggs Foundation, the MBTI meets accepted standards of reliability and validity. However, additional research indicates that the instrument's reliability and validity have not yet been satisfactorily proved.</a:t>
            </a:r>
            <a:endParaRPr sz="1550"/>
          </a:p>
          <a:p>
            <a:pPr marL="457200" lvl="0" indent="-327025" algn="l" rtl="0">
              <a:lnSpc>
                <a:spcPct val="95000"/>
              </a:lnSpc>
              <a:spcBef>
                <a:spcPts val="0"/>
              </a:spcBef>
              <a:spcAft>
                <a:spcPts val="0"/>
              </a:spcAft>
              <a:buSzPts val="1550"/>
              <a:buChar char="●"/>
            </a:pPr>
            <a:r>
              <a:rPr lang="en-GB" sz="1550"/>
              <a:t>According to studies, between 40% and 75% of participants obtain a different outcome after doing the questionnaire a second or third time.</a:t>
            </a:r>
            <a:endParaRPr sz="1550"/>
          </a:p>
          <a:p>
            <a:pPr marL="457200" lvl="0" indent="-327025" algn="l" rtl="0">
              <a:lnSpc>
                <a:spcPct val="95000"/>
              </a:lnSpc>
              <a:spcBef>
                <a:spcPts val="0"/>
              </a:spcBef>
              <a:spcAft>
                <a:spcPts val="0"/>
              </a:spcAft>
              <a:buSzPts val="1550"/>
              <a:buChar char="●"/>
            </a:pPr>
            <a:r>
              <a:rPr lang="en-GB" sz="1550"/>
              <a:t>According to a 1992 publication by The Committee on Techniques for Enhancing Human Performance and the National Evidence Council, "There is insufficient well-designed research to warrant the use of MBTI in career counselling programmes. Much of the present research is based on flawed methodology."</a:t>
            </a:r>
            <a:endParaRPr sz="1550"/>
          </a:p>
          <a:p>
            <a:pPr marL="0" lvl="0" indent="0" algn="l" rtl="0">
              <a:lnSpc>
                <a:spcPct val="95000"/>
              </a:lnSpc>
              <a:spcBef>
                <a:spcPts val="1100"/>
              </a:spcBef>
              <a:spcAft>
                <a:spcPts val="0"/>
              </a:spcAft>
              <a:buSzPts val="275"/>
              <a:buNone/>
            </a:pPr>
            <a:endParaRPr sz="1550"/>
          </a:p>
          <a:p>
            <a:pPr marL="0" lvl="0" indent="0" algn="l" rtl="0">
              <a:lnSpc>
                <a:spcPct val="95000"/>
              </a:lnSpc>
              <a:spcBef>
                <a:spcPts val="1200"/>
              </a:spcBef>
              <a:spcAft>
                <a:spcPts val="1200"/>
              </a:spcAft>
              <a:buSzPts val="275"/>
              <a:buNone/>
            </a:pPr>
            <a:endParaRPr sz="155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6"/>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How MBTI Differs From Other Instruments</a:t>
            </a:r>
            <a:endParaRPr/>
          </a:p>
        </p:txBody>
      </p:sp>
      <p:sp>
        <p:nvSpPr>
          <p:cNvPr id="139" name="Google Shape;139;p26"/>
          <p:cNvSpPr txBox="1">
            <a:spLocks noGrp="1"/>
          </p:cNvSpPr>
          <p:nvPr>
            <p:ph type="body" idx="1"/>
          </p:nvPr>
        </p:nvSpPr>
        <p:spPr>
          <a:xfrm>
            <a:off x="0" y="652175"/>
            <a:ext cx="8520600" cy="4415100"/>
          </a:xfrm>
          <a:prstGeom prst="rect">
            <a:avLst/>
          </a:prstGeom>
        </p:spPr>
        <p:txBody>
          <a:bodyPr spcFirstLastPara="1" wrap="square" lIns="91425" tIns="91425" rIns="91425" bIns="91425" anchor="t" anchorCtr="0">
            <a:noAutofit/>
          </a:bodyPr>
          <a:lstStyle/>
          <a:p>
            <a:pPr marL="457200" lvl="0" indent="-320675" algn="l" rtl="0">
              <a:lnSpc>
                <a:spcPct val="95000"/>
              </a:lnSpc>
              <a:spcBef>
                <a:spcPts val="1100"/>
              </a:spcBef>
              <a:spcAft>
                <a:spcPts val="0"/>
              </a:spcAft>
              <a:buSzPts val="1450"/>
              <a:buChar char="●"/>
            </a:pPr>
            <a:r>
              <a:rPr lang="en-GB" sz="1450"/>
              <a:t>First and foremost, the MBTI is not a "test." There are no correct or incorrect replies, and one type is not superior to another. The indicator's objective is not to assess mental health or to provide a diagnosis.</a:t>
            </a:r>
            <a:endParaRPr sz="1450"/>
          </a:p>
          <a:p>
            <a:pPr marL="457200" lvl="0" indent="0" algn="l" rtl="0">
              <a:lnSpc>
                <a:spcPct val="95000"/>
              </a:lnSpc>
              <a:spcBef>
                <a:spcPts val="1100"/>
              </a:spcBef>
              <a:spcAft>
                <a:spcPts val="0"/>
              </a:spcAft>
              <a:buNone/>
            </a:pPr>
            <a:endParaRPr sz="1450"/>
          </a:p>
          <a:p>
            <a:pPr marL="457200" lvl="0" indent="-320675" algn="l" rtl="0">
              <a:lnSpc>
                <a:spcPct val="95000"/>
              </a:lnSpc>
              <a:spcBef>
                <a:spcPts val="1100"/>
              </a:spcBef>
              <a:spcAft>
                <a:spcPts val="0"/>
              </a:spcAft>
              <a:buSzPts val="1450"/>
              <a:buChar char="●"/>
            </a:pPr>
            <a:r>
              <a:rPr lang="en-GB" sz="1450"/>
              <a:t>Furthermore, unlike some of the other forms of psychological assessments, your outcomes are not compared to any norms. Instead than comparing your findings to those of other individuals, the instrument's purpose is to simply provide more information on your own distinct character.</a:t>
            </a:r>
            <a:endParaRPr sz="1450"/>
          </a:p>
          <a:p>
            <a:pPr marL="0" lvl="0" indent="0" algn="l" rtl="0">
              <a:lnSpc>
                <a:spcPct val="95000"/>
              </a:lnSpc>
              <a:spcBef>
                <a:spcPts val="1100"/>
              </a:spcBef>
              <a:spcAft>
                <a:spcPts val="0"/>
              </a:spcAft>
              <a:buSzPts val="275"/>
              <a:buNone/>
            </a:pPr>
            <a:endParaRPr sz="1450"/>
          </a:p>
          <a:p>
            <a:pPr marL="0" lvl="0" indent="0" algn="l" rtl="0">
              <a:lnSpc>
                <a:spcPct val="95000"/>
              </a:lnSpc>
              <a:spcBef>
                <a:spcPts val="1200"/>
              </a:spcBef>
              <a:spcAft>
                <a:spcPts val="1200"/>
              </a:spcAft>
              <a:buSzPts val="275"/>
              <a:buNone/>
            </a:pPr>
            <a:endParaRPr sz="145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7"/>
          <p:cNvSpPr txBox="1">
            <a:spLocks noGrp="1"/>
          </p:cNvSpPr>
          <p:nvPr>
            <p:ph type="title"/>
          </p:nvPr>
        </p:nvSpPr>
        <p:spPr>
          <a:xfrm>
            <a:off x="0" y="0"/>
            <a:ext cx="91440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References</a:t>
            </a:r>
            <a:endParaRPr/>
          </a:p>
        </p:txBody>
      </p:sp>
      <p:sp>
        <p:nvSpPr>
          <p:cNvPr id="145" name="Google Shape;145;p27"/>
          <p:cNvSpPr txBox="1">
            <a:spLocks noGrp="1"/>
          </p:cNvSpPr>
          <p:nvPr>
            <p:ph type="body" idx="1"/>
          </p:nvPr>
        </p:nvSpPr>
        <p:spPr>
          <a:xfrm>
            <a:off x="0" y="1152475"/>
            <a:ext cx="9186900" cy="3990900"/>
          </a:xfrm>
          <a:prstGeom prst="rect">
            <a:avLst/>
          </a:prstGeom>
        </p:spPr>
        <p:txBody>
          <a:bodyPr spcFirstLastPara="1" wrap="square" lIns="91425" tIns="91425" rIns="91425" bIns="91425" anchor="t" anchorCtr="0">
            <a:normAutofit fontScale="47500" lnSpcReduction="20000"/>
          </a:bodyPr>
          <a:lstStyle/>
          <a:p>
            <a:pPr marL="0" lvl="0" indent="0" algn="l" rtl="0">
              <a:spcBef>
                <a:spcPts val="0"/>
              </a:spcBef>
              <a:spcAft>
                <a:spcPts val="0"/>
              </a:spcAft>
              <a:buNone/>
            </a:pPr>
            <a:endParaRPr/>
          </a:p>
          <a:p>
            <a:pPr marL="0" lvl="0" indent="0" algn="l" rtl="0">
              <a:spcBef>
                <a:spcPts val="1200"/>
              </a:spcBef>
              <a:spcAft>
                <a:spcPts val="0"/>
              </a:spcAft>
              <a:buNone/>
            </a:pPr>
            <a:r>
              <a:rPr lang="en-GB"/>
              <a:t>Cherry, K., 2020. Myers-Briggs Type Indicator: The 16 Personality Types. [online] Verywell Mind. Available at: &lt;https://www.verywellmind.com/the-myers-briggs-type-indicator-2795583&gt; [Accessed 1 June 2021].</a:t>
            </a:r>
            <a:endParaRPr/>
          </a:p>
          <a:p>
            <a:pPr marL="0" lvl="0" indent="0" algn="l" rtl="0">
              <a:spcBef>
                <a:spcPts val="1200"/>
              </a:spcBef>
              <a:spcAft>
                <a:spcPts val="0"/>
              </a:spcAft>
              <a:buNone/>
            </a:pPr>
            <a:endParaRPr/>
          </a:p>
          <a:p>
            <a:pPr marL="0" lvl="0" indent="0" algn="l" rtl="0">
              <a:spcBef>
                <a:spcPts val="1200"/>
              </a:spcBef>
              <a:spcAft>
                <a:spcPts val="0"/>
              </a:spcAft>
              <a:buNone/>
            </a:pPr>
            <a:r>
              <a:rPr lang="en-GB"/>
              <a:t>Molly Owens, M., 2021. The History of Katharine Briggs, Isabel Myers, and the MBTI®. [online] Truity. Available at: &lt;https://www.truity.com/myers-briggs/story-of-mbti-briggs-myers-biography&gt; [Accessed 1 June 2021].</a:t>
            </a:r>
            <a:endParaRPr/>
          </a:p>
          <a:p>
            <a:pPr marL="0" lvl="0" indent="0" algn="l" rtl="0">
              <a:spcBef>
                <a:spcPts val="1200"/>
              </a:spcBef>
              <a:spcAft>
                <a:spcPts val="0"/>
              </a:spcAft>
              <a:buNone/>
            </a:pPr>
            <a:endParaRPr/>
          </a:p>
          <a:p>
            <a:pPr marL="0" lvl="0" indent="0" algn="l" rtl="0">
              <a:spcBef>
                <a:spcPts val="1200"/>
              </a:spcBef>
              <a:spcAft>
                <a:spcPts val="0"/>
              </a:spcAft>
              <a:buNone/>
            </a:pPr>
            <a:r>
              <a:rPr lang="en-GB"/>
              <a:t>Owens, M., 2021. Other Challenges to the MBTI®. [online] Truity. Available at: &lt;https://www.truity.com/book/other-challenges-mbti&gt; [Accessed 1 June 2021].</a:t>
            </a:r>
            <a:endParaRPr/>
          </a:p>
          <a:p>
            <a:pPr marL="0" lvl="0" indent="0" algn="l" rtl="0">
              <a:spcBef>
                <a:spcPts val="1200"/>
              </a:spcBef>
              <a:spcAft>
                <a:spcPts val="0"/>
              </a:spcAft>
              <a:buNone/>
            </a:pPr>
            <a:endParaRPr/>
          </a:p>
          <a:p>
            <a:pPr marL="0" lvl="0" indent="0" algn="l" rtl="0">
              <a:spcBef>
                <a:spcPts val="1200"/>
              </a:spcBef>
              <a:spcAft>
                <a:spcPts val="0"/>
              </a:spcAft>
              <a:buNone/>
            </a:pPr>
            <a:r>
              <a:rPr lang="en-GB"/>
              <a:t>The Economic Times. 2021. What is Myers-briggs Type Indicator? Definition of Myers-briggs Type Indicator, Myers-briggs Type Indicator Meaning - The Economic Times. [online] Available at: &lt;https://economictimes.indiatimes.com/definition/myers-briggs-type-indicator&gt; [Accessed 1 June 2021].</a:t>
            </a:r>
            <a:endParaRPr/>
          </a:p>
          <a:p>
            <a:pPr marL="0" lvl="0" indent="0" algn="l" rtl="0">
              <a:spcBef>
                <a:spcPts val="1200"/>
              </a:spcBef>
              <a:spcAft>
                <a:spcPts val="0"/>
              </a:spcAft>
              <a:buNone/>
            </a:pPr>
            <a:endParaRPr/>
          </a:p>
          <a:p>
            <a:pPr marL="0" lvl="0" indent="0" algn="l" rtl="0">
              <a:spcBef>
                <a:spcPts val="1200"/>
              </a:spcBef>
              <a:spcAft>
                <a:spcPts val="0"/>
              </a:spcAft>
              <a:buNone/>
            </a:pPr>
            <a:r>
              <a:rPr lang="en-GB"/>
              <a:t>Thompson, S., 2019. Advantages &amp; Disadvantages of Jungian Personality Assessment. [online] Theclassroom.com. Available at: &lt;https://www.theclassroom.com/advantages-disadvantages-of-jungian-personality-assessment-12084176.html&gt; [Accessed 1 June 2021].</a:t>
            </a:r>
            <a:endParaRPr/>
          </a:p>
          <a:p>
            <a:pPr marL="0" lvl="0" indent="0" algn="l" rtl="0">
              <a:spcBef>
                <a:spcPts val="1200"/>
              </a:spcBef>
              <a:spcAft>
                <a:spcPts val="0"/>
              </a:spcAft>
              <a:buNone/>
            </a:pPr>
            <a:r>
              <a:rPr lang="en-GB"/>
              <a:t>Imperial.ac.uk. 2021. MBTI. [online] Available at: &lt;https://www.imperial.ac.uk/media/imperial-college/administration-and-support-services/staff-development/public/impex/MBTI.pdf&gt; [Accessed 1 June 2021].</a:t>
            </a:r>
            <a:endParaRPr/>
          </a:p>
          <a:p>
            <a:pPr marL="0" lvl="0" indent="0" algn="l" rtl="0">
              <a:spcBef>
                <a:spcPts val="1200"/>
              </a:spcBef>
              <a:spcAft>
                <a:spcPts val="1200"/>
              </a:spcAft>
              <a:buNone/>
            </a:pPr>
            <a:endParaRPr/>
          </a:p>
        </p:txBody>
      </p:sp>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1829</Words>
  <Application>Microsoft Office PowerPoint</Application>
  <PresentationFormat>On-screen Show (16:9)</PresentationFormat>
  <Paragraphs>89</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Montserrat</vt:lpstr>
      <vt:lpstr>Arial</vt:lpstr>
      <vt:lpstr>Oswald</vt:lpstr>
      <vt:lpstr>Playfair Display</vt:lpstr>
      <vt:lpstr>Pop</vt:lpstr>
      <vt:lpstr>Myers-Briggs Type Indicator</vt:lpstr>
      <vt:lpstr>PowerPoint Presentation</vt:lpstr>
      <vt:lpstr>What is the Myers-Briggs Type Indicator?</vt:lpstr>
      <vt:lpstr>Who created the MBTI assessment?</vt:lpstr>
      <vt:lpstr>What is Jung’s influence on MBTI theory?</vt:lpstr>
      <vt:lpstr>How does it work?</vt:lpstr>
      <vt:lpstr>Examples of a Question</vt:lpstr>
      <vt:lpstr>When was the MBTI assessment first published?</vt:lpstr>
      <vt:lpstr>The 16 MBTI personality types</vt:lpstr>
      <vt:lpstr>The 16 MBTI personality types</vt:lpstr>
      <vt:lpstr>Common uses for MBTI include:</vt:lpstr>
      <vt:lpstr>Advantages of the MBTI:</vt:lpstr>
      <vt:lpstr>Disadvantages of the MBTI:</vt:lpstr>
      <vt:lpstr>How MBTI Differs From Other Instruments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Myers-Briggs Type Indicator</dc:title>
  <dc:creator>Ann Bevan</dc:creator>
  <cp:lastModifiedBy>Ann Bevan</cp:lastModifiedBy>
  <cp:revision>1</cp:revision>
  <dcterms:modified xsi:type="dcterms:W3CDTF">2021-06-07T12:40:08Z</dcterms:modified>
</cp:coreProperties>
</file>