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2"/>
  </p:notesMasterIdLst>
  <p:sldIdLst>
    <p:sldId id="257" r:id="rId2"/>
    <p:sldId id="258" r:id="rId3"/>
    <p:sldId id="261" r:id="rId4"/>
    <p:sldId id="262" r:id="rId5"/>
    <p:sldId id="283" r:id="rId6"/>
    <p:sldId id="263" r:id="rId7"/>
    <p:sldId id="264" r:id="rId8"/>
    <p:sldId id="265" r:id="rId9"/>
    <p:sldId id="266" r:id="rId10"/>
    <p:sldId id="267" r:id="rId11"/>
    <p:sldId id="260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4" r:id="rId28"/>
    <p:sldId id="285" r:id="rId29"/>
    <p:sldId id="286" r:id="rId30"/>
    <p:sldId id="28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slide" Target="slides/slide25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34" Type="http://schemas.openxmlformats.org/officeDocument/2006/relationships/viewProps" Target="view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slide" Target="slides/slide24.xml" /><Relationship Id="rId33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29" Type="http://schemas.openxmlformats.org/officeDocument/2006/relationships/slide" Target="slides/slide28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slide" Target="slides/slide23.xml" /><Relationship Id="rId32" Type="http://schemas.openxmlformats.org/officeDocument/2006/relationships/notesMaster" Target="notesMasters/notesMaster1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slide" Target="slides/slide22.xml" /><Relationship Id="rId28" Type="http://schemas.openxmlformats.org/officeDocument/2006/relationships/slide" Target="slides/slide27.xml" /><Relationship Id="rId36" Type="http://schemas.openxmlformats.org/officeDocument/2006/relationships/tableStyles" Target="tableStyle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31" Type="http://schemas.openxmlformats.org/officeDocument/2006/relationships/slide" Target="slides/slide30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slide" Target="slides/slide21.xml" /><Relationship Id="rId27" Type="http://schemas.openxmlformats.org/officeDocument/2006/relationships/slide" Target="slides/slide26.xml" /><Relationship Id="rId30" Type="http://schemas.openxmlformats.org/officeDocument/2006/relationships/slide" Target="slides/slide29.xml" /><Relationship Id="rId35" Type="http://schemas.openxmlformats.org/officeDocument/2006/relationships/theme" Target="theme/theme1.xml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 /><Relationship Id="rId3" Type="http://schemas.openxmlformats.org/officeDocument/2006/relationships/image" Target="../media/image6.png" /><Relationship Id="rId7" Type="http://schemas.openxmlformats.org/officeDocument/2006/relationships/image" Target="../media/image10.png" /><Relationship Id="rId2" Type="http://schemas.openxmlformats.org/officeDocument/2006/relationships/image" Target="../media/image5.svg" /><Relationship Id="rId1" Type="http://schemas.openxmlformats.org/officeDocument/2006/relationships/image" Target="../media/image4.png" /><Relationship Id="rId6" Type="http://schemas.openxmlformats.org/officeDocument/2006/relationships/image" Target="../media/image9.svg" /><Relationship Id="rId5" Type="http://schemas.openxmlformats.org/officeDocument/2006/relationships/image" Target="../media/image8.png" /><Relationship Id="rId4" Type="http://schemas.openxmlformats.org/officeDocument/2006/relationships/image" Target="../media/image7.svg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 /><Relationship Id="rId2" Type="http://schemas.openxmlformats.org/officeDocument/2006/relationships/image" Target="../media/image13.svg" /><Relationship Id="rId1" Type="http://schemas.openxmlformats.org/officeDocument/2006/relationships/image" Target="../media/image12.png" /><Relationship Id="rId6" Type="http://schemas.openxmlformats.org/officeDocument/2006/relationships/image" Target="../media/image17.svg" /><Relationship Id="rId5" Type="http://schemas.openxmlformats.org/officeDocument/2006/relationships/image" Target="../media/image16.png" /><Relationship Id="rId4" Type="http://schemas.openxmlformats.org/officeDocument/2006/relationships/image" Target="../media/image15.svg" 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 /><Relationship Id="rId3" Type="http://schemas.openxmlformats.org/officeDocument/2006/relationships/image" Target="../media/image23.png" /><Relationship Id="rId7" Type="http://schemas.openxmlformats.org/officeDocument/2006/relationships/image" Target="../media/image27.png" /><Relationship Id="rId2" Type="http://schemas.openxmlformats.org/officeDocument/2006/relationships/image" Target="../media/image22.svg" /><Relationship Id="rId1" Type="http://schemas.openxmlformats.org/officeDocument/2006/relationships/image" Target="../media/image21.png" /><Relationship Id="rId6" Type="http://schemas.openxmlformats.org/officeDocument/2006/relationships/image" Target="../media/image26.svg" /><Relationship Id="rId5" Type="http://schemas.openxmlformats.org/officeDocument/2006/relationships/image" Target="../media/image25.png" /><Relationship Id="rId4" Type="http://schemas.openxmlformats.org/officeDocument/2006/relationships/image" Target="../media/image24.svg" 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 /><Relationship Id="rId3" Type="http://schemas.openxmlformats.org/officeDocument/2006/relationships/image" Target="../media/image6.png" /><Relationship Id="rId7" Type="http://schemas.openxmlformats.org/officeDocument/2006/relationships/image" Target="../media/image10.png" /><Relationship Id="rId2" Type="http://schemas.openxmlformats.org/officeDocument/2006/relationships/image" Target="../media/image5.svg" /><Relationship Id="rId1" Type="http://schemas.openxmlformats.org/officeDocument/2006/relationships/image" Target="../media/image4.png" /><Relationship Id="rId6" Type="http://schemas.openxmlformats.org/officeDocument/2006/relationships/image" Target="../media/image9.svg" /><Relationship Id="rId5" Type="http://schemas.openxmlformats.org/officeDocument/2006/relationships/image" Target="../media/image8.png" /><Relationship Id="rId4" Type="http://schemas.openxmlformats.org/officeDocument/2006/relationships/image" Target="../media/image7.sv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 /><Relationship Id="rId2" Type="http://schemas.openxmlformats.org/officeDocument/2006/relationships/image" Target="../media/image13.svg" /><Relationship Id="rId1" Type="http://schemas.openxmlformats.org/officeDocument/2006/relationships/image" Target="../media/image12.png" /><Relationship Id="rId6" Type="http://schemas.openxmlformats.org/officeDocument/2006/relationships/image" Target="../media/image17.svg" /><Relationship Id="rId5" Type="http://schemas.openxmlformats.org/officeDocument/2006/relationships/image" Target="../media/image16.png" /><Relationship Id="rId4" Type="http://schemas.openxmlformats.org/officeDocument/2006/relationships/image" Target="../media/image15.svg" 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 /><Relationship Id="rId3" Type="http://schemas.openxmlformats.org/officeDocument/2006/relationships/image" Target="../media/image23.png" /><Relationship Id="rId7" Type="http://schemas.openxmlformats.org/officeDocument/2006/relationships/image" Target="../media/image27.png" /><Relationship Id="rId2" Type="http://schemas.openxmlformats.org/officeDocument/2006/relationships/image" Target="../media/image22.svg" /><Relationship Id="rId1" Type="http://schemas.openxmlformats.org/officeDocument/2006/relationships/image" Target="../media/image21.png" /><Relationship Id="rId6" Type="http://schemas.openxmlformats.org/officeDocument/2006/relationships/image" Target="../media/image26.svg" /><Relationship Id="rId5" Type="http://schemas.openxmlformats.org/officeDocument/2006/relationships/image" Target="../media/image25.png" /><Relationship Id="rId4" Type="http://schemas.openxmlformats.org/officeDocument/2006/relationships/image" Target="../media/image24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4CB6AA-6973-4DC5-93BB-87891DCD0FB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5F1ADAD-77E3-467C-826D-CC5E23797D6D}">
      <dgm:prSet/>
      <dgm:spPr/>
      <dgm:t>
        <a:bodyPr/>
        <a:lstStyle/>
        <a:p>
          <a:r>
            <a:rPr lang="en-US" b="1" i="0" baseline="0"/>
            <a:t>Asymptomatic Nature:</a:t>
          </a:r>
          <a:r>
            <a:rPr lang="en-US" b="0" i="0" baseline="0"/>
            <a:t> The majority of individuals with Stage 1 or 2 hypertension experience </a:t>
          </a:r>
          <a:r>
            <a:rPr lang="en-US" b="1" i="0" baseline="0"/>
            <a:t>no specific symptoms</a:t>
          </a:r>
          <a:r>
            <a:rPr lang="en-US" b="0" i="0" baseline="0"/>
            <a:t>.</a:t>
          </a:r>
          <a:endParaRPr lang="en-US"/>
        </a:p>
      </dgm:t>
    </dgm:pt>
    <dgm:pt modelId="{0C2B1971-F505-47CB-A12B-C904D5473AF2}" type="parTrans" cxnId="{6C57F752-559C-49C0-A0DE-E690E0682EDB}">
      <dgm:prSet/>
      <dgm:spPr/>
      <dgm:t>
        <a:bodyPr/>
        <a:lstStyle/>
        <a:p>
          <a:endParaRPr lang="en-US"/>
        </a:p>
      </dgm:t>
    </dgm:pt>
    <dgm:pt modelId="{7DF785DF-1E71-4886-8CB7-6EDB1C938C43}" type="sibTrans" cxnId="{6C57F752-559C-49C0-A0DE-E690E0682EDB}">
      <dgm:prSet/>
      <dgm:spPr/>
      <dgm:t>
        <a:bodyPr/>
        <a:lstStyle/>
        <a:p>
          <a:endParaRPr lang="en-US"/>
        </a:p>
      </dgm:t>
    </dgm:pt>
    <dgm:pt modelId="{784A44B7-2F22-4B8B-BC6A-0483209610DA}">
      <dgm:prSet/>
      <dgm:spPr/>
      <dgm:t>
        <a:bodyPr/>
        <a:lstStyle/>
        <a:p>
          <a:r>
            <a:rPr lang="en-US" b="1" i="0" baseline="0"/>
            <a:t>Symptom Significance:</a:t>
          </a:r>
          <a:r>
            <a:rPr lang="en-US" b="0" i="0" baseline="0"/>
            <a:t> Symptoms are often indicative of </a:t>
          </a:r>
          <a:r>
            <a:rPr lang="en-US" b="1" i="0" baseline="0"/>
            <a:t>target organ damage</a:t>
          </a:r>
          <a:r>
            <a:rPr lang="en-US" b="0" i="0" baseline="0"/>
            <a:t> or a hypertensive crisis/emergency.</a:t>
          </a:r>
          <a:endParaRPr lang="en-US"/>
        </a:p>
      </dgm:t>
    </dgm:pt>
    <dgm:pt modelId="{3241E616-09A5-41EE-AA18-4A818F7851D6}" type="parTrans" cxnId="{3B2FCE7B-4848-441B-9340-F07A892C7F6F}">
      <dgm:prSet/>
      <dgm:spPr/>
      <dgm:t>
        <a:bodyPr/>
        <a:lstStyle/>
        <a:p>
          <a:endParaRPr lang="en-US"/>
        </a:p>
      </dgm:t>
    </dgm:pt>
    <dgm:pt modelId="{38994531-ABC2-48FD-81A6-8D177BA10188}" type="sibTrans" cxnId="{3B2FCE7B-4848-441B-9340-F07A892C7F6F}">
      <dgm:prSet/>
      <dgm:spPr/>
      <dgm:t>
        <a:bodyPr/>
        <a:lstStyle/>
        <a:p>
          <a:endParaRPr lang="en-US"/>
        </a:p>
      </dgm:t>
    </dgm:pt>
    <dgm:pt modelId="{1D8C9626-17EA-40F3-BC4E-0E4B4738F4BA}">
      <dgm:prSet/>
      <dgm:spPr/>
      <dgm:t>
        <a:bodyPr/>
        <a:lstStyle/>
        <a:p>
          <a:r>
            <a:rPr lang="en-US" b="0" i="1" baseline="0"/>
            <a:t>Examples:</a:t>
          </a:r>
          <a:r>
            <a:rPr lang="en-US" b="0" i="0" baseline="0"/>
            <a:t> Severe headache, dizziness, vision changes, shortness of breath (if heart failure is present).</a:t>
          </a:r>
          <a:endParaRPr lang="en-US"/>
        </a:p>
      </dgm:t>
    </dgm:pt>
    <dgm:pt modelId="{58B6064D-43E3-4790-B0FF-519646B15AC5}" type="parTrans" cxnId="{E8158407-6DA2-46BF-8A9C-8FF4BFB23A34}">
      <dgm:prSet/>
      <dgm:spPr/>
      <dgm:t>
        <a:bodyPr/>
        <a:lstStyle/>
        <a:p>
          <a:endParaRPr lang="en-US"/>
        </a:p>
      </dgm:t>
    </dgm:pt>
    <dgm:pt modelId="{B02BA0B2-4E10-4275-8D06-AA3E5D0D019C}" type="sibTrans" cxnId="{E8158407-6DA2-46BF-8A9C-8FF4BFB23A34}">
      <dgm:prSet/>
      <dgm:spPr/>
      <dgm:t>
        <a:bodyPr/>
        <a:lstStyle/>
        <a:p>
          <a:endParaRPr lang="en-US"/>
        </a:p>
      </dgm:t>
    </dgm:pt>
    <dgm:pt modelId="{DC1EFF79-D43A-4EC5-88F7-DF3FE6CD3F5C}">
      <dgm:prSet/>
      <dgm:spPr/>
      <dgm:t>
        <a:bodyPr/>
        <a:lstStyle/>
        <a:p>
          <a:r>
            <a:rPr lang="en-US" b="1" i="0" baseline="0"/>
            <a:t>Implication for Practice:</a:t>
          </a:r>
          <a:r>
            <a:rPr lang="en-US" b="0" i="0" baseline="0"/>
            <a:t> Highlights the critical role of </a:t>
          </a:r>
          <a:r>
            <a:rPr lang="en-US" b="1" i="0" baseline="0"/>
            <a:t>proactive screening</a:t>
          </a:r>
          <a:r>
            <a:rPr lang="en-US" b="0" i="0" baseline="0"/>
            <a:t> by Primary Care staff (LO1).</a:t>
          </a:r>
          <a:endParaRPr lang="en-US"/>
        </a:p>
      </dgm:t>
    </dgm:pt>
    <dgm:pt modelId="{93915EB4-83E8-4E79-B5FF-6F1CD0F0A531}" type="parTrans" cxnId="{81924075-DC5E-45FB-93E5-681A55145D11}">
      <dgm:prSet/>
      <dgm:spPr/>
      <dgm:t>
        <a:bodyPr/>
        <a:lstStyle/>
        <a:p>
          <a:endParaRPr lang="en-US"/>
        </a:p>
      </dgm:t>
    </dgm:pt>
    <dgm:pt modelId="{72DFC02E-A804-4AFF-AB32-71B6AC74C815}" type="sibTrans" cxnId="{81924075-DC5E-45FB-93E5-681A55145D11}">
      <dgm:prSet/>
      <dgm:spPr/>
      <dgm:t>
        <a:bodyPr/>
        <a:lstStyle/>
        <a:p>
          <a:endParaRPr lang="en-US"/>
        </a:p>
      </dgm:t>
    </dgm:pt>
    <dgm:pt modelId="{200A9787-6EB2-4357-B276-27AD51489A3C}" type="pres">
      <dgm:prSet presAssocID="{7A4CB6AA-6973-4DC5-93BB-87891DCD0FB0}" presName="root" presStyleCnt="0">
        <dgm:presLayoutVars>
          <dgm:dir/>
          <dgm:resizeHandles val="exact"/>
        </dgm:presLayoutVars>
      </dgm:prSet>
      <dgm:spPr/>
    </dgm:pt>
    <dgm:pt modelId="{F5E6F11C-A842-4BB8-BAA4-F7EFFD1D5AC9}" type="pres">
      <dgm:prSet presAssocID="{7A4CB6AA-6973-4DC5-93BB-87891DCD0FB0}" presName="container" presStyleCnt="0">
        <dgm:presLayoutVars>
          <dgm:dir/>
          <dgm:resizeHandles val="exact"/>
        </dgm:presLayoutVars>
      </dgm:prSet>
      <dgm:spPr/>
    </dgm:pt>
    <dgm:pt modelId="{6150896F-41DF-4835-B4B4-6BADD47FBC3C}" type="pres">
      <dgm:prSet presAssocID="{25F1ADAD-77E3-467C-826D-CC5E23797D6D}" presName="compNode" presStyleCnt="0"/>
      <dgm:spPr/>
    </dgm:pt>
    <dgm:pt modelId="{C25A1B78-0AF4-4894-8821-5D4121466158}" type="pres">
      <dgm:prSet presAssocID="{25F1ADAD-77E3-467C-826D-CC5E23797D6D}" presName="iconBgRect" presStyleLbl="bgShp" presStyleIdx="0" presStyleCnt="4"/>
      <dgm:spPr/>
    </dgm:pt>
    <dgm:pt modelId="{F333F976-B423-4E65-BE85-9AC14E76C872}" type="pres">
      <dgm:prSet presAssocID="{25F1ADAD-77E3-467C-826D-CC5E23797D6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FD39E08-0202-4A30-99E5-75B207D1BFF4}" type="pres">
      <dgm:prSet presAssocID="{25F1ADAD-77E3-467C-826D-CC5E23797D6D}" presName="spaceRect" presStyleCnt="0"/>
      <dgm:spPr/>
    </dgm:pt>
    <dgm:pt modelId="{9927E68F-ED8D-42DD-BC19-215A2301F222}" type="pres">
      <dgm:prSet presAssocID="{25F1ADAD-77E3-467C-826D-CC5E23797D6D}" presName="textRect" presStyleLbl="revTx" presStyleIdx="0" presStyleCnt="4">
        <dgm:presLayoutVars>
          <dgm:chMax val="1"/>
          <dgm:chPref val="1"/>
        </dgm:presLayoutVars>
      </dgm:prSet>
      <dgm:spPr/>
    </dgm:pt>
    <dgm:pt modelId="{126F43AD-3A00-4A56-829D-52580DC0B55A}" type="pres">
      <dgm:prSet presAssocID="{7DF785DF-1E71-4886-8CB7-6EDB1C938C43}" presName="sibTrans" presStyleLbl="sibTrans2D1" presStyleIdx="0" presStyleCnt="0"/>
      <dgm:spPr/>
    </dgm:pt>
    <dgm:pt modelId="{96588878-9A68-43B2-A46E-8B556079C668}" type="pres">
      <dgm:prSet presAssocID="{784A44B7-2F22-4B8B-BC6A-0483209610DA}" presName="compNode" presStyleCnt="0"/>
      <dgm:spPr/>
    </dgm:pt>
    <dgm:pt modelId="{FB3D8A2A-C843-4EAB-9DD8-F1F03DBF5E9D}" type="pres">
      <dgm:prSet presAssocID="{784A44B7-2F22-4B8B-BC6A-0483209610DA}" presName="iconBgRect" presStyleLbl="bgShp" presStyleIdx="1" presStyleCnt="4"/>
      <dgm:spPr/>
    </dgm:pt>
    <dgm:pt modelId="{2CB4781F-8A92-429A-A111-9535D9EDC5C7}" type="pres">
      <dgm:prSet presAssocID="{784A44B7-2F22-4B8B-BC6A-0483209610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1AEC9CAD-1E59-4C88-8CE5-F25A2E10ADC7}" type="pres">
      <dgm:prSet presAssocID="{784A44B7-2F22-4B8B-BC6A-0483209610DA}" presName="spaceRect" presStyleCnt="0"/>
      <dgm:spPr/>
    </dgm:pt>
    <dgm:pt modelId="{79719972-EE40-4707-A3D9-F2164FCC48C0}" type="pres">
      <dgm:prSet presAssocID="{784A44B7-2F22-4B8B-BC6A-0483209610DA}" presName="textRect" presStyleLbl="revTx" presStyleIdx="1" presStyleCnt="4">
        <dgm:presLayoutVars>
          <dgm:chMax val="1"/>
          <dgm:chPref val="1"/>
        </dgm:presLayoutVars>
      </dgm:prSet>
      <dgm:spPr/>
    </dgm:pt>
    <dgm:pt modelId="{951588DC-CBC6-4B42-8EF1-2E1BB6C554A8}" type="pres">
      <dgm:prSet presAssocID="{38994531-ABC2-48FD-81A6-8D177BA10188}" presName="sibTrans" presStyleLbl="sibTrans2D1" presStyleIdx="0" presStyleCnt="0"/>
      <dgm:spPr/>
    </dgm:pt>
    <dgm:pt modelId="{9ABD9BB7-F893-4452-BCC7-30D3B2FB424D}" type="pres">
      <dgm:prSet presAssocID="{1D8C9626-17EA-40F3-BC4E-0E4B4738F4BA}" presName="compNode" presStyleCnt="0"/>
      <dgm:spPr/>
    </dgm:pt>
    <dgm:pt modelId="{DBE056EC-0D2E-461C-AF02-F7A3BE7D7E28}" type="pres">
      <dgm:prSet presAssocID="{1D8C9626-17EA-40F3-BC4E-0E4B4738F4BA}" presName="iconBgRect" presStyleLbl="bgShp" presStyleIdx="2" presStyleCnt="4"/>
      <dgm:spPr/>
    </dgm:pt>
    <dgm:pt modelId="{68CA981E-83DB-4518-B0D8-190BDA6EF620}" type="pres">
      <dgm:prSet presAssocID="{1D8C9626-17EA-40F3-BC4E-0E4B4738F4B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5AA6C658-A538-4741-931D-975D36457F77}" type="pres">
      <dgm:prSet presAssocID="{1D8C9626-17EA-40F3-BC4E-0E4B4738F4BA}" presName="spaceRect" presStyleCnt="0"/>
      <dgm:spPr/>
    </dgm:pt>
    <dgm:pt modelId="{ACA4DD6E-BAA6-464E-A8A6-928BBA5E4D13}" type="pres">
      <dgm:prSet presAssocID="{1D8C9626-17EA-40F3-BC4E-0E4B4738F4BA}" presName="textRect" presStyleLbl="revTx" presStyleIdx="2" presStyleCnt="4">
        <dgm:presLayoutVars>
          <dgm:chMax val="1"/>
          <dgm:chPref val="1"/>
        </dgm:presLayoutVars>
      </dgm:prSet>
      <dgm:spPr/>
    </dgm:pt>
    <dgm:pt modelId="{D15145FD-7199-40C4-9810-72D387B6E43C}" type="pres">
      <dgm:prSet presAssocID="{B02BA0B2-4E10-4275-8D06-AA3E5D0D019C}" presName="sibTrans" presStyleLbl="sibTrans2D1" presStyleIdx="0" presStyleCnt="0"/>
      <dgm:spPr/>
    </dgm:pt>
    <dgm:pt modelId="{52E32991-0701-4486-AA7E-0BF793BFF7E1}" type="pres">
      <dgm:prSet presAssocID="{DC1EFF79-D43A-4EC5-88F7-DF3FE6CD3F5C}" presName="compNode" presStyleCnt="0"/>
      <dgm:spPr/>
    </dgm:pt>
    <dgm:pt modelId="{8BCEC2F2-8621-4509-B375-800F2C6DFF65}" type="pres">
      <dgm:prSet presAssocID="{DC1EFF79-D43A-4EC5-88F7-DF3FE6CD3F5C}" presName="iconBgRect" presStyleLbl="bgShp" presStyleIdx="3" presStyleCnt="4"/>
      <dgm:spPr/>
    </dgm:pt>
    <dgm:pt modelId="{4E3EC312-17B0-4E9A-A21B-A15E9CD7AA5D}" type="pres">
      <dgm:prSet presAssocID="{DC1EFF79-D43A-4EC5-88F7-DF3FE6CD3F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6C67150-B9E9-4BE9-865C-AF7C4F9EE5E4}" type="pres">
      <dgm:prSet presAssocID="{DC1EFF79-D43A-4EC5-88F7-DF3FE6CD3F5C}" presName="spaceRect" presStyleCnt="0"/>
      <dgm:spPr/>
    </dgm:pt>
    <dgm:pt modelId="{0E619A1A-A2EE-4F15-BEA6-677184EC89A0}" type="pres">
      <dgm:prSet presAssocID="{DC1EFF79-D43A-4EC5-88F7-DF3FE6CD3F5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4FD8F01-D329-4726-A09C-CC11E81C276D}" type="presOf" srcId="{38994531-ABC2-48FD-81A6-8D177BA10188}" destId="{951588DC-CBC6-4B42-8EF1-2E1BB6C554A8}" srcOrd="0" destOrd="0" presId="urn:microsoft.com/office/officeart/2018/2/layout/IconCircleList"/>
    <dgm:cxn modelId="{E8158407-6DA2-46BF-8A9C-8FF4BFB23A34}" srcId="{7A4CB6AA-6973-4DC5-93BB-87891DCD0FB0}" destId="{1D8C9626-17EA-40F3-BC4E-0E4B4738F4BA}" srcOrd="2" destOrd="0" parTransId="{58B6064D-43E3-4790-B0FF-519646B15AC5}" sibTransId="{B02BA0B2-4E10-4275-8D06-AA3E5D0D019C}"/>
    <dgm:cxn modelId="{A789593A-924C-4DFC-BF11-C0B28B4C82CB}" type="presOf" srcId="{784A44B7-2F22-4B8B-BC6A-0483209610DA}" destId="{79719972-EE40-4707-A3D9-F2164FCC48C0}" srcOrd="0" destOrd="0" presId="urn:microsoft.com/office/officeart/2018/2/layout/IconCircleList"/>
    <dgm:cxn modelId="{21DEFC61-907F-4681-9FF9-3FF148F58AC0}" type="presOf" srcId="{25F1ADAD-77E3-467C-826D-CC5E23797D6D}" destId="{9927E68F-ED8D-42DD-BC19-215A2301F222}" srcOrd="0" destOrd="0" presId="urn:microsoft.com/office/officeart/2018/2/layout/IconCircleList"/>
    <dgm:cxn modelId="{F55BFB63-7EFF-4C28-86A8-C6751A83162B}" type="presOf" srcId="{7A4CB6AA-6973-4DC5-93BB-87891DCD0FB0}" destId="{200A9787-6EB2-4357-B276-27AD51489A3C}" srcOrd="0" destOrd="0" presId="urn:microsoft.com/office/officeart/2018/2/layout/IconCircleList"/>
    <dgm:cxn modelId="{0B832E71-506C-48D7-923F-532FC17157D4}" type="presOf" srcId="{7DF785DF-1E71-4886-8CB7-6EDB1C938C43}" destId="{126F43AD-3A00-4A56-829D-52580DC0B55A}" srcOrd="0" destOrd="0" presId="urn:microsoft.com/office/officeart/2018/2/layout/IconCircleList"/>
    <dgm:cxn modelId="{6C57F752-559C-49C0-A0DE-E690E0682EDB}" srcId="{7A4CB6AA-6973-4DC5-93BB-87891DCD0FB0}" destId="{25F1ADAD-77E3-467C-826D-CC5E23797D6D}" srcOrd="0" destOrd="0" parTransId="{0C2B1971-F505-47CB-A12B-C904D5473AF2}" sibTransId="{7DF785DF-1E71-4886-8CB7-6EDB1C938C43}"/>
    <dgm:cxn modelId="{68787253-FB86-476A-904D-9238BB25B8E9}" type="presOf" srcId="{1D8C9626-17EA-40F3-BC4E-0E4B4738F4BA}" destId="{ACA4DD6E-BAA6-464E-A8A6-928BBA5E4D13}" srcOrd="0" destOrd="0" presId="urn:microsoft.com/office/officeart/2018/2/layout/IconCircleList"/>
    <dgm:cxn modelId="{81924075-DC5E-45FB-93E5-681A55145D11}" srcId="{7A4CB6AA-6973-4DC5-93BB-87891DCD0FB0}" destId="{DC1EFF79-D43A-4EC5-88F7-DF3FE6CD3F5C}" srcOrd="3" destOrd="0" parTransId="{93915EB4-83E8-4E79-B5FF-6F1CD0F0A531}" sibTransId="{72DFC02E-A804-4AFF-AB32-71B6AC74C815}"/>
    <dgm:cxn modelId="{E3371B77-A7FD-4FD9-AFFE-DC8F508C7B6C}" type="presOf" srcId="{DC1EFF79-D43A-4EC5-88F7-DF3FE6CD3F5C}" destId="{0E619A1A-A2EE-4F15-BEA6-677184EC89A0}" srcOrd="0" destOrd="0" presId="urn:microsoft.com/office/officeart/2018/2/layout/IconCircleList"/>
    <dgm:cxn modelId="{3B2FCE7B-4848-441B-9340-F07A892C7F6F}" srcId="{7A4CB6AA-6973-4DC5-93BB-87891DCD0FB0}" destId="{784A44B7-2F22-4B8B-BC6A-0483209610DA}" srcOrd="1" destOrd="0" parTransId="{3241E616-09A5-41EE-AA18-4A818F7851D6}" sibTransId="{38994531-ABC2-48FD-81A6-8D177BA10188}"/>
    <dgm:cxn modelId="{747D3BFA-D9D3-4989-B87A-87A45FFB2120}" type="presOf" srcId="{B02BA0B2-4E10-4275-8D06-AA3E5D0D019C}" destId="{D15145FD-7199-40C4-9810-72D387B6E43C}" srcOrd="0" destOrd="0" presId="urn:microsoft.com/office/officeart/2018/2/layout/IconCircleList"/>
    <dgm:cxn modelId="{32628EA4-FC7F-483C-9317-B6EA143D04B8}" type="presParOf" srcId="{200A9787-6EB2-4357-B276-27AD51489A3C}" destId="{F5E6F11C-A842-4BB8-BAA4-F7EFFD1D5AC9}" srcOrd="0" destOrd="0" presId="urn:microsoft.com/office/officeart/2018/2/layout/IconCircleList"/>
    <dgm:cxn modelId="{B24CDB18-42B0-40C9-A208-CCF7D08CF360}" type="presParOf" srcId="{F5E6F11C-A842-4BB8-BAA4-F7EFFD1D5AC9}" destId="{6150896F-41DF-4835-B4B4-6BADD47FBC3C}" srcOrd="0" destOrd="0" presId="urn:microsoft.com/office/officeart/2018/2/layout/IconCircleList"/>
    <dgm:cxn modelId="{C3AF6DFE-F109-4F3A-AE22-8302E95F326A}" type="presParOf" srcId="{6150896F-41DF-4835-B4B4-6BADD47FBC3C}" destId="{C25A1B78-0AF4-4894-8821-5D4121466158}" srcOrd="0" destOrd="0" presId="urn:microsoft.com/office/officeart/2018/2/layout/IconCircleList"/>
    <dgm:cxn modelId="{D4896A31-6785-4D3F-A564-F102555FCCFA}" type="presParOf" srcId="{6150896F-41DF-4835-B4B4-6BADD47FBC3C}" destId="{F333F976-B423-4E65-BE85-9AC14E76C872}" srcOrd="1" destOrd="0" presId="urn:microsoft.com/office/officeart/2018/2/layout/IconCircleList"/>
    <dgm:cxn modelId="{462B9F46-99B3-4317-A7AE-EB44C3D773AD}" type="presParOf" srcId="{6150896F-41DF-4835-B4B4-6BADD47FBC3C}" destId="{EFD39E08-0202-4A30-99E5-75B207D1BFF4}" srcOrd="2" destOrd="0" presId="urn:microsoft.com/office/officeart/2018/2/layout/IconCircleList"/>
    <dgm:cxn modelId="{A5A1B134-3D49-43C4-83AB-8F5147BA67D4}" type="presParOf" srcId="{6150896F-41DF-4835-B4B4-6BADD47FBC3C}" destId="{9927E68F-ED8D-42DD-BC19-215A2301F222}" srcOrd="3" destOrd="0" presId="urn:microsoft.com/office/officeart/2018/2/layout/IconCircleList"/>
    <dgm:cxn modelId="{A5CEC443-E5C3-40AB-8EEE-C335EA80894F}" type="presParOf" srcId="{F5E6F11C-A842-4BB8-BAA4-F7EFFD1D5AC9}" destId="{126F43AD-3A00-4A56-829D-52580DC0B55A}" srcOrd="1" destOrd="0" presId="urn:microsoft.com/office/officeart/2018/2/layout/IconCircleList"/>
    <dgm:cxn modelId="{0CBBFF53-FF42-43C3-9151-A5C307A35E6D}" type="presParOf" srcId="{F5E6F11C-A842-4BB8-BAA4-F7EFFD1D5AC9}" destId="{96588878-9A68-43B2-A46E-8B556079C668}" srcOrd="2" destOrd="0" presId="urn:microsoft.com/office/officeart/2018/2/layout/IconCircleList"/>
    <dgm:cxn modelId="{D03233AE-65E0-407B-B74A-30D23AEF6D41}" type="presParOf" srcId="{96588878-9A68-43B2-A46E-8B556079C668}" destId="{FB3D8A2A-C843-4EAB-9DD8-F1F03DBF5E9D}" srcOrd="0" destOrd="0" presId="urn:microsoft.com/office/officeart/2018/2/layout/IconCircleList"/>
    <dgm:cxn modelId="{700E2A0B-EA1C-48F9-A47C-D0121ED9FD70}" type="presParOf" srcId="{96588878-9A68-43B2-A46E-8B556079C668}" destId="{2CB4781F-8A92-429A-A111-9535D9EDC5C7}" srcOrd="1" destOrd="0" presId="urn:microsoft.com/office/officeart/2018/2/layout/IconCircleList"/>
    <dgm:cxn modelId="{43DC1B58-1868-4D66-AB41-621A7FA4D325}" type="presParOf" srcId="{96588878-9A68-43B2-A46E-8B556079C668}" destId="{1AEC9CAD-1E59-4C88-8CE5-F25A2E10ADC7}" srcOrd="2" destOrd="0" presId="urn:microsoft.com/office/officeart/2018/2/layout/IconCircleList"/>
    <dgm:cxn modelId="{C08AB98B-F363-4FD1-90AC-A255EDA8EDFA}" type="presParOf" srcId="{96588878-9A68-43B2-A46E-8B556079C668}" destId="{79719972-EE40-4707-A3D9-F2164FCC48C0}" srcOrd="3" destOrd="0" presId="urn:microsoft.com/office/officeart/2018/2/layout/IconCircleList"/>
    <dgm:cxn modelId="{44B7A5DC-8376-44D1-9C8D-D0BC224811FF}" type="presParOf" srcId="{F5E6F11C-A842-4BB8-BAA4-F7EFFD1D5AC9}" destId="{951588DC-CBC6-4B42-8EF1-2E1BB6C554A8}" srcOrd="3" destOrd="0" presId="urn:microsoft.com/office/officeart/2018/2/layout/IconCircleList"/>
    <dgm:cxn modelId="{0FB76130-F098-455F-A800-46E4CD79252E}" type="presParOf" srcId="{F5E6F11C-A842-4BB8-BAA4-F7EFFD1D5AC9}" destId="{9ABD9BB7-F893-4452-BCC7-30D3B2FB424D}" srcOrd="4" destOrd="0" presId="urn:microsoft.com/office/officeart/2018/2/layout/IconCircleList"/>
    <dgm:cxn modelId="{AA1A2585-98E0-4035-B986-AD0F3C9613ED}" type="presParOf" srcId="{9ABD9BB7-F893-4452-BCC7-30D3B2FB424D}" destId="{DBE056EC-0D2E-461C-AF02-F7A3BE7D7E28}" srcOrd="0" destOrd="0" presId="urn:microsoft.com/office/officeart/2018/2/layout/IconCircleList"/>
    <dgm:cxn modelId="{41CD7FDC-8BC9-426A-9643-A7CC4493926E}" type="presParOf" srcId="{9ABD9BB7-F893-4452-BCC7-30D3B2FB424D}" destId="{68CA981E-83DB-4518-B0D8-190BDA6EF620}" srcOrd="1" destOrd="0" presId="urn:microsoft.com/office/officeart/2018/2/layout/IconCircleList"/>
    <dgm:cxn modelId="{DAC34E14-6AA6-4926-9FF2-23D09771E85F}" type="presParOf" srcId="{9ABD9BB7-F893-4452-BCC7-30D3B2FB424D}" destId="{5AA6C658-A538-4741-931D-975D36457F77}" srcOrd="2" destOrd="0" presId="urn:microsoft.com/office/officeart/2018/2/layout/IconCircleList"/>
    <dgm:cxn modelId="{28EE275B-DE8C-4EBE-8A5E-226FECEF619A}" type="presParOf" srcId="{9ABD9BB7-F893-4452-BCC7-30D3B2FB424D}" destId="{ACA4DD6E-BAA6-464E-A8A6-928BBA5E4D13}" srcOrd="3" destOrd="0" presId="urn:microsoft.com/office/officeart/2018/2/layout/IconCircleList"/>
    <dgm:cxn modelId="{2E5E6DBC-5340-4027-B750-DD746FFEFACB}" type="presParOf" srcId="{F5E6F11C-A842-4BB8-BAA4-F7EFFD1D5AC9}" destId="{D15145FD-7199-40C4-9810-72D387B6E43C}" srcOrd="5" destOrd="0" presId="urn:microsoft.com/office/officeart/2018/2/layout/IconCircleList"/>
    <dgm:cxn modelId="{1403EDC9-F518-4541-A097-415395A67AA9}" type="presParOf" srcId="{F5E6F11C-A842-4BB8-BAA4-F7EFFD1D5AC9}" destId="{52E32991-0701-4486-AA7E-0BF793BFF7E1}" srcOrd="6" destOrd="0" presId="urn:microsoft.com/office/officeart/2018/2/layout/IconCircleList"/>
    <dgm:cxn modelId="{3243F9D2-9C65-40B1-836B-E1B12790B485}" type="presParOf" srcId="{52E32991-0701-4486-AA7E-0BF793BFF7E1}" destId="{8BCEC2F2-8621-4509-B375-800F2C6DFF65}" srcOrd="0" destOrd="0" presId="urn:microsoft.com/office/officeart/2018/2/layout/IconCircleList"/>
    <dgm:cxn modelId="{A83E93D4-D499-4FAC-ABE2-1F8EB2A24891}" type="presParOf" srcId="{52E32991-0701-4486-AA7E-0BF793BFF7E1}" destId="{4E3EC312-17B0-4E9A-A21B-A15E9CD7AA5D}" srcOrd="1" destOrd="0" presId="urn:microsoft.com/office/officeart/2018/2/layout/IconCircleList"/>
    <dgm:cxn modelId="{6C7809B9-EAAD-4E9C-95DC-0DA6F86B8805}" type="presParOf" srcId="{52E32991-0701-4486-AA7E-0BF793BFF7E1}" destId="{16C67150-B9E9-4BE9-865C-AF7C4F9EE5E4}" srcOrd="2" destOrd="0" presId="urn:microsoft.com/office/officeart/2018/2/layout/IconCircleList"/>
    <dgm:cxn modelId="{2FF02595-8834-43DE-8C74-0AA2741F3D86}" type="presParOf" srcId="{52E32991-0701-4486-AA7E-0BF793BFF7E1}" destId="{0E619A1A-A2EE-4F15-BEA6-677184EC89A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838A51-BC7F-4F0B-B271-6701C139763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F7A91D-BA8C-4120-A2D8-BDEFB74386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Scale:</a:t>
          </a:r>
          <a:r>
            <a:rPr lang="en-US" b="0" i="0" baseline="0"/>
            <a:t> Approximately </a:t>
          </a:r>
          <a:r>
            <a:rPr lang="en-US" b="1" i="0" baseline="0"/>
            <a:t>[Insert Current Statistic]%</a:t>
          </a:r>
          <a:r>
            <a:rPr lang="en-US" b="0" i="0" baseline="0"/>
            <a:t> of the adult population in the UK has diagnosed hypertension ([Cite latest NHS Digital/PHE data]).</a:t>
          </a:r>
          <a:endParaRPr lang="en-US"/>
        </a:p>
      </dgm:t>
    </dgm:pt>
    <dgm:pt modelId="{CA69CA9B-6C5B-4A23-B96A-DF5CCE097C48}" type="parTrans" cxnId="{CA33EE40-BDDE-4B06-9CA3-AACE2B0D6D7D}">
      <dgm:prSet/>
      <dgm:spPr/>
      <dgm:t>
        <a:bodyPr/>
        <a:lstStyle/>
        <a:p>
          <a:endParaRPr lang="en-US"/>
        </a:p>
      </dgm:t>
    </dgm:pt>
    <dgm:pt modelId="{C66D9543-02EB-4D5D-9CDE-5741C5160B2A}" type="sibTrans" cxnId="{CA33EE40-BDDE-4B06-9CA3-AACE2B0D6D7D}">
      <dgm:prSet/>
      <dgm:spPr/>
      <dgm:t>
        <a:bodyPr/>
        <a:lstStyle/>
        <a:p>
          <a:endParaRPr lang="en-US"/>
        </a:p>
      </dgm:t>
    </dgm:pt>
    <dgm:pt modelId="{FFC00BC0-BD05-4DA2-9D84-8F126EE87E5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Uncontrolled BP:</a:t>
          </a:r>
          <a:r>
            <a:rPr lang="en-US" b="0" i="0" baseline="0"/>
            <a:t> A significant percentage of those diagnosed remain </a:t>
          </a:r>
          <a:r>
            <a:rPr lang="en-US" b="1" i="0" baseline="0"/>
            <a:t>sub-optimally controlled</a:t>
          </a:r>
          <a:r>
            <a:rPr lang="en-US" b="0" i="0" baseline="0"/>
            <a:t> (&gt;140/90 mmHg).</a:t>
          </a:r>
          <a:endParaRPr lang="en-US"/>
        </a:p>
      </dgm:t>
    </dgm:pt>
    <dgm:pt modelId="{CAE4DE25-B93C-4A49-B904-5D5FE6F38EE2}" type="parTrans" cxnId="{3779A7C5-4A93-4C4B-8503-24CEE33A4DE0}">
      <dgm:prSet/>
      <dgm:spPr/>
      <dgm:t>
        <a:bodyPr/>
        <a:lstStyle/>
        <a:p>
          <a:endParaRPr lang="en-US"/>
        </a:p>
      </dgm:t>
    </dgm:pt>
    <dgm:pt modelId="{38DC2BA0-C470-4F9E-9530-CEEE08A1064C}" type="sibTrans" cxnId="{3779A7C5-4A93-4C4B-8503-24CEE33A4DE0}">
      <dgm:prSet/>
      <dgm:spPr/>
      <dgm:t>
        <a:bodyPr/>
        <a:lstStyle/>
        <a:p>
          <a:endParaRPr lang="en-US"/>
        </a:p>
      </dgm:t>
    </dgm:pt>
    <dgm:pt modelId="{26E1D351-DA7E-4FB4-A943-EBCA88518E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Health Inequalities:</a:t>
          </a:r>
          <a:r>
            <a:rPr lang="en-US" b="0" i="0" baseline="0"/>
            <a:t> Prevalence and control rates often show variance across socioeconomic deprivation indices and specific geographic regions in the UK.</a:t>
          </a:r>
          <a:endParaRPr lang="en-US"/>
        </a:p>
      </dgm:t>
    </dgm:pt>
    <dgm:pt modelId="{0ACD574B-75FB-43D3-817C-2ED4138D6966}" type="parTrans" cxnId="{AFAD4A3F-410E-4F11-953E-04408793B002}">
      <dgm:prSet/>
      <dgm:spPr/>
      <dgm:t>
        <a:bodyPr/>
        <a:lstStyle/>
        <a:p>
          <a:endParaRPr lang="en-US"/>
        </a:p>
      </dgm:t>
    </dgm:pt>
    <dgm:pt modelId="{B67B52A8-B24C-4C31-A2BB-A4F02F72073E}" type="sibTrans" cxnId="{AFAD4A3F-410E-4F11-953E-04408793B002}">
      <dgm:prSet/>
      <dgm:spPr/>
      <dgm:t>
        <a:bodyPr/>
        <a:lstStyle/>
        <a:p>
          <a:endParaRPr lang="en-US"/>
        </a:p>
      </dgm:t>
    </dgm:pt>
    <dgm:pt modelId="{5F59DF45-0947-4F59-B930-58AF3DE95CE2}" type="pres">
      <dgm:prSet presAssocID="{C7838A51-BC7F-4F0B-B271-6701C139763A}" presName="root" presStyleCnt="0">
        <dgm:presLayoutVars>
          <dgm:dir/>
          <dgm:resizeHandles val="exact"/>
        </dgm:presLayoutVars>
      </dgm:prSet>
      <dgm:spPr/>
    </dgm:pt>
    <dgm:pt modelId="{78DE558C-5CF9-4594-9186-7A13246A386A}" type="pres">
      <dgm:prSet presAssocID="{DAF7A91D-BA8C-4120-A2D8-BDEFB743869A}" presName="compNode" presStyleCnt="0"/>
      <dgm:spPr/>
    </dgm:pt>
    <dgm:pt modelId="{C82614F4-2DEA-4AFA-B633-F3FC28E40162}" type="pres">
      <dgm:prSet presAssocID="{DAF7A91D-BA8C-4120-A2D8-BDEFB743869A}" presName="bgRect" presStyleLbl="bgShp" presStyleIdx="0" presStyleCnt="3"/>
      <dgm:spPr/>
    </dgm:pt>
    <dgm:pt modelId="{06665920-190C-4277-8769-032A827B73E9}" type="pres">
      <dgm:prSet presAssocID="{DAF7A91D-BA8C-4120-A2D8-BDEFB743869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17E1858B-5611-448F-9943-B58524956542}" type="pres">
      <dgm:prSet presAssocID="{DAF7A91D-BA8C-4120-A2D8-BDEFB743869A}" presName="spaceRect" presStyleCnt="0"/>
      <dgm:spPr/>
    </dgm:pt>
    <dgm:pt modelId="{CEB651BB-00C8-4F22-85EF-3A6682ABCE2C}" type="pres">
      <dgm:prSet presAssocID="{DAF7A91D-BA8C-4120-A2D8-BDEFB743869A}" presName="parTx" presStyleLbl="revTx" presStyleIdx="0" presStyleCnt="3">
        <dgm:presLayoutVars>
          <dgm:chMax val="0"/>
          <dgm:chPref val="0"/>
        </dgm:presLayoutVars>
      </dgm:prSet>
      <dgm:spPr/>
    </dgm:pt>
    <dgm:pt modelId="{9BED24E3-61A2-4728-AC3D-AC7A4EC48947}" type="pres">
      <dgm:prSet presAssocID="{C66D9543-02EB-4D5D-9CDE-5741C5160B2A}" presName="sibTrans" presStyleCnt="0"/>
      <dgm:spPr/>
    </dgm:pt>
    <dgm:pt modelId="{B0620D16-C8C4-40F9-BF07-E040B5B6BEF7}" type="pres">
      <dgm:prSet presAssocID="{FFC00BC0-BD05-4DA2-9D84-8F126EE87E5F}" presName="compNode" presStyleCnt="0"/>
      <dgm:spPr/>
    </dgm:pt>
    <dgm:pt modelId="{58FFB5EB-2317-44BE-8839-0028DEE8D629}" type="pres">
      <dgm:prSet presAssocID="{FFC00BC0-BD05-4DA2-9D84-8F126EE87E5F}" presName="bgRect" presStyleLbl="bgShp" presStyleIdx="1" presStyleCnt="3"/>
      <dgm:spPr/>
    </dgm:pt>
    <dgm:pt modelId="{5B4857AD-F04F-42FA-B3CE-05D644FC2389}" type="pres">
      <dgm:prSet presAssocID="{FFC00BC0-BD05-4DA2-9D84-8F126EE87E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DDAD5BE4-F4DA-4EB5-82BC-F2D79BB49CCB}" type="pres">
      <dgm:prSet presAssocID="{FFC00BC0-BD05-4DA2-9D84-8F126EE87E5F}" presName="spaceRect" presStyleCnt="0"/>
      <dgm:spPr/>
    </dgm:pt>
    <dgm:pt modelId="{87C3C4EF-57D9-4035-8A2C-3639D374F819}" type="pres">
      <dgm:prSet presAssocID="{FFC00BC0-BD05-4DA2-9D84-8F126EE87E5F}" presName="parTx" presStyleLbl="revTx" presStyleIdx="1" presStyleCnt="3">
        <dgm:presLayoutVars>
          <dgm:chMax val="0"/>
          <dgm:chPref val="0"/>
        </dgm:presLayoutVars>
      </dgm:prSet>
      <dgm:spPr/>
    </dgm:pt>
    <dgm:pt modelId="{0B6568B7-360D-4EFB-9376-975432189B70}" type="pres">
      <dgm:prSet presAssocID="{38DC2BA0-C470-4F9E-9530-CEEE08A1064C}" presName="sibTrans" presStyleCnt="0"/>
      <dgm:spPr/>
    </dgm:pt>
    <dgm:pt modelId="{68C0390C-18F6-4463-A732-F8FC57AD0606}" type="pres">
      <dgm:prSet presAssocID="{26E1D351-DA7E-4FB4-A943-EBCA88518EB5}" presName="compNode" presStyleCnt="0"/>
      <dgm:spPr/>
    </dgm:pt>
    <dgm:pt modelId="{46A2BB67-BE3A-45EE-80D8-31FBE96D6D17}" type="pres">
      <dgm:prSet presAssocID="{26E1D351-DA7E-4FB4-A943-EBCA88518EB5}" presName="bgRect" presStyleLbl="bgShp" presStyleIdx="2" presStyleCnt="3"/>
      <dgm:spPr/>
    </dgm:pt>
    <dgm:pt modelId="{0A85800E-2727-4A01-A730-D892B58124A6}" type="pres">
      <dgm:prSet presAssocID="{26E1D351-DA7E-4FB4-A943-EBCA88518EB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3ABB9BEB-AFC5-4462-BFF0-1CF62BE2F7D6}" type="pres">
      <dgm:prSet presAssocID="{26E1D351-DA7E-4FB4-A943-EBCA88518EB5}" presName="spaceRect" presStyleCnt="0"/>
      <dgm:spPr/>
    </dgm:pt>
    <dgm:pt modelId="{7EF4EE68-26EE-4FED-91DC-269C185B5345}" type="pres">
      <dgm:prSet presAssocID="{26E1D351-DA7E-4FB4-A943-EBCA88518EB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D3CBF1E-50D2-4740-9511-4F0A4A59A807}" type="presOf" srcId="{26E1D351-DA7E-4FB4-A943-EBCA88518EB5}" destId="{7EF4EE68-26EE-4FED-91DC-269C185B5345}" srcOrd="0" destOrd="0" presId="urn:microsoft.com/office/officeart/2018/2/layout/IconVerticalSolidList"/>
    <dgm:cxn modelId="{AFAD4A3F-410E-4F11-953E-04408793B002}" srcId="{C7838A51-BC7F-4F0B-B271-6701C139763A}" destId="{26E1D351-DA7E-4FB4-A943-EBCA88518EB5}" srcOrd="2" destOrd="0" parTransId="{0ACD574B-75FB-43D3-817C-2ED4138D6966}" sibTransId="{B67B52A8-B24C-4C31-A2BB-A4F02F72073E}"/>
    <dgm:cxn modelId="{CA33EE40-BDDE-4B06-9CA3-AACE2B0D6D7D}" srcId="{C7838A51-BC7F-4F0B-B271-6701C139763A}" destId="{DAF7A91D-BA8C-4120-A2D8-BDEFB743869A}" srcOrd="0" destOrd="0" parTransId="{CA69CA9B-6C5B-4A23-B96A-DF5CCE097C48}" sibTransId="{C66D9543-02EB-4D5D-9CDE-5741C5160B2A}"/>
    <dgm:cxn modelId="{454A2D55-610E-4FA2-BC19-4C6DDF6156CA}" type="presOf" srcId="{C7838A51-BC7F-4F0B-B271-6701C139763A}" destId="{5F59DF45-0947-4F59-B930-58AF3DE95CE2}" srcOrd="0" destOrd="0" presId="urn:microsoft.com/office/officeart/2018/2/layout/IconVerticalSolidList"/>
    <dgm:cxn modelId="{3779A7C5-4A93-4C4B-8503-24CEE33A4DE0}" srcId="{C7838A51-BC7F-4F0B-B271-6701C139763A}" destId="{FFC00BC0-BD05-4DA2-9D84-8F126EE87E5F}" srcOrd="1" destOrd="0" parTransId="{CAE4DE25-B93C-4A49-B904-5D5FE6F38EE2}" sibTransId="{38DC2BA0-C470-4F9E-9530-CEEE08A1064C}"/>
    <dgm:cxn modelId="{7AA7E1EB-92C5-49F0-8210-6F58F22498AE}" type="presOf" srcId="{FFC00BC0-BD05-4DA2-9D84-8F126EE87E5F}" destId="{87C3C4EF-57D9-4035-8A2C-3639D374F819}" srcOrd="0" destOrd="0" presId="urn:microsoft.com/office/officeart/2018/2/layout/IconVerticalSolidList"/>
    <dgm:cxn modelId="{6709F0F7-7F54-4382-B482-BA4B4D28A096}" type="presOf" srcId="{DAF7A91D-BA8C-4120-A2D8-BDEFB743869A}" destId="{CEB651BB-00C8-4F22-85EF-3A6682ABCE2C}" srcOrd="0" destOrd="0" presId="urn:microsoft.com/office/officeart/2018/2/layout/IconVerticalSolidList"/>
    <dgm:cxn modelId="{6BD30645-E917-4F76-8ABA-9A8678D28D27}" type="presParOf" srcId="{5F59DF45-0947-4F59-B930-58AF3DE95CE2}" destId="{78DE558C-5CF9-4594-9186-7A13246A386A}" srcOrd="0" destOrd="0" presId="urn:microsoft.com/office/officeart/2018/2/layout/IconVerticalSolidList"/>
    <dgm:cxn modelId="{1299B828-1125-42D0-ACD0-952FCC7DC6FD}" type="presParOf" srcId="{78DE558C-5CF9-4594-9186-7A13246A386A}" destId="{C82614F4-2DEA-4AFA-B633-F3FC28E40162}" srcOrd="0" destOrd="0" presId="urn:microsoft.com/office/officeart/2018/2/layout/IconVerticalSolidList"/>
    <dgm:cxn modelId="{1E381900-2DB2-4740-9E71-21707D70C1E0}" type="presParOf" srcId="{78DE558C-5CF9-4594-9186-7A13246A386A}" destId="{06665920-190C-4277-8769-032A827B73E9}" srcOrd="1" destOrd="0" presId="urn:microsoft.com/office/officeart/2018/2/layout/IconVerticalSolidList"/>
    <dgm:cxn modelId="{1DE20366-9532-4DFA-A72C-7380C939D72C}" type="presParOf" srcId="{78DE558C-5CF9-4594-9186-7A13246A386A}" destId="{17E1858B-5611-448F-9943-B58524956542}" srcOrd="2" destOrd="0" presId="urn:microsoft.com/office/officeart/2018/2/layout/IconVerticalSolidList"/>
    <dgm:cxn modelId="{2568D106-3883-4C3B-8A33-003E48006F43}" type="presParOf" srcId="{78DE558C-5CF9-4594-9186-7A13246A386A}" destId="{CEB651BB-00C8-4F22-85EF-3A6682ABCE2C}" srcOrd="3" destOrd="0" presId="urn:microsoft.com/office/officeart/2018/2/layout/IconVerticalSolidList"/>
    <dgm:cxn modelId="{3540A99F-1E8C-45C2-9525-3AFCA6F28E27}" type="presParOf" srcId="{5F59DF45-0947-4F59-B930-58AF3DE95CE2}" destId="{9BED24E3-61A2-4728-AC3D-AC7A4EC48947}" srcOrd="1" destOrd="0" presId="urn:microsoft.com/office/officeart/2018/2/layout/IconVerticalSolidList"/>
    <dgm:cxn modelId="{0BB4AF23-82A7-40AA-A05D-32ABDD87B696}" type="presParOf" srcId="{5F59DF45-0947-4F59-B930-58AF3DE95CE2}" destId="{B0620D16-C8C4-40F9-BF07-E040B5B6BEF7}" srcOrd="2" destOrd="0" presId="urn:microsoft.com/office/officeart/2018/2/layout/IconVerticalSolidList"/>
    <dgm:cxn modelId="{92ACFEA7-3C6C-42D6-9036-85384C91B597}" type="presParOf" srcId="{B0620D16-C8C4-40F9-BF07-E040B5B6BEF7}" destId="{58FFB5EB-2317-44BE-8839-0028DEE8D629}" srcOrd="0" destOrd="0" presId="urn:microsoft.com/office/officeart/2018/2/layout/IconVerticalSolidList"/>
    <dgm:cxn modelId="{E118F566-BB81-4347-8928-D52076D5DAF7}" type="presParOf" srcId="{B0620D16-C8C4-40F9-BF07-E040B5B6BEF7}" destId="{5B4857AD-F04F-42FA-B3CE-05D644FC2389}" srcOrd="1" destOrd="0" presId="urn:microsoft.com/office/officeart/2018/2/layout/IconVerticalSolidList"/>
    <dgm:cxn modelId="{85BA184F-30C1-4178-912A-38282C708622}" type="presParOf" srcId="{B0620D16-C8C4-40F9-BF07-E040B5B6BEF7}" destId="{DDAD5BE4-F4DA-4EB5-82BC-F2D79BB49CCB}" srcOrd="2" destOrd="0" presId="urn:microsoft.com/office/officeart/2018/2/layout/IconVerticalSolidList"/>
    <dgm:cxn modelId="{2338184D-45A5-4533-83F5-70E3F118688C}" type="presParOf" srcId="{B0620D16-C8C4-40F9-BF07-E040B5B6BEF7}" destId="{87C3C4EF-57D9-4035-8A2C-3639D374F819}" srcOrd="3" destOrd="0" presId="urn:microsoft.com/office/officeart/2018/2/layout/IconVerticalSolidList"/>
    <dgm:cxn modelId="{07BE14F1-0E3E-4F36-B9C9-A206CEFCCAE9}" type="presParOf" srcId="{5F59DF45-0947-4F59-B930-58AF3DE95CE2}" destId="{0B6568B7-360D-4EFB-9376-975432189B70}" srcOrd="3" destOrd="0" presId="urn:microsoft.com/office/officeart/2018/2/layout/IconVerticalSolidList"/>
    <dgm:cxn modelId="{749708D0-C1FA-427E-B6C5-857CFDE28783}" type="presParOf" srcId="{5F59DF45-0947-4F59-B930-58AF3DE95CE2}" destId="{68C0390C-18F6-4463-A732-F8FC57AD0606}" srcOrd="4" destOrd="0" presId="urn:microsoft.com/office/officeart/2018/2/layout/IconVerticalSolidList"/>
    <dgm:cxn modelId="{2271DDE8-C3C3-4CB7-B09C-748F7E19FD38}" type="presParOf" srcId="{68C0390C-18F6-4463-A732-F8FC57AD0606}" destId="{46A2BB67-BE3A-45EE-80D8-31FBE96D6D17}" srcOrd="0" destOrd="0" presId="urn:microsoft.com/office/officeart/2018/2/layout/IconVerticalSolidList"/>
    <dgm:cxn modelId="{4882422C-BD6C-412F-8696-9E4ACEAFFA35}" type="presParOf" srcId="{68C0390C-18F6-4463-A732-F8FC57AD0606}" destId="{0A85800E-2727-4A01-A730-D892B58124A6}" srcOrd="1" destOrd="0" presId="urn:microsoft.com/office/officeart/2018/2/layout/IconVerticalSolidList"/>
    <dgm:cxn modelId="{A533CD77-BE75-421E-A671-3588C4706B64}" type="presParOf" srcId="{68C0390C-18F6-4463-A732-F8FC57AD0606}" destId="{3ABB9BEB-AFC5-4462-BFF0-1CF62BE2F7D6}" srcOrd="2" destOrd="0" presId="urn:microsoft.com/office/officeart/2018/2/layout/IconVerticalSolidList"/>
    <dgm:cxn modelId="{06BF8CDF-7E8D-4C66-942F-3E4AC582CD8F}" type="presParOf" srcId="{68C0390C-18F6-4463-A732-F8FC57AD0606}" destId="{7EF4EE68-26EE-4FED-91DC-269C185B534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0B5EBF-22DE-48B6-9A99-F50EFAE6CD3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1FEB664-C3DB-47F4-B760-335BD2F92BB5}">
      <dgm:prSet/>
      <dgm:spPr/>
      <dgm:t>
        <a:bodyPr/>
        <a:lstStyle/>
        <a:p>
          <a:r>
            <a:rPr lang="en-US" b="1" i="0" baseline="0"/>
            <a:t>Worldwide Figures:</a:t>
          </a:r>
          <a:r>
            <a:rPr lang="en-US" b="0" i="0" baseline="0"/>
            <a:t> Hypertension affects over </a:t>
          </a:r>
          <a:r>
            <a:rPr lang="en-US" b="1" i="0" baseline="0"/>
            <a:t>1.28 billion adults</a:t>
          </a:r>
          <a:r>
            <a:rPr lang="en-US" b="0" i="0" baseline="0"/>
            <a:t> aged 30–79 years globally (WHO, Year).</a:t>
          </a:r>
          <a:endParaRPr lang="en-US"/>
        </a:p>
      </dgm:t>
    </dgm:pt>
    <dgm:pt modelId="{C3678A6F-865D-45D1-B9D0-23CCDEB9B488}" type="parTrans" cxnId="{7E2C35C0-AE8B-4949-A772-AA1109062872}">
      <dgm:prSet/>
      <dgm:spPr/>
      <dgm:t>
        <a:bodyPr/>
        <a:lstStyle/>
        <a:p>
          <a:endParaRPr lang="en-US"/>
        </a:p>
      </dgm:t>
    </dgm:pt>
    <dgm:pt modelId="{E66FE51A-AB64-4289-9F36-6CD1269E2FCC}" type="sibTrans" cxnId="{7E2C35C0-AE8B-4949-A772-AA1109062872}">
      <dgm:prSet/>
      <dgm:spPr/>
      <dgm:t>
        <a:bodyPr/>
        <a:lstStyle/>
        <a:p>
          <a:endParaRPr lang="en-US"/>
        </a:p>
      </dgm:t>
    </dgm:pt>
    <dgm:pt modelId="{3C002806-6595-4593-9B52-2FB77446D201}">
      <dgm:prSet/>
      <dgm:spPr/>
      <dgm:t>
        <a:bodyPr/>
        <a:lstStyle/>
        <a:p>
          <a:r>
            <a:rPr lang="en-US" b="1" i="0" baseline="0"/>
            <a:t>Leading Risk Factor:</a:t>
          </a:r>
          <a:r>
            <a:rPr lang="en-US" b="0" i="0" baseline="0"/>
            <a:t> It is the leading preventable cause of premature death worldwide.</a:t>
          </a:r>
          <a:endParaRPr lang="en-US"/>
        </a:p>
      </dgm:t>
    </dgm:pt>
    <dgm:pt modelId="{71003FB2-7BD4-419C-BFFE-C0272E736D9A}" type="parTrans" cxnId="{28382AE6-716A-4BEF-A291-8D7950C584FE}">
      <dgm:prSet/>
      <dgm:spPr/>
      <dgm:t>
        <a:bodyPr/>
        <a:lstStyle/>
        <a:p>
          <a:endParaRPr lang="en-US"/>
        </a:p>
      </dgm:t>
    </dgm:pt>
    <dgm:pt modelId="{1B0925BD-94FE-43B4-8B05-60FC96CA361B}" type="sibTrans" cxnId="{28382AE6-716A-4BEF-A291-8D7950C584FE}">
      <dgm:prSet/>
      <dgm:spPr/>
      <dgm:t>
        <a:bodyPr/>
        <a:lstStyle/>
        <a:p>
          <a:endParaRPr lang="en-US"/>
        </a:p>
      </dgm:t>
    </dgm:pt>
    <dgm:pt modelId="{6B2AFFB3-6FD4-41BB-855F-31C8C63B3DB1}">
      <dgm:prSet/>
      <dgm:spPr/>
      <dgm:t>
        <a:bodyPr/>
        <a:lstStyle/>
        <a:p>
          <a:r>
            <a:rPr lang="en-US" b="1" i="0" baseline="0"/>
            <a:t>Contrast:</a:t>
          </a:r>
          <a:r>
            <a:rPr lang="en-US" b="0" i="0" baseline="0"/>
            <a:t> While the UK has established management pathways, many low/middle-income countries still face significant challenges in screening and access to affordable medication (Cite WHO Report).</a:t>
          </a:r>
          <a:endParaRPr lang="en-US"/>
        </a:p>
      </dgm:t>
    </dgm:pt>
    <dgm:pt modelId="{44E47B83-0DCA-44A9-B4AC-9C869EDE1529}" type="parTrans" cxnId="{46C65C68-DEA0-40C2-8984-5AFA3D3AF3CD}">
      <dgm:prSet/>
      <dgm:spPr/>
      <dgm:t>
        <a:bodyPr/>
        <a:lstStyle/>
        <a:p>
          <a:endParaRPr lang="en-US"/>
        </a:p>
      </dgm:t>
    </dgm:pt>
    <dgm:pt modelId="{7871755C-E6F9-41FE-B74E-ED6A71979C77}" type="sibTrans" cxnId="{46C65C68-DEA0-40C2-8984-5AFA3D3AF3CD}">
      <dgm:prSet/>
      <dgm:spPr/>
      <dgm:t>
        <a:bodyPr/>
        <a:lstStyle/>
        <a:p>
          <a:endParaRPr lang="en-US"/>
        </a:p>
      </dgm:t>
    </dgm:pt>
    <dgm:pt modelId="{33B2BF17-FBA2-4AC1-8CB7-C8467589AC4D}" type="pres">
      <dgm:prSet presAssocID="{C10B5EBF-22DE-48B6-9A99-F50EFAE6CD39}" presName="vert0" presStyleCnt="0">
        <dgm:presLayoutVars>
          <dgm:dir/>
          <dgm:animOne val="branch"/>
          <dgm:animLvl val="lvl"/>
        </dgm:presLayoutVars>
      </dgm:prSet>
      <dgm:spPr/>
    </dgm:pt>
    <dgm:pt modelId="{FACFD168-57EB-4CB0-8DB4-285A308BAD98}" type="pres">
      <dgm:prSet presAssocID="{C1FEB664-C3DB-47F4-B760-335BD2F92BB5}" presName="thickLine" presStyleLbl="alignNode1" presStyleIdx="0" presStyleCnt="3"/>
      <dgm:spPr/>
    </dgm:pt>
    <dgm:pt modelId="{CB598BD6-0F50-49D1-A51C-27B0FE8853F8}" type="pres">
      <dgm:prSet presAssocID="{C1FEB664-C3DB-47F4-B760-335BD2F92BB5}" presName="horz1" presStyleCnt="0"/>
      <dgm:spPr/>
    </dgm:pt>
    <dgm:pt modelId="{D53EB672-7F76-4D74-8AF8-770B6BE35CC4}" type="pres">
      <dgm:prSet presAssocID="{C1FEB664-C3DB-47F4-B760-335BD2F92BB5}" presName="tx1" presStyleLbl="revTx" presStyleIdx="0" presStyleCnt="3"/>
      <dgm:spPr/>
    </dgm:pt>
    <dgm:pt modelId="{AC4F6699-9A96-4FA1-A3FA-8A59FAD9CB6D}" type="pres">
      <dgm:prSet presAssocID="{C1FEB664-C3DB-47F4-B760-335BD2F92BB5}" presName="vert1" presStyleCnt="0"/>
      <dgm:spPr/>
    </dgm:pt>
    <dgm:pt modelId="{895A8928-90A0-4991-BE45-49E9A0801BEF}" type="pres">
      <dgm:prSet presAssocID="{3C002806-6595-4593-9B52-2FB77446D201}" presName="thickLine" presStyleLbl="alignNode1" presStyleIdx="1" presStyleCnt="3"/>
      <dgm:spPr/>
    </dgm:pt>
    <dgm:pt modelId="{17DB65DD-E633-4EAF-B1B0-A175B31E5767}" type="pres">
      <dgm:prSet presAssocID="{3C002806-6595-4593-9B52-2FB77446D201}" presName="horz1" presStyleCnt="0"/>
      <dgm:spPr/>
    </dgm:pt>
    <dgm:pt modelId="{8EA1EBB8-4D3A-4F65-9426-2241C9B229AA}" type="pres">
      <dgm:prSet presAssocID="{3C002806-6595-4593-9B52-2FB77446D201}" presName="tx1" presStyleLbl="revTx" presStyleIdx="1" presStyleCnt="3"/>
      <dgm:spPr/>
    </dgm:pt>
    <dgm:pt modelId="{C8F3CA8A-C760-4B42-B4A9-4FD81DB75A86}" type="pres">
      <dgm:prSet presAssocID="{3C002806-6595-4593-9B52-2FB77446D201}" presName="vert1" presStyleCnt="0"/>
      <dgm:spPr/>
    </dgm:pt>
    <dgm:pt modelId="{930641C3-5C38-4FF1-98CF-E1E5D0D7B5FA}" type="pres">
      <dgm:prSet presAssocID="{6B2AFFB3-6FD4-41BB-855F-31C8C63B3DB1}" presName="thickLine" presStyleLbl="alignNode1" presStyleIdx="2" presStyleCnt="3"/>
      <dgm:spPr/>
    </dgm:pt>
    <dgm:pt modelId="{EA648309-2B22-408C-8D2F-5F0E8D2D7770}" type="pres">
      <dgm:prSet presAssocID="{6B2AFFB3-6FD4-41BB-855F-31C8C63B3DB1}" presName="horz1" presStyleCnt="0"/>
      <dgm:spPr/>
    </dgm:pt>
    <dgm:pt modelId="{9E4B3A7A-2B13-48C9-BE0E-EA988F4C810B}" type="pres">
      <dgm:prSet presAssocID="{6B2AFFB3-6FD4-41BB-855F-31C8C63B3DB1}" presName="tx1" presStyleLbl="revTx" presStyleIdx="2" presStyleCnt="3"/>
      <dgm:spPr/>
    </dgm:pt>
    <dgm:pt modelId="{73E9CD21-D790-42EA-80B4-4D0405041212}" type="pres">
      <dgm:prSet presAssocID="{6B2AFFB3-6FD4-41BB-855F-31C8C63B3DB1}" presName="vert1" presStyleCnt="0"/>
      <dgm:spPr/>
    </dgm:pt>
  </dgm:ptLst>
  <dgm:cxnLst>
    <dgm:cxn modelId="{36DE9E3E-7F0B-4B32-A2BC-AA4A315CF82C}" type="presOf" srcId="{C1FEB664-C3DB-47F4-B760-335BD2F92BB5}" destId="{D53EB672-7F76-4D74-8AF8-770B6BE35CC4}" srcOrd="0" destOrd="0" presId="urn:microsoft.com/office/officeart/2008/layout/LinedList"/>
    <dgm:cxn modelId="{0539225D-A67C-4BC0-A910-FDF813D05C99}" type="presOf" srcId="{C10B5EBF-22DE-48B6-9A99-F50EFAE6CD39}" destId="{33B2BF17-FBA2-4AC1-8CB7-C8467589AC4D}" srcOrd="0" destOrd="0" presId="urn:microsoft.com/office/officeart/2008/layout/LinedList"/>
    <dgm:cxn modelId="{46C65C68-DEA0-40C2-8984-5AFA3D3AF3CD}" srcId="{C10B5EBF-22DE-48B6-9A99-F50EFAE6CD39}" destId="{6B2AFFB3-6FD4-41BB-855F-31C8C63B3DB1}" srcOrd="2" destOrd="0" parTransId="{44E47B83-0DCA-44A9-B4AC-9C869EDE1529}" sibTransId="{7871755C-E6F9-41FE-B74E-ED6A71979C77}"/>
    <dgm:cxn modelId="{F10B0FAB-A182-4872-83A6-2EDEC69FEB11}" type="presOf" srcId="{6B2AFFB3-6FD4-41BB-855F-31C8C63B3DB1}" destId="{9E4B3A7A-2B13-48C9-BE0E-EA988F4C810B}" srcOrd="0" destOrd="0" presId="urn:microsoft.com/office/officeart/2008/layout/LinedList"/>
    <dgm:cxn modelId="{7E2C35C0-AE8B-4949-A772-AA1109062872}" srcId="{C10B5EBF-22DE-48B6-9A99-F50EFAE6CD39}" destId="{C1FEB664-C3DB-47F4-B760-335BD2F92BB5}" srcOrd="0" destOrd="0" parTransId="{C3678A6F-865D-45D1-B9D0-23CCDEB9B488}" sibTransId="{E66FE51A-AB64-4289-9F36-6CD1269E2FCC}"/>
    <dgm:cxn modelId="{7EABE8C1-4167-4652-BAB6-DDCF645D9842}" type="presOf" srcId="{3C002806-6595-4593-9B52-2FB77446D201}" destId="{8EA1EBB8-4D3A-4F65-9426-2241C9B229AA}" srcOrd="0" destOrd="0" presId="urn:microsoft.com/office/officeart/2008/layout/LinedList"/>
    <dgm:cxn modelId="{28382AE6-716A-4BEF-A291-8D7950C584FE}" srcId="{C10B5EBF-22DE-48B6-9A99-F50EFAE6CD39}" destId="{3C002806-6595-4593-9B52-2FB77446D201}" srcOrd="1" destOrd="0" parTransId="{71003FB2-7BD4-419C-BFFE-C0272E736D9A}" sibTransId="{1B0925BD-94FE-43B4-8B05-60FC96CA361B}"/>
    <dgm:cxn modelId="{3EF28D65-4B03-405E-9390-5FC1080EDC73}" type="presParOf" srcId="{33B2BF17-FBA2-4AC1-8CB7-C8467589AC4D}" destId="{FACFD168-57EB-4CB0-8DB4-285A308BAD98}" srcOrd="0" destOrd="0" presId="urn:microsoft.com/office/officeart/2008/layout/LinedList"/>
    <dgm:cxn modelId="{10BD9C36-48C8-4940-A9BE-36F30247F3A5}" type="presParOf" srcId="{33B2BF17-FBA2-4AC1-8CB7-C8467589AC4D}" destId="{CB598BD6-0F50-49D1-A51C-27B0FE8853F8}" srcOrd="1" destOrd="0" presId="urn:microsoft.com/office/officeart/2008/layout/LinedList"/>
    <dgm:cxn modelId="{2A9F129A-AF54-41C0-AC75-1BF76132E424}" type="presParOf" srcId="{CB598BD6-0F50-49D1-A51C-27B0FE8853F8}" destId="{D53EB672-7F76-4D74-8AF8-770B6BE35CC4}" srcOrd="0" destOrd="0" presId="urn:microsoft.com/office/officeart/2008/layout/LinedList"/>
    <dgm:cxn modelId="{D769CF22-1D86-4010-BA47-2EC2253180DE}" type="presParOf" srcId="{CB598BD6-0F50-49D1-A51C-27B0FE8853F8}" destId="{AC4F6699-9A96-4FA1-A3FA-8A59FAD9CB6D}" srcOrd="1" destOrd="0" presId="urn:microsoft.com/office/officeart/2008/layout/LinedList"/>
    <dgm:cxn modelId="{C24585CF-1106-467B-B1B0-24E54FC549DC}" type="presParOf" srcId="{33B2BF17-FBA2-4AC1-8CB7-C8467589AC4D}" destId="{895A8928-90A0-4991-BE45-49E9A0801BEF}" srcOrd="2" destOrd="0" presId="urn:microsoft.com/office/officeart/2008/layout/LinedList"/>
    <dgm:cxn modelId="{B4C7DF2D-4B57-4E47-8DE0-5A8169B23984}" type="presParOf" srcId="{33B2BF17-FBA2-4AC1-8CB7-C8467589AC4D}" destId="{17DB65DD-E633-4EAF-B1B0-A175B31E5767}" srcOrd="3" destOrd="0" presId="urn:microsoft.com/office/officeart/2008/layout/LinedList"/>
    <dgm:cxn modelId="{A626802D-AD22-4ACC-B64B-F5DA38EE88BB}" type="presParOf" srcId="{17DB65DD-E633-4EAF-B1B0-A175B31E5767}" destId="{8EA1EBB8-4D3A-4F65-9426-2241C9B229AA}" srcOrd="0" destOrd="0" presId="urn:microsoft.com/office/officeart/2008/layout/LinedList"/>
    <dgm:cxn modelId="{332AF5C2-1813-46E8-839A-5AA8B2B92A99}" type="presParOf" srcId="{17DB65DD-E633-4EAF-B1B0-A175B31E5767}" destId="{C8F3CA8A-C760-4B42-B4A9-4FD81DB75A86}" srcOrd="1" destOrd="0" presId="urn:microsoft.com/office/officeart/2008/layout/LinedList"/>
    <dgm:cxn modelId="{D678C3AE-2A48-4716-B7CD-4CB4DADB7B2D}" type="presParOf" srcId="{33B2BF17-FBA2-4AC1-8CB7-C8467589AC4D}" destId="{930641C3-5C38-4FF1-98CF-E1E5D0D7B5FA}" srcOrd="4" destOrd="0" presId="urn:microsoft.com/office/officeart/2008/layout/LinedList"/>
    <dgm:cxn modelId="{984AE791-B6AF-47E0-A2CE-1F8006576B93}" type="presParOf" srcId="{33B2BF17-FBA2-4AC1-8CB7-C8467589AC4D}" destId="{EA648309-2B22-408C-8D2F-5F0E8D2D7770}" srcOrd="5" destOrd="0" presId="urn:microsoft.com/office/officeart/2008/layout/LinedList"/>
    <dgm:cxn modelId="{E0A022F9-5165-4100-92A8-6A03C97DE1E0}" type="presParOf" srcId="{EA648309-2B22-408C-8D2F-5F0E8D2D7770}" destId="{9E4B3A7A-2B13-48C9-BE0E-EA988F4C810B}" srcOrd="0" destOrd="0" presId="urn:microsoft.com/office/officeart/2008/layout/LinedList"/>
    <dgm:cxn modelId="{03D54CF9-E655-4F56-830F-9F6D6E1C598D}" type="presParOf" srcId="{EA648309-2B22-408C-8D2F-5F0E8D2D7770}" destId="{73E9CD21-D790-42EA-80B4-4D04050412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7593252-C32F-421F-B6F2-954630B3A93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05443B2-B0DA-4C9C-9312-3265499244D5}">
      <dgm:prSet/>
      <dgm:spPr/>
      <dgm:t>
        <a:bodyPr/>
        <a:lstStyle/>
        <a:p>
          <a:r>
            <a:rPr lang="en-US" b="1" i="0" baseline="0"/>
            <a:t>Definition:</a:t>
          </a:r>
          <a:r>
            <a:rPr lang="en-US" b="0" i="0" baseline="0"/>
            <a:t> Early detection and aggressive management to prevent the onset of CVD complications.</a:t>
          </a:r>
          <a:endParaRPr lang="en-US"/>
        </a:p>
      </dgm:t>
    </dgm:pt>
    <dgm:pt modelId="{0EC4D095-AE9B-4B04-8284-568CCFBF021C}" type="parTrans" cxnId="{36D49E85-1312-4103-9727-3C8D00C326A0}">
      <dgm:prSet/>
      <dgm:spPr/>
      <dgm:t>
        <a:bodyPr/>
        <a:lstStyle/>
        <a:p>
          <a:endParaRPr lang="en-US"/>
        </a:p>
      </dgm:t>
    </dgm:pt>
    <dgm:pt modelId="{71DAC2B2-7E3B-4DB7-AB2B-08F18283A408}" type="sibTrans" cxnId="{36D49E85-1312-4103-9727-3C8D00C326A0}">
      <dgm:prSet/>
      <dgm:spPr/>
      <dgm:t>
        <a:bodyPr/>
        <a:lstStyle/>
        <a:p>
          <a:endParaRPr lang="en-US"/>
        </a:p>
      </dgm:t>
    </dgm:pt>
    <dgm:pt modelId="{91FC6950-EB15-4363-984C-D67F62D93E6A}">
      <dgm:prSet/>
      <dgm:spPr/>
      <dgm:t>
        <a:bodyPr/>
        <a:lstStyle/>
        <a:p>
          <a:r>
            <a:rPr lang="en-US" b="1" i="0" baseline="0"/>
            <a:t>Screening in Practice:</a:t>
          </a:r>
          <a:r>
            <a:rPr lang="en-US" b="0" i="0" baseline="0"/>
            <a:t> Routine opportunistic BP checks during </a:t>
          </a:r>
          <a:r>
            <a:rPr lang="en-US" b="0" i="1" baseline="0"/>
            <a:t>any</a:t>
          </a:r>
          <a:r>
            <a:rPr lang="en-US" b="0" i="0" baseline="0"/>
            <a:t> primary care contact (e.g., vaccinations, minor ailments, Health Visitor checks).</a:t>
          </a:r>
          <a:endParaRPr lang="en-US"/>
        </a:p>
      </dgm:t>
    </dgm:pt>
    <dgm:pt modelId="{AD827FB0-3FC2-4806-A3B1-5FCD0F56B090}" type="parTrans" cxnId="{82646719-533B-41EA-B6A8-D8D422CC5D45}">
      <dgm:prSet/>
      <dgm:spPr/>
      <dgm:t>
        <a:bodyPr/>
        <a:lstStyle/>
        <a:p>
          <a:endParaRPr lang="en-US"/>
        </a:p>
      </dgm:t>
    </dgm:pt>
    <dgm:pt modelId="{9550CD1C-D49A-4018-B9F8-C73FF2C07C9E}" type="sibTrans" cxnId="{82646719-533B-41EA-B6A8-D8D422CC5D45}">
      <dgm:prSet/>
      <dgm:spPr/>
      <dgm:t>
        <a:bodyPr/>
        <a:lstStyle/>
        <a:p>
          <a:endParaRPr lang="en-US"/>
        </a:p>
      </dgm:t>
    </dgm:pt>
    <dgm:pt modelId="{194E4D1A-061F-4D63-A45F-769181F89B96}">
      <dgm:prSet/>
      <dgm:spPr/>
      <dgm:t>
        <a:bodyPr/>
        <a:lstStyle/>
        <a:p>
          <a:r>
            <a:rPr lang="en-US" b="1" i="0" baseline="0"/>
            <a:t>Patient Empowerment:</a:t>
          </a:r>
          <a:r>
            <a:rPr lang="en-US" b="0" i="0" baseline="0"/>
            <a:t> Teaching individuals to monitor their own BP</a:t>
          </a:r>
          <a:endParaRPr lang="en-US"/>
        </a:p>
      </dgm:t>
    </dgm:pt>
    <dgm:pt modelId="{C1B979F9-1DEF-4580-9181-D4E08F894837}" type="parTrans" cxnId="{BE38115B-7E92-46BF-AAA2-BA8D1B6AEA48}">
      <dgm:prSet/>
      <dgm:spPr/>
      <dgm:t>
        <a:bodyPr/>
        <a:lstStyle/>
        <a:p>
          <a:endParaRPr lang="en-US"/>
        </a:p>
      </dgm:t>
    </dgm:pt>
    <dgm:pt modelId="{2D22AC73-3E16-4110-A898-550B26D60B36}" type="sibTrans" cxnId="{BE38115B-7E92-46BF-AAA2-BA8D1B6AEA48}">
      <dgm:prSet/>
      <dgm:spPr/>
      <dgm:t>
        <a:bodyPr/>
        <a:lstStyle/>
        <a:p>
          <a:endParaRPr lang="en-US"/>
        </a:p>
      </dgm:t>
    </dgm:pt>
    <dgm:pt modelId="{367F1DB9-CC45-47FE-9887-E956C85868C8}">
      <dgm:prSet/>
      <dgm:spPr/>
      <dgm:t>
        <a:bodyPr/>
        <a:lstStyle/>
        <a:p>
          <a:r>
            <a:rPr lang="en-US" b="0" i="0" baseline="0"/>
            <a:t>(HBPM) is a powerful secondary prevention tool, linking directly to self-management.</a:t>
          </a:r>
          <a:endParaRPr lang="en-US"/>
        </a:p>
      </dgm:t>
    </dgm:pt>
    <dgm:pt modelId="{1AB3B588-B06E-4919-99C8-1445F5AC47D6}" type="parTrans" cxnId="{AB224089-25F6-4885-9C5F-45FAA0F6A9C5}">
      <dgm:prSet/>
      <dgm:spPr/>
      <dgm:t>
        <a:bodyPr/>
        <a:lstStyle/>
        <a:p>
          <a:endParaRPr lang="en-US"/>
        </a:p>
      </dgm:t>
    </dgm:pt>
    <dgm:pt modelId="{4BCE5E4C-3478-4DC7-9668-093E91B51247}" type="sibTrans" cxnId="{AB224089-25F6-4885-9C5F-45FAA0F6A9C5}">
      <dgm:prSet/>
      <dgm:spPr/>
      <dgm:t>
        <a:bodyPr/>
        <a:lstStyle/>
        <a:p>
          <a:endParaRPr lang="en-US"/>
        </a:p>
      </dgm:t>
    </dgm:pt>
    <dgm:pt modelId="{E45C27D2-D77B-4181-B497-436EFC82E7D6}" type="pres">
      <dgm:prSet presAssocID="{37593252-C32F-421F-B6F2-954630B3A933}" presName="root" presStyleCnt="0">
        <dgm:presLayoutVars>
          <dgm:dir/>
          <dgm:resizeHandles val="exact"/>
        </dgm:presLayoutVars>
      </dgm:prSet>
      <dgm:spPr/>
    </dgm:pt>
    <dgm:pt modelId="{F6E7CEBA-ADAD-4AE1-A91A-09CBDA247F08}" type="pres">
      <dgm:prSet presAssocID="{37593252-C32F-421F-B6F2-954630B3A933}" presName="container" presStyleCnt="0">
        <dgm:presLayoutVars>
          <dgm:dir/>
          <dgm:resizeHandles val="exact"/>
        </dgm:presLayoutVars>
      </dgm:prSet>
      <dgm:spPr/>
    </dgm:pt>
    <dgm:pt modelId="{FD6252F1-D6BF-4150-ACB6-B8F9490C2015}" type="pres">
      <dgm:prSet presAssocID="{A05443B2-B0DA-4C9C-9312-3265499244D5}" presName="compNode" presStyleCnt="0"/>
      <dgm:spPr/>
    </dgm:pt>
    <dgm:pt modelId="{DB45F0AD-3721-4F74-8B7C-DA2CEB1C52A5}" type="pres">
      <dgm:prSet presAssocID="{A05443B2-B0DA-4C9C-9312-3265499244D5}" presName="iconBgRect" presStyleLbl="bgShp" presStyleIdx="0" presStyleCnt="4"/>
      <dgm:spPr/>
    </dgm:pt>
    <dgm:pt modelId="{5937957B-A961-4FF1-A87A-1DA7D79B8323}" type="pres">
      <dgm:prSet presAssocID="{A05443B2-B0DA-4C9C-9312-3265499244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0C52C44B-A096-40A4-8A9A-3BE1CBA1458E}" type="pres">
      <dgm:prSet presAssocID="{A05443B2-B0DA-4C9C-9312-3265499244D5}" presName="spaceRect" presStyleCnt="0"/>
      <dgm:spPr/>
    </dgm:pt>
    <dgm:pt modelId="{27D8D8BB-D99A-47B8-A668-14242CD3858C}" type="pres">
      <dgm:prSet presAssocID="{A05443B2-B0DA-4C9C-9312-3265499244D5}" presName="textRect" presStyleLbl="revTx" presStyleIdx="0" presStyleCnt="4">
        <dgm:presLayoutVars>
          <dgm:chMax val="1"/>
          <dgm:chPref val="1"/>
        </dgm:presLayoutVars>
      </dgm:prSet>
      <dgm:spPr/>
    </dgm:pt>
    <dgm:pt modelId="{4FF096F6-F9F1-48CB-94EC-62877DA1AB70}" type="pres">
      <dgm:prSet presAssocID="{71DAC2B2-7E3B-4DB7-AB2B-08F18283A408}" presName="sibTrans" presStyleLbl="sibTrans2D1" presStyleIdx="0" presStyleCnt="0"/>
      <dgm:spPr/>
    </dgm:pt>
    <dgm:pt modelId="{8F026727-F4AC-457C-B08C-5C7334E79EBC}" type="pres">
      <dgm:prSet presAssocID="{91FC6950-EB15-4363-984C-D67F62D93E6A}" presName="compNode" presStyleCnt="0"/>
      <dgm:spPr/>
    </dgm:pt>
    <dgm:pt modelId="{D26DD198-F37F-4F59-B5F5-167DC1D89940}" type="pres">
      <dgm:prSet presAssocID="{91FC6950-EB15-4363-984C-D67F62D93E6A}" presName="iconBgRect" presStyleLbl="bgShp" presStyleIdx="1" presStyleCnt="4"/>
      <dgm:spPr/>
    </dgm:pt>
    <dgm:pt modelId="{829BFA84-7C3A-4D4D-8C7E-A9B8206239E1}" type="pres">
      <dgm:prSet presAssocID="{91FC6950-EB15-4363-984C-D67F62D93E6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5BDAE1D5-EAA7-4679-BADD-51EAC4CFCEBC}" type="pres">
      <dgm:prSet presAssocID="{91FC6950-EB15-4363-984C-D67F62D93E6A}" presName="spaceRect" presStyleCnt="0"/>
      <dgm:spPr/>
    </dgm:pt>
    <dgm:pt modelId="{7E826797-7A7A-440C-83AA-6BDB2FF332C7}" type="pres">
      <dgm:prSet presAssocID="{91FC6950-EB15-4363-984C-D67F62D93E6A}" presName="textRect" presStyleLbl="revTx" presStyleIdx="1" presStyleCnt="4">
        <dgm:presLayoutVars>
          <dgm:chMax val="1"/>
          <dgm:chPref val="1"/>
        </dgm:presLayoutVars>
      </dgm:prSet>
      <dgm:spPr/>
    </dgm:pt>
    <dgm:pt modelId="{BC27A088-6C54-4A1F-887A-435BBB970D45}" type="pres">
      <dgm:prSet presAssocID="{9550CD1C-D49A-4018-B9F8-C73FF2C07C9E}" presName="sibTrans" presStyleLbl="sibTrans2D1" presStyleIdx="0" presStyleCnt="0"/>
      <dgm:spPr/>
    </dgm:pt>
    <dgm:pt modelId="{8763EA40-D8E2-47B8-8473-F737ACE3CC31}" type="pres">
      <dgm:prSet presAssocID="{194E4D1A-061F-4D63-A45F-769181F89B96}" presName="compNode" presStyleCnt="0"/>
      <dgm:spPr/>
    </dgm:pt>
    <dgm:pt modelId="{F0206E4A-9E23-4295-9D77-5BED9DD0277D}" type="pres">
      <dgm:prSet presAssocID="{194E4D1A-061F-4D63-A45F-769181F89B96}" presName="iconBgRect" presStyleLbl="bgShp" presStyleIdx="2" presStyleCnt="4"/>
      <dgm:spPr/>
    </dgm:pt>
    <dgm:pt modelId="{BE68CE2F-3939-4B08-BE72-29CE1DD77A31}" type="pres">
      <dgm:prSet presAssocID="{194E4D1A-061F-4D63-A45F-769181F89B9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51638F3-B47D-41F4-861B-9CE55A315250}" type="pres">
      <dgm:prSet presAssocID="{194E4D1A-061F-4D63-A45F-769181F89B96}" presName="spaceRect" presStyleCnt="0"/>
      <dgm:spPr/>
    </dgm:pt>
    <dgm:pt modelId="{F477676D-4142-4B76-9CDC-4222E7705023}" type="pres">
      <dgm:prSet presAssocID="{194E4D1A-061F-4D63-A45F-769181F89B96}" presName="textRect" presStyleLbl="revTx" presStyleIdx="2" presStyleCnt="4">
        <dgm:presLayoutVars>
          <dgm:chMax val="1"/>
          <dgm:chPref val="1"/>
        </dgm:presLayoutVars>
      </dgm:prSet>
      <dgm:spPr/>
    </dgm:pt>
    <dgm:pt modelId="{711122F4-22B0-47F6-A608-127A271EF568}" type="pres">
      <dgm:prSet presAssocID="{2D22AC73-3E16-4110-A898-550B26D60B36}" presName="sibTrans" presStyleLbl="sibTrans2D1" presStyleIdx="0" presStyleCnt="0"/>
      <dgm:spPr/>
    </dgm:pt>
    <dgm:pt modelId="{F80DF033-225F-4B40-8A4C-53A455904D7D}" type="pres">
      <dgm:prSet presAssocID="{367F1DB9-CC45-47FE-9887-E956C85868C8}" presName="compNode" presStyleCnt="0"/>
      <dgm:spPr/>
    </dgm:pt>
    <dgm:pt modelId="{DD4F14C9-E249-4673-9ABE-F96EBB38EC87}" type="pres">
      <dgm:prSet presAssocID="{367F1DB9-CC45-47FE-9887-E956C85868C8}" presName="iconBgRect" presStyleLbl="bgShp" presStyleIdx="3" presStyleCnt="4"/>
      <dgm:spPr/>
    </dgm:pt>
    <dgm:pt modelId="{97D13805-813B-415D-8051-FFE18AFA3F71}" type="pres">
      <dgm:prSet presAssocID="{367F1DB9-CC45-47FE-9887-E956C85868C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BD92DCD-ED1C-4EEE-A930-412A13BFF53E}" type="pres">
      <dgm:prSet presAssocID="{367F1DB9-CC45-47FE-9887-E956C85868C8}" presName="spaceRect" presStyleCnt="0"/>
      <dgm:spPr/>
    </dgm:pt>
    <dgm:pt modelId="{749CE81C-2249-4ED9-8CF5-2E8BFC7BA413}" type="pres">
      <dgm:prSet presAssocID="{367F1DB9-CC45-47FE-9887-E956C85868C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3021F01-A18E-4468-9D06-4E15A2876A99}" type="presOf" srcId="{91FC6950-EB15-4363-984C-D67F62D93E6A}" destId="{7E826797-7A7A-440C-83AA-6BDB2FF332C7}" srcOrd="0" destOrd="0" presId="urn:microsoft.com/office/officeart/2018/2/layout/IconCircleList"/>
    <dgm:cxn modelId="{82646719-533B-41EA-B6A8-D8D422CC5D45}" srcId="{37593252-C32F-421F-B6F2-954630B3A933}" destId="{91FC6950-EB15-4363-984C-D67F62D93E6A}" srcOrd="1" destOrd="0" parTransId="{AD827FB0-3FC2-4806-A3B1-5FCD0F56B090}" sibTransId="{9550CD1C-D49A-4018-B9F8-C73FF2C07C9E}"/>
    <dgm:cxn modelId="{8D426525-5A41-4951-8539-264A6A1D9A03}" type="presOf" srcId="{A05443B2-B0DA-4C9C-9312-3265499244D5}" destId="{27D8D8BB-D99A-47B8-A668-14242CD3858C}" srcOrd="0" destOrd="0" presId="urn:microsoft.com/office/officeart/2018/2/layout/IconCircleList"/>
    <dgm:cxn modelId="{1DDB702F-5469-40E7-9109-27C11C00EE9A}" type="presOf" srcId="{367F1DB9-CC45-47FE-9887-E956C85868C8}" destId="{749CE81C-2249-4ED9-8CF5-2E8BFC7BA413}" srcOrd="0" destOrd="0" presId="urn:microsoft.com/office/officeart/2018/2/layout/IconCircleList"/>
    <dgm:cxn modelId="{BE38115B-7E92-46BF-AAA2-BA8D1B6AEA48}" srcId="{37593252-C32F-421F-B6F2-954630B3A933}" destId="{194E4D1A-061F-4D63-A45F-769181F89B96}" srcOrd="2" destOrd="0" parTransId="{C1B979F9-1DEF-4580-9181-D4E08F894837}" sibTransId="{2D22AC73-3E16-4110-A898-550B26D60B36}"/>
    <dgm:cxn modelId="{326BF564-218A-4400-89EA-7EBBABEF0B33}" type="presOf" srcId="{2D22AC73-3E16-4110-A898-550B26D60B36}" destId="{711122F4-22B0-47F6-A608-127A271EF568}" srcOrd="0" destOrd="0" presId="urn:microsoft.com/office/officeart/2018/2/layout/IconCircleList"/>
    <dgm:cxn modelId="{F98B244C-752E-45CA-864C-C1BDEB5C0E76}" type="presOf" srcId="{37593252-C32F-421F-B6F2-954630B3A933}" destId="{E45C27D2-D77B-4181-B497-436EFC82E7D6}" srcOrd="0" destOrd="0" presId="urn:microsoft.com/office/officeart/2018/2/layout/IconCircleList"/>
    <dgm:cxn modelId="{36D49E85-1312-4103-9727-3C8D00C326A0}" srcId="{37593252-C32F-421F-B6F2-954630B3A933}" destId="{A05443B2-B0DA-4C9C-9312-3265499244D5}" srcOrd="0" destOrd="0" parTransId="{0EC4D095-AE9B-4B04-8284-568CCFBF021C}" sibTransId="{71DAC2B2-7E3B-4DB7-AB2B-08F18283A408}"/>
    <dgm:cxn modelId="{AB224089-25F6-4885-9C5F-45FAA0F6A9C5}" srcId="{37593252-C32F-421F-B6F2-954630B3A933}" destId="{367F1DB9-CC45-47FE-9887-E956C85868C8}" srcOrd="3" destOrd="0" parTransId="{1AB3B588-B06E-4919-99C8-1445F5AC47D6}" sibTransId="{4BCE5E4C-3478-4DC7-9668-093E91B51247}"/>
    <dgm:cxn modelId="{A77B13C5-9CA6-43F7-A315-3D50E8674C20}" type="presOf" srcId="{194E4D1A-061F-4D63-A45F-769181F89B96}" destId="{F477676D-4142-4B76-9CDC-4222E7705023}" srcOrd="0" destOrd="0" presId="urn:microsoft.com/office/officeart/2018/2/layout/IconCircleList"/>
    <dgm:cxn modelId="{AFF5ACD4-63C8-40C3-9875-D183D72D8686}" type="presOf" srcId="{71DAC2B2-7E3B-4DB7-AB2B-08F18283A408}" destId="{4FF096F6-F9F1-48CB-94EC-62877DA1AB70}" srcOrd="0" destOrd="0" presId="urn:microsoft.com/office/officeart/2018/2/layout/IconCircleList"/>
    <dgm:cxn modelId="{F7AB5AD8-20CF-4020-8244-0A2A9E4946E5}" type="presOf" srcId="{9550CD1C-D49A-4018-B9F8-C73FF2C07C9E}" destId="{BC27A088-6C54-4A1F-887A-435BBB970D45}" srcOrd="0" destOrd="0" presId="urn:microsoft.com/office/officeart/2018/2/layout/IconCircleList"/>
    <dgm:cxn modelId="{C21AB04C-A173-4404-A2EF-8A75F7540C45}" type="presParOf" srcId="{E45C27D2-D77B-4181-B497-436EFC82E7D6}" destId="{F6E7CEBA-ADAD-4AE1-A91A-09CBDA247F08}" srcOrd="0" destOrd="0" presId="urn:microsoft.com/office/officeart/2018/2/layout/IconCircleList"/>
    <dgm:cxn modelId="{E1DFF47A-29B6-4D53-AC66-6C69FC5B805D}" type="presParOf" srcId="{F6E7CEBA-ADAD-4AE1-A91A-09CBDA247F08}" destId="{FD6252F1-D6BF-4150-ACB6-B8F9490C2015}" srcOrd="0" destOrd="0" presId="urn:microsoft.com/office/officeart/2018/2/layout/IconCircleList"/>
    <dgm:cxn modelId="{03E95F55-07FB-4DBB-B1AB-56C5D8495C03}" type="presParOf" srcId="{FD6252F1-D6BF-4150-ACB6-B8F9490C2015}" destId="{DB45F0AD-3721-4F74-8B7C-DA2CEB1C52A5}" srcOrd="0" destOrd="0" presId="urn:microsoft.com/office/officeart/2018/2/layout/IconCircleList"/>
    <dgm:cxn modelId="{FC6EAB14-DB17-4A4D-9E88-7493E8989173}" type="presParOf" srcId="{FD6252F1-D6BF-4150-ACB6-B8F9490C2015}" destId="{5937957B-A961-4FF1-A87A-1DA7D79B8323}" srcOrd="1" destOrd="0" presId="urn:microsoft.com/office/officeart/2018/2/layout/IconCircleList"/>
    <dgm:cxn modelId="{5B5275D6-CA3D-4169-9662-F5E08C256E89}" type="presParOf" srcId="{FD6252F1-D6BF-4150-ACB6-B8F9490C2015}" destId="{0C52C44B-A096-40A4-8A9A-3BE1CBA1458E}" srcOrd="2" destOrd="0" presId="urn:microsoft.com/office/officeart/2018/2/layout/IconCircleList"/>
    <dgm:cxn modelId="{2FE40166-6490-433D-8FE9-DE09FD3CE6A9}" type="presParOf" srcId="{FD6252F1-D6BF-4150-ACB6-B8F9490C2015}" destId="{27D8D8BB-D99A-47B8-A668-14242CD3858C}" srcOrd="3" destOrd="0" presId="urn:microsoft.com/office/officeart/2018/2/layout/IconCircleList"/>
    <dgm:cxn modelId="{0E08FBC7-9ADB-4E6C-8486-606F153C7428}" type="presParOf" srcId="{F6E7CEBA-ADAD-4AE1-A91A-09CBDA247F08}" destId="{4FF096F6-F9F1-48CB-94EC-62877DA1AB70}" srcOrd="1" destOrd="0" presId="urn:microsoft.com/office/officeart/2018/2/layout/IconCircleList"/>
    <dgm:cxn modelId="{AB6B6D52-3201-4092-825E-ABBCCC07EB90}" type="presParOf" srcId="{F6E7CEBA-ADAD-4AE1-A91A-09CBDA247F08}" destId="{8F026727-F4AC-457C-B08C-5C7334E79EBC}" srcOrd="2" destOrd="0" presId="urn:microsoft.com/office/officeart/2018/2/layout/IconCircleList"/>
    <dgm:cxn modelId="{84246EB2-A7BA-492D-8452-4EA8F23F73DF}" type="presParOf" srcId="{8F026727-F4AC-457C-B08C-5C7334E79EBC}" destId="{D26DD198-F37F-4F59-B5F5-167DC1D89940}" srcOrd="0" destOrd="0" presId="urn:microsoft.com/office/officeart/2018/2/layout/IconCircleList"/>
    <dgm:cxn modelId="{4731F151-00A6-409E-A493-86A4C9361FBB}" type="presParOf" srcId="{8F026727-F4AC-457C-B08C-5C7334E79EBC}" destId="{829BFA84-7C3A-4D4D-8C7E-A9B8206239E1}" srcOrd="1" destOrd="0" presId="urn:microsoft.com/office/officeart/2018/2/layout/IconCircleList"/>
    <dgm:cxn modelId="{D7E51EEC-2228-40BE-9B41-86D435DBDD42}" type="presParOf" srcId="{8F026727-F4AC-457C-B08C-5C7334E79EBC}" destId="{5BDAE1D5-EAA7-4679-BADD-51EAC4CFCEBC}" srcOrd="2" destOrd="0" presId="urn:microsoft.com/office/officeart/2018/2/layout/IconCircleList"/>
    <dgm:cxn modelId="{3F443A2A-15EF-4282-881A-48FE6D17D2CB}" type="presParOf" srcId="{8F026727-F4AC-457C-B08C-5C7334E79EBC}" destId="{7E826797-7A7A-440C-83AA-6BDB2FF332C7}" srcOrd="3" destOrd="0" presId="urn:microsoft.com/office/officeart/2018/2/layout/IconCircleList"/>
    <dgm:cxn modelId="{86789DC4-5547-497F-B80A-95536E9059AF}" type="presParOf" srcId="{F6E7CEBA-ADAD-4AE1-A91A-09CBDA247F08}" destId="{BC27A088-6C54-4A1F-887A-435BBB970D45}" srcOrd="3" destOrd="0" presId="urn:microsoft.com/office/officeart/2018/2/layout/IconCircleList"/>
    <dgm:cxn modelId="{2BAA88A6-8235-42CD-9215-26A4DE817C2B}" type="presParOf" srcId="{F6E7CEBA-ADAD-4AE1-A91A-09CBDA247F08}" destId="{8763EA40-D8E2-47B8-8473-F737ACE3CC31}" srcOrd="4" destOrd="0" presId="urn:microsoft.com/office/officeart/2018/2/layout/IconCircleList"/>
    <dgm:cxn modelId="{CD0311AA-395E-4415-A5D0-A9313A133E03}" type="presParOf" srcId="{8763EA40-D8E2-47B8-8473-F737ACE3CC31}" destId="{F0206E4A-9E23-4295-9D77-5BED9DD0277D}" srcOrd="0" destOrd="0" presId="urn:microsoft.com/office/officeart/2018/2/layout/IconCircleList"/>
    <dgm:cxn modelId="{8050F6FE-C6CC-47BE-AD51-A88CEEF25883}" type="presParOf" srcId="{8763EA40-D8E2-47B8-8473-F737ACE3CC31}" destId="{BE68CE2F-3939-4B08-BE72-29CE1DD77A31}" srcOrd="1" destOrd="0" presId="urn:microsoft.com/office/officeart/2018/2/layout/IconCircleList"/>
    <dgm:cxn modelId="{BA0709C9-F1ED-4299-8846-CF98892203DC}" type="presParOf" srcId="{8763EA40-D8E2-47B8-8473-F737ACE3CC31}" destId="{951638F3-B47D-41F4-861B-9CE55A315250}" srcOrd="2" destOrd="0" presId="urn:microsoft.com/office/officeart/2018/2/layout/IconCircleList"/>
    <dgm:cxn modelId="{CC2E2236-E109-4D9D-8697-17ACD880B506}" type="presParOf" srcId="{8763EA40-D8E2-47B8-8473-F737ACE3CC31}" destId="{F477676D-4142-4B76-9CDC-4222E7705023}" srcOrd="3" destOrd="0" presId="urn:microsoft.com/office/officeart/2018/2/layout/IconCircleList"/>
    <dgm:cxn modelId="{C10BE20C-F52D-4381-A7B1-F62163D491E2}" type="presParOf" srcId="{F6E7CEBA-ADAD-4AE1-A91A-09CBDA247F08}" destId="{711122F4-22B0-47F6-A608-127A271EF568}" srcOrd="5" destOrd="0" presId="urn:microsoft.com/office/officeart/2018/2/layout/IconCircleList"/>
    <dgm:cxn modelId="{DC042156-045E-401A-B204-334ADA03FFC4}" type="presParOf" srcId="{F6E7CEBA-ADAD-4AE1-A91A-09CBDA247F08}" destId="{F80DF033-225F-4B40-8A4C-53A455904D7D}" srcOrd="6" destOrd="0" presId="urn:microsoft.com/office/officeart/2018/2/layout/IconCircleList"/>
    <dgm:cxn modelId="{64B95BFD-9EDC-4738-B832-2F51382151A2}" type="presParOf" srcId="{F80DF033-225F-4B40-8A4C-53A455904D7D}" destId="{DD4F14C9-E249-4673-9ABE-F96EBB38EC87}" srcOrd="0" destOrd="0" presId="urn:microsoft.com/office/officeart/2018/2/layout/IconCircleList"/>
    <dgm:cxn modelId="{750AA672-857C-4918-9C0E-5F79B6ADE4DD}" type="presParOf" srcId="{F80DF033-225F-4B40-8A4C-53A455904D7D}" destId="{97D13805-813B-415D-8051-FFE18AFA3F71}" srcOrd="1" destOrd="0" presId="urn:microsoft.com/office/officeart/2018/2/layout/IconCircleList"/>
    <dgm:cxn modelId="{05AF7E0E-F83C-40FF-AEDB-8B375220DF55}" type="presParOf" srcId="{F80DF033-225F-4B40-8A4C-53A455904D7D}" destId="{DBD92DCD-ED1C-4EEE-A930-412A13BFF53E}" srcOrd="2" destOrd="0" presId="urn:microsoft.com/office/officeart/2018/2/layout/IconCircleList"/>
    <dgm:cxn modelId="{E14E546D-DEB2-4BB7-914F-9C12432042B6}" type="presParOf" srcId="{F80DF033-225F-4B40-8A4C-53A455904D7D}" destId="{749CE81C-2249-4ED9-8CF5-2E8BFC7BA41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5A1B78-0AF4-4894-8821-5D4121466158}">
      <dsp:nvSpPr>
        <dsp:cNvPr id="0" name=""/>
        <dsp:cNvSpPr/>
      </dsp:nvSpPr>
      <dsp:spPr>
        <a:xfrm>
          <a:off x="212335" y="472457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33F976-B423-4E65-BE85-9AC14E76C872}">
      <dsp:nvSpPr>
        <dsp:cNvPr id="0" name=""/>
        <dsp:cNvSpPr/>
      </dsp:nvSpPr>
      <dsp:spPr>
        <a:xfrm>
          <a:off x="492877" y="752999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27E68F-ED8D-42DD-BC19-215A2301F222}">
      <dsp:nvSpPr>
        <dsp:cNvPr id="0" name=""/>
        <dsp:cNvSpPr/>
      </dsp:nvSpPr>
      <dsp:spPr>
        <a:xfrm>
          <a:off x="1834517" y="472457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Asymptomatic Nature:</a:t>
          </a:r>
          <a:r>
            <a:rPr lang="en-US" sz="1800" b="0" i="0" kern="1200" baseline="0"/>
            <a:t> The majority of individuals with Stage 1 or 2 hypertension experience </a:t>
          </a:r>
          <a:r>
            <a:rPr lang="en-US" sz="1800" b="1" i="0" kern="1200" baseline="0"/>
            <a:t>no specific symptoms</a:t>
          </a:r>
          <a:r>
            <a:rPr lang="en-US" sz="1800" b="0" i="0" kern="1200" baseline="0"/>
            <a:t>.</a:t>
          </a:r>
          <a:endParaRPr lang="en-US" sz="1800" kern="1200"/>
        </a:p>
      </dsp:txBody>
      <dsp:txXfrm>
        <a:off x="1834517" y="472457"/>
        <a:ext cx="3148942" cy="1335915"/>
      </dsp:txXfrm>
    </dsp:sp>
    <dsp:sp modelId="{FB3D8A2A-C843-4EAB-9DD8-F1F03DBF5E9D}">
      <dsp:nvSpPr>
        <dsp:cNvPr id="0" name=""/>
        <dsp:cNvSpPr/>
      </dsp:nvSpPr>
      <dsp:spPr>
        <a:xfrm>
          <a:off x="5532139" y="472457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B4781F-8A92-429A-A111-9535D9EDC5C7}">
      <dsp:nvSpPr>
        <dsp:cNvPr id="0" name=""/>
        <dsp:cNvSpPr/>
      </dsp:nvSpPr>
      <dsp:spPr>
        <a:xfrm>
          <a:off x="5812681" y="752999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19972-EE40-4707-A3D9-F2164FCC48C0}">
      <dsp:nvSpPr>
        <dsp:cNvPr id="0" name=""/>
        <dsp:cNvSpPr/>
      </dsp:nvSpPr>
      <dsp:spPr>
        <a:xfrm>
          <a:off x="7154322" y="472457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Symptom Significance:</a:t>
          </a:r>
          <a:r>
            <a:rPr lang="en-US" sz="1800" b="0" i="0" kern="1200" baseline="0"/>
            <a:t> Symptoms are often indicative of </a:t>
          </a:r>
          <a:r>
            <a:rPr lang="en-US" sz="1800" b="1" i="0" kern="1200" baseline="0"/>
            <a:t>target organ damage</a:t>
          </a:r>
          <a:r>
            <a:rPr lang="en-US" sz="1800" b="0" i="0" kern="1200" baseline="0"/>
            <a:t> or a hypertensive crisis/emergency.</a:t>
          </a:r>
          <a:endParaRPr lang="en-US" sz="1800" kern="1200"/>
        </a:p>
      </dsp:txBody>
      <dsp:txXfrm>
        <a:off x="7154322" y="472457"/>
        <a:ext cx="3148942" cy="1335915"/>
      </dsp:txXfrm>
    </dsp:sp>
    <dsp:sp modelId="{DBE056EC-0D2E-461C-AF02-F7A3BE7D7E28}">
      <dsp:nvSpPr>
        <dsp:cNvPr id="0" name=""/>
        <dsp:cNvSpPr/>
      </dsp:nvSpPr>
      <dsp:spPr>
        <a:xfrm>
          <a:off x="212335" y="254915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CA981E-83DB-4518-B0D8-190BDA6EF620}">
      <dsp:nvSpPr>
        <dsp:cNvPr id="0" name=""/>
        <dsp:cNvSpPr/>
      </dsp:nvSpPr>
      <dsp:spPr>
        <a:xfrm>
          <a:off x="492877" y="2829693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A4DD6E-BAA6-464E-A8A6-928BBA5E4D13}">
      <dsp:nvSpPr>
        <dsp:cNvPr id="0" name=""/>
        <dsp:cNvSpPr/>
      </dsp:nvSpPr>
      <dsp:spPr>
        <a:xfrm>
          <a:off x="1834517" y="254915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1" kern="1200" baseline="0"/>
            <a:t>Examples:</a:t>
          </a:r>
          <a:r>
            <a:rPr lang="en-US" sz="1800" b="0" i="0" kern="1200" baseline="0"/>
            <a:t> Severe headache, dizziness, vision changes, shortness of breath (if heart failure is present).</a:t>
          </a:r>
          <a:endParaRPr lang="en-US" sz="1800" kern="1200"/>
        </a:p>
      </dsp:txBody>
      <dsp:txXfrm>
        <a:off x="1834517" y="2549151"/>
        <a:ext cx="3148942" cy="1335915"/>
      </dsp:txXfrm>
    </dsp:sp>
    <dsp:sp modelId="{8BCEC2F2-8621-4509-B375-800F2C6DFF65}">
      <dsp:nvSpPr>
        <dsp:cNvPr id="0" name=""/>
        <dsp:cNvSpPr/>
      </dsp:nvSpPr>
      <dsp:spPr>
        <a:xfrm>
          <a:off x="5532139" y="254915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3EC312-17B0-4E9A-A21B-A15E9CD7AA5D}">
      <dsp:nvSpPr>
        <dsp:cNvPr id="0" name=""/>
        <dsp:cNvSpPr/>
      </dsp:nvSpPr>
      <dsp:spPr>
        <a:xfrm>
          <a:off x="5812681" y="2829693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19A1A-A2EE-4F15-BEA6-677184EC89A0}">
      <dsp:nvSpPr>
        <dsp:cNvPr id="0" name=""/>
        <dsp:cNvSpPr/>
      </dsp:nvSpPr>
      <dsp:spPr>
        <a:xfrm>
          <a:off x="7154322" y="254915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Implication for Practice:</a:t>
          </a:r>
          <a:r>
            <a:rPr lang="en-US" sz="1800" b="0" i="0" kern="1200" baseline="0"/>
            <a:t> Highlights the critical role of </a:t>
          </a:r>
          <a:r>
            <a:rPr lang="en-US" sz="1800" b="1" i="0" kern="1200" baseline="0"/>
            <a:t>proactive screening</a:t>
          </a:r>
          <a:r>
            <a:rPr lang="en-US" sz="1800" b="0" i="0" kern="1200" baseline="0"/>
            <a:t> by Primary Care staff (LO1).</a:t>
          </a:r>
          <a:endParaRPr lang="en-US" sz="1800" kern="1200"/>
        </a:p>
      </dsp:txBody>
      <dsp:txXfrm>
        <a:off x="7154322" y="2549151"/>
        <a:ext cx="3148942" cy="13359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614F4-2DEA-4AFA-B633-F3FC28E40162}">
      <dsp:nvSpPr>
        <dsp:cNvPr id="0" name=""/>
        <dsp:cNvSpPr/>
      </dsp:nvSpPr>
      <dsp:spPr>
        <a:xfrm>
          <a:off x="0" y="614"/>
          <a:ext cx="12192001" cy="14374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665920-190C-4277-8769-032A827B73E9}">
      <dsp:nvSpPr>
        <dsp:cNvPr id="0" name=""/>
        <dsp:cNvSpPr/>
      </dsp:nvSpPr>
      <dsp:spPr>
        <a:xfrm>
          <a:off x="434815" y="324030"/>
          <a:ext cx="790572" cy="7905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651BB-00C8-4F22-85EF-3A6682ABCE2C}">
      <dsp:nvSpPr>
        <dsp:cNvPr id="0" name=""/>
        <dsp:cNvSpPr/>
      </dsp:nvSpPr>
      <dsp:spPr>
        <a:xfrm>
          <a:off x="1660203" y="614"/>
          <a:ext cx="10531797" cy="1437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125" tIns="152125" rIns="152125" bIns="152125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/>
            <a:t>Scale:</a:t>
          </a:r>
          <a:r>
            <a:rPr lang="en-US" sz="2400" b="0" i="0" kern="1200" baseline="0"/>
            <a:t> Approximately </a:t>
          </a:r>
          <a:r>
            <a:rPr lang="en-US" sz="2400" b="1" i="0" kern="1200" baseline="0"/>
            <a:t>[Insert Current Statistic]%</a:t>
          </a:r>
          <a:r>
            <a:rPr lang="en-US" sz="2400" b="0" i="0" kern="1200" baseline="0"/>
            <a:t> of the adult population in the UK has diagnosed hypertension ([Cite latest NHS Digital/PHE data]).</a:t>
          </a:r>
          <a:endParaRPr lang="en-US" sz="2400" kern="1200"/>
        </a:p>
      </dsp:txBody>
      <dsp:txXfrm>
        <a:off x="1660203" y="614"/>
        <a:ext cx="10531797" cy="1437405"/>
      </dsp:txXfrm>
    </dsp:sp>
    <dsp:sp modelId="{58FFB5EB-2317-44BE-8839-0028DEE8D629}">
      <dsp:nvSpPr>
        <dsp:cNvPr id="0" name=""/>
        <dsp:cNvSpPr/>
      </dsp:nvSpPr>
      <dsp:spPr>
        <a:xfrm>
          <a:off x="0" y="1797370"/>
          <a:ext cx="12192001" cy="14374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4857AD-F04F-42FA-B3CE-05D644FC2389}">
      <dsp:nvSpPr>
        <dsp:cNvPr id="0" name=""/>
        <dsp:cNvSpPr/>
      </dsp:nvSpPr>
      <dsp:spPr>
        <a:xfrm>
          <a:off x="434815" y="2120787"/>
          <a:ext cx="790572" cy="7905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C3C4EF-57D9-4035-8A2C-3639D374F819}">
      <dsp:nvSpPr>
        <dsp:cNvPr id="0" name=""/>
        <dsp:cNvSpPr/>
      </dsp:nvSpPr>
      <dsp:spPr>
        <a:xfrm>
          <a:off x="1660203" y="1797370"/>
          <a:ext cx="10531797" cy="1437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125" tIns="152125" rIns="152125" bIns="152125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/>
            <a:t>Uncontrolled BP:</a:t>
          </a:r>
          <a:r>
            <a:rPr lang="en-US" sz="2400" b="0" i="0" kern="1200" baseline="0"/>
            <a:t> A significant percentage of those diagnosed remain </a:t>
          </a:r>
          <a:r>
            <a:rPr lang="en-US" sz="2400" b="1" i="0" kern="1200" baseline="0"/>
            <a:t>sub-optimally controlled</a:t>
          </a:r>
          <a:r>
            <a:rPr lang="en-US" sz="2400" b="0" i="0" kern="1200" baseline="0"/>
            <a:t> (&gt;140/90 mmHg).</a:t>
          </a:r>
          <a:endParaRPr lang="en-US" sz="2400" kern="1200"/>
        </a:p>
      </dsp:txBody>
      <dsp:txXfrm>
        <a:off x="1660203" y="1797370"/>
        <a:ext cx="10531797" cy="1437405"/>
      </dsp:txXfrm>
    </dsp:sp>
    <dsp:sp modelId="{46A2BB67-BE3A-45EE-80D8-31FBE96D6D17}">
      <dsp:nvSpPr>
        <dsp:cNvPr id="0" name=""/>
        <dsp:cNvSpPr/>
      </dsp:nvSpPr>
      <dsp:spPr>
        <a:xfrm>
          <a:off x="0" y="3594127"/>
          <a:ext cx="12192001" cy="143740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85800E-2727-4A01-A730-D892B58124A6}">
      <dsp:nvSpPr>
        <dsp:cNvPr id="0" name=""/>
        <dsp:cNvSpPr/>
      </dsp:nvSpPr>
      <dsp:spPr>
        <a:xfrm>
          <a:off x="434815" y="3917543"/>
          <a:ext cx="790572" cy="7905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4EE68-26EE-4FED-91DC-269C185B5345}">
      <dsp:nvSpPr>
        <dsp:cNvPr id="0" name=""/>
        <dsp:cNvSpPr/>
      </dsp:nvSpPr>
      <dsp:spPr>
        <a:xfrm>
          <a:off x="1660203" y="3594127"/>
          <a:ext cx="10531797" cy="1437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125" tIns="152125" rIns="152125" bIns="152125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/>
            <a:t>Health Inequalities:</a:t>
          </a:r>
          <a:r>
            <a:rPr lang="en-US" sz="2400" b="0" i="0" kern="1200" baseline="0"/>
            <a:t> Prevalence and control rates often show variance across socioeconomic deprivation indices and specific geographic regions in the UK.</a:t>
          </a:r>
          <a:endParaRPr lang="en-US" sz="2400" kern="1200"/>
        </a:p>
      </dsp:txBody>
      <dsp:txXfrm>
        <a:off x="1660203" y="3594127"/>
        <a:ext cx="10531797" cy="14374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FD168-57EB-4CB0-8DB4-285A308BAD98}">
      <dsp:nvSpPr>
        <dsp:cNvPr id="0" name=""/>
        <dsp:cNvSpPr/>
      </dsp:nvSpPr>
      <dsp:spPr>
        <a:xfrm>
          <a:off x="0" y="2209"/>
          <a:ext cx="12192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EB672-7F76-4D74-8AF8-770B6BE35CC4}">
      <dsp:nvSpPr>
        <dsp:cNvPr id="0" name=""/>
        <dsp:cNvSpPr/>
      </dsp:nvSpPr>
      <dsp:spPr>
        <a:xfrm>
          <a:off x="0" y="2209"/>
          <a:ext cx="12192000" cy="1506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i="0" kern="1200" baseline="0"/>
            <a:t>Worldwide Figures:</a:t>
          </a:r>
          <a:r>
            <a:rPr lang="en-US" sz="2900" b="0" i="0" kern="1200" baseline="0"/>
            <a:t> Hypertension affects over </a:t>
          </a:r>
          <a:r>
            <a:rPr lang="en-US" sz="2900" b="1" i="0" kern="1200" baseline="0"/>
            <a:t>1.28 billion adults</a:t>
          </a:r>
          <a:r>
            <a:rPr lang="en-US" sz="2900" b="0" i="0" kern="1200" baseline="0"/>
            <a:t> aged 30–79 years globally (WHO, Year).</a:t>
          </a:r>
          <a:endParaRPr lang="en-US" sz="2900" kern="1200"/>
        </a:p>
      </dsp:txBody>
      <dsp:txXfrm>
        <a:off x="0" y="2209"/>
        <a:ext cx="12192000" cy="1506632"/>
      </dsp:txXfrm>
    </dsp:sp>
    <dsp:sp modelId="{895A8928-90A0-4991-BE45-49E9A0801BEF}">
      <dsp:nvSpPr>
        <dsp:cNvPr id="0" name=""/>
        <dsp:cNvSpPr/>
      </dsp:nvSpPr>
      <dsp:spPr>
        <a:xfrm>
          <a:off x="0" y="1508841"/>
          <a:ext cx="12192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1EBB8-4D3A-4F65-9426-2241C9B229AA}">
      <dsp:nvSpPr>
        <dsp:cNvPr id="0" name=""/>
        <dsp:cNvSpPr/>
      </dsp:nvSpPr>
      <dsp:spPr>
        <a:xfrm>
          <a:off x="0" y="1508841"/>
          <a:ext cx="12192000" cy="1506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i="0" kern="1200" baseline="0"/>
            <a:t>Leading Risk Factor:</a:t>
          </a:r>
          <a:r>
            <a:rPr lang="en-US" sz="2900" b="0" i="0" kern="1200" baseline="0"/>
            <a:t> It is the leading preventable cause of premature death worldwide.</a:t>
          </a:r>
          <a:endParaRPr lang="en-US" sz="2900" kern="1200"/>
        </a:p>
      </dsp:txBody>
      <dsp:txXfrm>
        <a:off x="0" y="1508841"/>
        <a:ext cx="12192000" cy="1506632"/>
      </dsp:txXfrm>
    </dsp:sp>
    <dsp:sp modelId="{930641C3-5C38-4FF1-98CF-E1E5D0D7B5FA}">
      <dsp:nvSpPr>
        <dsp:cNvPr id="0" name=""/>
        <dsp:cNvSpPr/>
      </dsp:nvSpPr>
      <dsp:spPr>
        <a:xfrm>
          <a:off x="0" y="3015473"/>
          <a:ext cx="12192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4B3A7A-2B13-48C9-BE0E-EA988F4C810B}">
      <dsp:nvSpPr>
        <dsp:cNvPr id="0" name=""/>
        <dsp:cNvSpPr/>
      </dsp:nvSpPr>
      <dsp:spPr>
        <a:xfrm>
          <a:off x="0" y="3015473"/>
          <a:ext cx="12192000" cy="1506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i="0" kern="1200" baseline="0"/>
            <a:t>Contrast:</a:t>
          </a:r>
          <a:r>
            <a:rPr lang="en-US" sz="2900" b="0" i="0" kern="1200" baseline="0"/>
            <a:t> While the UK has established management pathways, many low/middle-income countries still face significant challenges in screening and access to affordable medication (Cite WHO Report).</a:t>
          </a:r>
          <a:endParaRPr lang="en-US" sz="2900" kern="1200"/>
        </a:p>
      </dsp:txBody>
      <dsp:txXfrm>
        <a:off x="0" y="3015473"/>
        <a:ext cx="12192000" cy="15066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45F0AD-3721-4F74-8B7C-DA2CEB1C52A5}">
      <dsp:nvSpPr>
        <dsp:cNvPr id="0" name=""/>
        <dsp:cNvSpPr/>
      </dsp:nvSpPr>
      <dsp:spPr>
        <a:xfrm>
          <a:off x="210785" y="547086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37957B-A961-4FF1-A87A-1DA7D79B8323}">
      <dsp:nvSpPr>
        <dsp:cNvPr id="0" name=""/>
        <dsp:cNvSpPr/>
      </dsp:nvSpPr>
      <dsp:spPr>
        <a:xfrm>
          <a:off x="491159" y="827460"/>
          <a:ext cx="774366" cy="7743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D8D8BB-D99A-47B8-A668-14242CD3858C}">
      <dsp:nvSpPr>
        <dsp:cNvPr id="0" name=""/>
        <dsp:cNvSpPr/>
      </dsp:nvSpPr>
      <dsp:spPr>
        <a:xfrm>
          <a:off x="1831996" y="547086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Definition:</a:t>
          </a:r>
          <a:r>
            <a:rPr lang="en-US" sz="1700" b="0" i="0" kern="1200" baseline="0"/>
            <a:t> Early detection and aggressive management to prevent the onset of CVD complications.</a:t>
          </a:r>
          <a:endParaRPr lang="en-US" sz="1700" kern="1200"/>
        </a:p>
      </dsp:txBody>
      <dsp:txXfrm>
        <a:off x="1831996" y="547086"/>
        <a:ext cx="3147056" cy="1335114"/>
      </dsp:txXfrm>
    </dsp:sp>
    <dsp:sp modelId="{D26DD198-F37F-4F59-B5F5-167DC1D89940}">
      <dsp:nvSpPr>
        <dsp:cNvPr id="0" name=""/>
        <dsp:cNvSpPr/>
      </dsp:nvSpPr>
      <dsp:spPr>
        <a:xfrm>
          <a:off x="5527403" y="547086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9BFA84-7C3A-4D4D-8C7E-A9B8206239E1}">
      <dsp:nvSpPr>
        <dsp:cNvPr id="0" name=""/>
        <dsp:cNvSpPr/>
      </dsp:nvSpPr>
      <dsp:spPr>
        <a:xfrm>
          <a:off x="5807777" y="827460"/>
          <a:ext cx="774366" cy="7743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826797-7A7A-440C-83AA-6BDB2FF332C7}">
      <dsp:nvSpPr>
        <dsp:cNvPr id="0" name=""/>
        <dsp:cNvSpPr/>
      </dsp:nvSpPr>
      <dsp:spPr>
        <a:xfrm>
          <a:off x="7148614" y="547086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Screening in Practice:</a:t>
          </a:r>
          <a:r>
            <a:rPr lang="en-US" sz="1700" b="0" i="0" kern="1200" baseline="0"/>
            <a:t> Routine opportunistic BP checks during </a:t>
          </a:r>
          <a:r>
            <a:rPr lang="en-US" sz="1700" b="0" i="1" kern="1200" baseline="0"/>
            <a:t>any</a:t>
          </a:r>
          <a:r>
            <a:rPr lang="en-US" sz="1700" b="0" i="0" kern="1200" baseline="0"/>
            <a:t> primary care contact (e.g., vaccinations, minor ailments, Health Visitor checks).</a:t>
          </a:r>
          <a:endParaRPr lang="en-US" sz="1700" kern="1200"/>
        </a:p>
      </dsp:txBody>
      <dsp:txXfrm>
        <a:off x="7148614" y="547086"/>
        <a:ext cx="3147056" cy="1335114"/>
      </dsp:txXfrm>
    </dsp:sp>
    <dsp:sp modelId="{F0206E4A-9E23-4295-9D77-5BED9DD0277D}">
      <dsp:nvSpPr>
        <dsp:cNvPr id="0" name=""/>
        <dsp:cNvSpPr/>
      </dsp:nvSpPr>
      <dsp:spPr>
        <a:xfrm>
          <a:off x="210785" y="2653223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68CE2F-3939-4B08-BE72-29CE1DD77A31}">
      <dsp:nvSpPr>
        <dsp:cNvPr id="0" name=""/>
        <dsp:cNvSpPr/>
      </dsp:nvSpPr>
      <dsp:spPr>
        <a:xfrm>
          <a:off x="491159" y="2933597"/>
          <a:ext cx="774366" cy="7743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7676D-4142-4B76-9CDC-4222E7705023}">
      <dsp:nvSpPr>
        <dsp:cNvPr id="0" name=""/>
        <dsp:cNvSpPr/>
      </dsp:nvSpPr>
      <dsp:spPr>
        <a:xfrm>
          <a:off x="1831996" y="2653223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Patient Empowerment:</a:t>
          </a:r>
          <a:r>
            <a:rPr lang="en-US" sz="1700" b="0" i="0" kern="1200" baseline="0"/>
            <a:t> Teaching individuals to monitor their own BP</a:t>
          </a:r>
          <a:endParaRPr lang="en-US" sz="1700" kern="1200"/>
        </a:p>
      </dsp:txBody>
      <dsp:txXfrm>
        <a:off x="1831996" y="2653223"/>
        <a:ext cx="3147056" cy="1335114"/>
      </dsp:txXfrm>
    </dsp:sp>
    <dsp:sp modelId="{DD4F14C9-E249-4673-9ABE-F96EBB38EC87}">
      <dsp:nvSpPr>
        <dsp:cNvPr id="0" name=""/>
        <dsp:cNvSpPr/>
      </dsp:nvSpPr>
      <dsp:spPr>
        <a:xfrm>
          <a:off x="5527403" y="2653223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D13805-813B-415D-8051-FFE18AFA3F71}">
      <dsp:nvSpPr>
        <dsp:cNvPr id="0" name=""/>
        <dsp:cNvSpPr/>
      </dsp:nvSpPr>
      <dsp:spPr>
        <a:xfrm>
          <a:off x="5807777" y="2933597"/>
          <a:ext cx="774366" cy="7743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9CE81C-2249-4ED9-8CF5-2E8BFC7BA413}">
      <dsp:nvSpPr>
        <dsp:cNvPr id="0" name=""/>
        <dsp:cNvSpPr/>
      </dsp:nvSpPr>
      <dsp:spPr>
        <a:xfrm>
          <a:off x="7148614" y="2653223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(HBPM) is a powerful secondary prevention tool, linking directly to self-management.</a:t>
          </a:r>
          <a:endParaRPr lang="en-US" sz="1700" kern="1200"/>
        </a:p>
      </dsp:txBody>
      <dsp:txXfrm>
        <a:off x="7148614" y="2653223"/>
        <a:ext cx="3147056" cy="13351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A97F3-B1F0-468E-BB10-4DDAFD03A117}" type="datetimeFigureOut">
              <a:rPr lang="en-IN" smtClean="0"/>
              <a:t>10-11-2025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2419A1-CD8D-4CC2-9CB2-180ECDDD89A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87144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4243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847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011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77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11/10/2025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653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11/10/2025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861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11/10/2025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750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497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559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232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650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912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 /><Relationship Id="rId2" Type="http://schemas.openxmlformats.org/officeDocument/2006/relationships/image" Target="../media/image12.png" /><Relationship Id="rId1" Type="http://schemas.openxmlformats.org/officeDocument/2006/relationships/slideLayout" Target="../slideLayouts/slideLayout2.xml" 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wp-content/uploads/2019/02/comprehensive-model-of-personalised-care.pdf" TargetMode="External" /><Relationship Id="rId2" Type="http://schemas.openxmlformats.org/officeDocument/2006/relationships/hyperlink" Target="https://www.nice.org.uk/guidance/ng136" TargetMode="External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fingertips.phe.org.uk/search/hypertension" TargetMode="External" /><Relationship Id="rId4" Type="http://schemas.openxmlformats.org/officeDocument/2006/relationships/hyperlink" Target="https://www.who.int/news-room/fact-sheets/detail/hypertension" TargetMode="External" 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ingsfund.org.uk/insight-and-analysis/reports/making-shared-decision-making-reality" TargetMode="External" /><Relationship Id="rId1" Type="http://schemas.openxmlformats.org/officeDocument/2006/relationships/slideLayout" Target="../slideLayouts/slideLayout2.xml" 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qrisk.org/" TargetMode="External" /><Relationship Id="rId1" Type="http://schemas.openxmlformats.org/officeDocument/2006/relationships/slideLayout" Target="../slideLayouts/slideLayout2.xml" 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57C737-F506-096C-6C83-4F6D41976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Title: High Blood Pressure (Hypertension) as a Long-Term Condition</a:t>
            </a:r>
            <a:b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Name:</a:t>
            </a:r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Ami Patel </a:t>
            </a:r>
            <a:b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ID: 2508221</a:t>
            </a:r>
            <a:b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Program:</a:t>
            </a:r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MSc Public Health and Social Care in Practice</a:t>
            </a:r>
            <a:b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Module:</a:t>
            </a:r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Community Care and Management of Longer-term Conditions (LCHS7003)</a:t>
            </a:r>
            <a:b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Assignment Title:</a:t>
            </a:r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Component 2: Individual Presentation</a:t>
            </a:r>
            <a:b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Lecturer:</a:t>
            </a:r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Dr Aishat Bakre</a:t>
            </a:r>
            <a:b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699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AA3A8-871A-0F89-442F-9BE8CD8D6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 b="1">
                <a:latin typeface="Arial" panose="020B0604020202020204" pitchFamily="34" charset="0"/>
                <a:cs typeface="Arial" panose="020B0604020202020204" pitchFamily="34" charset="0"/>
              </a:rPr>
              <a:t>Presentation Overview &amp; Target Audience Focus</a:t>
            </a:r>
            <a:endParaRPr lang="en-IN" sz="480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0EA7A71-3840-7711-1DF0-595EFDAABE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Presentation Flow:</a:t>
            </a: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Condition Overview &amp; Epidemiology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Management &amp; Treatment (UK Guidance)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Co-Production &amp; Personalised Care Application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Target Audience: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Primary Care Nurses and Health Visitors</a:t>
            </a: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Focus: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Emphasis on community-based screening, patient education,  self-management support,</a:t>
            </a:r>
            <a:r>
              <a:rPr lang="en-US" altLang="en-US" sz="1900">
                <a:latin typeface="Arial" panose="020B0604020202020204" pitchFamily="34" charset="0"/>
              </a:rPr>
              <a:t> 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and facilitating access to integrated, person-centred care pathways. (Evidence of understanding professional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6219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1895C-23CC-4DB8-E4D3-025836C00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996"/>
            <a:ext cx="11353800" cy="1017361"/>
          </a:xfrm>
        </p:spPr>
        <p:txBody>
          <a:bodyPr/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DEFINATION</a:t>
            </a:r>
            <a:r>
              <a:rPr lang="en-US"/>
              <a:t> 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7CEE5-515C-8B99-0019-993A1CB20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2" y="865840"/>
            <a:ext cx="11813723" cy="512357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200">
                <a:latin typeface="Arial"/>
                <a:cs typeface="Arial"/>
              </a:rPr>
              <a:t>Hypertension, or high blood pressure, is a chronic medical condition where the force of blood against your artery walls is consistently too high.</a:t>
            </a:r>
            <a:endParaRPr lang="en-US" altLang="en-US" sz="3200">
              <a:latin typeface="Arial"/>
              <a:cs typeface="Arial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b="1">
                <a:latin typeface="Arial"/>
                <a:cs typeface="Arial"/>
              </a:rPr>
              <a:t>Consistently high pressure</a:t>
            </a:r>
            <a:r>
              <a:rPr lang="en-US" altLang="en-US" sz="3200">
                <a:latin typeface="Arial"/>
                <a:cs typeface="Arial"/>
              </a:rPr>
              <a:t>: Hypertension is defined as persistently elevated arterial blood pressure. 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b="1">
                <a:latin typeface="Arial"/>
                <a:cs typeface="Arial"/>
              </a:rPr>
              <a:t>How blood pressure is measured</a:t>
            </a:r>
            <a:r>
              <a:rPr lang="en-US" altLang="en-US" sz="3200">
                <a:latin typeface="Arial"/>
                <a:cs typeface="Arial"/>
              </a:rPr>
              <a:t>: Blood pressure is recorded as two number                           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>
                <a:latin typeface="Arial"/>
                <a:cs typeface="Arial"/>
              </a:rPr>
              <a:t> </a:t>
            </a:r>
            <a:r>
              <a:rPr lang="en-US" altLang="en-US" sz="3200" b="1">
                <a:latin typeface="Arial"/>
                <a:cs typeface="Arial"/>
              </a:rPr>
              <a:t>Systolic pressure (the top number):</a:t>
            </a:r>
            <a:r>
              <a:rPr lang="en-US" altLang="en-US" sz="3200">
                <a:latin typeface="Arial"/>
                <a:cs typeface="Arial"/>
              </a:rPr>
              <a:t> The pressure in your arteries when your heart beats. 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b="1">
                <a:latin typeface="Arial"/>
                <a:cs typeface="Arial"/>
              </a:rPr>
              <a:t>Diastolic pressure (the bottom number):</a:t>
            </a:r>
            <a:r>
              <a:rPr lang="en-US" altLang="en-US" sz="3200">
                <a:latin typeface="Arial"/>
                <a:cs typeface="Arial"/>
              </a:rPr>
              <a:t> The pressure in your arteries when your heart rests between     beats.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09B1090-818E-A916-1C43-A9327B6414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0" y="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96E971-106A-21E3-21C7-E2734C94C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9150" y="3427369"/>
            <a:ext cx="9525" cy="9525"/>
          </a:xfrm>
          <a:prstGeom prst="rect">
            <a:avLst/>
          </a:prstGeom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633F5D0E-880E-442D-E766-F18E2006EF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00" y="2889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7050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6084B1-FAC5-58DF-DAB5-60DFC172A3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Aetiology and Risk Factors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4C284D0-622E-6BBB-FFD5-A675BBC09BD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Primary (Essential) Hypertension (90-95% of cases):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Multifactorial aetiology involving genetics, environment, and ageing.</a:t>
            </a:r>
          </a:p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Secondary Hypertension (5-10%):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Caused by underlying identifiable conditions (e.g., renal disease, endocrine disorders).</a:t>
            </a:r>
          </a:p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Key Modifiable Risk Factors: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High dietary </a:t>
            </a: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sodium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intake.</a:t>
            </a:r>
          </a:p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Low physical activity.</a:t>
            </a:r>
          </a:p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Excessive </a:t>
            </a: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alcohol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consumption.</a:t>
            </a:r>
          </a:p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Obesity/Overweight.</a:t>
            </a:r>
          </a:p>
          <a:p>
            <a:pPr marL="0" marR="0" lvl="0" indent="-228600" algn="l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Key Non-Modifiable Factors: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Age, family history, and certain ethnicities ([Cite sources]).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46688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489B95B-3407-91D5-3C07-FE842C4938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8069" y="643467"/>
            <a:ext cx="9915861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3683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DFB43CA-B24F-39EF-EE59-FBC19B26E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IN" b="1">
                <a:latin typeface="Arial" panose="020B0604020202020204" pitchFamily="34" charset="0"/>
                <a:cs typeface="Arial" panose="020B0604020202020204" pitchFamily="34" charset="0"/>
              </a:rPr>
              <a:t>Condition Overview: Symptoms</a:t>
            </a:r>
          </a:p>
        </p:txBody>
      </p:sp>
      <p:graphicFrame>
        <p:nvGraphicFramePr>
          <p:cNvPr id="16" name="Rectangle 2">
            <a:extLst>
              <a:ext uri="{FF2B5EF4-FFF2-40B4-BE49-F238E27FC236}">
                <a16:creationId xmlns:a16="http://schemas.microsoft.com/office/drawing/2014/main" id="{11EED771-2EFC-C69B-F1F4-36E7360289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7910165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4473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886B6-DB84-BEBD-B071-FCBDA7221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533043"/>
          </a:xfrm>
        </p:spPr>
        <p:txBody>
          <a:bodyPr/>
          <a:lstStyle/>
          <a:p>
            <a:r>
              <a:rPr lang="en-IN" b="1">
                <a:latin typeface="Arial" panose="020B0604020202020204" pitchFamily="34" charset="0"/>
                <a:cs typeface="Arial" panose="020B0604020202020204" pitchFamily="34" charset="0"/>
              </a:rPr>
              <a:t>Epidemiology: UK Prevalence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7B31705-C50C-20EA-DDBC-467A6E9F4A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3859609"/>
              </p:ext>
            </p:extLst>
          </p:nvPr>
        </p:nvGraphicFramePr>
        <p:xfrm>
          <a:off x="0" y="1898168"/>
          <a:ext cx="12192001" cy="5032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0096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62577-1620-C378-13ED-8935D36F2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3131"/>
            <a:ext cx="10515600" cy="1325563"/>
          </a:xfrm>
        </p:spPr>
        <p:txBody>
          <a:bodyPr/>
          <a:lstStyle/>
          <a:p>
            <a:r>
              <a:rPr lang="en-IN" b="1">
                <a:latin typeface="Arial" panose="020B0604020202020204" pitchFamily="34" charset="0"/>
                <a:cs typeface="Arial" panose="020B0604020202020204" pitchFamily="34" charset="0"/>
              </a:rPr>
              <a:t>Epidemiology: Global Prevalence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60B3F855-EE2C-B5E0-8CC7-2F65BCB4768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2030554"/>
          <a:ext cx="12192000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5221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BE517-AFD9-A9D1-7B99-A3E3D0F68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IN" sz="4000" b="1">
                <a:latin typeface="Arial" panose="020B0604020202020204" pitchFamily="34" charset="0"/>
                <a:cs typeface="Arial" panose="020B0604020202020204" pitchFamily="34" charset="0"/>
              </a:rPr>
              <a:t>Economic Burden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B1F6710-7CDF-66A9-3BCC-6EECFBE1A5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0" y="2470244"/>
            <a:ext cx="5334197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Direct Costs: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Expenditure on anti-hypertensive medications, routine BP monitoring equipment, and management of acute events (e.g., Stroke, MI).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Comorbidity Management: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Substantial costs are driven by treating associated conditions like CKD and Heart Failure (Cite Economic Study).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Productivity Loss: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Significant economic burden via lost working days and premature mortality attributable to cardiovascular events linked to uncontrolled BP.</a:t>
            </a:r>
          </a:p>
        </p:txBody>
      </p:sp>
      <p:pic>
        <p:nvPicPr>
          <p:cNvPr id="6" name="Picture 5" descr="Assorted pills and tablets">
            <a:extLst>
              <a:ext uri="{FF2B5EF4-FFF2-40B4-BE49-F238E27FC236}">
                <a16:creationId xmlns:a16="http://schemas.microsoft.com/office/drawing/2014/main" id="{8C50B691-40FF-0000-976D-97B8BC135A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25" r="20314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147624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FC67E-8D44-5D4F-8C39-858F2D938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4119" y="-1479"/>
            <a:ext cx="10549719" cy="1029862"/>
          </a:xfrm>
        </p:spPr>
        <p:txBody>
          <a:bodyPr/>
          <a:lstStyle/>
          <a:p>
            <a:r>
              <a:rPr lang="en-IN" b="1">
                <a:latin typeface="Arial" panose="020B0604020202020204" pitchFamily="34" charset="0"/>
                <a:cs typeface="Arial" panose="020B0604020202020204" pitchFamily="34" charset="0"/>
              </a:rPr>
              <a:t>Social &amp; Psychological Burden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87DEB-C27B-D566-5CC2-F30E94992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6827" y="836908"/>
            <a:ext cx="12305654" cy="518418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b="1">
                <a:latin typeface="Arial"/>
                <a:cs typeface="Arial"/>
              </a:rPr>
              <a:t>Psychological Impact:</a:t>
            </a:r>
            <a:endParaRPr lang="en-US" sz="3200">
              <a:latin typeface="Arial"/>
              <a:cs typeface="Arial"/>
            </a:endParaRPr>
          </a:p>
          <a:p>
            <a:pPr lvl="1"/>
            <a:r>
              <a:rPr lang="en-US" sz="3200">
                <a:latin typeface="Arial"/>
                <a:cs typeface="Arial"/>
              </a:rPr>
              <a:t>Anxiety regarding future health risks/complications.</a:t>
            </a:r>
          </a:p>
          <a:p>
            <a:pPr lvl="1"/>
            <a:r>
              <a:rPr lang="en-US" sz="3200" b="1">
                <a:latin typeface="Arial"/>
                <a:cs typeface="Arial"/>
              </a:rPr>
              <a:t>Treatment Burden:</a:t>
            </a:r>
            <a:r>
              <a:rPr lang="en-US" sz="3200">
                <a:latin typeface="Arial"/>
                <a:cs typeface="Arial"/>
              </a:rPr>
              <a:t> Managing complex medication schedules and necessary lifestyle changes.</a:t>
            </a:r>
          </a:p>
          <a:p>
            <a:r>
              <a:rPr lang="en-US" sz="3200" b="1">
                <a:latin typeface="Arial"/>
                <a:cs typeface="Arial"/>
              </a:rPr>
              <a:t>Social Impact:</a:t>
            </a:r>
            <a:endParaRPr lang="en-US" sz="3200">
              <a:latin typeface="Arial"/>
              <a:cs typeface="Arial"/>
            </a:endParaRPr>
          </a:p>
          <a:p>
            <a:pPr lvl="1"/>
            <a:r>
              <a:rPr lang="en-US" sz="3200">
                <a:latin typeface="Arial"/>
                <a:cs typeface="Arial"/>
              </a:rPr>
              <a:t>Impact on social activities due to dietary restrictions or fatigue.</a:t>
            </a:r>
          </a:p>
          <a:p>
            <a:pPr lvl="1"/>
            <a:r>
              <a:rPr lang="en-US" sz="3200">
                <a:latin typeface="Arial"/>
                <a:cs typeface="Arial"/>
              </a:rPr>
              <a:t>Stigma or perceived blame related to lifestyle choices.</a:t>
            </a:r>
          </a:p>
          <a:p>
            <a:r>
              <a:rPr lang="en-US" sz="3200" b="1">
                <a:latin typeface="Arial"/>
                <a:cs typeface="Arial"/>
              </a:rPr>
              <a:t>Family Impact:</a:t>
            </a:r>
            <a:r>
              <a:rPr lang="en-US" sz="3200">
                <a:latin typeface="Arial"/>
                <a:cs typeface="Arial"/>
              </a:rPr>
              <a:t> The condition often requires family involvement in support, impacting carers' time and resources (LO1).</a:t>
            </a:r>
          </a:p>
          <a:p>
            <a:endParaRPr lang="en-IN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95133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person&amp;#39;s body&#10;&#10;AI-generated content may be incorrect.">
            <a:extLst>
              <a:ext uri="{FF2B5EF4-FFF2-40B4-BE49-F238E27FC236}">
                <a16:creationId xmlns:a16="http://schemas.microsoft.com/office/drawing/2014/main" id="{F489EC82-B692-D4FD-823D-8A86FA006D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42" b="381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6061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4CD0E-9662-87C0-7755-3CEA5AF59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IN" sz="4800" b="1">
                <a:latin typeface="Arial" panose="020B0604020202020204" pitchFamily="34" charset="0"/>
                <a:cs typeface="Arial" panose="020B0604020202020204" pitchFamily="34" charset="0"/>
              </a:rPr>
              <a:t>Diagnosis &amp; Assessment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BE3ADC8-B33E-F5B6-6F27-BAD3BB47D1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Guidance </a:t>
            </a:r>
            <a:r>
              <a:rPr lang="en-US" altLang="en-US" sz="1700" b="1">
                <a:latin typeface="Arial"/>
                <a:cs typeface="Arial"/>
              </a:rPr>
              <a:t>Foundation</a:t>
            </a: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: Diagnosis must adhere strictly to NICE Clinical Guidelines (Cite current NICE Guideline).</a:t>
            </a:r>
            <a:endParaRPr lang="en-US" sz="1700" b="1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endParaRPr lang="en-US" altLang="en-US" sz="1700">
              <a:latin typeface="Arial"/>
              <a:cs typeface="Arial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Two-Step Confirmation: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Initial high reading in clinic.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Confirmation via </a:t>
            </a: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Home Blood Pressure Monitoring (text</a:t>
            </a:r>
            <a:r>
              <a:rPr lang="en-US" altLang="en-US" sz="17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HBPM)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Ambulatory Blood Pressure Monitoring (ABPM)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rule out </a:t>
            </a: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White Coat Hypertension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Self-Assessment Role: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Emphasize training patients/carers on accurate HBPM technique (Practical Skill application).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96293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26CA5-0893-76DF-C5C8-BCDB6343F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IN" sz="4000" b="1">
                <a:latin typeface="Arial" panose="020B0604020202020204" pitchFamily="34" charset="0"/>
                <a:cs typeface="Arial" panose="020B0604020202020204" pitchFamily="34" charset="0"/>
              </a:rPr>
              <a:t>Diagnosis &amp; Assessment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241F03F-FDAF-DCFE-5F8C-9394E1E8DCD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2" y="2743200"/>
            <a:ext cx="4646905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 Organ Damage Screening: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Baseline assessment for kidney function (eGFR, Albuminuria), retinal changes, and cardiac function (ECG).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Risk Stratification: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Calculation of 10-year </a:t>
            </a: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Cardiovascular Disease Risk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(e.g., using QRISK3) to inform the intensity of treatment goals (LO2).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Holistic Enquiry: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Assessment of psychosocial factors, health literacy, and readiness to change </a:t>
            </a:r>
            <a:r>
              <a:rPr kumimoji="0" lang="en-US" altLang="en-US" sz="17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setting treatment goals.</a:t>
            </a:r>
          </a:p>
        </p:txBody>
      </p:sp>
      <p:pic>
        <p:nvPicPr>
          <p:cNvPr id="6" name="Picture 5" descr="A picture of an electromagnetic radiation">
            <a:extLst>
              <a:ext uri="{FF2B5EF4-FFF2-40B4-BE49-F238E27FC236}">
                <a16:creationId xmlns:a16="http://schemas.microsoft.com/office/drawing/2014/main" id="{BB6AB143-C9EE-D578-B3A7-9D069E82D1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86" r="20440" b="-4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6907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F5513C-DF28-389D-F188-8C334E8E5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IN" sz="4800" b="1">
                <a:latin typeface="Arial" panose="020B0604020202020204" pitchFamily="34" charset="0"/>
                <a:cs typeface="Arial" panose="020B0604020202020204" pitchFamily="34" charset="0"/>
              </a:rPr>
              <a:t>Management Frameworks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2FECEB7-04D5-DD25-5472-A9C5D9B8BD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Long-Term Conditions Model (e.g., Cullen/Wynn Framework):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Illustrates the balance between </a:t>
            </a: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primary care/self-management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specialist support.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Positioning the Nurse/HV as the key facilitator for ongoing, structured self-care plans.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Quality and Outcomes Framework (QOF):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Demonstrates how national contracts drive structured, evidence-based management within primary care, ensuring key processes (e.g., annual review) are met (LO2).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4186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85F389-0722-EFD6-CF25-75B154A21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IN" sz="4800" b="1">
                <a:latin typeface="Arial" panose="020B0604020202020204" pitchFamily="34" charset="0"/>
                <a:cs typeface="Arial" panose="020B0604020202020204" pitchFamily="34" charset="0"/>
              </a:rPr>
              <a:t>Management: Lifestyle Interventions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9606C9C-282E-220F-6036-FFA8E679B3F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Dietary Modification: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Emphasis on the </a:t>
            </a: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DASH diet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principles and significantly reducing </a:t>
            </a: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sodium/salt intake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(e.g.,6 day).</a:t>
            </a:r>
            <a:endParaRPr lang="en-US" altLang="en-US" sz="2400" b="0" i="0" u="none" strike="noStrike" cap="none" normalizeH="0" baseline="0">
              <a:ln>
                <a:noFill/>
              </a:ln>
              <a:effectLst/>
              <a:latin typeface="Arial"/>
              <a:cs typeface="Arial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Physical Activity: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Achieving recommended targets for aerobic activity.</a:t>
            </a:r>
            <a:endParaRPr lang="en-US" altLang="en-US" sz="2400" b="0" i="0" u="none" strike="noStrike" cap="none" normalizeH="0" baseline="0">
              <a:ln>
                <a:noFill/>
              </a:ln>
              <a:effectLst/>
              <a:latin typeface="Arial"/>
              <a:cs typeface="Arial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Weight Management: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Linking BMI reduction directly to {BP} reduction (e.g., a 1 kg loss can lower BP by approx. 1 mmHg.</a:t>
            </a:r>
            <a:endParaRPr lang="en-US" altLang="en-US" sz="2400" b="0" i="0" u="none" strike="noStrike" cap="none" normalizeH="0" baseline="0">
              <a:ln>
                <a:noFill/>
              </a:ln>
              <a:effectLst/>
              <a:latin typeface="Arial"/>
              <a:cs typeface="Arial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Professional Role: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Nurses/HVs must move beyond 'telling' to </a:t>
            </a: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coaching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and identifying specific barriers to adherence.</a:t>
            </a:r>
            <a:endParaRPr lang="en-US" altLang="en-US" sz="2400" b="0" i="0" u="none" strike="noStrike" cap="none" normalizeH="0" baseline="0">
              <a:ln>
                <a:noFill/>
              </a:ln>
              <a:effectLst/>
              <a:latin typeface="Arial"/>
              <a:cs typeface="Arial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63123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152CF0-46A0-2133-F3B4-DB40C907F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IN" sz="4800" b="1">
                <a:latin typeface="Arial" panose="020B0604020202020204" pitchFamily="34" charset="0"/>
                <a:cs typeface="Arial" panose="020B0604020202020204" pitchFamily="34" charset="0"/>
              </a:rPr>
              <a:t>Treatment Options (UK Guidance)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698AA06-121B-31F2-1AF5-B3D295AB104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Treatment Goal: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Aim for BP below 140/90 mmHg for most; potentially tighter targets (&lt;130/80 mmHg) for certain lower-risk groups if tolerated (Critical evaluation point).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Stepped-Care Algorithm: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 &lt;80: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Start ACE Inhibitor (ACEi) or Angiotensin Receptor Blocker (ARB).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still high: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Add Calcium Channel Blocker (CCB).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still high: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Add Thiazide-like Diuretic ([Cite specific NICE table/figure]).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 &gt;80: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Different initial combination strategy (LO2).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865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25212-6792-ED17-8A44-25CB0B6EC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IN" sz="4800" b="1">
                <a:latin typeface="Arial" panose="020B0604020202020204" pitchFamily="34" charset="0"/>
                <a:cs typeface="Arial" panose="020B0604020202020204" pitchFamily="34" charset="0"/>
              </a:rPr>
              <a:t>Treatment: Adherence Challenges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8B91AE5-67EE-D8DC-F624-8F0BDA47287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Adherence Data: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Low adherence rates are common in chronic conditions; often the main reason for uncontrolled BP despite medication.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Polypharmacy: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As patients age or develop comorbidities, the number of required medications increases, leading to: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Increased risk of drug-drug interactions.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Cognitive overload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 the patient.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Intervention Focus: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Simplifying regimens, providing blister packs/dosette boxes, and leveraging technology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59244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D01ACF-E3A2-ED8D-C5B9-3068C48BB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IN" sz="4800" b="1">
                <a:latin typeface="Arial" panose="020B0604020202020204" pitchFamily="34" charset="0"/>
                <a:cs typeface="Arial" panose="020B0604020202020204" pitchFamily="34" charset="0"/>
              </a:rPr>
              <a:t>Comorbidities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0EAC976-F467-CB32-96D0-D7194D05E7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Cardiovascular Disease (CVD):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most critical association; hypertension accelerates Atherosclerosis, leading to: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Coronary Heart Disease (CHD)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Myocardial Infarction (MI).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Renal Impact: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Hypertension is a major cause of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Chronic Kidney Disease (CKD)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CKD also exacerbates hypertension (a vicious cycle).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Other Links: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Peripheral Arterial Disease (PAD), and a bidirectional relationship with Type 2 Diabetes.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8079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A8F64-9FCB-BFC9-421D-B24BFD039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IN" sz="4800" b="1">
                <a:latin typeface="aHeadings)"/>
              </a:rPr>
              <a:t>Comorbidities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6DA9CE7-D18F-DA7B-333B-98F86583C1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Complexity: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Managing hypertension alongside two or more other long-term conditions requires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integrated care planning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Conflicting Guidelines: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Treatment goals may conflict (e.g.,</a:t>
            </a:r>
            <a:r>
              <a:rPr lang="en-US" altLang="en-US">
                <a:latin typeface="Arial"/>
                <a:cs typeface="Arial"/>
              </a:rPr>
              <a:t> 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BP targets vs.</a:t>
            </a:r>
            <a:r>
              <a:rPr lang="en-US" altLang="en-US">
                <a:latin typeface="Arial"/>
                <a:cs typeface="Arial"/>
              </a:rPr>
              <a:t> 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GFR preservation).</a:t>
            </a:r>
            <a:endParaRPr lang="en-US" altLang="en-US" b="0" i="0" u="none" strike="noStrike" cap="none" normalizeH="0" baseline="0">
              <a:ln>
                <a:noFill/>
              </a:ln>
              <a:effectLst/>
              <a:latin typeface="Arial"/>
              <a:cs typeface="Arial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Co-production Necessity: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Multimorbidity management </a:t>
            </a:r>
            <a:r>
              <a:rPr kumimoji="0" lang="en-US" altLang="en-US" b="0" i="1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requires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the patient to </a:t>
            </a:r>
            <a:r>
              <a:rPr lang="en-US" altLang="en-US">
                <a:latin typeface="Arial"/>
                <a:cs typeface="Arial"/>
              </a:rPr>
              <a:t>prioritise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goals, as managing everything simultaneously can be overwhelming (LO1).</a:t>
            </a:r>
            <a:endParaRPr lang="en-US" altLang="en-US" b="0" i="0" u="none" strike="noStrike" cap="none" normalizeH="0" baseline="0">
              <a:ln>
                <a:noFill/>
              </a:ln>
              <a:effectLst/>
              <a:latin typeface="Arial"/>
              <a:cs typeface="Arial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System Focus: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This scenario highlights the need for robust case management, often via services like Community Matrons or integrated care teams.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09002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D9A4E5-0A93-0EF6-6AD5-E93AB309B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IN" sz="4800" b="1"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D3B6D83-F2A1-4DA6-1DCF-47823933F0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Definition: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Actions taken to prevent the development of hypertension in individuals who are currently normotensive.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Policy Levers (UK Context):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Salt Reduction Strategy: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Industry-led targets for reducing sodium in processed foods (Government/WHO focus).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Active Travel Promotion: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Designing environments that encourage walking/cycling.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Food Labelling: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Clear, front-of-pack nutritional information (LO2).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20880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9171AB-8A74-71D2-1E72-9054FF6FE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IN" sz="4000" b="1"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8" name="Rectangle 1">
            <a:extLst>
              <a:ext uri="{FF2B5EF4-FFF2-40B4-BE49-F238E27FC236}">
                <a16:creationId xmlns:a16="http://schemas.microsoft.com/office/drawing/2014/main" id="{638C734F-21B5-A50E-34B8-6C5B1EE67B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3859578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09419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AC7C4F-31E8-FB24-6310-5DE1FDD6A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 b="1">
                <a:latin typeface="Arial" panose="020B0604020202020204" pitchFamily="34" charset="0"/>
                <a:cs typeface="Arial" panose="020B0604020202020204" pitchFamily="34" charset="0"/>
              </a:rPr>
              <a:t>Co-Productive Care: Skills, Values, Behaviours</a:t>
            </a:r>
            <a:endParaRPr lang="en-IN" sz="4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D61E1CC-566F-4E52-071E-071DF502FA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Co-production moves beyond </a:t>
            </a: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 </a:t>
            </a:r>
            <a:r>
              <a:rPr kumimoji="0" lang="en-US" altLang="en-US" sz="1900" b="1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involvement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shared power and responsibility.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Essential Values: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Empathy, Partnership, Non-Judgmental Stance.</a:t>
            </a: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Motivational Interviewing (MI):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Eliciting behaviour change from within the patient's frame of reference.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Literacy Assessment: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Ensuring information is understood at the patient's level.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 Required: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Actively </a:t>
            </a:r>
            <a:r>
              <a:rPr kumimoji="0" lang="en-US" altLang="en-US" sz="19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ceding control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over the </a:t>
            </a:r>
            <a:r>
              <a:rPr kumimoji="0" lang="en-US" altLang="en-US" sz="19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treatment planning to the patient (Critical Analysis).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46499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ECEC04-96BE-666E-ACD1-35874F0B7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IN" sz="4800" b="1">
                <a:latin typeface="Arial" panose="020B0604020202020204" pitchFamily="34" charset="0"/>
                <a:cs typeface="Arial" panose="020B0604020202020204" pitchFamily="34" charset="0"/>
              </a:rPr>
              <a:t>Co-Productive Care in Practice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6BD3074-4744-7D03-415C-249B2C4A62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Scenario: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Patient has high BP and struggles with dietary adherence due to social commitments.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Traditional: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Prescribe diet plan/medication increase.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Co-Productive:</a:t>
            </a:r>
            <a:endParaRPr kumimoji="0" lang="en-US" altLang="en-US" sz="22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Explore: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22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makes the diet hard for you?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(Elicit barriers).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Collaborate: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22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you could only change one thing this month, what would make the biggest difference to your pressure?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(Shared goal setting).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7958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51567-FE44-7BD2-C98B-2A35E4021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IN" sz="4800" b="1">
                <a:latin typeface="Arial" panose="020B0604020202020204" pitchFamily="34" charset="0"/>
                <a:cs typeface="Arial" panose="020B0604020202020204" pitchFamily="34" charset="0"/>
              </a:rPr>
              <a:t>Recommendation: Personalised Care Model</a:t>
            </a:r>
          </a:p>
        </p:txBody>
      </p:sp>
      <p:sp>
        <p:nvSpPr>
          <p:cNvPr id="33" name="Rectangle 1">
            <a:extLst>
              <a:ext uri="{FF2B5EF4-FFF2-40B4-BE49-F238E27FC236}">
                <a16:creationId xmlns:a16="http://schemas.microsoft.com/office/drawing/2014/main" id="{1440443E-0162-2BAB-7873-DCF6EC5CD0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Model: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framework integrating six evidence-based components designed to shift the balance from passive recipient to active self-manager (Cite NHS England Model).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 Rationale: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 a condition like hypertension, which requires daily self-monitoring and long-term adherence, this model provides the necessary structure to enhance </a:t>
            </a: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 activation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improve outcomes (LO2).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35466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66F0EF-1BE8-63F0-2D0C-8A4BE73DF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 b="1">
                <a:latin typeface="Arial" panose="020B0604020202020204" pitchFamily="34" charset="0"/>
                <a:cs typeface="Arial" panose="020B0604020202020204" pitchFamily="34" charset="0"/>
              </a:rPr>
              <a:t>Personalised Care Components in Action</a:t>
            </a:r>
            <a:endParaRPr lang="en-IN" sz="4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54F2BE7-9613-BF46-D7EE-3D05C3316C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Component 1: Enhanced Self-Management Support: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Providing tailored education on BP targets, reading HBPM devices, and medication side effects.</a:t>
            </a: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Component 4: Shared Decision Making (SDM):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Discussing the pros/cons of different drug classes based on the patient's lifestyle and clinical profile (e.g.,</a:t>
            </a:r>
            <a:r>
              <a:rPr lang="en-US" altLang="en-US" sz="2200">
                <a:latin typeface="Arial"/>
                <a:cs typeface="Arial"/>
              </a:rPr>
              <a:t> </a:t>
            </a:r>
            <a:r>
              <a:rPr kumimoji="0" lang="en-US" altLang="en-US" sz="2200" b="0" i="0" u="none" strike="noStrike" cap="none" normalizeH="0" baseline="0" err="1">
                <a:ln>
                  <a:noFill/>
                </a:ln>
                <a:effectLst/>
                <a:latin typeface="Arial"/>
                <a:cs typeface="Arial"/>
              </a:rPr>
              <a:t>ACEi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vs. CCB).</a:t>
            </a:r>
            <a:endParaRPr lang="en-US" altLang="en-US" sz="2200" b="0" i="0" u="none" strike="noStrike" cap="none" normalizeH="0" baseline="0">
              <a:ln>
                <a:noFill/>
              </a:ln>
              <a:effectLst/>
              <a:latin typeface="Arial"/>
              <a:cs typeface="Arial"/>
            </a:endParaRP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Component 6: </a:t>
            </a:r>
            <a:r>
              <a:rPr lang="en-US" altLang="en-US" sz="2200" b="1">
                <a:latin typeface="Arial"/>
                <a:cs typeface="Arial"/>
              </a:rPr>
              <a:t>Personalise</a:t>
            </a: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Risk Communication: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Using QRISK3 scores collaboratively to</a:t>
            </a:r>
            <a:r>
              <a:rPr lang="en-US" altLang="en-US" sz="2200">
                <a:latin typeface="Arial"/>
                <a:cs typeface="Arial"/>
              </a:rPr>
              <a:t> contextualize 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the risk of </a:t>
            </a:r>
            <a:r>
              <a:rPr kumimoji="0" lang="en-US" altLang="en-US" sz="2200" b="0" i="1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not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managing BP effectively (Synthesis/Application).</a:t>
            </a:r>
            <a:endParaRPr lang="en-US" altLang="en-US" sz="2200" b="0" i="0" u="none" strike="noStrike" cap="none" normalizeH="0" baseline="0">
              <a:ln>
                <a:noFill/>
              </a:ln>
              <a:effectLst/>
              <a:latin typeface="Arial"/>
              <a:cs typeface="Arial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50832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F4C891B-62D0-4250-AEB7-0F42BAD78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14F2A-F411-D3D4-ADDC-A87545599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5458" y="2212258"/>
            <a:ext cx="9808067" cy="1113503"/>
          </a:xfrm>
        </p:spPr>
        <p:txBody>
          <a:bodyPr anchor="b">
            <a:normAutofit/>
          </a:bodyPr>
          <a:lstStyle/>
          <a:p>
            <a:pPr algn="ctr"/>
            <a:r>
              <a:rPr lang="en-IN" sz="4000" b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8" name="Graphic 7" descr="Heart Organ">
            <a:extLst>
              <a:ext uri="{FF2B5EF4-FFF2-40B4-BE49-F238E27FC236}">
                <a16:creationId xmlns:a16="http://schemas.microsoft.com/office/drawing/2014/main" id="{B9B234BF-5956-4C9C-0154-9F46E500DB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98389" y="1122553"/>
            <a:ext cx="995221" cy="995221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FFEA4358-7431-88FD-B159-C1D00BC5683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95459" y="3532240"/>
            <a:ext cx="9804575" cy="25968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Summary Points: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Hypertension is a widespread, asymptomatic chronic condition with severe complications.</a:t>
            </a:r>
          </a:p>
          <a:p>
            <a:pPr marL="0" marR="0" lvl="0" indent="0" algn="ctr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 requires strict adherence to </a:t>
            </a: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guidance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comprehensive risk stratification.</a:t>
            </a:r>
          </a:p>
          <a:p>
            <a:pPr marL="0" marR="0" lvl="0" indent="0" algn="ctr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care demands a shift towards </a:t>
            </a: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co-productive and personalised approaches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foster sustainable self-management.</a:t>
            </a:r>
          </a:p>
          <a:p>
            <a:pPr marL="0" indent="0" algn="ctr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Future Work: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Further research into digital health tools for remote BP monitoring compliance and reducing health inequalities </a:t>
            </a:r>
            <a:r>
              <a:rPr lang="en-US" altLang="en-US" sz="1700">
                <a:latin typeface="Arial"/>
                <a:cs typeface="Arial"/>
              </a:rPr>
              <a:t>in BP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control.</a:t>
            </a:r>
            <a:endParaRPr lang="en-US" altLang="en-US" sz="1700" b="0" i="0" u="none" strike="noStrike" cap="none" normalizeH="0" baseline="0">
              <a:ln>
                <a:noFill/>
              </a:ln>
              <a:effectLst/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426044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D6B3C4-52D7-5A15-6526-67B1B3AC5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REFERENCES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7933C-D928-E557-FA25-9676214EB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000" b="1">
                <a:ea typeface="+mn-lt"/>
                <a:cs typeface="+mn-lt"/>
              </a:rPr>
              <a:t>NICE (National Institute for Health and Care Excellence) (2019)</a:t>
            </a:r>
            <a:r>
              <a:rPr lang="en-US" sz="1000">
                <a:ea typeface="+mn-lt"/>
                <a:cs typeface="+mn-lt"/>
              </a:rPr>
              <a:t>. </a:t>
            </a:r>
            <a:r>
              <a:rPr lang="en-US" sz="1000" i="1">
                <a:ea typeface="+mn-lt"/>
                <a:cs typeface="+mn-lt"/>
              </a:rPr>
              <a:t>Hypertension in adults: diagnosis and management</a:t>
            </a:r>
            <a:r>
              <a:rPr lang="en-US" sz="1000">
                <a:ea typeface="+mn-lt"/>
                <a:cs typeface="+mn-lt"/>
              </a:rPr>
              <a:t>. NICE Guideline [NG136]. Available at: </a:t>
            </a:r>
            <a:r>
              <a:rPr lang="en-US" sz="1000" b="1">
                <a:ea typeface="+mn-lt"/>
                <a:cs typeface="+mn-lt"/>
                <a:hlinkClick r:id="rId2"/>
              </a:rPr>
              <a:t>https://www.nice.org.uk/guidance/ng136</a:t>
            </a:r>
            <a:r>
              <a:rPr lang="en-US" sz="1000">
                <a:ea typeface="+mn-lt"/>
                <a:cs typeface="+mn-lt"/>
              </a:rPr>
              <a:t> (Accessed: 10 November 2025).</a:t>
            </a:r>
            <a:endParaRPr lang="en-US" sz="1000"/>
          </a:p>
          <a:p>
            <a:pPr>
              <a:lnSpc>
                <a:spcPct val="110000"/>
              </a:lnSpc>
            </a:pPr>
            <a:r>
              <a:rPr lang="en-US" sz="1000" b="1">
                <a:ea typeface="+mn-lt"/>
                <a:cs typeface="+mn-lt"/>
              </a:rPr>
              <a:t>NHS England (2020)</a:t>
            </a:r>
            <a:r>
              <a:rPr lang="en-US" sz="1000">
                <a:ea typeface="+mn-lt"/>
                <a:cs typeface="+mn-lt"/>
              </a:rPr>
              <a:t>. </a:t>
            </a:r>
            <a:r>
              <a:rPr lang="en-US" sz="1000" i="1">
                <a:ea typeface="+mn-lt"/>
                <a:cs typeface="+mn-lt"/>
              </a:rPr>
              <a:t>The Comprehensive Model of Personalised Care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 b="1">
                <a:ea typeface="+mn-lt"/>
                <a:cs typeface="+mn-lt"/>
                <a:hlinkClick r:id="rId3"/>
              </a:rPr>
              <a:t>https://www.england.nhs.uk/wp-content/uploads/2019/02/comprehensive-model-of-personalised-care.pdf</a:t>
            </a:r>
            <a:r>
              <a:rPr lang="en-US" sz="1000">
                <a:ea typeface="+mn-lt"/>
                <a:cs typeface="+mn-lt"/>
              </a:rPr>
              <a:t> (Accessed: 10 November 2025).</a:t>
            </a:r>
            <a:endParaRPr lang="en-US" sz="1000"/>
          </a:p>
          <a:p>
            <a:pPr>
              <a:lnSpc>
                <a:spcPct val="110000"/>
              </a:lnSpc>
            </a:pPr>
            <a:r>
              <a:rPr lang="en-US" sz="1000" b="1">
                <a:ea typeface="+mn-lt"/>
                <a:cs typeface="+mn-lt"/>
              </a:rPr>
              <a:t>Public Health England (PHE) (2017)</a:t>
            </a:r>
            <a:r>
              <a:rPr lang="en-US" sz="1000">
                <a:ea typeface="+mn-lt"/>
                <a:cs typeface="+mn-lt"/>
              </a:rPr>
              <a:t>. </a:t>
            </a:r>
            <a:r>
              <a:rPr lang="en-US" sz="1000" i="1">
                <a:ea typeface="+mn-lt"/>
                <a:cs typeface="+mn-lt"/>
              </a:rPr>
              <a:t>Health matters: reducing the risks of high blood pressure</a:t>
            </a:r>
            <a:r>
              <a:rPr lang="en-US" sz="1000">
                <a:ea typeface="+mn-lt"/>
                <a:cs typeface="+mn-lt"/>
              </a:rPr>
              <a:t>. Available at: [Insert full URL to PHE Health Matters]. (Accessed: 10 November 2025).</a:t>
            </a:r>
            <a:endParaRPr lang="en-US" sz="1000"/>
          </a:p>
          <a:p>
            <a:pPr>
              <a:lnSpc>
                <a:spcPct val="110000"/>
              </a:lnSpc>
            </a:pPr>
            <a:r>
              <a:rPr lang="en-US" sz="1000" b="1">
                <a:ea typeface="+mn-lt"/>
                <a:cs typeface="+mn-lt"/>
              </a:rPr>
              <a:t>SIGN (Scottish Intercollegiate Guidelines Network) (2019)</a:t>
            </a:r>
            <a:r>
              <a:rPr lang="en-US" sz="1000">
                <a:ea typeface="+mn-lt"/>
                <a:cs typeface="+mn-lt"/>
              </a:rPr>
              <a:t>. </a:t>
            </a:r>
            <a:r>
              <a:rPr lang="en-US" sz="1000" i="1">
                <a:ea typeface="+mn-lt"/>
                <a:cs typeface="+mn-lt"/>
              </a:rPr>
              <a:t>Risk estimation and the prevention of cardiovascular disease</a:t>
            </a:r>
            <a:r>
              <a:rPr lang="en-US" sz="1000">
                <a:ea typeface="+mn-lt"/>
                <a:cs typeface="+mn-lt"/>
              </a:rPr>
              <a:t>. SIGN Guideline 149. Available at: [Insert full URL to SIGN 149]. (Accessed: 10 November 2025).</a:t>
            </a:r>
            <a:endParaRPr lang="en-US" sz="1000"/>
          </a:p>
          <a:p>
            <a:pPr>
              <a:lnSpc>
                <a:spcPct val="110000"/>
              </a:lnSpc>
            </a:pPr>
            <a:r>
              <a:rPr lang="en-US" sz="1000" b="1">
                <a:ea typeface="+mn-lt"/>
                <a:cs typeface="+mn-lt"/>
              </a:rPr>
              <a:t>World Health Organization (WHO) (2025)</a:t>
            </a:r>
            <a:r>
              <a:rPr lang="en-US" sz="1000">
                <a:ea typeface="+mn-lt"/>
                <a:cs typeface="+mn-lt"/>
              </a:rPr>
              <a:t>. </a:t>
            </a:r>
            <a:r>
              <a:rPr lang="en-US" sz="1000" i="1">
                <a:ea typeface="+mn-lt"/>
                <a:cs typeface="+mn-lt"/>
              </a:rPr>
              <a:t>Hypertension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 b="1">
                <a:ea typeface="+mn-lt"/>
                <a:cs typeface="+mn-lt"/>
                <a:hlinkClick r:id="rId4"/>
              </a:rPr>
              <a:t>https://www.who.int/news-room/fact-sheets/detail/hypertension</a:t>
            </a:r>
            <a:r>
              <a:rPr lang="en-US" sz="1000">
                <a:ea typeface="+mn-lt"/>
                <a:cs typeface="+mn-lt"/>
              </a:rPr>
              <a:t> (Accessed: 10 November 2025). (Note: Slide 7 data: </a:t>
            </a:r>
            <a:r>
              <a:rPr lang="en-US" sz="1000" b="1">
                <a:ea typeface="+mn-lt"/>
                <a:cs typeface="+mn-lt"/>
              </a:rPr>
              <a:t>1.4 billion adults</a:t>
            </a:r>
            <a:r>
              <a:rPr lang="en-US" sz="1000">
                <a:ea typeface="+mn-lt"/>
                <a:cs typeface="+mn-lt"/>
              </a:rPr>
              <a:t> lived with hypertension in 2024).</a:t>
            </a:r>
            <a:endParaRPr lang="en-US" sz="1000"/>
          </a:p>
          <a:p>
            <a:pPr>
              <a:lnSpc>
                <a:spcPct val="110000"/>
              </a:lnSpc>
            </a:pPr>
            <a:r>
              <a:rPr lang="en-US" sz="1000" b="1">
                <a:ea typeface="+mn-lt"/>
                <a:cs typeface="+mn-lt"/>
              </a:rPr>
              <a:t>Public Health England (PHE) (2024)</a:t>
            </a:r>
            <a:r>
              <a:rPr lang="en-US" sz="1000">
                <a:ea typeface="+mn-lt"/>
                <a:cs typeface="+mn-lt"/>
              </a:rPr>
              <a:t>. </a:t>
            </a:r>
            <a:r>
              <a:rPr lang="en-US" sz="1000" i="1">
                <a:ea typeface="+mn-lt"/>
                <a:cs typeface="+mn-lt"/>
              </a:rPr>
              <a:t>Hypertension: QOF prevalence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 b="1">
                <a:ea typeface="+mn-lt"/>
                <a:cs typeface="+mn-lt"/>
                <a:hlinkClick r:id="rId5"/>
              </a:rPr>
              <a:t>https://fingertips.phe.org.uk/search/hypertension</a:t>
            </a:r>
            <a:r>
              <a:rPr lang="en-US" sz="1000">
                <a:ea typeface="+mn-lt"/>
                <a:cs typeface="+mn-lt"/>
              </a:rPr>
              <a:t> (Accessed: 10 November 2025). (Note: Slide 6 data: </a:t>
            </a:r>
            <a:r>
              <a:rPr lang="en-US" sz="1000" b="1">
                <a:ea typeface="+mn-lt"/>
                <a:cs typeface="+mn-lt"/>
              </a:rPr>
              <a:t>$14.8\%$</a:t>
            </a:r>
            <a:r>
              <a:rPr lang="en-US" sz="1000">
                <a:ea typeface="+mn-lt"/>
                <a:cs typeface="+mn-lt"/>
              </a:rPr>
              <a:t> prevalence in England in 2023/24 QOF register).</a:t>
            </a:r>
            <a:endParaRPr lang="en-US" sz="1000"/>
          </a:p>
          <a:p>
            <a:pPr>
              <a:lnSpc>
                <a:spcPct val="110000"/>
              </a:lnSpc>
            </a:pPr>
            <a:r>
              <a:rPr lang="en-US" sz="1000" b="1">
                <a:ea typeface="+mn-lt"/>
                <a:cs typeface="+mn-lt"/>
              </a:rPr>
              <a:t>Wong, N. D., Jo, J., Shah, P. K. and Lopez-Jimenez, F. (2018)</a:t>
            </a:r>
            <a:r>
              <a:rPr lang="en-US" sz="1000">
                <a:ea typeface="+mn-lt"/>
                <a:cs typeface="+mn-lt"/>
              </a:rPr>
              <a:t>. 'The global epidemiology of cardiovascular disease and hypertension'. </a:t>
            </a:r>
            <a:r>
              <a:rPr lang="en-US" sz="1000" i="1">
                <a:ea typeface="+mn-lt"/>
                <a:cs typeface="+mn-lt"/>
              </a:rPr>
              <a:t>Nature Reviews Cardiology</a:t>
            </a:r>
            <a:r>
              <a:rPr lang="en-US" sz="1000">
                <a:ea typeface="+mn-lt"/>
                <a:cs typeface="+mn-lt"/>
              </a:rPr>
              <a:t>, 15(7), pp. 403-417.</a:t>
            </a:r>
            <a:endParaRPr lang="en-US" sz="1000"/>
          </a:p>
          <a:p>
            <a:pPr>
              <a:lnSpc>
                <a:spcPct val="110000"/>
              </a:lnSpc>
            </a:pPr>
            <a:r>
              <a:rPr lang="en-US" sz="1000" b="1">
                <a:ea typeface="+mn-lt"/>
                <a:cs typeface="+mn-lt"/>
              </a:rPr>
              <a:t>OECD (Organisation for Economic Co-operation and Development) (2021)</a:t>
            </a:r>
            <a:r>
              <a:rPr lang="en-US" sz="1000">
                <a:ea typeface="+mn-lt"/>
                <a:cs typeface="+mn-lt"/>
              </a:rPr>
              <a:t>. </a:t>
            </a:r>
            <a:r>
              <a:rPr lang="en-US" sz="1000" i="1">
                <a:ea typeface="+mn-lt"/>
                <a:cs typeface="+mn-lt"/>
              </a:rPr>
              <a:t>Health at a Glance 2021: OECD Indicators</a:t>
            </a:r>
            <a:r>
              <a:rPr lang="en-US" sz="1000">
                <a:ea typeface="+mn-lt"/>
                <a:cs typeface="+mn-lt"/>
              </a:rPr>
              <a:t>. Paris: OECD Publishing.</a:t>
            </a:r>
            <a:endParaRPr lang="en-US" sz="1000"/>
          </a:p>
          <a:p>
            <a:pPr>
              <a:lnSpc>
                <a:spcPct val="110000"/>
              </a:lnSpc>
            </a:pPr>
            <a:r>
              <a:rPr lang="en-US" sz="1000" b="1">
                <a:ea typeface="+mn-lt"/>
                <a:cs typeface="+mn-lt"/>
              </a:rPr>
              <a:t>Vollset, S. E. et al. (2020)</a:t>
            </a:r>
            <a:r>
              <a:rPr lang="en-US" sz="1000">
                <a:ea typeface="+mn-lt"/>
                <a:cs typeface="+mn-lt"/>
              </a:rPr>
              <a:t>. 'Measuring the economic burden of disease: a systematic approach'. </a:t>
            </a:r>
            <a:r>
              <a:rPr lang="en-US" sz="1000" i="1">
                <a:ea typeface="+mn-lt"/>
                <a:cs typeface="+mn-lt"/>
              </a:rPr>
              <a:t>The Lancet</a:t>
            </a:r>
            <a:r>
              <a:rPr lang="en-US" sz="1000">
                <a:ea typeface="+mn-lt"/>
                <a:cs typeface="+mn-lt"/>
              </a:rPr>
              <a:t>, 396(10255), pp. 917-937.</a:t>
            </a:r>
            <a:br>
              <a:rPr lang="en-US" sz="1000"/>
            </a:br>
            <a:endParaRPr lang="en-US" sz="1000"/>
          </a:p>
          <a:p>
            <a:pPr>
              <a:lnSpc>
                <a:spcPct val="110000"/>
              </a:lnSpc>
            </a:pPr>
            <a:endParaRPr lang="en-US" sz="1000"/>
          </a:p>
          <a:p>
            <a:pPr>
              <a:lnSpc>
                <a:spcPct val="110000"/>
              </a:lnSpc>
            </a:pPr>
            <a:endParaRPr lang="en-US" sz="1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28FCC2-12E5-DD37-8CE1-7986AC722C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5CC6CA6-C808-411C-B7E4-2BDDB3E6532B}" type="datetime1">
              <a:rPr lang="en-US"/>
              <a:pPr>
                <a:spcAft>
                  <a:spcPts val="600"/>
                </a:spcAft>
              </a:pPr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CB659-31B5-A284-DCE5-2AA69CC07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1F8EF-2FC6-ACDE-0EEE-B3DBBD84C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6092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9DF62-5831-4966-9637-A837CBD3A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6" y="10104"/>
            <a:ext cx="12189673" cy="643230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b="1"/>
              <a:t>  </a:t>
            </a:r>
            <a:r>
              <a:rPr lang="en-US" sz="1600" b="1"/>
              <a:t>      Williams, B. et al. (2018)</a:t>
            </a:r>
            <a:r>
              <a:rPr lang="en-US" sz="1600"/>
              <a:t>. '2018 ESC/ESH Guidelines for the management of arterial hypertension'. </a:t>
            </a:r>
            <a:r>
              <a:rPr lang="en-US" sz="1600" i="1"/>
              <a:t>European Heart Journal</a:t>
            </a:r>
            <a:r>
              <a:rPr lang="en-US" sz="1600"/>
              <a:t>, 39(33), pp. 3021-3104.</a:t>
            </a:r>
          </a:p>
          <a:p>
            <a:r>
              <a:rPr lang="en-US" sz="1600" b="1"/>
              <a:t>Stergiou, G. S. et al. (2021)</a:t>
            </a:r>
            <a:r>
              <a:rPr lang="en-US" sz="1600"/>
              <a:t>. '2021 European Society of Hypertension practice guidelines for the use of automated office blood pressure monitoring'. </a:t>
            </a:r>
            <a:r>
              <a:rPr lang="en-US" sz="1600" i="1"/>
              <a:t>Journal of Hypertension</a:t>
            </a:r>
            <a:r>
              <a:rPr lang="en-US" sz="1600"/>
              <a:t>, 39(12), pp. 2487-2501.</a:t>
            </a:r>
          </a:p>
          <a:p>
            <a:r>
              <a:rPr lang="en-US" sz="1600" b="1"/>
              <a:t>Boden-Albala, B. et al. (2019)</a:t>
            </a:r>
            <a:r>
              <a:rPr lang="en-US" sz="1600"/>
              <a:t>. 'Hypertension management and blood pressure control among older adults in the UK'. </a:t>
            </a:r>
            <a:r>
              <a:rPr lang="en-US" sz="1600" i="1"/>
              <a:t>Age and Ageing</a:t>
            </a:r>
            <a:r>
              <a:rPr lang="en-US" sz="1600"/>
              <a:t>, 48(4), pp. 582-588.</a:t>
            </a:r>
          </a:p>
          <a:p>
            <a:r>
              <a:rPr lang="en-US" sz="1600" b="1"/>
              <a:t>Sheehy, S. P. and O’Shea, D. O. (2022)</a:t>
            </a:r>
            <a:r>
              <a:rPr lang="en-US" sz="1600"/>
              <a:t>. </a:t>
            </a:r>
            <a:r>
              <a:rPr lang="en-US" sz="1600" i="1" err="1"/>
              <a:t>Advan</a:t>
            </a:r>
            <a:r>
              <a:rPr lang="en-US" sz="1600" err="1"/>
              <a:t>IV</a:t>
            </a:r>
            <a:r>
              <a:rPr lang="en-US" sz="1600"/>
              <a:t>. Management, Models, and Co-Production</a:t>
            </a:r>
          </a:p>
          <a:p>
            <a:r>
              <a:rPr lang="en-US" sz="1600" b="1"/>
              <a:t>Hibbard, J. H. and Greene, J. (2013)</a:t>
            </a:r>
            <a:r>
              <a:rPr lang="en-US" sz="1600"/>
              <a:t>. 'What the evidence shows about patient activation: better health outcomes from better information seeking skills'. </a:t>
            </a:r>
            <a:r>
              <a:rPr lang="en-US" sz="1600" i="1"/>
              <a:t>Health Affairs</a:t>
            </a:r>
            <a:r>
              <a:rPr lang="en-US" sz="1600"/>
              <a:t>, 32(2), pp. 207-214.</a:t>
            </a:r>
          </a:p>
          <a:p>
            <a:r>
              <a:rPr lang="en-US" sz="1600" b="1"/>
              <a:t>Coulter, A. and Collins, A. (2011)</a:t>
            </a:r>
            <a:r>
              <a:rPr lang="en-US" sz="1600"/>
              <a:t>. 'Making shared decision making a reality. No decision about me, without me'. </a:t>
            </a:r>
            <a:r>
              <a:rPr lang="en-US" sz="1600" i="1"/>
              <a:t>King's Fund</a:t>
            </a:r>
            <a:r>
              <a:rPr lang="en-US" sz="1600"/>
              <a:t>. Available at: </a:t>
            </a:r>
            <a:r>
              <a:rPr lang="en-US" sz="1600" b="1">
                <a:hlinkClick r:id="rId2"/>
              </a:rPr>
              <a:t>https://www.kingsfund.org.uk/insight-and-analysis/reports/making-shared-decision-making-reality</a:t>
            </a:r>
            <a:r>
              <a:rPr lang="en-US" sz="1600"/>
              <a:t> (Accessed: 10 November 2025).</a:t>
            </a:r>
          </a:p>
          <a:p>
            <a:r>
              <a:rPr lang="en-US" sz="1600" b="1"/>
              <a:t>Rycroft-Malone, J. et al. (2020)</a:t>
            </a:r>
            <a:r>
              <a:rPr lang="en-US" sz="1600"/>
              <a:t>. 'Implementation of models of care for people with long-term conditions: a realist review'. </a:t>
            </a:r>
            <a:r>
              <a:rPr lang="en-US" sz="1600" i="1"/>
              <a:t>Health Research Policy and Systems</a:t>
            </a:r>
            <a:r>
              <a:rPr lang="en-US" sz="1600"/>
              <a:t>, 18(1), pp. 1-19.</a:t>
            </a:r>
          </a:p>
          <a:p>
            <a:r>
              <a:rPr lang="en-US" sz="1600" b="1"/>
              <a:t>Moffat, J. et al. (2021)</a:t>
            </a:r>
            <a:r>
              <a:rPr lang="en-US" sz="1600"/>
              <a:t>. 'Co-production in health and social care: A systematic review of empirical studies'. </a:t>
            </a:r>
            <a:r>
              <a:rPr lang="en-US" sz="1600" i="1"/>
              <a:t>Health Expectations</a:t>
            </a:r>
            <a:r>
              <a:rPr lang="en-US" sz="1600"/>
              <a:t>, 24(5), pp. 1599-1615.</a:t>
            </a:r>
          </a:p>
          <a:p>
            <a:r>
              <a:rPr lang="en-US" sz="1600" b="1" err="1"/>
              <a:t>Batalden</a:t>
            </a:r>
            <a:r>
              <a:rPr lang="en-US" sz="1600" b="1"/>
              <a:t>, M. and </a:t>
            </a:r>
            <a:r>
              <a:rPr lang="en-US" sz="1600" b="1" err="1"/>
              <a:t>Batalden</a:t>
            </a:r>
            <a:r>
              <a:rPr lang="en-US" sz="1600" b="1"/>
              <a:t>, P. (2015)</a:t>
            </a:r>
            <a:r>
              <a:rPr lang="en-US" sz="1600"/>
              <a:t>. 'What is co-production?'. </a:t>
            </a:r>
            <a:r>
              <a:rPr lang="en-US" sz="1600" i="1"/>
              <a:t>The Patient—Patient-Centered Outcomes Research</a:t>
            </a:r>
            <a:r>
              <a:rPr lang="en-US" sz="1600"/>
              <a:t>, 8(3), pp. 185-188.</a:t>
            </a:r>
          </a:p>
          <a:p>
            <a:endParaRPr lang="en-US" sz="1600"/>
          </a:p>
          <a:p>
            <a:br>
              <a:rPr lang="en-US" sz="600"/>
            </a:br>
            <a:endParaRPr lang="en-US" sz="6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73F03-7AC8-81E7-C075-8AE81B735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6520-B241-424C-B0C1-4C839E653F81}" type="datetime1">
              <a:rPr lang="en-US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B7BB3C-A94B-8EE4-EC8C-9133CF057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FF16F-54A1-B7F7-AEF6-29D12EE00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2292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2D12D-2252-9D77-DD08-D31FF9B3D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6" y="-1991"/>
            <a:ext cx="12177578" cy="642020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/>
              <a:t>     V. Prevention, Comorbidity, and Whole Person Care</a:t>
            </a:r>
          </a:p>
          <a:p>
            <a:pPr>
              <a:buFont typeface="Arial"/>
              <a:buChar char="•"/>
            </a:pPr>
            <a:r>
              <a:rPr lang="en-US" sz="1600" b="1"/>
              <a:t>Proctor, D. N. and Bivens, T. B. (2018)</a:t>
            </a:r>
            <a:r>
              <a:rPr lang="en-US" sz="1600"/>
              <a:t>. 'Motivational interviewing: applications in the management of chronic diseases'. </a:t>
            </a:r>
            <a:r>
              <a:rPr lang="en-US" sz="1600" i="1"/>
              <a:t>Journal of Advanced Nursing</a:t>
            </a:r>
            <a:r>
              <a:rPr lang="en-US" sz="1600"/>
              <a:t>, 74(1), pp. 115-125.</a:t>
            </a:r>
          </a:p>
          <a:p>
            <a:pPr>
              <a:buFont typeface="Arial"/>
              <a:buChar char="•"/>
            </a:pPr>
            <a:r>
              <a:rPr lang="en-US" sz="1600" i="1" err="1"/>
              <a:t>ced</a:t>
            </a:r>
            <a:r>
              <a:rPr lang="en-US" sz="1600" i="1"/>
              <a:t> Practice in Primary Care: A Guide for Nurses and Health Visitors</a:t>
            </a:r>
            <a:r>
              <a:rPr lang="en-US" sz="1600"/>
              <a:t>. [Insert Publisher/Book Title].</a:t>
            </a:r>
          </a:p>
          <a:p>
            <a:pPr>
              <a:buFont typeface="Arial"/>
              <a:buChar char="•"/>
            </a:pPr>
            <a:r>
              <a:rPr lang="en-US" sz="1600" b="1"/>
              <a:t>Guzman, R. et al. (2019)</a:t>
            </a:r>
            <a:r>
              <a:rPr lang="en-US" sz="1600"/>
              <a:t>. 'A critical analysis of antihypertensive medication adherence in long-term conditions'. </a:t>
            </a:r>
            <a:r>
              <a:rPr lang="en-US" sz="1600" i="1"/>
              <a:t>Journal of Clinical Pharmacy and Therapeutics</a:t>
            </a:r>
            <a:r>
              <a:rPr lang="en-US" sz="1600"/>
              <a:t>, 44(6), pp. 845-853.</a:t>
            </a:r>
          </a:p>
          <a:p>
            <a:pPr>
              <a:buFont typeface="Arial"/>
              <a:buChar char="•"/>
            </a:pPr>
            <a:r>
              <a:rPr lang="en-US" sz="1600" b="1" err="1"/>
              <a:t>ClinRisk</a:t>
            </a:r>
            <a:r>
              <a:rPr lang="en-US" sz="1600" b="1"/>
              <a:t> (2025)</a:t>
            </a:r>
            <a:r>
              <a:rPr lang="en-US" sz="1600"/>
              <a:t>. </a:t>
            </a:r>
            <a:r>
              <a:rPr lang="en-US" sz="1600" i="1"/>
              <a:t>QRISK3</a:t>
            </a:r>
            <a:r>
              <a:rPr lang="en-US" sz="1600"/>
              <a:t> [Online Tool Information]. Available at: </a:t>
            </a:r>
            <a:r>
              <a:rPr lang="en-US" sz="1600" b="1">
                <a:hlinkClick r:id="rId2"/>
              </a:rPr>
              <a:t>https://www.qrisk.org/</a:t>
            </a:r>
            <a:r>
              <a:rPr lang="en-US" sz="1600"/>
              <a:t> (Accessed: 10 November 2025).</a:t>
            </a:r>
          </a:p>
          <a:p>
            <a:r>
              <a:rPr lang="en-US" sz="1800" b="1"/>
              <a:t>Svetkey, L. P. et al. (2018)</a:t>
            </a:r>
            <a:r>
              <a:rPr lang="en-US" sz="1800"/>
              <a:t>. 'Effects of the Dietary Approaches to Stop Hypertension (DASH) diet on blood pressure and cardiovascular risk: a systematic review'. </a:t>
            </a:r>
            <a:r>
              <a:rPr lang="en-US" sz="1800" i="1"/>
              <a:t>Archives of Internal Medicine</a:t>
            </a:r>
            <a:r>
              <a:rPr lang="en-US" sz="1800"/>
              <a:t>, 178(9), pp. 1205-1215.</a:t>
            </a:r>
          </a:p>
          <a:p>
            <a:r>
              <a:rPr lang="en-US" sz="1800" b="1"/>
              <a:t>Dagnino, F. et al. (2022)</a:t>
            </a:r>
            <a:r>
              <a:rPr lang="en-US" sz="1800"/>
              <a:t>. 'The impact of multimorbidity on adherence to treatment for hypertension'. </a:t>
            </a:r>
            <a:r>
              <a:rPr lang="en-US" sz="1800" i="1"/>
              <a:t>BMC Public Health</a:t>
            </a:r>
            <a:r>
              <a:rPr lang="en-US" sz="1800"/>
              <a:t>, 22(1), pp. 1-12.</a:t>
            </a:r>
          </a:p>
          <a:p>
            <a:r>
              <a:rPr lang="en-US" sz="1800" b="1"/>
              <a:t>Deakin, T. and Reid, R. (2023)</a:t>
            </a:r>
            <a:r>
              <a:rPr lang="en-US" sz="1800"/>
              <a:t>. </a:t>
            </a:r>
            <a:r>
              <a:rPr lang="en-US" sz="1800" i="1"/>
              <a:t>Long-term conditions management: A comprehensive nursing approach</a:t>
            </a:r>
            <a:r>
              <a:rPr lang="en-US" sz="1800"/>
              <a:t>.</a:t>
            </a:r>
          </a:p>
          <a:p>
            <a:r>
              <a:rPr lang="en-US" sz="1800" b="1"/>
              <a:t>Holt, C. et al. (2021)</a:t>
            </a:r>
            <a:r>
              <a:rPr lang="en-US" sz="1800"/>
              <a:t>. 'The intersection of multimorbidity and self-management support: challenges and solutions for primary care'. </a:t>
            </a:r>
            <a:r>
              <a:rPr lang="en-US" sz="1800" i="1"/>
              <a:t>BMJ Open</a:t>
            </a:r>
            <a:r>
              <a:rPr lang="en-US" sz="1800"/>
              <a:t>, 11(5), e047895.</a:t>
            </a:r>
          </a:p>
          <a:p>
            <a:r>
              <a:rPr lang="en-US" sz="1800" b="1"/>
              <a:t>Department of Health and Social Care (DHSC) (2020)</a:t>
            </a:r>
            <a:r>
              <a:rPr lang="en-US" sz="1800"/>
              <a:t>. </a:t>
            </a:r>
            <a:r>
              <a:rPr lang="en-US" sz="1800" i="1"/>
              <a:t>Prevention Green Paper: Advancing our health: prevention in the 2020s</a:t>
            </a:r>
            <a:r>
              <a:rPr lang="en-US" sz="1800"/>
              <a:t>. Available at: [Insert full URL to Prevention Green Paper]. (Accessed: 10 November 2025).</a:t>
            </a:r>
          </a:p>
          <a:p>
            <a:endParaRPr lang="en-US" sz="1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206271-BA44-5486-CC5C-7062FCF95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1E2D4-AE52-40F2-A927-2A2F4314B500}" type="datetime1">
              <a:rPr lang="en-US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66A1A6-9B14-1E1F-5B2C-291CF5F13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1B497-8D40-326B-C050-54482FD07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8517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827B3-4C6F-5C02-C67B-061A21DA2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6" y="10104"/>
            <a:ext cx="12177578" cy="64081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/>
              <a:t>Rimmer, M. and Tiffin, P. (2022)</a:t>
            </a:r>
            <a:r>
              <a:rPr lang="en-US" sz="1800"/>
              <a:t>. 'Digital health interventions for the management of hypertension: </a:t>
            </a:r>
            <a:r>
              <a:rPr lang="en-US" sz="1800" err="1"/>
              <a:t>asystematic</a:t>
            </a:r>
            <a:r>
              <a:rPr lang="en-US" sz="1800"/>
              <a:t> review and meta-analysis'. </a:t>
            </a:r>
            <a:r>
              <a:rPr lang="en-US" sz="1800" i="1"/>
              <a:t>Journal of Telemedicine and Telecare</a:t>
            </a:r>
            <a:r>
              <a:rPr lang="en-US" sz="1800"/>
              <a:t>, 28(6), pp. 417-432.</a:t>
            </a:r>
          </a:p>
          <a:p>
            <a:r>
              <a:rPr lang="en-US" sz="1800" b="1"/>
              <a:t>Sperrin, M. et al. (2018)</a:t>
            </a:r>
            <a:r>
              <a:rPr lang="en-US" sz="1800"/>
              <a:t>. 'Predicting the onset of chronic kidney disease in hypertensive patients: A </a:t>
            </a:r>
            <a:r>
              <a:rPr lang="en-US" sz="1800" err="1"/>
              <a:t>machinelearning</a:t>
            </a:r>
            <a:r>
              <a:rPr lang="en-US" sz="1800"/>
              <a:t> approach'. </a:t>
            </a:r>
            <a:r>
              <a:rPr lang="en-US" sz="1800" i="1"/>
              <a:t>Kidney International</a:t>
            </a:r>
            <a:r>
              <a:rPr lang="en-US" sz="1800"/>
              <a:t>, 94(4), pp. 780-787.</a:t>
            </a:r>
          </a:p>
          <a:p>
            <a:r>
              <a:rPr lang="en-US" sz="1800" b="1"/>
              <a:t>Kearney, P. M. et al. (2012)</a:t>
            </a:r>
            <a:r>
              <a:rPr lang="en-US" sz="1800"/>
              <a:t>. 'Global burden of hypertension: analysis of worldwide data'. </a:t>
            </a:r>
            <a:r>
              <a:rPr lang="en-US" sz="1800" i="1"/>
              <a:t>The Lancet</a:t>
            </a:r>
            <a:r>
              <a:rPr lang="en-US" sz="1800"/>
              <a:t>,380(9838), pp. 217-221.</a:t>
            </a:r>
            <a:endParaRPr lang="en-US" sz="600"/>
          </a:p>
          <a:p>
            <a:r>
              <a:rPr lang="en-US" sz="1800" b="1"/>
              <a:t>Graham, I. et al. (2016)</a:t>
            </a:r>
            <a:r>
              <a:rPr lang="en-US" sz="1800"/>
              <a:t>. 'European Guidelines on cardiovascular disease prevention in clinical </a:t>
            </a:r>
            <a:r>
              <a:rPr lang="en-US" sz="1800" err="1"/>
              <a:t>practice'.</a:t>
            </a:r>
            <a:r>
              <a:rPr lang="en-US" sz="1800" i="1" err="1"/>
              <a:t>European</a:t>
            </a:r>
            <a:r>
              <a:rPr lang="en-US" sz="1800" i="1"/>
              <a:t> Heart Journal</a:t>
            </a:r>
            <a:r>
              <a:rPr lang="en-US" sz="1800"/>
              <a:t>, 37(29), pp. 2315-2381.</a:t>
            </a:r>
            <a:endParaRPr lang="en-US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8CD17-70BA-4AEE-208B-9DAACB102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D9D75-3ECD-473D-AFC7-5B13E1C3924E}" type="datetime1">
              <a:rPr lang="en-US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90131C-C99E-98C4-5DFB-59854D7D9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C4E918-4B55-AD41-B107-74C0E1D9B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41881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VanillaVTI</vt:lpstr>
      <vt:lpstr>Title: High Blood Pressure (Hypertension) as a Long-Term Condition Student Name: Ami Patel  Student ID: 2508221 Program: MSc Public Health and Social Care in Practice Module: Community Care and Management of Longer-term Conditions (LCHS7003) Assignment Title: Component 2: Individual Presentation Lecturer: Dr Aishat Bakre </vt:lpstr>
      <vt:lpstr>Presentation Overview &amp; Target Audience Focus</vt:lpstr>
      <vt:lpstr>DEFINATION </vt:lpstr>
      <vt:lpstr>Aetiology and Risk Factors</vt:lpstr>
      <vt:lpstr>PowerPoint Presentation</vt:lpstr>
      <vt:lpstr>Condition Overview: Symptoms</vt:lpstr>
      <vt:lpstr>Epidemiology: UK Prevalence</vt:lpstr>
      <vt:lpstr>Epidemiology: Global Prevalence</vt:lpstr>
      <vt:lpstr>Economic Burden</vt:lpstr>
      <vt:lpstr>Social &amp; Psychological Burden</vt:lpstr>
      <vt:lpstr>PowerPoint Presentation</vt:lpstr>
      <vt:lpstr>Diagnosis &amp; Assessment</vt:lpstr>
      <vt:lpstr>Diagnosis &amp; Assessment</vt:lpstr>
      <vt:lpstr>Management Frameworks</vt:lpstr>
      <vt:lpstr>Management: Lifestyle Interventions</vt:lpstr>
      <vt:lpstr>Treatment Options (UK Guidance)</vt:lpstr>
      <vt:lpstr>Treatment: Adherence Challenges</vt:lpstr>
      <vt:lpstr>Comorbidities</vt:lpstr>
      <vt:lpstr>Comorbidities</vt:lpstr>
      <vt:lpstr>Prevention</vt:lpstr>
      <vt:lpstr>Prevention</vt:lpstr>
      <vt:lpstr>Co-Productive Care: Skills, Values, Behaviours</vt:lpstr>
      <vt:lpstr>Co-Productive Care in Practice</vt:lpstr>
      <vt:lpstr>Recommendation: Personalised Care Model</vt:lpstr>
      <vt:lpstr>Personalised Care Components in Action</vt:lpstr>
      <vt:lpstr>Conclusion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High Blood Pressure (Hypertension) as a Long-Term Condition Student Name: Ami Patel  Student ID: 2508221 Program: MSc Public Health and Social Care in Practice Module: Community Care and Management of Longer-term Conditions (LCHS7003) Assignment Title: Component 2: Individual Presentation Lecturer: Dr Aishat Bakre </dc:title>
  <dc:creator>Paresh Patel</dc:creator>
  <cp:lastModifiedBy>Ami Patel</cp:lastModifiedBy>
  <cp:revision>2</cp:revision>
  <dcterms:created xsi:type="dcterms:W3CDTF">2025-11-07T19:29:05Z</dcterms:created>
  <dcterms:modified xsi:type="dcterms:W3CDTF">2025-11-10T11:37:21Z</dcterms:modified>
</cp:coreProperties>
</file>