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9EBF5"/>
          </a:solidFill>
        </a:fill>
      </a:tcStyle>
    </a:wholeTbl>
    <a:band1H>
      <a:tcStyle>
        <a:tcBdr/>
        <a:fill>
          <a:solidFill>
            <a:srgbClr val="CFD5EA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CFD5EA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472C4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472C4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4472C4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4472C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37F82D-9395-07A4-F327-DCA805F1D797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F7B82E-EF8B-3E88-5DE9-C7656A3462A0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DA4657-EEA6-726F-2A9F-419C4A128B3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597062B-28E1-4F61-8CA1-CCD09CCB3703}" type="datetime1">
              <a:rPr lang="en-US"/>
              <a:pPr lvl="0"/>
              <a:t>8/10/2022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5E3ED7-484C-121E-440F-7F60E955172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4B6997-9F19-5284-0321-51BF58CC674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76A3E3A-1AB3-4149-84CA-16BEA01C9A3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5127142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702C6B-C7AF-1A42-C70A-86C7ED96933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56528A-CA6E-25A9-B52C-8F8B908A6F37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5473C6-5071-CF03-466B-E6899AB095C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F511704-5A0B-412C-AC58-F2204BA391DC}" type="datetime1">
              <a:rPr lang="en-US"/>
              <a:pPr lvl="0"/>
              <a:t>8/10/2022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4B3AD6-1789-B45F-4714-775C0DEDC30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0BB549-7959-D5D2-988C-24342AF6A69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9DB106A-18A4-44C8-9CF6-3FF941EB084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60101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E3AC03-14AE-153D-3BEE-7EFB6BE2083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79DC4C-872E-6319-B8CA-390EFEC2206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24530E-EC07-212D-89EE-3678A2648CB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96D1808-38E7-4963-93DA-C2EC41528DC7}" type="datetime1">
              <a:rPr lang="en-US"/>
              <a:pPr lvl="0"/>
              <a:t>8/10/2022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845CC8-CBBA-2E0E-F29A-3AEB476C40E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BECDC2-A650-5D70-9B5E-6E6908CD7D0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1E07E0D-A24C-4EB1-8978-03066BB841D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28949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C3B3BB-C2CB-C28F-8EB0-D881A638A0C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165567-477D-E518-BCE0-A2FBC76F511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19C19D-3A28-D976-7F70-B507E8359E01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F50F5B-587F-CCE3-23F6-825DE0D80F9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F5D9C07-70F0-426B-B9F3-2F995ECBE21B}" type="datetime1">
              <a:rPr lang="en-US"/>
              <a:pPr lvl="0"/>
              <a:t>8/10/2022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508C80-E8CD-43F0-B756-39A3343754C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3E826F-46C5-57A5-1E51-FEAEE013193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03A4CF1-709B-4A57-9797-F1CEC07186B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27700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0BB04D-3E41-7C97-4575-758ED9A9027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1F6038-6F91-DB8C-F808-7E28290D496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5B909E-E596-E36D-831B-55BB6EB317D7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1CDEFBF-BCB4-FB45-54F4-17191D25D3FD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D8FD267-8293-3A94-B5B2-1B004421F3DD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618C5E2-7A6D-61BE-E786-2B5906B2DBF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8CEFF2C-4482-4170-86BC-341C61C0CDF4}" type="datetime1">
              <a:rPr lang="en-US"/>
              <a:pPr lvl="0"/>
              <a:t>8/10/2022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E49C173-144C-6AF7-519E-9B2BCA8D020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6AD58E4-ADB7-86AB-2EF5-6381112E826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EA9A81B-355B-4394-BFFC-865AEDC61163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22237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F4176-E42D-FB11-2DDC-E029A6F32E0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84A9A21-9991-AC10-F415-A57B49E0A66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B6DC6D8-6732-4326-A3FD-FF6676A63EBC}" type="datetime1">
              <a:rPr lang="en-US"/>
              <a:pPr lvl="0"/>
              <a:t>8/10/2022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D819CC1-614E-BD9F-C9E4-602C8B9ECFD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C1BB06A-FB77-D466-2F5A-21C9E73AB67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CA7DDDF-5068-47C2-8110-FD8F601191D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99832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0E50CA9-74B0-CBBA-555B-EFDC7E28F6D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AD53FF8-B6FF-43EC-A45A-17C041FD9BFD}" type="datetime1">
              <a:rPr lang="en-US"/>
              <a:pPr lvl="0"/>
              <a:t>8/10/2022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75CCBC6-947A-7E59-C4E8-B37A47120A2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2C90DC-D24D-89DF-D195-1C7F47EE88F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2E8BBC2-77DA-4461-994D-4AC13AAE18FB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920195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244E13-00ED-D8D6-8427-47D72D956EF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AE765B-4936-7524-7829-42070866F45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660EA80-88DB-5C8E-7F68-C7F9C4EC0646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51E692-CE46-9A51-062B-09F068060F5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E62C7E8-6B90-4C04-8B85-5F62EE6264E7}" type="datetime1">
              <a:rPr lang="en-US"/>
              <a:pPr lvl="0"/>
              <a:t>8/10/2022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E003EA-6CEC-067D-C678-51A08298EFD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08C1C2-0B1A-AFBC-6883-623B18915EC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C35FDB4-1448-4FC3-8DF6-F25FF35FF8A3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0833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E147F3-CB43-DD41-F2F9-271527A4E78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F42EF7-1A48-7CA5-79BE-F73A901450CC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407BAA-1BBD-E042-6138-FE49A7542579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BC223B-0FC6-466A-7A03-1668F257507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ADAE897-9280-46B7-A057-9DB3F7F4FDFB}" type="datetime1">
              <a:rPr lang="en-US"/>
              <a:pPr lvl="0"/>
              <a:t>8/10/2022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217097-8F44-2AE3-4C9F-A614FF34C57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DFA2D7-F387-3DAA-FB54-96266D8B656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3AB2860-DAB1-44CB-8D20-049537E0D9F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401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34F2C-59C8-BE6B-7402-BD07602DC8B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BEC4D2-BD23-BE3A-4B99-736023804097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9A9F0C-45F0-D82D-0B37-D29ECA1B907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B5C1A32-B6EC-4DC0-81BD-877845D7A6F5}" type="datetime1">
              <a:rPr lang="en-US"/>
              <a:pPr lvl="0"/>
              <a:t>8/10/2022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E81E40-7E2A-B916-6002-2DA26833FD0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2FF719-FE5E-CC65-2A38-D5A7B0A97CA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EC8E346-19C1-4A91-9C21-F24CB96B751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60003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A192B7B-8991-7BE4-ADDC-4C344934103E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10BA71B-0BB3-A4AF-F299-75C70F50F65D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7FD968-7A1A-F606-A95C-B21317C641C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D57288E-BDA5-4B7A-AAB0-EA63FD7BBAE7}" type="datetime1">
              <a:rPr lang="en-US"/>
              <a:pPr lvl="0"/>
              <a:t>8/10/2022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B27EE6-04FB-A791-E73A-A006A2FED76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91CD1A-F7E8-CC94-5706-41DEDEAB008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7CFC1A2-7860-4508-AF08-9C314EC2AE2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40891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E9955F6-6970-9DCA-63B0-209EFD5475C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F9C624-A86D-8141-F958-2585FEBC557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65F2B0-CA9D-394E-AC1A-4A30E5B93015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F9D04FD8-CB7C-480B-9565-ACF3D5690223}" type="datetime1">
              <a:rPr lang="en-US"/>
              <a:pPr lvl="0"/>
              <a:t>8/10/2022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8E40AD-5BAD-C9BC-ECF2-E9A9081BCA2F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C33F84-E6FC-839A-4F87-82E7BC4E6DD8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3EE8B615-F467-4AE6-8F9E-61FBBF4BA533}" type="slidenum"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Calibri Light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2133890@student.uwtsd.ac.uk" TargetMode="External"/><Relationship Id="rId7" Type="http://schemas.openxmlformats.org/officeDocument/2006/relationships/image" Target="../media/image2.jpeg"/><Relationship Id="rId2" Type="http://schemas.openxmlformats.org/officeDocument/2006/relationships/hyperlink" Target="mailto:2133637@student.uwtsd.ac.uk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jpeg"/><Relationship Id="rId5" Type="http://schemas.openxmlformats.org/officeDocument/2006/relationships/hyperlink" Target="mailto:1714816@student.uwtsd.ac.uk" TargetMode="External"/><Relationship Id="rId4" Type="http://schemas.openxmlformats.org/officeDocument/2006/relationships/hyperlink" Target="mailto:2133584@student.uwtsd.ac.uk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232C4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6">
            <a:extLst>
              <a:ext uri="{FF2B5EF4-FFF2-40B4-BE49-F238E27FC236}">
                <a16:creationId xmlns:a16="http://schemas.microsoft.com/office/drawing/2014/main" id="{A47DAA63-45D1-3184-9392-A062B1E51ACC}"/>
              </a:ext>
            </a:extLst>
          </p:cNvPr>
          <p:cNvSpPr>
            <a:spLocks noMove="1" noResize="1"/>
          </p:cNvSpPr>
          <p:nvPr/>
        </p:nvSpPr>
        <p:spPr>
          <a:xfrm>
            <a:off x="11784009" y="5778797"/>
            <a:ext cx="407986" cy="819146"/>
          </a:xfrm>
          <a:custGeom>
            <a:avLst/>
            <a:gdLst>
              <a:gd name="f0" fmla="val w"/>
              <a:gd name="f1" fmla="val h"/>
              <a:gd name="f2" fmla="val 0"/>
              <a:gd name="f3" fmla="val 1799"/>
              <a:gd name="f4" fmla="val 3612"/>
              <a:gd name="f5" fmla="val 1686"/>
              <a:gd name="f6" fmla="val 3609"/>
              <a:gd name="f7" fmla="val 1574"/>
              <a:gd name="f8" fmla="val 3598"/>
              <a:gd name="f9" fmla="val 1464"/>
              <a:gd name="f10" fmla="val 3581"/>
              <a:gd name="f11" fmla="val 1357"/>
              <a:gd name="f12" fmla="val 3557"/>
              <a:gd name="f13" fmla="val 1251"/>
              <a:gd name="f14" fmla="val 3527"/>
              <a:gd name="f15" fmla="val 1150"/>
              <a:gd name="f16" fmla="val 3490"/>
              <a:gd name="f17" fmla="val 1050"/>
              <a:gd name="f18" fmla="val 3448"/>
              <a:gd name="f19" fmla="val 953"/>
              <a:gd name="f20" fmla="val 3401"/>
              <a:gd name="f21" fmla="val 860"/>
              <a:gd name="f22" fmla="val 3347"/>
              <a:gd name="f23" fmla="val 771"/>
              <a:gd name="f24" fmla="val 3289"/>
              <a:gd name="f25" fmla="val 686"/>
              <a:gd name="f26" fmla="val 3224"/>
              <a:gd name="f27" fmla="val 604"/>
              <a:gd name="f28" fmla="val 3156"/>
              <a:gd name="f29" fmla="val 527"/>
              <a:gd name="f30" fmla="val 3083"/>
              <a:gd name="f31" fmla="val 454"/>
              <a:gd name="f32" fmla="val 3005"/>
              <a:gd name="f33" fmla="val 386"/>
              <a:gd name="f34" fmla="val 2923"/>
              <a:gd name="f35" fmla="val 323"/>
              <a:gd name="f36" fmla="val 2838"/>
              <a:gd name="f37" fmla="val 265"/>
              <a:gd name="f38" fmla="val 2748"/>
              <a:gd name="f39" fmla="val 211"/>
              <a:gd name="f40" fmla="val 2655"/>
              <a:gd name="f41" fmla="val 163"/>
              <a:gd name="f42" fmla="val 2559"/>
              <a:gd name="f43" fmla="val 121"/>
              <a:gd name="f44" fmla="val 2459"/>
              <a:gd name="f45" fmla="val 85"/>
              <a:gd name="f46" fmla="val 2356"/>
              <a:gd name="f47" fmla="val 55"/>
              <a:gd name="f48" fmla="val 2251"/>
              <a:gd name="f49" fmla="val 32"/>
              <a:gd name="f50" fmla="val 2143"/>
              <a:gd name="f51" fmla="val 14"/>
              <a:gd name="f52" fmla="val 2033"/>
              <a:gd name="f53" fmla="val 4"/>
              <a:gd name="f54" fmla="val 1920"/>
              <a:gd name="f55" fmla="val 1806"/>
              <a:gd name="f56" fmla="val 1692"/>
              <a:gd name="f57" fmla="val 1580"/>
              <a:gd name="f58" fmla="val 1469"/>
              <a:gd name="f59" fmla="val 1362"/>
              <a:gd name="f60" fmla="val 1256"/>
              <a:gd name="f61" fmla="val 1154"/>
              <a:gd name="f62" fmla="val 1054"/>
              <a:gd name="f63" fmla="val 958"/>
              <a:gd name="f64" fmla="val 864"/>
              <a:gd name="f65" fmla="val 774"/>
              <a:gd name="f66" fmla="val 689"/>
              <a:gd name="f67" fmla="val 607"/>
              <a:gd name="f68" fmla="val 529"/>
              <a:gd name="f69" fmla="val 456"/>
              <a:gd name="f70" fmla="val 388"/>
              <a:gd name="f71" fmla="val 325"/>
              <a:gd name="f72" fmla="val 266"/>
              <a:gd name="f73" fmla="val 212"/>
              <a:gd name="f74" fmla="val 164"/>
              <a:gd name="f75" fmla="val 122"/>
              <a:gd name="f76" fmla="val 5"/>
              <a:gd name="f77" fmla="*/ f0 1 1799"/>
              <a:gd name="f78" fmla="*/ f1 1 3612"/>
              <a:gd name="f79" fmla="+- f4 0 f2"/>
              <a:gd name="f80" fmla="+- f3 0 f2"/>
              <a:gd name="f81" fmla="*/ f80 1 1799"/>
              <a:gd name="f82" fmla="*/ f79 1 3612"/>
              <a:gd name="f83" fmla="*/ 0 1 f81"/>
              <a:gd name="f84" fmla="*/ f3 1 f81"/>
              <a:gd name="f85" fmla="*/ 0 1 f82"/>
              <a:gd name="f86" fmla="*/ f4 1 f82"/>
              <a:gd name="f87" fmla="*/ f83 f77 1"/>
              <a:gd name="f88" fmla="*/ f84 f77 1"/>
              <a:gd name="f89" fmla="*/ f86 f78 1"/>
              <a:gd name="f90" fmla="*/ f85 f7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87" t="f90" r="f88" b="f89"/>
            <a:pathLst>
              <a:path w="1799" h="3612">
                <a:moveTo>
                  <a:pt x="f3" y="f2"/>
                </a:moveTo>
                <a:lnTo>
                  <a:pt x="f3" y="f4"/>
                </a:lnTo>
                <a:lnTo>
                  <a:pt x="f5" y="f6"/>
                </a:lnTo>
                <a:lnTo>
                  <a:pt x="f7" y="f8"/>
                </a:lnTo>
                <a:lnTo>
                  <a:pt x="f9" y="f10"/>
                </a:lnTo>
                <a:lnTo>
                  <a:pt x="f11" y="f12"/>
                </a:lnTo>
                <a:lnTo>
                  <a:pt x="f13" y="f14"/>
                </a:lnTo>
                <a:lnTo>
                  <a:pt x="f15" y="f16"/>
                </a:lnTo>
                <a:lnTo>
                  <a:pt x="f17" y="f18"/>
                </a:lnTo>
                <a:lnTo>
                  <a:pt x="f19" y="f20"/>
                </a:lnTo>
                <a:lnTo>
                  <a:pt x="f21" y="f22"/>
                </a:lnTo>
                <a:lnTo>
                  <a:pt x="f23" y="f24"/>
                </a:lnTo>
                <a:lnTo>
                  <a:pt x="f25" y="f26"/>
                </a:lnTo>
                <a:lnTo>
                  <a:pt x="f27" y="f28"/>
                </a:lnTo>
                <a:lnTo>
                  <a:pt x="f29" y="f30"/>
                </a:lnTo>
                <a:lnTo>
                  <a:pt x="f31" y="f32"/>
                </a:lnTo>
                <a:lnTo>
                  <a:pt x="f33" y="f34"/>
                </a:lnTo>
                <a:lnTo>
                  <a:pt x="f35" y="f36"/>
                </a:lnTo>
                <a:lnTo>
                  <a:pt x="f37" y="f38"/>
                </a:lnTo>
                <a:lnTo>
                  <a:pt x="f39" y="f40"/>
                </a:lnTo>
                <a:lnTo>
                  <a:pt x="f41" y="f42"/>
                </a:lnTo>
                <a:lnTo>
                  <a:pt x="f43" y="f44"/>
                </a:lnTo>
                <a:lnTo>
                  <a:pt x="f45" y="f46"/>
                </a:lnTo>
                <a:lnTo>
                  <a:pt x="f47" y="f48"/>
                </a:lnTo>
                <a:lnTo>
                  <a:pt x="f49" y="f50"/>
                </a:lnTo>
                <a:lnTo>
                  <a:pt x="f51" y="f52"/>
                </a:lnTo>
                <a:lnTo>
                  <a:pt x="f53" y="f54"/>
                </a:lnTo>
                <a:lnTo>
                  <a:pt x="f2" y="f55"/>
                </a:lnTo>
                <a:lnTo>
                  <a:pt x="f53" y="f56"/>
                </a:lnTo>
                <a:lnTo>
                  <a:pt x="f51" y="f57"/>
                </a:lnTo>
                <a:lnTo>
                  <a:pt x="f49" y="f58"/>
                </a:lnTo>
                <a:lnTo>
                  <a:pt x="f47" y="f59"/>
                </a:lnTo>
                <a:lnTo>
                  <a:pt x="f45" y="f60"/>
                </a:lnTo>
                <a:lnTo>
                  <a:pt x="f43" y="f61"/>
                </a:lnTo>
                <a:lnTo>
                  <a:pt x="f41" y="f62"/>
                </a:lnTo>
                <a:lnTo>
                  <a:pt x="f39" y="f63"/>
                </a:lnTo>
                <a:lnTo>
                  <a:pt x="f37" y="f64"/>
                </a:lnTo>
                <a:lnTo>
                  <a:pt x="f35" y="f65"/>
                </a:lnTo>
                <a:lnTo>
                  <a:pt x="f33" y="f66"/>
                </a:lnTo>
                <a:lnTo>
                  <a:pt x="f31" y="f67"/>
                </a:lnTo>
                <a:lnTo>
                  <a:pt x="f29" y="f68"/>
                </a:lnTo>
                <a:lnTo>
                  <a:pt x="f27" y="f69"/>
                </a:lnTo>
                <a:lnTo>
                  <a:pt x="f25" y="f70"/>
                </a:lnTo>
                <a:lnTo>
                  <a:pt x="f23" y="f71"/>
                </a:lnTo>
                <a:lnTo>
                  <a:pt x="f21" y="f72"/>
                </a:lnTo>
                <a:lnTo>
                  <a:pt x="f19" y="f73"/>
                </a:lnTo>
                <a:lnTo>
                  <a:pt x="f17" y="f74"/>
                </a:lnTo>
                <a:lnTo>
                  <a:pt x="f15" y="f75"/>
                </a:lnTo>
                <a:lnTo>
                  <a:pt x="f13" y="f45"/>
                </a:lnTo>
                <a:lnTo>
                  <a:pt x="f11" y="f47"/>
                </a:lnTo>
                <a:lnTo>
                  <a:pt x="f9" y="f49"/>
                </a:lnTo>
                <a:lnTo>
                  <a:pt x="f7" y="f51"/>
                </a:lnTo>
                <a:lnTo>
                  <a:pt x="f5" y="f76"/>
                </a:lnTo>
                <a:lnTo>
                  <a:pt x="f3" y="f2"/>
                </a:lnTo>
                <a:close/>
              </a:path>
            </a:pathLst>
          </a:cu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3" name="Rectangle 30">
            <a:extLst>
              <a:ext uri="{FF2B5EF4-FFF2-40B4-BE49-F238E27FC236}">
                <a16:creationId xmlns:a16="http://schemas.microsoft.com/office/drawing/2014/main" id="{28B085A6-6F93-003D-3371-16AFD1387EA8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232C41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A85C049-478A-9145-20DA-9E4ABB572147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5877534" y="103235"/>
            <a:ext cx="6314462" cy="2766745"/>
          </a:xfrm>
        </p:spPr>
        <p:txBody>
          <a:bodyPr/>
          <a:lstStyle/>
          <a:p>
            <a:pPr lvl="0"/>
            <a:r>
              <a:rPr lang="en-US" sz="4800" b="1" u="sng">
                <a:solidFill>
                  <a:srgbClr val="FFFFFF"/>
                </a:solidFill>
              </a:rPr>
              <a:t>BMSW4003</a:t>
            </a:r>
            <a:br>
              <a:rPr lang="en-US" sz="4800" b="1" u="sng">
                <a:solidFill>
                  <a:srgbClr val="FFFFFF"/>
                </a:solidFill>
              </a:rPr>
            </a:br>
            <a:r>
              <a:rPr lang="en-US" sz="4800" b="1" u="sng">
                <a:solidFill>
                  <a:srgbClr val="FFFFFF"/>
                </a:solidFill>
              </a:rPr>
              <a:t>McDonalds</a:t>
            </a:r>
            <a:br>
              <a:rPr lang="en-US" sz="4800" b="1" u="sng">
                <a:solidFill>
                  <a:srgbClr val="FFFFFF"/>
                </a:solidFill>
              </a:rPr>
            </a:br>
            <a:r>
              <a:rPr lang="en-US" sz="4800" b="1" u="sng">
                <a:solidFill>
                  <a:srgbClr val="FFFFFF"/>
                </a:solidFill>
              </a:rPr>
              <a:t>self-service and delivery.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1AAE510C-11AA-7879-30FF-67B88F305A68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5877534" y="3309579"/>
            <a:ext cx="6314462" cy="3445184"/>
          </a:xfrm>
        </p:spPr>
        <p:txBody>
          <a:bodyPr/>
          <a:lstStyle/>
          <a:p>
            <a:pPr marL="182880" lvl="0"/>
            <a:r>
              <a:rPr lang="en-US" sz="2000">
                <a:solidFill>
                  <a:srgbClr val="FFFFFF"/>
                </a:solidFill>
              </a:rPr>
              <a:t>Maxine- </a:t>
            </a:r>
          </a:p>
          <a:p>
            <a:pPr marL="182880" lvl="0"/>
            <a:r>
              <a:rPr lang="en-US" sz="2000">
                <a:hlinkClick r:id="rId2"/>
              </a:rPr>
              <a:t>2133637@student.uwtsd.ac.uk</a:t>
            </a:r>
            <a:endParaRPr lang="en-US" sz="2000"/>
          </a:p>
          <a:p>
            <a:pPr marL="182880" lvl="0"/>
            <a:r>
              <a:rPr lang="en-US" sz="2000">
                <a:solidFill>
                  <a:srgbClr val="FFFFFF"/>
                </a:solidFill>
              </a:rPr>
              <a:t>Nathnael- </a:t>
            </a:r>
          </a:p>
          <a:p>
            <a:pPr marL="182880" lvl="0"/>
            <a:r>
              <a:rPr lang="en-US" sz="2000">
                <a:hlinkClick r:id="rId3"/>
              </a:rPr>
              <a:t>2133890@student.uwtsd.ac.uk</a:t>
            </a:r>
            <a:endParaRPr lang="en-US" sz="2000"/>
          </a:p>
          <a:p>
            <a:pPr marL="182880" lvl="0"/>
            <a:r>
              <a:rPr lang="en-US" sz="2000">
                <a:solidFill>
                  <a:srgbClr val="FFFFFF"/>
                </a:solidFill>
              </a:rPr>
              <a:t>Sarina-</a:t>
            </a:r>
          </a:p>
          <a:p>
            <a:pPr marL="182880" lvl="0"/>
            <a:r>
              <a:rPr lang="en-US" sz="2000">
                <a:hlinkClick r:id="rId4"/>
              </a:rPr>
              <a:t>2133584@student.uwtsd.ac.uk</a:t>
            </a:r>
            <a:endParaRPr lang="en-US" sz="2000"/>
          </a:p>
          <a:p>
            <a:pPr marL="182880" lvl="0"/>
            <a:r>
              <a:rPr lang="en-US" sz="2000">
                <a:solidFill>
                  <a:srgbClr val="FFFFFF"/>
                </a:solidFill>
              </a:rPr>
              <a:t>Yannick</a:t>
            </a:r>
          </a:p>
          <a:p>
            <a:pPr marL="182880" lvl="0"/>
            <a:r>
              <a:rPr lang="en-US" sz="2000">
                <a:hlinkClick r:id="rId5"/>
              </a:rPr>
              <a:t>1714816@student.uwtsd.ac.uk</a:t>
            </a:r>
            <a:endParaRPr lang="en-US" sz="2000"/>
          </a:p>
          <a:p>
            <a:pPr marL="182880" lvl="0"/>
            <a:endParaRPr lang="en-US" sz="1200"/>
          </a:p>
        </p:txBody>
      </p:sp>
      <p:pic>
        <p:nvPicPr>
          <p:cNvPr id="6" name="Picture 3" descr="Abstract background of mesh">
            <a:extLst>
              <a:ext uri="{FF2B5EF4-FFF2-40B4-BE49-F238E27FC236}">
                <a16:creationId xmlns:a16="http://schemas.microsoft.com/office/drawing/2014/main" id="{1DB306C5-437A-8F51-5D96-3C684B50FF09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46022" r="3218" b="-1"/>
          <a:stretch>
            <a:fillRect/>
          </a:stretch>
        </p:blipFill>
        <p:spPr>
          <a:xfrm>
            <a:off x="0" y="9"/>
            <a:ext cx="5215070" cy="6857990"/>
          </a:xfrm>
          <a:prstGeom prst="rect">
            <a:avLst/>
          </a:prstGeom>
          <a:noFill/>
          <a:ln cap="flat">
            <a:noFill/>
          </a:ln>
        </p:spPr>
      </p:pic>
      <p:cxnSp>
        <p:nvCxnSpPr>
          <p:cNvPr id="7" name="Straight Connector 32">
            <a:extLst>
              <a:ext uri="{FF2B5EF4-FFF2-40B4-BE49-F238E27FC236}">
                <a16:creationId xmlns:a16="http://schemas.microsoft.com/office/drawing/2014/main" id="{26639686-5F3B-6BE7-9DCC-326461A117D2}"/>
              </a:ext>
            </a:extLst>
          </p:cNvPr>
          <p:cNvCxnSpPr>
            <a:cxnSpLocks noMove="1" noResize="1"/>
          </p:cNvCxnSpPr>
          <p:nvPr/>
        </p:nvCxnSpPr>
        <p:spPr>
          <a:xfrm flipH="1">
            <a:off x="5986329" y="3088916"/>
            <a:ext cx="5212080" cy="0"/>
          </a:xfrm>
          <a:prstGeom prst="straightConnector1">
            <a:avLst/>
          </a:prstGeom>
          <a:noFill/>
          <a:ln w="19046" cap="flat">
            <a:solidFill>
              <a:srgbClr val="FFFFFF"/>
            </a:solidFill>
            <a:prstDash val="solid"/>
            <a:miter/>
          </a:ln>
        </p:spPr>
      </p:cxnSp>
      <p:sp>
        <p:nvSpPr>
          <p:cNvPr id="8" name="Freeform 6">
            <a:extLst>
              <a:ext uri="{FF2B5EF4-FFF2-40B4-BE49-F238E27FC236}">
                <a16:creationId xmlns:a16="http://schemas.microsoft.com/office/drawing/2014/main" id="{0D65BAD7-9A83-8A43-7C5D-326973596FAA}"/>
              </a:ext>
            </a:extLst>
          </p:cNvPr>
          <p:cNvSpPr>
            <a:spLocks noMove="1" noResize="1"/>
          </p:cNvSpPr>
          <p:nvPr/>
        </p:nvSpPr>
        <p:spPr>
          <a:xfrm>
            <a:off x="11784009" y="5783561"/>
            <a:ext cx="407986" cy="819146"/>
          </a:xfrm>
          <a:custGeom>
            <a:avLst/>
            <a:gdLst>
              <a:gd name="f0" fmla="val w"/>
              <a:gd name="f1" fmla="val h"/>
              <a:gd name="f2" fmla="val 0"/>
              <a:gd name="f3" fmla="val 1799"/>
              <a:gd name="f4" fmla="val 3612"/>
              <a:gd name="f5" fmla="val 1686"/>
              <a:gd name="f6" fmla="val 3609"/>
              <a:gd name="f7" fmla="val 1574"/>
              <a:gd name="f8" fmla="val 3598"/>
              <a:gd name="f9" fmla="val 1464"/>
              <a:gd name="f10" fmla="val 3581"/>
              <a:gd name="f11" fmla="val 1357"/>
              <a:gd name="f12" fmla="val 3557"/>
              <a:gd name="f13" fmla="val 1251"/>
              <a:gd name="f14" fmla="val 3527"/>
              <a:gd name="f15" fmla="val 1150"/>
              <a:gd name="f16" fmla="val 3490"/>
              <a:gd name="f17" fmla="val 1050"/>
              <a:gd name="f18" fmla="val 3448"/>
              <a:gd name="f19" fmla="val 953"/>
              <a:gd name="f20" fmla="val 3401"/>
              <a:gd name="f21" fmla="val 860"/>
              <a:gd name="f22" fmla="val 3347"/>
              <a:gd name="f23" fmla="val 771"/>
              <a:gd name="f24" fmla="val 3289"/>
              <a:gd name="f25" fmla="val 686"/>
              <a:gd name="f26" fmla="val 3224"/>
              <a:gd name="f27" fmla="val 604"/>
              <a:gd name="f28" fmla="val 3156"/>
              <a:gd name="f29" fmla="val 527"/>
              <a:gd name="f30" fmla="val 3083"/>
              <a:gd name="f31" fmla="val 454"/>
              <a:gd name="f32" fmla="val 3005"/>
              <a:gd name="f33" fmla="val 386"/>
              <a:gd name="f34" fmla="val 2923"/>
              <a:gd name="f35" fmla="val 323"/>
              <a:gd name="f36" fmla="val 2838"/>
              <a:gd name="f37" fmla="val 265"/>
              <a:gd name="f38" fmla="val 2748"/>
              <a:gd name="f39" fmla="val 211"/>
              <a:gd name="f40" fmla="val 2655"/>
              <a:gd name="f41" fmla="val 163"/>
              <a:gd name="f42" fmla="val 2559"/>
              <a:gd name="f43" fmla="val 121"/>
              <a:gd name="f44" fmla="val 2459"/>
              <a:gd name="f45" fmla="val 85"/>
              <a:gd name="f46" fmla="val 2356"/>
              <a:gd name="f47" fmla="val 55"/>
              <a:gd name="f48" fmla="val 2251"/>
              <a:gd name="f49" fmla="val 32"/>
              <a:gd name="f50" fmla="val 2143"/>
              <a:gd name="f51" fmla="val 14"/>
              <a:gd name="f52" fmla="val 2033"/>
              <a:gd name="f53" fmla="val 4"/>
              <a:gd name="f54" fmla="val 1920"/>
              <a:gd name="f55" fmla="val 1806"/>
              <a:gd name="f56" fmla="val 1692"/>
              <a:gd name="f57" fmla="val 1580"/>
              <a:gd name="f58" fmla="val 1469"/>
              <a:gd name="f59" fmla="val 1362"/>
              <a:gd name="f60" fmla="val 1256"/>
              <a:gd name="f61" fmla="val 1154"/>
              <a:gd name="f62" fmla="val 1054"/>
              <a:gd name="f63" fmla="val 958"/>
              <a:gd name="f64" fmla="val 864"/>
              <a:gd name="f65" fmla="val 774"/>
              <a:gd name="f66" fmla="val 689"/>
              <a:gd name="f67" fmla="val 607"/>
              <a:gd name="f68" fmla="val 529"/>
              <a:gd name="f69" fmla="val 456"/>
              <a:gd name="f70" fmla="val 388"/>
              <a:gd name="f71" fmla="val 325"/>
              <a:gd name="f72" fmla="val 266"/>
              <a:gd name="f73" fmla="val 212"/>
              <a:gd name="f74" fmla="val 164"/>
              <a:gd name="f75" fmla="val 122"/>
              <a:gd name="f76" fmla="val 5"/>
              <a:gd name="f77" fmla="*/ f0 1 1799"/>
              <a:gd name="f78" fmla="*/ f1 1 3612"/>
              <a:gd name="f79" fmla="+- f4 0 f2"/>
              <a:gd name="f80" fmla="+- f3 0 f2"/>
              <a:gd name="f81" fmla="*/ f80 1 1799"/>
              <a:gd name="f82" fmla="*/ f79 1 3612"/>
              <a:gd name="f83" fmla="*/ 0 1 f81"/>
              <a:gd name="f84" fmla="*/ f3 1 f81"/>
              <a:gd name="f85" fmla="*/ 0 1 f82"/>
              <a:gd name="f86" fmla="*/ f4 1 f82"/>
              <a:gd name="f87" fmla="*/ f83 f77 1"/>
              <a:gd name="f88" fmla="*/ f84 f77 1"/>
              <a:gd name="f89" fmla="*/ f86 f78 1"/>
              <a:gd name="f90" fmla="*/ f85 f7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87" t="f90" r="f88" b="f89"/>
            <a:pathLst>
              <a:path w="1799" h="3612">
                <a:moveTo>
                  <a:pt x="f3" y="f2"/>
                </a:moveTo>
                <a:lnTo>
                  <a:pt x="f3" y="f4"/>
                </a:lnTo>
                <a:lnTo>
                  <a:pt x="f5" y="f6"/>
                </a:lnTo>
                <a:lnTo>
                  <a:pt x="f7" y="f8"/>
                </a:lnTo>
                <a:lnTo>
                  <a:pt x="f9" y="f10"/>
                </a:lnTo>
                <a:lnTo>
                  <a:pt x="f11" y="f12"/>
                </a:lnTo>
                <a:lnTo>
                  <a:pt x="f13" y="f14"/>
                </a:lnTo>
                <a:lnTo>
                  <a:pt x="f15" y="f16"/>
                </a:lnTo>
                <a:lnTo>
                  <a:pt x="f17" y="f18"/>
                </a:lnTo>
                <a:lnTo>
                  <a:pt x="f19" y="f20"/>
                </a:lnTo>
                <a:lnTo>
                  <a:pt x="f21" y="f22"/>
                </a:lnTo>
                <a:lnTo>
                  <a:pt x="f23" y="f24"/>
                </a:lnTo>
                <a:lnTo>
                  <a:pt x="f25" y="f26"/>
                </a:lnTo>
                <a:lnTo>
                  <a:pt x="f27" y="f28"/>
                </a:lnTo>
                <a:lnTo>
                  <a:pt x="f29" y="f30"/>
                </a:lnTo>
                <a:lnTo>
                  <a:pt x="f31" y="f32"/>
                </a:lnTo>
                <a:lnTo>
                  <a:pt x="f33" y="f34"/>
                </a:lnTo>
                <a:lnTo>
                  <a:pt x="f35" y="f36"/>
                </a:lnTo>
                <a:lnTo>
                  <a:pt x="f37" y="f38"/>
                </a:lnTo>
                <a:lnTo>
                  <a:pt x="f39" y="f40"/>
                </a:lnTo>
                <a:lnTo>
                  <a:pt x="f41" y="f42"/>
                </a:lnTo>
                <a:lnTo>
                  <a:pt x="f43" y="f44"/>
                </a:lnTo>
                <a:lnTo>
                  <a:pt x="f45" y="f46"/>
                </a:lnTo>
                <a:lnTo>
                  <a:pt x="f47" y="f48"/>
                </a:lnTo>
                <a:lnTo>
                  <a:pt x="f49" y="f50"/>
                </a:lnTo>
                <a:lnTo>
                  <a:pt x="f51" y="f52"/>
                </a:lnTo>
                <a:lnTo>
                  <a:pt x="f53" y="f54"/>
                </a:lnTo>
                <a:lnTo>
                  <a:pt x="f2" y="f55"/>
                </a:lnTo>
                <a:lnTo>
                  <a:pt x="f53" y="f56"/>
                </a:lnTo>
                <a:lnTo>
                  <a:pt x="f51" y="f57"/>
                </a:lnTo>
                <a:lnTo>
                  <a:pt x="f49" y="f58"/>
                </a:lnTo>
                <a:lnTo>
                  <a:pt x="f47" y="f59"/>
                </a:lnTo>
                <a:lnTo>
                  <a:pt x="f45" y="f60"/>
                </a:lnTo>
                <a:lnTo>
                  <a:pt x="f43" y="f61"/>
                </a:lnTo>
                <a:lnTo>
                  <a:pt x="f41" y="f62"/>
                </a:lnTo>
                <a:lnTo>
                  <a:pt x="f39" y="f63"/>
                </a:lnTo>
                <a:lnTo>
                  <a:pt x="f37" y="f64"/>
                </a:lnTo>
                <a:lnTo>
                  <a:pt x="f35" y="f65"/>
                </a:lnTo>
                <a:lnTo>
                  <a:pt x="f33" y="f66"/>
                </a:lnTo>
                <a:lnTo>
                  <a:pt x="f31" y="f67"/>
                </a:lnTo>
                <a:lnTo>
                  <a:pt x="f29" y="f68"/>
                </a:lnTo>
                <a:lnTo>
                  <a:pt x="f27" y="f69"/>
                </a:lnTo>
                <a:lnTo>
                  <a:pt x="f25" y="f70"/>
                </a:lnTo>
                <a:lnTo>
                  <a:pt x="f23" y="f71"/>
                </a:lnTo>
                <a:lnTo>
                  <a:pt x="f21" y="f72"/>
                </a:lnTo>
                <a:lnTo>
                  <a:pt x="f19" y="f73"/>
                </a:lnTo>
                <a:lnTo>
                  <a:pt x="f17" y="f74"/>
                </a:lnTo>
                <a:lnTo>
                  <a:pt x="f15" y="f75"/>
                </a:lnTo>
                <a:lnTo>
                  <a:pt x="f13" y="f45"/>
                </a:lnTo>
                <a:lnTo>
                  <a:pt x="f11" y="f47"/>
                </a:lnTo>
                <a:lnTo>
                  <a:pt x="f9" y="f49"/>
                </a:lnTo>
                <a:lnTo>
                  <a:pt x="f7" y="f51"/>
                </a:lnTo>
                <a:lnTo>
                  <a:pt x="f5" y="f76"/>
                </a:lnTo>
                <a:lnTo>
                  <a:pt x="f3" y="f2"/>
                </a:lnTo>
                <a:close/>
              </a:path>
            </a:pathLst>
          </a:cu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pic>
        <p:nvPicPr>
          <p:cNvPr id="9" name="Picture 2" descr="See the source image">
            <a:extLst>
              <a:ext uri="{FF2B5EF4-FFF2-40B4-BE49-F238E27FC236}">
                <a16:creationId xmlns:a16="http://schemas.microsoft.com/office/drawing/2014/main" id="{E5FED968-E033-FE27-46A5-21BE35E8E36B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>
            <a:off x="0" y="0"/>
            <a:ext cx="5877534" cy="68580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solidFill>
          <a:srgbClr val="F6F4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>
            <a:extLst>
              <a:ext uri="{FF2B5EF4-FFF2-40B4-BE49-F238E27FC236}">
                <a16:creationId xmlns:a16="http://schemas.microsoft.com/office/drawing/2014/main" id="{1DF9DF36-8444-7FB1-B006-6EB956AF634F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6F4E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4FC8E204-F719-A861-C832-CBB21E783D1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935483" y="758952"/>
            <a:ext cx="8321040" cy="1855473"/>
          </a:xfrm>
        </p:spPr>
        <p:txBody>
          <a:bodyPr anchorCtr="1"/>
          <a:lstStyle/>
          <a:p>
            <a:pPr lvl="0" algn="ctr"/>
            <a:r>
              <a:rPr lang="en-GB"/>
              <a:t>                </a:t>
            </a:r>
            <a:r>
              <a:rPr lang="en-GB" sz="4800" b="1" u="sng"/>
              <a:t>BACKGROUND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FC081A6-045F-3AA3-8439-7AF9B337571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935419" y="3257897"/>
            <a:ext cx="8703085" cy="3344811"/>
          </a:xfrm>
        </p:spPr>
        <p:txBody>
          <a:bodyPr/>
          <a:lstStyle/>
          <a:p>
            <a:pPr lvl="0">
              <a:buFont typeface="Wingdings" pitchFamily="2"/>
              <a:buChar char="v"/>
            </a:pPr>
            <a:r>
              <a:rPr lang="en-GB" sz="2000"/>
              <a:t> First restaurant was opened in 1940 by 2 brothers Maurice and Richard McDonalds.</a:t>
            </a:r>
          </a:p>
          <a:p>
            <a:pPr lvl="0">
              <a:buFont typeface="Wingdings" pitchFamily="2"/>
              <a:buChar char="v"/>
            </a:pPr>
            <a:r>
              <a:rPr lang="en-GB" sz="2000"/>
              <a:t> Its first restaurant was built San Bernardino, California. </a:t>
            </a:r>
          </a:p>
          <a:p>
            <a:pPr lvl="0">
              <a:buFont typeface="Wingdings" pitchFamily="2"/>
              <a:buChar char="v"/>
            </a:pPr>
            <a:r>
              <a:rPr lang="en-GB" sz="2000"/>
              <a:t> Orders were only made verbally </a:t>
            </a:r>
          </a:p>
          <a:p>
            <a:pPr lvl="0">
              <a:buFont typeface="Wingdings" pitchFamily="2"/>
              <a:buChar char="v"/>
            </a:pPr>
            <a:r>
              <a:rPr lang="en-GB" sz="2000"/>
              <a:t> Handwritten receipts were kept only for the manager to keep up with sales.</a:t>
            </a:r>
          </a:p>
          <a:p>
            <a:pPr lvl="0">
              <a:buFont typeface="Wingdings" pitchFamily="2"/>
              <a:buChar char="v"/>
            </a:pPr>
            <a:r>
              <a:rPr lang="en-GB" sz="2000"/>
              <a:t> The first UK restaurant was open in October 1974 in Woolwich, southeast London.</a:t>
            </a:r>
          </a:p>
          <a:p>
            <a:pPr lvl="0">
              <a:buFont typeface="Wingdings" pitchFamily="2"/>
              <a:buChar char="v"/>
            </a:pPr>
            <a:r>
              <a:rPr lang="en-GB" sz="2000"/>
              <a:t> McDonald's is originally an American franchise. </a:t>
            </a:r>
          </a:p>
          <a:p>
            <a:pPr lvl="0">
              <a:buFont typeface="Wingdings" pitchFamily="2"/>
              <a:buChar char="v"/>
            </a:pPr>
            <a:endParaRPr lang="en-GB" sz="2000"/>
          </a:p>
          <a:p>
            <a:pPr lvl="0">
              <a:buFont typeface="Wingdings" pitchFamily="2"/>
              <a:buChar char="v"/>
            </a:pPr>
            <a:endParaRPr lang="en-GB"/>
          </a:p>
        </p:txBody>
      </p:sp>
      <p:cxnSp>
        <p:nvCxnSpPr>
          <p:cNvPr id="5" name="Straight Connector 9">
            <a:extLst>
              <a:ext uri="{FF2B5EF4-FFF2-40B4-BE49-F238E27FC236}">
                <a16:creationId xmlns:a16="http://schemas.microsoft.com/office/drawing/2014/main" id="{30419131-4418-81C6-D1B5-E1D8D3ED92F2}"/>
              </a:ext>
            </a:extLst>
          </p:cNvPr>
          <p:cNvCxnSpPr>
            <a:cxnSpLocks noMove="1" noResize="1"/>
          </p:cNvCxnSpPr>
          <p:nvPr/>
        </p:nvCxnSpPr>
        <p:spPr>
          <a:xfrm flipH="1">
            <a:off x="1981203" y="2936156"/>
            <a:ext cx="8229600" cy="0"/>
          </a:xfrm>
          <a:prstGeom prst="straightConnector1">
            <a:avLst/>
          </a:prstGeom>
          <a:noFill/>
          <a:ln w="19046" cap="flat">
            <a:solidFill>
              <a:srgbClr val="262626"/>
            </a:solidFill>
            <a:prstDash val="solid"/>
            <a:miter/>
          </a:ln>
        </p:spPr>
      </p:cxnSp>
      <p:sp>
        <p:nvSpPr>
          <p:cNvPr id="6" name="Freeform 6">
            <a:extLst>
              <a:ext uri="{FF2B5EF4-FFF2-40B4-BE49-F238E27FC236}">
                <a16:creationId xmlns:a16="http://schemas.microsoft.com/office/drawing/2014/main" id="{13A76A01-1E41-07BB-2729-D957DEAF1E68}"/>
              </a:ext>
            </a:extLst>
          </p:cNvPr>
          <p:cNvSpPr>
            <a:spLocks noMove="1" noResize="1"/>
          </p:cNvSpPr>
          <p:nvPr/>
        </p:nvSpPr>
        <p:spPr>
          <a:xfrm>
            <a:off x="11784009" y="5783561"/>
            <a:ext cx="407986" cy="819146"/>
          </a:xfrm>
          <a:custGeom>
            <a:avLst/>
            <a:gdLst>
              <a:gd name="f0" fmla="val w"/>
              <a:gd name="f1" fmla="val h"/>
              <a:gd name="f2" fmla="val 0"/>
              <a:gd name="f3" fmla="val 1799"/>
              <a:gd name="f4" fmla="val 3612"/>
              <a:gd name="f5" fmla="val 1686"/>
              <a:gd name="f6" fmla="val 3609"/>
              <a:gd name="f7" fmla="val 1574"/>
              <a:gd name="f8" fmla="val 3598"/>
              <a:gd name="f9" fmla="val 1464"/>
              <a:gd name="f10" fmla="val 3581"/>
              <a:gd name="f11" fmla="val 1357"/>
              <a:gd name="f12" fmla="val 3557"/>
              <a:gd name="f13" fmla="val 1251"/>
              <a:gd name="f14" fmla="val 3527"/>
              <a:gd name="f15" fmla="val 1150"/>
              <a:gd name="f16" fmla="val 3490"/>
              <a:gd name="f17" fmla="val 1050"/>
              <a:gd name="f18" fmla="val 3448"/>
              <a:gd name="f19" fmla="val 953"/>
              <a:gd name="f20" fmla="val 3401"/>
              <a:gd name="f21" fmla="val 860"/>
              <a:gd name="f22" fmla="val 3347"/>
              <a:gd name="f23" fmla="val 771"/>
              <a:gd name="f24" fmla="val 3289"/>
              <a:gd name="f25" fmla="val 686"/>
              <a:gd name="f26" fmla="val 3224"/>
              <a:gd name="f27" fmla="val 604"/>
              <a:gd name="f28" fmla="val 3156"/>
              <a:gd name="f29" fmla="val 527"/>
              <a:gd name="f30" fmla="val 3083"/>
              <a:gd name="f31" fmla="val 454"/>
              <a:gd name="f32" fmla="val 3005"/>
              <a:gd name="f33" fmla="val 386"/>
              <a:gd name="f34" fmla="val 2923"/>
              <a:gd name="f35" fmla="val 323"/>
              <a:gd name="f36" fmla="val 2838"/>
              <a:gd name="f37" fmla="val 265"/>
              <a:gd name="f38" fmla="val 2748"/>
              <a:gd name="f39" fmla="val 211"/>
              <a:gd name="f40" fmla="val 2655"/>
              <a:gd name="f41" fmla="val 163"/>
              <a:gd name="f42" fmla="val 2559"/>
              <a:gd name="f43" fmla="val 121"/>
              <a:gd name="f44" fmla="val 2459"/>
              <a:gd name="f45" fmla="val 85"/>
              <a:gd name="f46" fmla="val 2356"/>
              <a:gd name="f47" fmla="val 55"/>
              <a:gd name="f48" fmla="val 2251"/>
              <a:gd name="f49" fmla="val 32"/>
              <a:gd name="f50" fmla="val 2143"/>
              <a:gd name="f51" fmla="val 14"/>
              <a:gd name="f52" fmla="val 2033"/>
              <a:gd name="f53" fmla="val 4"/>
              <a:gd name="f54" fmla="val 1920"/>
              <a:gd name="f55" fmla="val 1806"/>
              <a:gd name="f56" fmla="val 1692"/>
              <a:gd name="f57" fmla="val 1580"/>
              <a:gd name="f58" fmla="val 1469"/>
              <a:gd name="f59" fmla="val 1362"/>
              <a:gd name="f60" fmla="val 1256"/>
              <a:gd name="f61" fmla="val 1154"/>
              <a:gd name="f62" fmla="val 1054"/>
              <a:gd name="f63" fmla="val 958"/>
              <a:gd name="f64" fmla="val 864"/>
              <a:gd name="f65" fmla="val 774"/>
              <a:gd name="f66" fmla="val 689"/>
              <a:gd name="f67" fmla="val 607"/>
              <a:gd name="f68" fmla="val 529"/>
              <a:gd name="f69" fmla="val 456"/>
              <a:gd name="f70" fmla="val 388"/>
              <a:gd name="f71" fmla="val 325"/>
              <a:gd name="f72" fmla="val 266"/>
              <a:gd name="f73" fmla="val 212"/>
              <a:gd name="f74" fmla="val 164"/>
              <a:gd name="f75" fmla="val 122"/>
              <a:gd name="f76" fmla="val 5"/>
              <a:gd name="f77" fmla="*/ f0 1 1799"/>
              <a:gd name="f78" fmla="*/ f1 1 3612"/>
              <a:gd name="f79" fmla="+- f4 0 f2"/>
              <a:gd name="f80" fmla="+- f3 0 f2"/>
              <a:gd name="f81" fmla="*/ f80 1 1799"/>
              <a:gd name="f82" fmla="*/ f79 1 3612"/>
              <a:gd name="f83" fmla="*/ 0 1 f81"/>
              <a:gd name="f84" fmla="*/ f3 1 f81"/>
              <a:gd name="f85" fmla="*/ 0 1 f82"/>
              <a:gd name="f86" fmla="*/ f4 1 f82"/>
              <a:gd name="f87" fmla="*/ f83 f77 1"/>
              <a:gd name="f88" fmla="*/ f84 f77 1"/>
              <a:gd name="f89" fmla="*/ f86 f78 1"/>
              <a:gd name="f90" fmla="*/ f85 f7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87" t="f90" r="f88" b="f89"/>
            <a:pathLst>
              <a:path w="1799" h="3612">
                <a:moveTo>
                  <a:pt x="f3" y="f2"/>
                </a:moveTo>
                <a:lnTo>
                  <a:pt x="f3" y="f4"/>
                </a:lnTo>
                <a:lnTo>
                  <a:pt x="f5" y="f6"/>
                </a:lnTo>
                <a:lnTo>
                  <a:pt x="f7" y="f8"/>
                </a:lnTo>
                <a:lnTo>
                  <a:pt x="f9" y="f10"/>
                </a:lnTo>
                <a:lnTo>
                  <a:pt x="f11" y="f12"/>
                </a:lnTo>
                <a:lnTo>
                  <a:pt x="f13" y="f14"/>
                </a:lnTo>
                <a:lnTo>
                  <a:pt x="f15" y="f16"/>
                </a:lnTo>
                <a:lnTo>
                  <a:pt x="f17" y="f18"/>
                </a:lnTo>
                <a:lnTo>
                  <a:pt x="f19" y="f20"/>
                </a:lnTo>
                <a:lnTo>
                  <a:pt x="f21" y="f22"/>
                </a:lnTo>
                <a:lnTo>
                  <a:pt x="f23" y="f24"/>
                </a:lnTo>
                <a:lnTo>
                  <a:pt x="f25" y="f26"/>
                </a:lnTo>
                <a:lnTo>
                  <a:pt x="f27" y="f28"/>
                </a:lnTo>
                <a:lnTo>
                  <a:pt x="f29" y="f30"/>
                </a:lnTo>
                <a:lnTo>
                  <a:pt x="f31" y="f32"/>
                </a:lnTo>
                <a:lnTo>
                  <a:pt x="f33" y="f34"/>
                </a:lnTo>
                <a:lnTo>
                  <a:pt x="f35" y="f36"/>
                </a:lnTo>
                <a:lnTo>
                  <a:pt x="f37" y="f38"/>
                </a:lnTo>
                <a:lnTo>
                  <a:pt x="f39" y="f40"/>
                </a:lnTo>
                <a:lnTo>
                  <a:pt x="f41" y="f42"/>
                </a:lnTo>
                <a:lnTo>
                  <a:pt x="f43" y="f44"/>
                </a:lnTo>
                <a:lnTo>
                  <a:pt x="f45" y="f46"/>
                </a:lnTo>
                <a:lnTo>
                  <a:pt x="f47" y="f48"/>
                </a:lnTo>
                <a:lnTo>
                  <a:pt x="f49" y="f50"/>
                </a:lnTo>
                <a:lnTo>
                  <a:pt x="f51" y="f52"/>
                </a:lnTo>
                <a:lnTo>
                  <a:pt x="f53" y="f54"/>
                </a:lnTo>
                <a:lnTo>
                  <a:pt x="f2" y="f55"/>
                </a:lnTo>
                <a:lnTo>
                  <a:pt x="f53" y="f56"/>
                </a:lnTo>
                <a:lnTo>
                  <a:pt x="f51" y="f57"/>
                </a:lnTo>
                <a:lnTo>
                  <a:pt x="f49" y="f58"/>
                </a:lnTo>
                <a:lnTo>
                  <a:pt x="f47" y="f59"/>
                </a:lnTo>
                <a:lnTo>
                  <a:pt x="f45" y="f60"/>
                </a:lnTo>
                <a:lnTo>
                  <a:pt x="f43" y="f61"/>
                </a:lnTo>
                <a:lnTo>
                  <a:pt x="f41" y="f62"/>
                </a:lnTo>
                <a:lnTo>
                  <a:pt x="f39" y="f63"/>
                </a:lnTo>
                <a:lnTo>
                  <a:pt x="f37" y="f64"/>
                </a:lnTo>
                <a:lnTo>
                  <a:pt x="f35" y="f65"/>
                </a:lnTo>
                <a:lnTo>
                  <a:pt x="f33" y="f66"/>
                </a:lnTo>
                <a:lnTo>
                  <a:pt x="f31" y="f67"/>
                </a:lnTo>
                <a:lnTo>
                  <a:pt x="f29" y="f68"/>
                </a:lnTo>
                <a:lnTo>
                  <a:pt x="f27" y="f69"/>
                </a:lnTo>
                <a:lnTo>
                  <a:pt x="f25" y="f70"/>
                </a:lnTo>
                <a:lnTo>
                  <a:pt x="f23" y="f71"/>
                </a:lnTo>
                <a:lnTo>
                  <a:pt x="f21" y="f72"/>
                </a:lnTo>
                <a:lnTo>
                  <a:pt x="f19" y="f73"/>
                </a:lnTo>
                <a:lnTo>
                  <a:pt x="f17" y="f74"/>
                </a:lnTo>
                <a:lnTo>
                  <a:pt x="f15" y="f75"/>
                </a:lnTo>
                <a:lnTo>
                  <a:pt x="f13" y="f45"/>
                </a:lnTo>
                <a:lnTo>
                  <a:pt x="f11" y="f47"/>
                </a:lnTo>
                <a:lnTo>
                  <a:pt x="f9" y="f49"/>
                </a:lnTo>
                <a:lnTo>
                  <a:pt x="f7" y="f51"/>
                </a:lnTo>
                <a:lnTo>
                  <a:pt x="f5" y="f76"/>
                </a:lnTo>
                <a:lnTo>
                  <a:pt x="f3" y="f2"/>
                </a:lnTo>
                <a:close/>
              </a:path>
            </a:pathLst>
          </a:custGeom>
          <a:solidFill>
            <a:srgbClr val="262626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Avenir Next LT Pro"/>
            </a:endParaRPr>
          </a:p>
        </p:txBody>
      </p:sp>
      <p:pic>
        <p:nvPicPr>
          <p:cNvPr id="7" name="Picture 2" descr="See the source image">
            <a:extLst>
              <a:ext uri="{FF2B5EF4-FFF2-40B4-BE49-F238E27FC236}">
                <a16:creationId xmlns:a16="http://schemas.microsoft.com/office/drawing/2014/main" id="{4E6C52D3-49B8-BB49-C1E8-12A5C265C3D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0" y="12426"/>
            <a:ext cx="5257370" cy="2762859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5C9D94-4D6A-6994-5EBF-05D13109C42E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719998" y="719998"/>
            <a:ext cx="5015639" cy="2976929"/>
          </a:xfrm>
        </p:spPr>
        <p:txBody>
          <a:bodyPr/>
          <a:lstStyle/>
          <a:p>
            <a:pPr lvl="0"/>
            <a:r>
              <a:rPr lang="en-GB" sz="4800" b="1" u="sng"/>
              <a:t>Challenges before Introduction of New Technology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E91660-0E8E-8C26-494D-F1DDB5CA0841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719998" y="3830403"/>
            <a:ext cx="5015639" cy="1936799"/>
          </a:xfrm>
        </p:spPr>
        <p:txBody>
          <a:bodyPr lIns="0" tIns="0" rIns="0" bIns="0"/>
          <a:lstStyle/>
          <a:p>
            <a:pPr lvl="0"/>
            <a:r>
              <a:rPr lang="en-GB">
                <a:solidFill>
                  <a:srgbClr val="FFFFFF"/>
                </a:solidFill>
              </a:rPr>
              <a:t>s</a:t>
            </a:r>
          </a:p>
        </p:txBody>
      </p:sp>
      <p:pic>
        <p:nvPicPr>
          <p:cNvPr id="4" name="Picture 3" descr="Top view of leaves on a pink surface">
            <a:extLst>
              <a:ext uri="{FF2B5EF4-FFF2-40B4-BE49-F238E27FC236}">
                <a16:creationId xmlns:a16="http://schemas.microsoft.com/office/drawing/2014/main" id="{0EECD8DA-D3BF-963C-FDEE-21A2140E6E7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380" r="35501" b="-1"/>
          <a:stretch>
            <a:fillRect/>
          </a:stretch>
        </p:blipFill>
        <p:spPr>
          <a:xfrm>
            <a:off x="6529062" y="9"/>
            <a:ext cx="5662934" cy="68579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39E66D5-A4A0-41EB-A63B-3CEC593A16CD}"/>
              </a:ext>
            </a:extLst>
          </p:cNvPr>
          <p:cNvSpPr txBox="1"/>
          <p:nvPr/>
        </p:nvSpPr>
        <p:spPr>
          <a:xfrm>
            <a:off x="1375047" y="4096109"/>
            <a:ext cx="3286481" cy="92333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Sarina Bright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2133584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7DC18A7B-5AE2-E7B7-C1F8-7FAA026826E6}"/>
              </a:ext>
            </a:extLst>
          </p:cNvPr>
          <p:cNvGraphicFramePr>
            <a:graphicFrameLocks noGrp="1"/>
          </p:cNvGraphicFramePr>
          <p:nvPr/>
        </p:nvGraphicFramePr>
        <p:xfrm>
          <a:off x="905777" y="503203"/>
          <a:ext cx="10534089" cy="5762713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5267044">
                  <a:extLst>
                    <a:ext uri="{9D8B030D-6E8A-4147-A177-3AD203B41FA5}">
                      <a16:colId xmlns:a16="http://schemas.microsoft.com/office/drawing/2014/main" val="4166306379"/>
                    </a:ext>
                  </a:extLst>
                </a:gridCol>
                <a:gridCol w="5267044">
                  <a:extLst>
                    <a:ext uri="{9D8B030D-6E8A-4147-A177-3AD203B41FA5}">
                      <a16:colId xmlns:a16="http://schemas.microsoft.com/office/drawing/2014/main" val="3781353801"/>
                    </a:ext>
                  </a:extLst>
                </a:gridCol>
              </a:tblGrid>
              <a:tr h="2881356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How did the company previously market their products and services?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How did they sell these products and services?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1897716"/>
                  </a:ext>
                </a:extLst>
              </a:tr>
              <a:tr h="2881356">
                <a:tc>
                  <a:txBody>
                    <a:bodyPr/>
                    <a:lstStyle/>
                    <a:p>
                      <a:pPr marL="285750" lvl="0" indent="-285750">
                        <a:buSzPct val="100000"/>
                        <a:buFont typeface="Arial"/>
                        <a:buChar char="•"/>
                      </a:pPr>
                      <a:r>
                        <a:rPr lang="en-GB"/>
                        <a:t>Before the introduction of new technologies such as self-service checkout and online delivery, there were alternative methods of marketing</a:t>
                      </a:r>
                      <a:endParaRPr lang="en-US"/>
                    </a:p>
                    <a:p>
                      <a:pPr marL="285750" lvl="0" indent="-285750">
                        <a:buSzPct val="100000"/>
                        <a:buFont typeface="Arial"/>
                        <a:buChar char="•"/>
                      </a:pPr>
                      <a:r>
                        <a:rPr lang="en-GB"/>
                        <a:t>McDonald's would often market themselves via advertising and word-of-mouth.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>
                        <a:buSzPct val="100000"/>
                        <a:buFont typeface="Arial"/>
                        <a:buChar char="•"/>
                      </a:pPr>
                      <a:r>
                        <a:rPr lang="en-GB"/>
                        <a:t>These advertisements were mostly televised or found in other traditional works such as tabloids.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6215761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94265D96-5716-DB54-3A6D-716C4B3F3606}"/>
              </a:ext>
            </a:extLst>
          </p:cNvPr>
          <p:cNvGraphicFramePr>
            <a:graphicFrameLocks noGrp="1"/>
          </p:cNvGraphicFramePr>
          <p:nvPr/>
        </p:nvGraphicFramePr>
        <p:xfrm>
          <a:off x="646983" y="431322"/>
          <a:ext cx="10894737" cy="579409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5683252">
                  <a:extLst>
                    <a:ext uri="{9D8B030D-6E8A-4147-A177-3AD203B41FA5}">
                      <a16:colId xmlns:a16="http://schemas.microsoft.com/office/drawing/2014/main" val="1197437760"/>
                    </a:ext>
                  </a:extLst>
                </a:gridCol>
                <a:gridCol w="5211485">
                  <a:extLst>
                    <a:ext uri="{9D8B030D-6E8A-4147-A177-3AD203B41FA5}">
                      <a16:colId xmlns:a16="http://schemas.microsoft.com/office/drawing/2014/main" val="1131497809"/>
                    </a:ext>
                  </a:extLst>
                </a:gridCol>
              </a:tblGrid>
              <a:tr h="2897047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How did the company reach customers and suppliers beforehand?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How did the company struggle without the use of these technologies?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64524564"/>
                  </a:ext>
                </a:extLst>
              </a:tr>
              <a:tr h="2897047">
                <a:tc>
                  <a:txBody>
                    <a:bodyPr/>
                    <a:lstStyle/>
                    <a:p>
                      <a:pPr marL="285750" lvl="0" indent="-285750">
                        <a:buSzPct val="100000"/>
                        <a:buFont typeface="Arial"/>
                        <a:buChar char="•"/>
                      </a:pPr>
                      <a:r>
                        <a:rPr lang="en-GB"/>
                        <a:t>As McDonald's was and still is very famous, they would already have reliable and trusted suppliers through inside or established contacts</a:t>
                      </a:r>
                      <a:endParaRPr lang="en-US"/>
                    </a:p>
                    <a:p>
                      <a:pPr marL="285750" lvl="0" indent="-285750">
                        <a:buSzPct val="100000"/>
                        <a:buFont typeface="Arial"/>
                        <a:buChar char="•"/>
                      </a:pPr>
                      <a:r>
                        <a:rPr lang="en-GB"/>
                        <a:t>They would also have their menus advertised to appeal to their customers; EG, the happy meal.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>
                        <a:buSzPct val="100000"/>
                        <a:buFont typeface="Arial"/>
                        <a:buChar char="•"/>
                      </a:pPr>
                      <a:r>
                        <a:rPr lang="en-GB"/>
                        <a:t>Previously, McDonald's workers would often be inundated with a build-up of queues due to a lack of self-service</a:t>
                      </a:r>
                      <a:endParaRPr lang="en-US"/>
                    </a:p>
                    <a:p>
                      <a:pPr marL="285750" lvl="0" indent="-285750">
                        <a:buSzPct val="100000"/>
                        <a:buFont typeface="Arial"/>
                        <a:buChar char="•"/>
                      </a:pPr>
                      <a:r>
                        <a:rPr lang="en-GB"/>
                        <a:t>They would also be unable to reach a wider range of customers as online delivery was unavailable at the time.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7814979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0DD5C97-017F-5975-C552-23E2C5D18F54}"/>
              </a:ext>
            </a:extLst>
          </p:cNvPr>
          <p:cNvSpPr txBox="1"/>
          <p:nvPr/>
        </p:nvSpPr>
        <p:spPr>
          <a:xfrm>
            <a:off x="1297853" y="983226"/>
            <a:ext cx="10117397" cy="47089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400" b="1" i="0" u="sng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Conclusion.</a:t>
            </a:r>
          </a:p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400" b="1" i="0" u="sng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One thing we learnt from our research. 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sng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Myself-</a:t>
            </a: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The McDonalds franchise runs better and faster with the current technology. 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1" i="0" u="sng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Sarina</a:t>
            </a:r>
            <a:r>
              <a:rPr lang="en-GB" sz="2000" b="1" i="0" u="sng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-</a:t>
            </a: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before modern day technology, advertisements were put in newspapers or by word of mouth. </a:t>
            </a: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Office%20Theme</Template>
  <TotalTime>911</TotalTime>
  <Words>339</Words>
  <Application>Microsoft Office PowerPoint</Application>
  <PresentationFormat>Widescreen</PresentationFormat>
  <Paragraphs>41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Arial</vt:lpstr>
      <vt:lpstr>Avenir Next LT Pro</vt:lpstr>
      <vt:lpstr>Calibri</vt:lpstr>
      <vt:lpstr>Calibri Light</vt:lpstr>
      <vt:lpstr>Wingdings</vt:lpstr>
      <vt:lpstr>Office Theme</vt:lpstr>
      <vt:lpstr>BMSW4003 McDonalds self-service and delivery.</vt:lpstr>
      <vt:lpstr>                BACKGROUND</vt:lpstr>
      <vt:lpstr>Challenges before Introduction of New Technology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BMSW4003 McDonalds self-service and delivery.</dc:title>
  <dc:creator>maxine.graham311095@gmail.com</dc:creator>
  <cp:lastModifiedBy>maxine.graham311095@gmail.com</cp:lastModifiedBy>
  <cp:revision>6</cp:revision>
  <dcterms:created xsi:type="dcterms:W3CDTF">2022-07-25T09:18:27Z</dcterms:created>
  <dcterms:modified xsi:type="dcterms:W3CDTF">2022-08-10T10:36:19Z</dcterms:modified>
</cp:coreProperties>
</file>