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1" r:id="rId4"/>
  </p:sldMasterIdLst>
  <p:sldIdLst>
    <p:sldId id="256" r:id="rId5"/>
    <p:sldId id="261" r:id="rId6"/>
    <p:sldId id="262" r:id="rId7"/>
    <p:sldId id="257" r:id="rId8"/>
    <p:sldId id="258" r:id="rId9"/>
    <p:sldId id="265" r:id="rId10"/>
    <p:sldId id="259" r:id="rId11"/>
    <p:sldId id="260" r:id="rId12"/>
    <p:sldId id="264"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D6EE87-EBD5-4F12-A48A-63ACA297AC8F}" type="datetimeFigureOut">
              <a:rPr lang="en-US" smtClean="0"/>
              <a:t>11/18/2019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60197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5D3794B-289A-4A80-97D7-111025398D45}" type="datetimeFigureOut">
              <a:rPr lang="en-US" smtClean="0"/>
              <a:t>11/18/2019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2434138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A61015F-7CC6-4D0A-9D87-873EA4C304CC}" type="datetimeFigureOut">
              <a:rPr lang="en-US" smtClean="0"/>
              <a:t>11/18/2019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089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C6A301-0538-44EC-B09D-202E1042A48B}" type="datetimeFigureOut">
              <a:rPr lang="en-US" smtClean="0"/>
              <a:t>11/18/2019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8617433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89574A-8875-45EF-8EA2-3CAA0F7ABC4C}" type="datetimeFigureOut">
              <a:rPr lang="en-US" smtClean="0"/>
              <a:t>11/18/2019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600865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smtClean="0"/>
              <a:t>11/18/2019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936027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6E91E96-98B0-4413-9547-46F3504108EF}" type="datetimeFigureOut">
              <a:rPr lang="en-US" smtClean="0"/>
              <a:t>11/18/2019</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92522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05C68B11-C5A8-448C-8CE9-B1A273C79CFC}" type="datetimeFigureOut">
              <a:rPr lang="en-US" smtClean="0"/>
              <a:t>11/18/2019</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t>‹#›</a:t>
            </a:fld>
            <a:endParaRPr lang="en-US" dirty="0"/>
          </a:p>
        </p:txBody>
      </p:sp>
    </p:spTree>
    <p:extLst>
      <p:ext uri="{BB962C8B-B14F-4D97-AF65-F5344CB8AC3E}">
        <p14:creationId xmlns:p14="http://schemas.microsoft.com/office/powerpoint/2010/main" val="42519214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7616CA0-919D-4A49-9C8A-62FDFB3A5183}" type="datetimeFigureOut">
              <a:rPr lang="en-US" smtClean="0"/>
              <a:t>11/18/2019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smtClean="0"/>
              <a:t>‹#›</a:t>
            </a:fld>
            <a:endParaRPr lang="en-US" dirty="0"/>
          </a:p>
        </p:txBody>
      </p:sp>
    </p:spTree>
    <p:extLst>
      <p:ext uri="{BB962C8B-B14F-4D97-AF65-F5344CB8AC3E}">
        <p14:creationId xmlns:p14="http://schemas.microsoft.com/office/powerpoint/2010/main" val="4117478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73815-2707-4475-8F1A-B873CB631BB4}" type="datetimeFigureOut">
              <a:rPr lang="en-US" smtClean="0"/>
              <a:t>11/18/2019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2858057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A4AFB99-0EAB-4182-AFF8-E214C82A68F6}" type="datetimeFigureOut">
              <a:rPr lang="en-US" smtClean="0"/>
              <a:t>11/18/2019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20990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0298CD5-6C1E-4009-B41F-6DF62E31D3BE}" type="datetimeFigureOut">
              <a:rPr lang="en-US" smtClean="0"/>
              <a:pPr/>
              <a:t>11/18/2019</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1106476"/>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eu.ironman.com/"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ogle.com/search?q=challenger+sport+&amp;tbm=isch&amp;ved=2ahUKEwjB6pKnmOrlAhUF4oUKHRZqCXAQ2-cCegQIABAA&amp;oq=challenger+sport+&amp;gs_l=img.3..0l3j0i30j0i5i30l6.2215.9394..9634...4.0..0.51.960.21......0....1..gws-wiz-img.....0..0i67j0i10.sJzSWRZsJgg&amp;ei=3YnNXYGIEYXElwSW1KWABw&amp;bih=969&amp;biw=1920&amp;rlz=1C1GCEB_enGB875#imgrc=qlpw7arvbiofcM" TargetMode="External"/><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www.google.com/search?q=challenger+sport"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google.com/search?q=inspirational+travel+quotes&amp;rlz=1C1GCEB_enGB875&amp;source=lnms&amp;tbm=isch&amp;sa=X&amp;ved=0ahUKEwjk-_fUoOrlAhWPYsAKHQwfAjUQ_AUIEigB&amp;biw=1920&amp;bih=969#imgrc=7rsMLI_yhZHp9M" TargetMode="External"/><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tumblr.com/" TargetMode="External"/><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pgl.co.uk/en-gb/about-us" TargetMode="External"/><Relationship Id="rId2" Type="http://schemas.openxmlformats.org/officeDocument/2006/relationships/hyperlink" Target="https://www.walesonline.co.uk/whats-on/whats-on-news/everything-you-need-know-ironman-11884246" TargetMode="External"/><Relationship Id="rId1" Type="http://schemas.openxmlformats.org/officeDocument/2006/relationships/slideLayout" Target="../slideLayouts/slideLayout2.xml"/><Relationship Id="rId6" Type="http://schemas.openxmlformats.org/officeDocument/2006/relationships/hyperlink" Target="https://www.challengersports.com/" TargetMode="External"/><Relationship Id="rId5" Type="http://schemas.openxmlformats.org/officeDocument/2006/relationships/hyperlink" Target="https://www.pgl.co.uk/en-gb/adventure-holidays?gclid=EAIaIQobChMIuIrNnZ_q5QIVGeDtCh2zpQMNEAAYASAAEgLJDvD_BwE" TargetMode="External"/><Relationship Id="rId4" Type="http://schemas.openxmlformats.org/officeDocument/2006/relationships/hyperlink" Target="https://www.challengersports.com/become-a-coa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A0E85C-BF9A-4FC8-A11D-D80799C74C5B}"/>
              </a:ext>
            </a:extLst>
          </p:cNvPr>
          <p:cNvSpPr>
            <a:spLocks noGrp="1"/>
          </p:cNvSpPr>
          <p:nvPr>
            <p:ph type="ctrTitle"/>
          </p:nvPr>
        </p:nvSpPr>
        <p:spPr/>
        <p:txBody>
          <a:bodyPr/>
          <a:lstStyle/>
          <a:p>
            <a:r>
              <a:rPr lang="en-GB" dirty="0">
                <a:solidFill>
                  <a:schemeClr val="accent1">
                    <a:lumMod val="60000"/>
                    <a:lumOff val="40000"/>
                  </a:schemeClr>
                </a:solidFill>
              </a:rPr>
              <a:t>Placement opportunities </a:t>
            </a:r>
          </a:p>
        </p:txBody>
      </p:sp>
      <p:sp>
        <p:nvSpPr>
          <p:cNvPr id="3" name="Subtitle 2">
            <a:extLst>
              <a:ext uri="{FF2B5EF4-FFF2-40B4-BE49-F238E27FC236}">
                <a16:creationId xmlns:a16="http://schemas.microsoft.com/office/drawing/2014/main" id="{08D81A0E-78BE-4E92-B15D-615032B7D464}"/>
              </a:ext>
            </a:extLst>
          </p:cNvPr>
          <p:cNvSpPr>
            <a:spLocks noGrp="1"/>
          </p:cNvSpPr>
          <p:nvPr>
            <p:ph type="subTitle" idx="1"/>
          </p:nvPr>
        </p:nvSpPr>
        <p:spPr>
          <a:xfrm>
            <a:off x="1097280" y="4455620"/>
            <a:ext cx="10058400" cy="1143000"/>
          </a:xfrm>
        </p:spPr>
        <p:txBody>
          <a:bodyPr/>
          <a:lstStyle/>
          <a:p>
            <a:r>
              <a:rPr lang="en-GB" dirty="0">
                <a:solidFill>
                  <a:schemeClr val="accent1">
                    <a:lumMod val="60000"/>
                    <a:lumOff val="40000"/>
                  </a:schemeClr>
                </a:solidFill>
              </a:rPr>
              <a:t>Megan Cawthorne</a:t>
            </a:r>
          </a:p>
        </p:txBody>
      </p:sp>
    </p:spTree>
    <p:extLst>
      <p:ext uri="{BB962C8B-B14F-4D97-AF65-F5344CB8AC3E}">
        <p14:creationId xmlns:p14="http://schemas.microsoft.com/office/powerpoint/2010/main" val="2345831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A96A9-D0EF-48A2-95D7-52BA724152CA}"/>
              </a:ext>
            </a:extLst>
          </p:cNvPr>
          <p:cNvSpPr>
            <a:spLocks noGrp="1"/>
          </p:cNvSpPr>
          <p:nvPr>
            <p:ph type="title"/>
          </p:nvPr>
        </p:nvSpPr>
        <p:spPr/>
        <p:txBody>
          <a:bodyPr/>
          <a:lstStyle/>
          <a:p>
            <a:r>
              <a:rPr lang="en-GB" dirty="0">
                <a:solidFill>
                  <a:schemeClr val="accent1">
                    <a:lumMod val="60000"/>
                    <a:lumOff val="40000"/>
                  </a:schemeClr>
                </a:solidFill>
              </a:rPr>
              <a:t>Placement &amp; Options. </a:t>
            </a:r>
          </a:p>
        </p:txBody>
      </p:sp>
      <p:sp>
        <p:nvSpPr>
          <p:cNvPr id="3" name="Content Placeholder 2">
            <a:extLst>
              <a:ext uri="{FF2B5EF4-FFF2-40B4-BE49-F238E27FC236}">
                <a16:creationId xmlns:a16="http://schemas.microsoft.com/office/drawing/2014/main" id="{71970C13-D316-46DE-A236-03398C75E65E}"/>
              </a:ext>
            </a:extLst>
          </p:cNvPr>
          <p:cNvSpPr>
            <a:spLocks noGrp="1"/>
          </p:cNvSpPr>
          <p:nvPr>
            <p:ph idx="1"/>
          </p:nvPr>
        </p:nvSpPr>
        <p:spPr>
          <a:xfrm>
            <a:off x="1273449" y="1870901"/>
            <a:ext cx="10058400" cy="4023360"/>
          </a:xfrm>
        </p:spPr>
        <p:txBody>
          <a:bodyPr/>
          <a:lstStyle/>
          <a:p>
            <a:pPr>
              <a:buFont typeface="Wingdings" panose="05000000000000000000" pitchFamily="2" charset="2"/>
              <a:buChar char="Ø"/>
            </a:pPr>
            <a:r>
              <a:rPr lang="en-GB" dirty="0">
                <a:solidFill>
                  <a:schemeClr val="tx1"/>
                </a:solidFill>
              </a:rPr>
              <a:t>Placement is a time frame of 200 hour minimum/8 weeks in which a student embarks on an adventure in order to work on different skills and gather experience that will help in future jobs and experiences.</a:t>
            </a:r>
          </a:p>
          <a:p>
            <a:pPr>
              <a:buFont typeface="Wingdings" panose="05000000000000000000" pitchFamily="2" charset="2"/>
              <a:buChar char="Ø"/>
            </a:pPr>
            <a:r>
              <a:rPr lang="en-GB" dirty="0">
                <a:solidFill>
                  <a:schemeClr val="tx1"/>
                </a:solidFill>
              </a:rPr>
              <a:t>We have had a handful of placement providers come on to campus and explain what their placements offer and in general present an informative presentation and answer any questions we may have about said placement opportunity.</a:t>
            </a:r>
          </a:p>
          <a:p>
            <a:pPr>
              <a:buFont typeface="Wingdings" panose="05000000000000000000" pitchFamily="2" charset="2"/>
              <a:buChar char="Ø"/>
            </a:pPr>
            <a:r>
              <a:rPr lang="en-GB" dirty="0">
                <a:solidFill>
                  <a:schemeClr val="tx1"/>
                </a:solidFill>
              </a:rPr>
              <a:t>Some of the placements opportunities include;</a:t>
            </a:r>
          </a:p>
          <a:p>
            <a:pPr>
              <a:buFont typeface="Wingdings" panose="05000000000000000000" pitchFamily="2" charset="2"/>
              <a:buChar char="Ø"/>
            </a:pPr>
            <a:r>
              <a:rPr lang="en-GB" dirty="0">
                <a:solidFill>
                  <a:schemeClr val="tx1"/>
                </a:solidFill>
              </a:rPr>
              <a:t>Glamorgan Cricket, IRONMAN Wales, Qatar Airlines, PGL, Rockley, Challenger Sport and LC (Swansea).</a:t>
            </a:r>
          </a:p>
          <a:p>
            <a:pPr marL="0" indent="0">
              <a:buNone/>
            </a:pPr>
            <a:endParaRPr lang="en-GB" dirty="0">
              <a:solidFill>
                <a:schemeClr val="tx1">
                  <a:lumMod val="50000"/>
                  <a:lumOff val="50000"/>
                </a:schemeClr>
              </a:solidFill>
            </a:endParaRPr>
          </a:p>
        </p:txBody>
      </p:sp>
    </p:spTree>
    <p:extLst>
      <p:ext uri="{BB962C8B-B14F-4D97-AF65-F5344CB8AC3E}">
        <p14:creationId xmlns:p14="http://schemas.microsoft.com/office/powerpoint/2010/main" val="35308572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D74B5C-A7E2-4E48-BED4-25212D8DDF79}"/>
              </a:ext>
            </a:extLst>
          </p:cNvPr>
          <p:cNvSpPr>
            <a:spLocks noGrp="1"/>
          </p:cNvSpPr>
          <p:nvPr>
            <p:ph idx="1"/>
          </p:nvPr>
        </p:nvSpPr>
        <p:spPr>
          <a:xfrm>
            <a:off x="1266443" y="1866550"/>
            <a:ext cx="9720073" cy="4023360"/>
          </a:xfrm>
        </p:spPr>
        <p:txBody>
          <a:bodyPr>
            <a:noAutofit/>
          </a:bodyPr>
          <a:lstStyle/>
          <a:p>
            <a:r>
              <a:rPr lang="en-GB" sz="1800" dirty="0">
                <a:solidFill>
                  <a:schemeClr val="tx1"/>
                </a:solidFill>
              </a:rPr>
              <a:t>All options were intriguing.. </a:t>
            </a:r>
          </a:p>
          <a:p>
            <a:r>
              <a:rPr lang="en-GB" sz="1800" dirty="0">
                <a:solidFill>
                  <a:schemeClr val="tx1"/>
                </a:solidFill>
              </a:rPr>
              <a:t>However, I have picked to explain and ultimately critically analyse 3. </a:t>
            </a:r>
          </a:p>
          <a:p>
            <a:r>
              <a:rPr lang="en-GB" sz="1800" dirty="0">
                <a:solidFill>
                  <a:schemeClr val="tx1"/>
                </a:solidFill>
              </a:rPr>
              <a:t>I have picked;</a:t>
            </a:r>
          </a:p>
          <a:p>
            <a:endParaRPr lang="en-GB" sz="1800" dirty="0">
              <a:solidFill>
                <a:schemeClr val="tx1"/>
              </a:solidFill>
            </a:endParaRPr>
          </a:p>
          <a:p>
            <a:pPr marL="457200" indent="-457200">
              <a:buFont typeface="+mj-lt"/>
              <a:buAutoNum type="arabicPeriod"/>
            </a:pPr>
            <a:r>
              <a:rPr lang="en-GB" sz="1800" dirty="0">
                <a:solidFill>
                  <a:schemeClr val="tx1"/>
                </a:solidFill>
              </a:rPr>
              <a:t>IRONMAN Wales</a:t>
            </a:r>
          </a:p>
          <a:p>
            <a:pPr marL="457200" indent="-457200">
              <a:buFont typeface="+mj-lt"/>
              <a:buAutoNum type="arabicPeriod"/>
            </a:pPr>
            <a:r>
              <a:rPr lang="en-GB" sz="1800" dirty="0">
                <a:solidFill>
                  <a:schemeClr val="tx1"/>
                </a:solidFill>
              </a:rPr>
              <a:t>PGL</a:t>
            </a:r>
          </a:p>
          <a:p>
            <a:pPr marL="457200" indent="-457200">
              <a:buFont typeface="+mj-lt"/>
              <a:buAutoNum type="arabicPeriod"/>
            </a:pPr>
            <a:r>
              <a:rPr lang="en-GB" sz="1800" dirty="0">
                <a:solidFill>
                  <a:schemeClr val="tx1"/>
                </a:solidFill>
              </a:rPr>
              <a:t>Challenger</a:t>
            </a:r>
          </a:p>
          <a:p>
            <a:pPr marL="457200" indent="-457200">
              <a:buFont typeface="+mj-lt"/>
              <a:buAutoNum type="arabicPeriod"/>
            </a:pPr>
            <a:endParaRPr lang="en-GB" sz="1800" dirty="0">
              <a:solidFill>
                <a:schemeClr val="tx1"/>
              </a:solidFill>
            </a:endParaRPr>
          </a:p>
          <a:p>
            <a:pPr marL="0" indent="0">
              <a:buNone/>
            </a:pPr>
            <a:r>
              <a:rPr lang="en-GB" sz="1800" dirty="0">
                <a:solidFill>
                  <a:schemeClr val="tx1"/>
                </a:solidFill>
              </a:rPr>
              <a:t>IRONMAN Wales – based in Wales and Oxford (offered). PGL based all over England and France. Challenger is based in the USA. – Filtered down to these 3 as I like the idea of go and gathering experience around the world and seeking adventure.</a:t>
            </a:r>
          </a:p>
        </p:txBody>
      </p:sp>
      <p:sp>
        <p:nvSpPr>
          <p:cNvPr id="4" name="Title 1">
            <a:extLst>
              <a:ext uri="{FF2B5EF4-FFF2-40B4-BE49-F238E27FC236}">
                <a16:creationId xmlns:a16="http://schemas.microsoft.com/office/drawing/2014/main" id="{73B648C5-C4E2-4A6F-A2AC-BDFBA0206A65}"/>
              </a:ext>
            </a:extLst>
          </p:cNvPr>
          <p:cNvSpPr>
            <a:spLocks noGrp="1"/>
          </p:cNvSpPr>
          <p:nvPr>
            <p:ph type="title"/>
          </p:nvPr>
        </p:nvSpPr>
        <p:spPr>
          <a:xfrm>
            <a:off x="1097280" y="286603"/>
            <a:ext cx="10058400" cy="1450757"/>
          </a:xfrm>
        </p:spPr>
        <p:txBody>
          <a:bodyPr/>
          <a:lstStyle/>
          <a:p>
            <a:r>
              <a:rPr lang="en-GB" dirty="0">
                <a:solidFill>
                  <a:schemeClr val="accent1">
                    <a:lumMod val="60000"/>
                    <a:lumOff val="40000"/>
                  </a:schemeClr>
                </a:solidFill>
              </a:rPr>
              <a:t>Ultimately…</a:t>
            </a:r>
          </a:p>
        </p:txBody>
      </p:sp>
    </p:spTree>
    <p:extLst>
      <p:ext uri="{BB962C8B-B14F-4D97-AF65-F5344CB8AC3E}">
        <p14:creationId xmlns:p14="http://schemas.microsoft.com/office/powerpoint/2010/main" val="27287252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4" descr="https://eu.ironman.com/~/media/8f68118f15604194a76ceee84e6dc44a/20180920%20rotatorpic%20imwales%201600x980%201.jpg?w=1600&amp;h=980&amp;c=1">
            <a:extLst>
              <a:ext uri="{FF2B5EF4-FFF2-40B4-BE49-F238E27FC236}">
                <a16:creationId xmlns:a16="http://schemas.microsoft.com/office/drawing/2014/main" id="{ABBE86C2-E2B5-4D17-863E-8CB68860046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8113"/>
          <a:stretch/>
        </p:blipFill>
        <p:spPr bwMode="auto">
          <a:xfrm>
            <a:off x="8703655" y="4610816"/>
            <a:ext cx="3286094" cy="164817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1F2C5CF-8107-4461-89FA-F97949261AB7}"/>
              </a:ext>
            </a:extLst>
          </p:cNvPr>
          <p:cNvSpPr>
            <a:spLocks noGrp="1"/>
          </p:cNvSpPr>
          <p:nvPr>
            <p:ph idx="1"/>
          </p:nvPr>
        </p:nvSpPr>
        <p:spPr>
          <a:xfrm>
            <a:off x="1235963" y="1812113"/>
            <a:ext cx="9720073" cy="4023360"/>
          </a:xfrm>
        </p:spPr>
        <p:txBody>
          <a:bodyPr>
            <a:normAutofit fontScale="40000" lnSpcReduction="20000"/>
          </a:bodyPr>
          <a:lstStyle/>
          <a:p>
            <a:pPr fontAlgn="base">
              <a:buFont typeface="Wingdings" panose="05000000000000000000" pitchFamily="2" charset="2"/>
              <a:buChar char="Ø"/>
            </a:pPr>
            <a:r>
              <a:rPr lang="en-GB" sz="4500" dirty="0">
                <a:solidFill>
                  <a:schemeClr val="tx1"/>
                </a:solidFill>
              </a:rPr>
              <a:t>Ironman Wales is an event held in Pembrokeshire and according to Wales Online (2016) it is ‘one of the toughest sporting challenges in the Ironman calendar’ and it consists of a ‘2.4 mile swim,112 mile bike ride and a 26.2 mile marathon’.</a:t>
            </a:r>
          </a:p>
          <a:p>
            <a:pPr fontAlgn="base">
              <a:buFont typeface="Wingdings" panose="05000000000000000000" pitchFamily="2" charset="2"/>
              <a:buChar char="Ø"/>
            </a:pPr>
            <a:r>
              <a:rPr lang="en-GB" sz="4500" dirty="0">
                <a:solidFill>
                  <a:schemeClr val="tx1"/>
                </a:solidFill>
              </a:rPr>
              <a:t>When IRONMAN Wales came on to campus they specifically spoke about a paid internship in Oxford and the roles consist of events, VIP and also voluntary roles on the route and the preparation leading up to the events. </a:t>
            </a:r>
          </a:p>
          <a:p>
            <a:pPr fontAlgn="base">
              <a:buFont typeface="Wingdings" panose="05000000000000000000" pitchFamily="2" charset="2"/>
              <a:buChar char="Ø"/>
            </a:pPr>
            <a:r>
              <a:rPr lang="en-GB" sz="4500" dirty="0">
                <a:solidFill>
                  <a:schemeClr val="tx1"/>
                </a:solidFill>
              </a:rPr>
              <a:t>This placement focuses on team work, time management and focuses mainly on an events role. So I think I would develop my team building skills and potentially my independence alongside professionalism regarding  communication.  </a:t>
            </a:r>
          </a:p>
          <a:p>
            <a:pPr fontAlgn="base">
              <a:buFont typeface="Wingdings" panose="05000000000000000000" pitchFamily="2" charset="2"/>
              <a:buChar char="Ø"/>
            </a:pPr>
            <a:r>
              <a:rPr lang="en-GB" sz="4500" dirty="0">
                <a:solidFill>
                  <a:schemeClr val="tx1"/>
                </a:solidFill>
              </a:rPr>
              <a:t>I don’t think that this placement is of interest to me due to the fact that I am not specifically attracted by events but I do believe that the opportunity could provide me with experiences and skills that I could use in the future. </a:t>
            </a:r>
          </a:p>
          <a:p>
            <a:pPr fontAlgn="base">
              <a:buFont typeface="Wingdings" panose="05000000000000000000" pitchFamily="2" charset="2"/>
              <a:buChar char="Ø"/>
            </a:pPr>
            <a:r>
              <a:rPr lang="en-GB" sz="4500" dirty="0">
                <a:solidFill>
                  <a:schemeClr val="tx1"/>
                </a:solidFill>
              </a:rPr>
              <a:t>IRONMAN Wales is for the most part paid. – have to find accommodation. </a:t>
            </a:r>
          </a:p>
          <a:p>
            <a:pPr marL="0" indent="0" fontAlgn="base">
              <a:buNone/>
            </a:pPr>
            <a:endParaRPr lang="en-GB" dirty="0">
              <a:solidFill>
                <a:schemeClr val="tx1"/>
              </a:solidFill>
            </a:endParaRPr>
          </a:p>
          <a:p>
            <a:pPr fontAlgn="base"/>
            <a:r>
              <a:rPr lang="en-GB" dirty="0">
                <a:solidFill>
                  <a:schemeClr val="tx1"/>
                </a:solidFill>
              </a:rPr>
              <a:t> </a:t>
            </a:r>
          </a:p>
          <a:p>
            <a:pPr fontAlgn="base"/>
            <a:endParaRPr lang="en-GB" dirty="0"/>
          </a:p>
          <a:p>
            <a:endParaRPr lang="en-GB" dirty="0"/>
          </a:p>
        </p:txBody>
      </p:sp>
      <p:pic>
        <p:nvPicPr>
          <p:cNvPr id="5" name="Picture 4">
            <a:extLst>
              <a:ext uri="{FF2B5EF4-FFF2-40B4-BE49-F238E27FC236}">
                <a16:creationId xmlns:a16="http://schemas.microsoft.com/office/drawing/2014/main" id="{6B77A576-4117-4901-A7D2-B98E24363A12}"/>
              </a:ext>
            </a:extLst>
          </p:cNvPr>
          <p:cNvPicPr>
            <a:picLocks noChangeAspect="1"/>
          </p:cNvPicPr>
          <p:nvPr/>
        </p:nvPicPr>
        <p:blipFill rotWithShape="1">
          <a:blip r:embed="rId3"/>
          <a:srcRect l="64679" t="24465" r="20872" b="64404"/>
          <a:stretch/>
        </p:blipFill>
        <p:spPr>
          <a:xfrm>
            <a:off x="3909268" y="181621"/>
            <a:ext cx="3317204" cy="1437454"/>
          </a:xfrm>
          <a:prstGeom prst="rect">
            <a:avLst/>
          </a:prstGeom>
        </p:spPr>
      </p:pic>
      <p:sp>
        <p:nvSpPr>
          <p:cNvPr id="6" name="TextBox 5">
            <a:extLst>
              <a:ext uri="{FF2B5EF4-FFF2-40B4-BE49-F238E27FC236}">
                <a16:creationId xmlns:a16="http://schemas.microsoft.com/office/drawing/2014/main" id="{666CDEA2-8850-4C46-B5E1-ED920BAB2BE9}"/>
              </a:ext>
            </a:extLst>
          </p:cNvPr>
          <p:cNvSpPr txBox="1"/>
          <p:nvPr/>
        </p:nvSpPr>
        <p:spPr>
          <a:xfrm>
            <a:off x="8876963" y="1495964"/>
            <a:ext cx="5771626" cy="246221"/>
          </a:xfrm>
          <a:prstGeom prst="rect">
            <a:avLst/>
          </a:prstGeom>
          <a:noFill/>
        </p:spPr>
        <p:txBody>
          <a:bodyPr wrap="square" rtlCol="0">
            <a:spAutoFit/>
          </a:bodyPr>
          <a:lstStyle/>
          <a:p>
            <a:r>
              <a:rPr lang="en-GB" sz="1000" u="sng" dirty="0"/>
              <a:t>Picture: </a:t>
            </a:r>
            <a:r>
              <a:rPr lang="en-GB" sz="1000" u="sng" dirty="0">
                <a:hlinkClick r:id="rId4">
                  <a:extLst>
                    <a:ext uri="{A12FA001-AC4F-418D-AE19-62706E023703}">
                      <ahyp:hlinkClr xmlns:ahyp="http://schemas.microsoft.com/office/drawing/2018/hyperlinkcolor" val="tx"/>
                    </a:ext>
                  </a:extLst>
                </a:hlinkClick>
              </a:rPr>
              <a:t>https://eu.ironman.com</a:t>
            </a:r>
            <a:endParaRPr lang="en-GB" sz="1000" u="sng" dirty="0"/>
          </a:p>
        </p:txBody>
      </p:sp>
    </p:spTree>
    <p:extLst>
      <p:ext uri="{BB962C8B-B14F-4D97-AF65-F5344CB8AC3E}">
        <p14:creationId xmlns:p14="http://schemas.microsoft.com/office/powerpoint/2010/main" val="2440978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75E786E-2F29-4CE7-BD9E-05D71261764D}"/>
              </a:ext>
            </a:extLst>
          </p:cNvPr>
          <p:cNvSpPr>
            <a:spLocks noGrp="1"/>
          </p:cNvSpPr>
          <p:nvPr>
            <p:ph idx="1"/>
          </p:nvPr>
        </p:nvSpPr>
        <p:spPr>
          <a:xfrm>
            <a:off x="1235963" y="1942050"/>
            <a:ext cx="9720073" cy="5016618"/>
          </a:xfrm>
        </p:spPr>
        <p:txBody>
          <a:bodyPr>
            <a:normAutofit/>
          </a:bodyPr>
          <a:lstStyle/>
          <a:p>
            <a:pPr>
              <a:buFont typeface="Wingdings" panose="05000000000000000000" pitchFamily="2" charset="2"/>
              <a:buChar char="Ø"/>
            </a:pPr>
            <a:r>
              <a:rPr lang="en-GB" sz="1900" dirty="0">
                <a:solidFill>
                  <a:schemeClr val="tx1"/>
                </a:solidFill>
              </a:rPr>
              <a:t>PGL is an opportunity that offers a summer outdoors working in sporting roles and outdoor activities. PGL stands for ‘Peter Gordan Lawrence’ the man who started the company’ PGL (2017) in 1957. </a:t>
            </a:r>
          </a:p>
          <a:p>
            <a:pPr>
              <a:buFont typeface="Wingdings" panose="05000000000000000000" pitchFamily="2" charset="2"/>
              <a:buChar char="Ø"/>
            </a:pPr>
            <a:r>
              <a:rPr lang="en-GB" sz="1900" dirty="0">
                <a:solidFill>
                  <a:schemeClr val="tx1"/>
                </a:solidFill>
              </a:rPr>
              <a:t>For young people, teachers, group leaders and parents, PGL is the UK’s leading outdoor education provider, delivering inspirational learning through adventure.</a:t>
            </a:r>
          </a:p>
          <a:p>
            <a:pPr>
              <a:buFont typeface="Wingdings" panose="05000000000000000000" pitchFamily="2" charset="2"/>
              <a:buChar char="Ø"/>
            </a:pPr>
            <a:r>
              <a:rPr lang="en-GB" sz="1900" dirty="0">
                <a:solidFill>
                  <a:schemeClr val="tx1"/>
                </a:solidFill>
              </a:rPr>
              <a:t>We were made aware of what the placement opportunity offered us as individuals when PGL were on campus. I liked that it offers certificates in many different areas of outdoor activities.</a:t>
            </a:r>
          </a:p>
          <a:p>
            <a:pPr>
              <a:buFont typeface="Wingdings" panose="05000000000000000000" pitchFamily="2" charset="2"/>
              <a:buChar char="Ø"/>
            </a:pPr>
            <a:r>
              <a:rPr lang="en-GB" sz="1900" dirty="0">
                <a:solidFill>
                  <a:schemeClr val="tx1"/>
                </a:solidFill>
              </a:rPr>
              <a:t>I think that makes yourself more noticeable with these qualifications rather than just picking up transferrable skills, as important as these are, I want to stand out in a group of people in similar situations as me.</a:t>
            </a:r>
          </a:p>
          <a:p>
            <a:pPr marL="0" indent="0">
              <a:buNone/>
            </a:pPr>
            <a:endParaRPr lang="en-GB" sz="1900" dirty="0"/>
          </a:p>
        </p:txBody>
      </p:sp>
      <p:pic>
        <p:nvPicPr>
          <p:cNvPr id="5" name="Picture 2" descr="Image result for pgl">
            <a:extLst>
              <a:ext uri="{FF2B5EF4-FFF2-40B4-BE49-F238E27FC236}">
                <a16:creationId xmlns:a16="http://schemas.microsoft.com/office/drawing/2014/main" id="{288E1528-F5AF-4566-9E58-5D2D732100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72767" y="0"/>
            <a:ext cx="1652631" cy="16526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6288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FCE57B5-F835-4F67-9043-352E4B6B2379}"/>
              </a:ext>
            </a:extLst>
          </p:cNvPr>
          <p:cNvSpPr>
            <a:spLocks noGrp="1"/>
          </p:cNvSpPr>
          <p:nvPr>
            <p:ph idx="1"/>
          </p:nvPr>
        </p:nvSpPr>
        <p:spPr>
          <a:xfrm>
            <a:off x="1248282" y="1870901"/>
            <a:ext cx="10058400" cy="4023360"/>
          </a:xfrm>
        </p:spPr>
        <p:txBody>
          <a:bodyPr/>
          <a:lstStyle/>
          <a:p>
            <a:pPr>
              <a:buFont typeface="Wingdings" panose="05000000000000000000" pitchFamily="2" charset="2"/>
              <a:buChar char="Ø"/>
            </a:pPr>
            <a:r>
              <a:rPr lang="en-GB" dirty="0">
                <a:solidFill>
                  <a:schemeClr val="tx1"/>
                </a:solidFill>
              </a:rPr>
              <a:t>links to Australia and sunshine. </a:t>
            </a:r>
          </a:p>
          <a:p>
            <a:pPr>
              <a:buFont typeface="Wingdings" panose="05000000000000000000" pitchFamily="2" charset="2"/>
              <a:buChar char="Ø"/>
            </a:pPr>
            <a:r>
              <a:rPr lang="en-GB" dirty="0">
                <a:solidFill>
                  <a:schemeClr val="tx1"/>
                </a:solidFill>
              </a:rPr>
              <a:t>Something that PGL offer, that other placements such as Camp America or Yummy jobs don’t offer is free admission.. You don’t have to pay anything and they want to pay you rather than make you pay to go and get and seek opportunities. FREE EXPERIENCE!!</a:t>
            </a:r>
          </a:p>
          <a:p>
            <a:pPr>
              <a:buFont typeface="Wingdings" panose="05000000000000000000" pitchFamily="2" charset="2"/>
              <a:buChar char="Ø"/>
            </a:pPr>
            <a:r>
              <a:rPr lang="en-GB" dirty="0">
                <a:solidFill>
                  <a:schemeClr val="tx1"/>
                </a:solidFill>
              </a:rPr>
              <a:t>con; working with children age 7-17 solely apart from the other staff would test my patience/ living in a tent also didn't really appeal to me with France – as I want to go abroad. </a:t>
            </a:r>
          </a:p>
          <a:p>
            <a:pPr>
              <a:buFont typeface="Wingdings" panose="05000000000000000000" pitchFamily="2" charset="2"/>
              <a:buChar char="Ø"/>
            </a:pPr>
            <a:r>
              <a:rPr lang="en-GB" dirty="0">
                <a:solidFill>
                  <a:schemeClr val="tx1"/>
                </a:solidFill>
              </a:rPr>
              <a:t>I think I would develop independence, confidence and team work skills from this placement… as well as a beautiful tan!!</a:t>
            </a:r>
          </a:p>
          <a:p>
            <a:pPr marL="0" indent="0">
              <a:buNone/>
            </a:pPr>
            <a:endParaRPr lang="en-GB" dirty="0"/>
          </a:p>
          <a:p>
            <a:pPr>
              <a:buFont typeface="Wingdings" panose="05000000000000000000" pitchFamily="2" charset="2"/>
              <a:buChar char="Ø"/>
            </a:pPr>
            <a:endParaRPr lang="en-GB" dirty="0"/>
          </a:p>
        </p:txBody>
      </p:sp>
      <p:pic>
        <p:nvPicPr>
          <p:cNvPr id="5" name="Picture 2" descr="Image result for pgl">
            <a:extLst>
              <a:ext uri="{FF2B5EF4-FFF2-40B4-BE49-F238E27FC236}">
                <a16:creationId xmlns:a16="http://schemas.microsoft.com/office/drawing/2014/main" id="{6D8EDFF1-C8A4-4476-BCB3-35EDA34B33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72767" y="0"/>
            <a:ext cx="1652631" cy="165263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A5CAA2D-5746-49E8-9AFC-C810A58D1454}"/>
              </a:ext>
            </a:extLst>
          </p:cNvPr>
          <p:cNvSpPr txBox="1"/>
          <p:nvPr/>
        </p:nvSpPr>
        <p:spPr>
          <a:xfrm>
            <a:off x="3271707" y="1196601"/>
            <a:ext cx="1963024" cy="523220"/>
          </a:xfrm>
          <a:prstGeom prst="rect">
            <a:avLst/>
          </a:prstGeom>
          <a:noFill/>
        </p:spPr>
        <p:txBody>
          <a:bodyPr wrap="square" rtlCol="0">
            <a:spAutoFit/>
          </a:bodyPr>
          <a:lstStyle/>
          <a:p>
            <a:r>
              <a:rPr lang="en-GB" sz="2800" dirty="0">
                <a:solidFill>
                  <a:srgbClr val="0070C0"/>
                </a:solidFill>
                <a:latin typeface="Broadway" panose="04040905080B02020502" pitchFamily="82" charset="0"/>
              </a:rPr>
              <a:t>More…</a:t>
            </a:r>
          </a:p>
        </p:txBody>
      </p:sp>
      <p:pic>
        <p:nvPicPr>
          <p:cNvPr id="5122" name="Picture 2" descr="https://www.pgl.co.uk/Files/Files/Adventure%20Holidays/2017/2017%20New%20Mastheads/2017%20WhyPGL/AH-MH-Why-PGL-In-own-Class.png">
            <a:extLst>
              <a:ext uri="{FF2B5EF4-FFF2-40B4-BE49-F238E27FC236}">
                <a16:creationId xmlns:a16="http://schemas.microsoft.com/office/drawing/2014/main" id="{A41C4390-6DBE-4515-B5F0-D832D3E7F6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79169" y="4458509"/>
            <a:ext cx="3113453" cy="16540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2682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A497AB-A81C-466C-93BB-B2A1ACABDB71}"/>
              </a:ext>
            </a:extLst>
          </p:cNvPr>
          <p:cNvSpPr>
            <a:spLocks noGrp="1"/>
          </p:cNvSpPr>
          <p:nvPr>
            <p:ph idx="1"/>
          </p:nvPr>
        </p:nvSpPr>
        <p:spPr>
          <a:xfrm>
            <a:off x="1235963" y="2034623"/>
            <a:ext cx="9720073" cy="4023360"/>
          </a:xfrm>
        </p:spPr>
        <p:txBody>
          <a:bodyPr>
            <a:normAutofit/>
          </a:bodyPr>
          <a:lstStyle/>
          <a:p>
            <a:pPr>
              <a:buFont typeface="Wingdings" panose="05000000000000000000" pitchFamily="2" charset="2"/>
              <a:buChar char="Ø"/>
            </a:pPr>
            <a:r>
              <a:rPr lang="en-GB" dirty="0">
                <a:solidFill>
                  <a:schemeClr val="tx1"/>
                </a:solidFill>
              </a:rPr>
              <a:t>Challenger came on to campus and presented a coaching opportunity in the USA. </a:t>
            </a:r>
          </a:p>
          <a:p>
            <a:pPr>
              <a:buFont typeface="Wingdings" panose="05000000000000000000" pitchFamily="2" charset="2"/>
              <a:buChar char="Ø"/>
            </a:pPr>
            <a:r>
              <a:rPr lang="en-GB" dirty="0">
                <a:solidFill>
                  <a:schemeClr val="tx1"/>
                </a:solidFill>
              </a:rPr>
              <a:t>Challenger claim that ‘As the Challenger footprint expands overseas, we are very excited about the opportunity it now gives us to recruit talented and enthusiastic coaches from other countries’. </a:t>
            </a:r>
          </a:p>
          <a:p>
            <a:pPr>
              <a:buFont typeface="Wingdings" panose="05000000000000000000" pitchFamily="2" charset="2"/>
              <a:buChar char="Ø"/>
            </a:pPr>
            <a:r>
              <a:rPr lang="en-GB" dirty="0">
                <a:solidFill>
                  <a:schemeClr val="tx1"/>
                </a:solidFill>
              </a:rPr>
              <a:t>I loved the idea of going to America and have independence to travel and work at the same time.</a:t>
            </a:r>
          </a:p>
          <a:p>
            <a:pPr>
              <a:buFont typeface="Wingdings" panose="05000000000000000000" pitchFamily="2" charset="2"/>
              <a:buChar char="Ø"/>
            </a:pPr>
            <a:r>
              <a:rPr lang="en-GB" dirty="0">
                <a:solidFill>
                  <a:schemeClr val="tx1"/>
                </a:solidFill>
              </a:rPr>
              <a:t>No experience was required, just a really enthusiastic character. </a:t>
            </a:r>
          </a:p>
          <a:p>
            <a:pPr>
              <a:buFont typeface="Wingdings" panose="05000000000000000000" pitchFamily="2" charset="2"/>
              <a:buChar char="Ø"/>
            </a:pPr>
            <a:r>
              <a:rPr lang="en-GB" dirty="0">
                <a:solidFill>
                  <a:schemeClr val="tx1"/>
                </a:solidFill>
              </a:rPr>
              <a:t>What I don’t like; guest families and upfront costs. </a:t>
            </a:r>
          </a:p>
          <a:p>
            <a:pPr>
              <a:buFont typeface="Wingdings" panose="05000000000000000000" pitchFamily="2" charset="2"/>
              <a:buChar char="Ø"/>
            </a:pPr>
            <a:r>
              <a:rPr lang="en-GB" dirty="0">
                <a:solidFill>
                  <a:schemeClr val="tx1"/>
                </a:solidFill>
              </a:rPr>
              <a:t>Although I am a character that can be enthusiastic and open to the idea of meeting new people I don’t think that I would reach my full potential staying with families in their homes, as nice as it is of them. </a:t>
            </a:r>
          </a:p>
        </p:txBody>
      </p:sp>
      <p:pic>
        <p:nvPicPr>
          <p:cNvPr id="2050" name="Picture 2" descr="Image result for challenger sport&quot;">
            <a:extLst>
              <a:ext uri="{FF2B5EF4-FFF2-40B4-BE49-F238E27FC236}">
                <a16:creationId xmlns:a16="http://schemas.microsoft.com/office/drawing/2014/main" id="{C2366C04-55F1-485D-BDBD-4315127F63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5025" y="135424"/>
            <a:ext cx="4664278" cy="155309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55CC6A-FE5E-4743-BA87-39CE19E87F67}"/>
              </a:ext>
            </a:extLst>
          </p:cNvPr>
          <p:cNvSpPr txBox="1"/>
          <p:nvPr/>
        </p:nvSpPr>
        <p:spPr>
          <a:xfrm>
            <a:off x="7885651" y="1484929"/>
            <a:ext cx="5771626" cy="246221"/>
          </a:xfrm>
          <a:prstGeom prst="rect">
            <a:avLst/>
          </a:prstGeom>
          <a:noFill/>
        </p:spPr>
        <p:txBody>
          <a:bodyPr wrap="square" rtlCol="0">
            <a:spAutoFit/>
          </a:bodyPr>
          <a:lstStyle/>
          <a:p>
            <a:r>
              <a:rPr lang="en-GB" sz="1000" dirty="0">
                <a:hlinkClick r:id="rId3">
                  <a:extLst>
                    <a:ext uri="{A12FA001-AC4F-418D-AE19-62706E023703}">
                      <ahyp:hlinkClr xmlns:ahyp="http://schemas.microsoft.com/office/drawing/2018/hyperlinkcolor" val="tx"/>
                    </a:ext>
                  </a:extLst>
                </a:hlinkClick>
              </a:rPr>
              <a:t>Picture: </a:t>
            </a:r>
            <a:r>
              <a:rPr lang="en-GB" sz="1000" dirty="0">
                <a:hlinkClick r:id="rId4">
                  <a:extLst>
                    <a:ext uri="{A12FA001-AC4F-418D-AE19-62706E023703}">
                      <ahyp:hlinkClr xmlns:ahyp="http://schemas.microsoft.com/office/drawing/2018/hyperlinkcolor" val="tx"/>
                    </a:ext>
                  </a:extLst>
                </a:hlinkClick>
              </a:rPr>
              <a:t>https://www.google.com/search?q=challenger+sport</a:t>
            </a:r>
            <a:r>
              <a:rPr lang="en-GB" sz="1000" dirty="0"/>
              <a:t> </a:t>
            </a:r>
          </a:p>
        </p:txBody>
      </p:sp>
      <p:pic>
        <p:nvPicPr>
          <p:cNvPr id="6" name="Picture 5">
            <a:extLst>
              <a:ext uri="{FF2B5EF4-FFF2-40B4-BE49-F238E27FC236}">
                <a16:creationId xmlns:a16="http://schemas.microsoft.com/office/drawing/2014/main" id="{B541326E-0E05-4257-AB4C-16ECA9339042}"/>
              </a:ext>
            </a:extLst>
          </p:cNvPr>
          <p:cNvPicPr>
            <a:picLocks noChangeAspect="1"/>
          </p:cNvPicPr>
          <p:nvPr/>
        </p:nvPicPr>
        <p:blipFill rotWithShape="1">
          <a:blip r:embed="rId5"/>
          <a:srcRect l="4198" t="31193" r="2638" b="28563"/>
          <a:stretch/>
        </p:blipFill>
        <p:spPr>
          <a:xfrm>
            <a:off x="5971793" y="94734"/>
            <a:ext cx="5805182" cy="1410565"/>
          </a:xfrm>
          <a:prstGeom prst="rect">
            <a:avLst/>
          </a:prstGeom>
        </p:spPr>
      </p:pic>
    </p:spTree>
    <p:extLst>
      <p:ext uri="{BB962C8B-B14F-4D97-AF65-F5344CB8AC3E}">
        <p14:creationId xmlns:p14="http://schemas.microsoft.com/office/powerpoint/2010/main" val="19051159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E3026-2E82-4E9B-B791-A6C360206548}"/>
              </a:ext>
            </a:extLst>
          </p:cNvPr>
          <p:cNvSpPr>
            <a:spLocks noGrp="1"/>
          </p:cNvSpPr>
          <p:nvPr>
            <p:ph type="title"/>
          </p:nvPr>
        </p:nvSpPr>
        <p:spPr/>
        <p:txBody>
          <a:bodyPr/>
          <a:lstStyle/>
          <a:p>
            <a:r>
              <a:rPr lang="en-GB" dirty="0">
                <a:solidFill>
                  <a:schemeClr val="accent1">
                    <a:lumMod val="60000"/>
                    <a:lumOff val="40000"/>
                  </a:schemeClr>
                </a:solidFill>
              </a:rPr>
              <a:t>In Conclusion. </a:t>
            </a:r>
          </a:p>
        </p:txBody>
      </p:sp>
      <p:sp>
        <p:nvSpPr>
          <p:cNvPr id="3" name="Content Placeholder 2">
            <a:extLst>
              <a:ext uri="{FF2B5EF4-FFF2-40B4-BE49-F238E27FC236}">
                <a16:creationId xmlns:a16="http://schemas.microsoft.com/office/drawing/2014/main" id="{FA7B36CF-FDB6-4CA7-A858-D807951BEE5F}"/>
              </a:ext>
            </a:extLst>
          </p:cNvPr>
          <p:cNvSpPr>
            <a:spLocks noGrp="1"/>
          </p:cNvSpPr>
          <p:nvPr>
            <p:ph idx="1"/>
          </p:nvPr>
        </p:nvSpPr>
        <p:spPr>
          <a:xfrm>
            <a:off x="1097280" y="1887679"/>
            <a:ext cx="10058400" cy="4023360"/>
          </a:xfrm>
        </p:spPr>
        <p:txBody>
          <a:bodyPr>
            <a:normAutofit fontScale="92500" lnSpcReduction="20000"/>
          </a:bodyPr>
          <a:lstStyle/>
          <a:p>
            <a:pPr>
              <a:buFont typeface="Wingdings" panose="05000000000000000000" pitchFamily="2" charset="2"/>
              <a:buChar char="Ø"/>
            </a:pPr>
            <a:r>
              <a:rPr lang="en-GB" dirty="0">
                <a:solidFill>
                  <a:schemeClr val="tx1"/>
                </a:solidFill>
              </a:rPr>
              <a:t>Out of all of the placements that we were offered I would pick PGL, IRONMAN Wales and Challenger Sport. They proposed the most interesting experiences for me. </a:t>
            </a:r>
          </a:p>
          <a:p>
            <a:pPr>
              <a:buFont typeface="Wingdings" panose="05000000000000000000" pitchFamily="2" charset="2"/>
              <a:buChar char="Ø"/>
            </a:pPr>
            <a:r>
              <a:rPr lang="en-GB" dirty="0">
                <a:solidFill>
                  <a:schemeClr val="tx1"/>
                </a:solidFill>
              </a:rPr>
              <a:t>All 3 introduced the idea of developing confidence, communication and team building skills along with independence. </a:t>
            </a:r>
          </a:p>
          <a:p>
            <a:pPr>
              <a:buFont typeface="Wingdings" panose="05000000000000000000" pitchFamily="2" charset="2"/>
              <a:buChar char="Ø"/>
            </a:pPr>
            <a:r>
              <a:rPr lang="en-GB" dirty="0">
                <a:solidFill>
                  <a:schemeClr val="tx1"/>
                </a:solidFill>
              </a:rPr>
              <a:t>I don’t have intentions to pursue a placement in any of these placement so far but the one that did grip my interest If I had to chose would be PGL.. Although I don’t like the tent accommodation situation and like the location and the outdoor activities. The accommodation would be a small price to pay with the experience I would have in France with PGL.</a:t>
            </a:r>
          </a:p>
          <a:p>
            <a:pPr>
              <a:buFont typeface="Wingdings" panose="05000000000000000000" pitchFamily="2" charset="2"/>
              <a:buChar char="Ø"/>
            </a:pPr>
            <a:r>
              <a:rPr lang="en-GB" dirty="0">
                <a:solidFill>
                  <a:schemeClr val="tx1"/>
                </a:solidFill>
              </a:rPr>
              <a:t>My justification as to why I wouldn’t pick Challenger Sport - I don’t like the idea of guest families and not having a fixed location to call home for summer, however, the experience would be incredible and you'd see some amazing sights whilst being paid. </a:t>
            </a:r>
          </a:p>
          <a:p>
            <a:pPr>
              <a:buFont typeface="Wingdings" panose="05000000000000000000" pitchFamily="2" charset="2"/>
              <a:buChar char="Ø"/>
            </a:pPr>
            <a:r>
              <a:rPr lang="en-GB" dirty="0">
                <a:solidFill>
                  <a:schemeClr val="tx1"/>
                </a:solidFill>
              </a:rPr>
              <a:t>I wouldn’t pick IRONMAN Wales as it is too close to home for me, I want to grab the opportunity to go and make collections further afield. But I do like the potential to develop skills in such a </a:t>
            </a:r>
            <a:r>
              <a:rPr lang="en-GB" dirty="0" err="1">
                <a:solidFill>
                  <a:schemeClr val="tx1"/>
                </a:solidFill>
              </a:rPr>
              <a:t>fastpaced</a:t>
            </a:r>
            <a:r>
              <a:rPr lang="en-GB" dirty="0">
                <a:solidFill>
                  <a:schemeClr val="tx1"/>
                </a:solidFill>
              </a:rPr>
              <a:t> environment. </a:t>
            </a:r>
          </a:p>
          <a:p>
            <a:pPr marL="0" indent="0">
              <a:buNone/>
            </a:pPr>
            <a:endParaRPr lang="en-GB" dirty="0">
              <a:solidFill>
                <a:schemeClr val="tx1"/>
              </a:solidFill>
            </a:endParaRPr>
          </a:p>
        </p:txBody>
      </p:sp>
      <p:pic>
        <p:nvPicPr>
          <p:cNvPr id="6148" name="Picture 4" descr="Image result for inspirational travel quotes&quot;">
            <a:extLst>
              <a:ext uri="{FF2B5EF4-FFF2-40B4-BE49-F238E27FC236}">
                <a16:creationId xmlns:a16="http://schemas.microsoft.com/office/drawing/2014/main" id="{51E900BA-51A4-4FC7-AA0B-6ECF140BF3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000" b="16165"/>
          <a:stretch/>
        </p:blipFill>
        <p:spPr bwMode="auto">
          <a:xfrm>
            <a:off x="5795219" y="149277"/>
            <a:ext cx="3994733" cy="138620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3CC26106-2E2C-4E34-B6CA-33E7A4BCE52D}"/>
              </a:ext>
            </a:extLst>
          </p:cNvPr>
          <p:cNvSpPr txBox="1"/>
          <p:nvPr/>
        </p:nvSpPr>
        <p:spPr>
          <a:xfrm>
            <a:off x="7548693" y="1475750"/>
            <a:ext cx="4482518" cy="523220"/>
          </a:xfrm>
          <a:prstGeom prst="rect">
            <a:avLst/>
          </a:prstGeom>
          <a:noFill/>
        </p:spPr>
        <p:txBody>
          <a:bodyPr wrap="square" rtlCol="0">
            <a:spAutoFit/>
          </a:bodyPr>
          <a:lstStyle/>
          <a:p>
            <a:r>
              <a:rPr lang="en-GB" sz="1000" dirty="0">
                <a:hlinkClick r:id="rId3">
                  <a:extLst>
                    <a:ext uri="{A12FA001-AC4F-418D-AE19-62706E023703}">
                      <ahyp:hlinkClr xmlns:ahyp="http://schemas.microsoft.com/office/drawing/2018/hyperlinkcolor" val="tx"/>
                    </a:ext>
                  </a:extLst>
                </a:hlinkClick>
              </a:rPr>
              <a:t>Picture: https://www.google.com/search?q=inspirational+travel+quotes</a:t>
            </a:r>
            <a:endParaRPr lang="en-GB" sz="1000" dirty="0"/>
          </a:p>
          <a:p>
            <a:endParaRPr lang="en-GB" dirty="0"/>
          </a:p>
        </p:txBody>
      </p:sp>
    </p:spTree>
    <p:extLst>
      <p:ext uri="{BB962C8B-B14F-4D97-AF65-F5344CB8AC3E}">
        <p14:creationId xmlns:p14="http://schemas.microsoft.com/office/powerpoint/2010/main" val="4176053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6" name="Picture 12" descr="Image result for any wuestions tumblr&quot;">
            <a:extLst>
              <a:ext uri="{FF2B5EF4-FFF2-40B4-BE49-F238E27FC236}">
                <a16:creationId xmlns:a16="http://schemas.microsoft.com/office/drawing/2014/main" id="{CD0B0F82-3DA4-4652-BE35-7536317C79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636841"/>
            <a:ext cx="12192000" cy="519379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82170913-7F25-45CE-B164-5F2EDFF84D40}"/>
              </a:ext>
            </a:extLst>
          </p:cNvPr>
          <p:cNvSpPr/>
          <p:nvPr/>
        </p:nvSpPr>
        <p:spPr>
          <a:xfrm>
            <a:off x="10740403" y="5830633"/>
            <a:ext cx="1561646" cy="246221"/>
          </a:xfrm>
          <a:prstGeom prst="rect">
            <a:avLst/>
          </a:prstGeom>
        </p:spPr>
        <p:txBody>
          <a:bodyPr wrap="none">
            <a:spAutoFit/>
          </a:bodyPr>
          <a:lstStyle/>
          <a:p>
            <a:r>
              <a:rPr lang="en-GB" sz="1000" dirty="0"/>
              <a:t>Picture: </a:t>
            </a:r>
            <a:r>
              <a:rPr lang="en-GB" sz="1000" dirty="0">
                <a:hlinkClick r:id="rId3">
                  <a:extLst>
                    <a:ext uri="{A12FA001-AC4F-418D-AE19-62706E023703}">
                      <ahyp:hlinkClr xmlns:ahyp="http://schemas.microsoft.com/office/drawing/2018/hyperlinkcolor" val="tx"/>
                    </a:ext>
                  </a:extLst>
                </a:hlinkClick>
              </a:rPr>
              <a:t>www.tumblr.com</a:t>
            </a:r>
            <a:r>
              <a:rPr lang="en-GB" sz="1000" dirty="0"/>
              <a:t> </a:t>
            </a:r>
          </a:p>
        </p:txBody>
      </p:sp>
    </p:spTree>
    <p:extLst>
      <p:ext uri="{BB962C8B-B14F-4D97-AF65-F5344CB8AC3E}">
        <p14:creationId xmlns:p14="http://schemas.microsoft.com/office/powerpoint/2010/main" val="3212140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BB10E-CD30-42EA-83BC-37F0FAEB79F9}"/>
              </a:ext>
            </a:extLst>
          </p:cNvPr>
          <p:cNvSpPr>
            <a:spLocks noGrp="1"/>
          </p:cNvSpPr>
          <p:nvPr>
            <p:ph type="title"/>
          </p:nvPr>
        </p:nvSpPr>
        <p:spPr/>
        <p:txBody>
          <a:bodyPr/>
          <a:lstStyle/>
          <a:p>
            <a:r>
              <a:rPr lang="en-GB" dirty="0">
                <a:solidFill>
                  <a:schemeClr val="accent1">
                    <a:lumMod val="60000"/>
                    <a:lumOff val="40000"/>
                  </a:schemeClr>
                </a:solidFill>
              </a:rPr>
              <a:t>References.</a:t>
            </a:r>
          </a:p>
        </p:txBody>
      </p:sp>
      <p:sp>
        <p:nvSpPr>
          <p:cNvPr id="3" name="Content Placeholder 2">
            <a:extLst>
              <a:ext uri="{FF2B5EF4-FFF2-40B4-BE49-F238E27FC236}">
                <a16:creationId xmlns:a16="http://schemas.microsoft.com/office/drawing/2014/main" id="{D8122058-D869-4A74-B31C-8A63DD2B9198}"/>
              </a:ext>
            </a:extLst>
          </p:cNvPr>
          <p:cNvSpPr>
            <a:spLocks noGrp="1"/>
          </p:cNvSpPr>
          <p:nvPr>
            <p:ph idx="1"/>
          </p:nvPr>
        </p:nvSpPr>
        <p:spPr/>
        <p:txBody>
          <a:bodyPr>
            <a:normAutofit fontScale="92500" lnSpcReduction="20000"/>
          </a:bodyPr>
          <a:lstStyle/>
          <a:p>
            <a:r>
              <a:rPr lang="en-GB" dirty="0">
                <a:solidFill>
                  <a:schemeClr val="tx1"/>
                </a:solidFill>
              </a:rPr>
              <a:t>Doran, L (2016). </a:t>
            </a:r>
            <a:r>
              <a:rPr lang="en-GB" i="1" dirty="0">
                <a:solidFill>
                  <a:schemeClr val="tx1"/>
                </a:solidFill>
              </a:rPr>
              <a:t>Everything you want to know about Ironman Wales. </a:t>
            </a:r>
            <a:r>
              <a:rPr lang="en-GB" dirty="0">
                <a:solidFill>
                  <a:schemeClr val="tx1"/>
                </a:solidFill>
              </a:rPr>
              <a:t>[Online]. Available at: </a:t>
            </a:r>
            <a:r>
              <a:rPr lang="en-GB" dirty="0">
                <a:solidFill>
                  <a:schemeClr val="tx1"/>
                </a:solidFill>
                <a:hlinkClick r:id="rId2">
                  <a:extLst>
                    <a:ext uri="{A12FA001-AC4F-418D-AE19-62706E023703}">
                      <ahyp:hlinkClr xmlns:ahyp="http://schemas.microsoft.com/office/drawing/2018/hyperlinkcolor" val="tx"/>
                    </a:ext>
                  </a:extLst>
                </a:hlinkClick>
              </a:rPr>
              <a:t>https://www.walesonline.co.uk/whats-on/whats-on-news/everything-you-need-know-ironman-11884246</a:t>
            </a:r>
            <a:r>
              <a:rPr lang="en-GB" dirty="0">
                <a:solidFill>
                  <a:schemeClr val="tx1"/>
                </a:solidFill>
              </a:rPr>
              <a:t>. [Accessed: 14/11/2019].</a:t>
            </a:r>
          </a:p>
          <a:p>
            <a:r>
              <a:rPr lang="en-GB" dirty="0">
                <a:solidFill>
                  <a:schemeClr val="tx1"/>
                </a:solidFill>
              </a:rPr>
              <a:t>PGL (2019) </a:t>
            </a:r>
            <a:r>
              <a:rPr lang="en-GB" i="1" dirty="0">
                <a:solidFill>
                  <a:schemeClr val="tx1"/>
                </a:solidFill>
              </a:rPr>
              <a:t>About Us. </a:t>
            </a:r>
            <a:r>
              <a:rPr lang="en-GB" dirty="0">
                <a:solidFill>
                  <a:schemeClr val="tx1"/>
                </a:solidFill>
              </a:rPr>
              <a:t>[Online] Available at: </a:t>
            </a:r>
            <a:r>
              <a:rPr lang="en-GB" dirty="0">
                <a:solidFill>
                  <a:schemeClr val="tx1"/>
                </a:solidFill>
                <a:hlinkClick r:id="rId3">
                  <a:extLst>
                    <a:ext uri="{A12FA001-AC4F-418D-AE19-62706E023703}">
                      <ahyp:hlinkClr xmlns:ahyp="http://schemas.microsoft.com/office/drawing/2018/hyperlinkcolor" val="tx"/>
                    </a:ext>
                  </a:extLst>
                </a:hlinkClick>
              </a:rPr>
              <a:t>https://www.pgl.co.uk/en-gb/about-us</a:t>
            </a:r>
            <a:r>
              <a:rPr lang="en-GB" dirty="0">
                <a:solidFill>
                  <a:schemeClr val="tx1"/>
                </a:solidFill>
              </a:rPr>
              <a:t>. [Accessed: 14/11/2019].</a:t>
            </a:r>
          </a:p>
          <a:p>
            <a:r>
              <a:rPr lang="en-GB" dirty="0">
                <a:solidFill>
                  <a:schemeClr val="tx1"/>
                </a:solidFill>
              </a:rPr>
              <a:t>Challenger Sports (2018) </a:t>
            </a:r>
            <a:r>
              <a:rPr lang="en-GB" i="1" dirty="0">
                <a:solidFill>
                  <a:schemeClr val="tx1"/>
                </a:solidFill>
              </a:rPr>
              <a:t>Become a Coach. </a:t>
            </a:r>
            <a:r>
              <a:rPr lang="en-GB" dirty="0">
                <a:solidFill>
                  <a:schemeClr val="tx1"/>
                </a:solidFill>
              </a:rPr>
              <a:t>[Online]. Available at: </a:t>
            </a:r>
            <a:r>
              <a:rPr lang="en-GB" dirty="0">
                <a:solidFill>
                  <a:schemeClr val="tx1"/>
                </a:solidFill>
                <a:hlinkClick r:id="rId4">
                  <a:extLst>
                    <a:ext uri="{A12FA001-AC4F-418D-AE19-62706E023703}">
                      <ahyp:hlinkClr xmlns:ahyp="http://schemas.microsoft.com/office/drawing/2018/hyperlinkcolor" val="tx"/>
                    </a:ext>
                  </a:extLst>
                </a:hlinkClick>
              </a:rPr>
              <a:t>https://www.challengersports.com/become-a-coach/</a:t>
            </a:r>
            <a:r>
              <a:rPr lang="en-GB" dirty="0">
                <a:solidFill>
                  <a:schemeClr val="tx1"/>
                </a:solidFill>
              </a:rPr>
              <a:t> [Accessed: 14/11/2019].</a:t>
            </a:r>
          </a:p>
          <a:p>
            <a:r>
              <a:rPr lang="en-GB" dirty="0">
                <a:solidFill>
                  <a:schemeClr val="tx1"/>
                </a:solidFill>
              </a:rPr>
              <a:t>Challenger Sports (2018). </a:t>
            </a:r>
            <a:r>
              <a:rPr lang="en-GB" i="1" dirty="0">
                <a:solidFill>
                  <a:schemeClr val="tx1"/>
                </a:solidFill>
              </a:rPr>
              <a:t>Become a coach. </a:t>
            </a:r>
            <a:r>
              <a:rPr lang="en-GB" dirty="0">
                <a:solidFill>
                  <a:schemeClr val="tx1"/>
                </a:solidFill>
              </a:rPr>
              <a:t>[Online]. Available at: </a:t>
            </a:r>
            <a:r>
              <a:rPr lang="en-GB" dirty="0">
                <a:solidFill>
                  <a:schemeClr val="tx1"/>
                </a:solidFill>
                <a:hlinkClick r:id="rId4">
                  <a:extLst>
                    <a:ext uri="{A12FA001-AC4F-418D-AE19-62706E023703}">
                      <ahyp:hlinkClr xmlns:ahyp="http://schemas.microsoft.com/office/drawing/2018/hyperlinkcolor" val="tx"/>
                    </a:ext>
                  </a:extLst>
                </a:hlinkClick>
              </a:rPr>
              <a:t>https://www.challengersports.com/become-a-coach/</a:t>
            </a:r>
            <a:r>
              <a:rPr lang="en-GB" dirty="0">
                <a:solidFill>
                  <a:schemeClr val="tx1"/>
                </a:solidFill>
              </a:rPr>
              <a:t>. [Accessed: 14/11/2019].</a:t>
            </a:r>
          </a:p>
          <a:p>
            <a:r>
              <a:rPr lang="en-GB" dirty="0">
                <a:solidFill>
                  <a:schemeClr val="tx1"/>
                </a:solidFill>
              </a:rPr>
              <a:t>PGL (2019). </a:t>
            </a:r>
            <a:r>
              <a:rPr lang="en-GB" i="1" dirty="0">
                <a:solidFill>
                  <a:schemeClr val="tx1"/>
                </a:solidFill>
              </a:rPr>
              <a:t>The Adventure Starts Here. </a:t>
            </a:r>
            <a:r>
              <a:rPr lang="en-GB" dirty="0">
                <a:solidFill>
                  <a:schemeClr val="tx1"/>
                </a:solidFill>
              </a:rPr>
              <a:t>[Online]. Available at: </a:t>
            </a:r>
            <a:r>
              <a:rPr lang="en-GB" dirty="0">
                <a:solidFill>
                  <a:schemeClr val="tx1"/>
                </a:solidFill>
                <a:hlinkClick r:id="rId5">
                  <a:extLst>
                    <a:ext uri="{A12FA001-AC4F-418D-AE19-62706E023703}">
                      <ahyp:hlinkClr xmlns:ahyp="http://schemas.microsoft.com/office/drawing/2018/hyperlinkcolor" val="tx"/>
                    </a:ext>
                  </a:extLst>
                </a:hlinkClick>
              </a:rPr>
              <a:t>https://www.pgl.co.uk/en-gb/adventure-holidays?gclid=EAIaIQobChMIuIrNnZ_q5QIVGeDtCh2zpQMNEAAYASAAEgLJDvD_BwE</a:t>
            </a:r>
            <a:r>
              <a:rPr lang="en-GB" dirty="0">
                <a:solidFill>
                  <a:schemeClr val="tx1"/>
                </a:solidFill>
              </a:rPr>
              <a:t>. [Accessed: 14/11/2019].</a:t>
            </a:r>
          </a:p>
          <a:p>
            <a:r>
              <a:rPr lang="en-GB" dirty="0">
                <a:solidFill>
                  <a:schemeClr val="tx1"/>
                </a:solidFill>
              </a:rPr>
              <a:t>Challenger Sports (2018) </a:t>
            </a:r>
            <a:r>
              <a:rPr lang="en-GB" i="1" dirty="0">
                <a:solidFill>
                  <a:schemeClr val="tx1"/>
                </a:solidFill>
              </a:rPr>
              <a:t>Challenger Sports. </a:t>
            </a:r>
            <a:r>
              <a:rPr lang="en-GB" dirty="0">
                <a:solidFill>
                  <a:schemeClr val="tx1"/>
                </a:solidFill>
              </a:rPr>
              <a:t>[Online]. Available at: </a:t>
            </a:r>
            <a:r>
              <a:rPr lang="en-GB" dirty="0">
                <a:solidFill>
                  <a:schemeClr val="tx1"/>
                </a:solidFill>
                <a:hlinkClick r:id="rId6">
                  <a:extLst>
                    <a:ext uri="{A12FA001-AC4F-418D-AE19-62706E023703}">
                      <ahyp:hlinkClr xmlns:ahyp="http://schemas.microsoft.com/office/drawing/2018/hyperlinkcolor" val="tx"/>
                    </a:ext>
                  </a:extLst>
                </a:hlinkClick>
              </a:rPr>
              <a:t>https://www.challengersports.com/</a:t>
            </a:r>
            <a:r>
              <a:rPr lang="en-GB" dirty="0">
                <a:solidFill>
                  <a:schemeClr val="tx1"/>
                </a:solidFill>
              </a:rPr>
              <a:t>.[Accessed: 14/11/2019].</a:t>
            </a:r>
          </a:p>
        </p:txBody>
      </p:sp>
    </p:spTree>
    <p:extLst>
      <p:ext uri="{BB962C8B-B14F-4D97-AF65-F5344CB8AC3E}">
        <p14:creationId xmlns:p14="http://schemas.microsoft.com/office/powerpoint/2010/main" val="161935433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1FB4919D08F1246A1DE41F23FEEEF12" ma:contentTypeVersion="2" ma:contentTypeDescription="Create a new document." ma:contentTypeScope="" ma:versionID="2cf159a27d32ee5204f6ea0a6af4679a">
  <xsd:schema xmlns:xsd="http://www.w3.org/2001/XMLSchema" xmlns:xs="http://www.w3.org/2001/XMLSchema" xmlns:p="http://schemas.microsoft.com/office/2006/metadata/properties" xmlns:ns3="c573d321-ac7c-4055-8f3c-2cb36cdfaae7" targetNamespace="http://schemas.microsoft.com/office/2006/metadata/properties" ma:root="true" ma:fieldsID="8172de0c58f3d9ed1ffd1e78075e2428" ns3:_="">
    <xsd:import namespace="c573d321-ac7c-4055-8f3c-2cb36cdfaae7"/>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73d321-ac7c-4055-8f3c-2cb36cdfaae7"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D970467-CE45-482A-9617-F6B6FA6241F7}">
  <ds:schemaRefs>
    <ds:schemaRef ds:uri="http://purl.org/dc/elements/1.1/"/>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c573d321-ac7c-4055-8f3c-2cb36cdfaae7"/>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B3F6DC7C-0CBC-4FB7-B60A-2D39F1700FAF}">
  <ds:schemaRefs>
    <ds:schemaRef ds:uri="http://schemas.microsoft.com/sharepoint/v3/contenttype/forms"/>
  </ds:schemaRefs>
</ds:datastoreItem>
</file>

<file path=customXml/itemProps3.xml><?xml version="1.0" encoding="utf-8"?>
<ds:datastoreItem xmlns:ds="http://schemas.openxmlformats.org/officeDocument/2006/customXml" ds:itemID="{060F1C19-5E0D-4F57-95CF-843BAC51BA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73d321-ac7c-4055-8f3c-2cb36cdfaae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Retrospect</Template>
  <TotalTime>350</TotalTime>
  <Words>1230</Words>
  <Application>Microsoft Office PowerPoint</Application>
  <PresentationFormat>Widescreen</PresentationFormat>
  <Paragraphs>56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Broadway</vt:lpstr>
      <vt:lpstr>Calibri</vt:lpstr>
      <vt:lpstr>Calibri Light</vt:lpstr>
      <vt:lpstr>Wingdings</vt:lpstr>
      <vt:lpstr>Retrospect</vt:lpstr>
      <vt:lpstr>Placement opportunities </vt:lpstr>
      <vt:lpstr>Placement &amp; Options. </vt:lpstr>
      <vt:lpstr>Ultimately…</vt:lpstr>
      <vt:lpstr>PowerPoint Presentation</vt:lpstr>
      <vt:lpstr>PowerPoint Presentation</vt:lpstr>
      <vt:lpstr>PowerPoint Presentation</vt:lpstr>
      <vt:lpstr>PowerPoint Presentation</vt:lpstr>
      <vt:lpstr>In Conclusion.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 opportunities</dc:title>
  <dc:creator>Megan Cawthorne (1603692)</dc:creator>
  <cp:lastModifiedBy>Megan Cawthorne (1603692)</cp:lastModifiedBy>
  <cp:revision>17</cp:revision>
  <dcterms:created xsi:type="dcterms:W3CDTF">2019-11-14T15:36:33Z</dcterms:created>
  <dcterms:modified xsi:type="dcterms:W3CDTF">2019-11-18T18:11:00Z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0x01010071FB4919D08F1246A1DE41F23FEEEF12</vt:lpwstr>
  </property>
</Properties>
</file>