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6" r:id="rId1"/>
  </p:sldMasterIdLst>
  <p:notesMasterIdLst>
    <p:notesMasterId r:id="rId25"/>
  </p:notesMasterIdLst>
  <p:sldIdLst>
    <p:sldId id="256" r:id="rId2"/>
    <p:sldId id="257" r:id="rId3"/>
    <p:sldId id="263" r:id="rId4"/>
    <p:sldId id="264" r:id="rId5"/>
    <p:sldId id="276" r:id="rId6"/>
    <p:sldId id="262" r:id="rId7"/>
    <p:sldId id="258" r:id="rId8"/>
    <p:sldId id="279" r:id="rId9"/>
    <p:sldId id="277" r:id="rId10"/>
    <p:sldId id="280" r:id="rId11"/>
    <p:sldId id="281" r:id="rId12"/>
    <p:sldId id="282" r:id="rId13"/>
    <p:sldId id="268" r:id="rId14"/>
    <p:sldId id="259" r:id="rId15"/>
    <p:sldId id="261" r:id="rId16"/>
    <p:sldId id="269" r:id="rId17"/>
    <p:sldId id="271" r:id="rId18"/>
    <p:sldId id="275" r:id="rId19"/>
    <p:sldId id="260" r:id="rId20"/>
    <p:sldId id="266" r:id="rId21"/>
    <p:sldId id="274" r:id="rId22"/>
    <p:sldId id="267" r:id="rId23"/>
    <p:sldId id="27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017"/>
    <p:restoredTop sz="70458"/>
  </p:normalViewPr>
  <p:slideViewPr>
    <p:cSldViewPr snapToGrid="0">
      <p:cViewPr>
        <p:scale>
          <a:sx n="71" d="100"/>
          <a:sy n="71" d="100"/>
        </p:scale>
        <p:origin x="9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ata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285A24-2BCE-43C9-A0ED-A3D2935F42E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99190CE-61F6-46A5-B1D0-67377EDF76F6}">
      <dgm:prSet custT="1"/>
      <dgm:spPr/>
      <dgm:t>
        <a:bodyPr/>
        <a:lstStyle/>
        <a:p>
          <a:pPr>
            <a:lnSpc>
              <a:spcPct val="100000"/>
            </a:lnSpc>
          </a:pPr>
          <a:r>
            <a:rPr lang="en-US" sz="2800" dirty="0"/>
            <a:t>Current sport= Football 1x training session per week &amp; 1x game per week.</a:t>
          </a:r>
        </a:p>
      </dgm:t>
    </dgm:pt>
    <dgm:pt modelId="{3A22BA54-C1FD-4866-814B-C26AB071C412}" type="parTrans" cxnId="{72909C41-5B39-466D-8C00-F0539C745C1D}">
      <dgm:prSet/>
      <dgm:spPr/>
      <dgm:t>
        <a:bodyPr/>
        <a:lstStyle/>
        <a:p>
          <a:endParaRPr lang="en-US"/>
        </a:p>
      </dgm:t>
    </dgm:pt>
    <dgm:pt modelId="{89412C7C-780D-4090-85D1-0BFDFA16578C}" type="sibTrans" cxnId="{72909C41-5B39-466D-8C00-F0539C745C1D}">
      <dgm:prSet/>
      <dgm:spPr/>
      <dgm:t>
        <a:bodyPr/>
        <a:lstStyle/>
        <a:p>
          <a:endParaRPr lang="en-US"/>
        </a:p>
      </dgm:t>
    </dgm:pt>
    <dgm:pt modelId="{852C7687-DBDA-48E7-964E-A310738FFEBE}">
      <dgm:prSet custT="1"/>
      <dgm:spPr/>
      <dgm:t>
        <a:bodyPr/>
        <a:lstStyle/>
        <a:p>
          <a:pPr>
            <a:lnSpc>
              <a:spcPct val="100000"/>
            </a:lnSpc>
          </a:pPr>
          <a:r>
            <a:rPr lang="en-US" sz="2400" dirty="0"/>
            <a:t>Recreational training=  </a:t>
          </a:r>
        </a:p>
        <a:p>
          <a:pPr>
            <a:lnSpc>
              <a:spcPct val="100000"/>
            </a:lnSpc>
          </a:pPr>
          <a:r>
            <a:rPr lang="en-US" sz="2400" dirty="0"/>
            <a:t>2x runs per week</a:t>
          </a:r>
        </a:p>
        <a:p>
          <a:pPr>
            <a:lnSpc>
              <a:spcPct val="100000"/>
            </a:lnSpc>
          </a:pPr>
          <a:r>
            <a:rPr lang="en-US" sz="2400" dirty="0"/>
            <a:t> 1x turbo trainer sessions per week </a:t>
          </a:r>
        </a:p>
        <a:p>
          <a:pPr>
            <a:lnSpc>
              <a:spcPct val="100000"/>
            </a:lnSpc>
          </a:pPr>
          <a:r>
            <a:rPr lang="en-US" sz="2400" dirty="0"/>
            <a:t>1x resistance exercise in the gym</a:t>
          </a:r>
        </a:p>
      </dgm:t>
    </dgm:pt>
    <dgm:pt modelId="{90DB6BF6-E572-4FD5-9C39-8636D3C5993C}" type="parTrans" cxnId="{2EE7A242-AE7C-467C-8055-7E9370B6373B}">
      <dgm:prSet/>
      <dgm:spPr/>
      <dgm:t>
        <a:bodyPr/>
        <a:lstStyle/>
        <a:p>
          <a:endParaRPr lang="en-US"/>
        </a:p>
      </dgm:t>
    </dgm:pt>
    <dgm:pt modelId="{907AEADF-2AB4-44D8-9B48-DF133DEA4F24}" type="sibTrans" cxnId="{2EE7A242-AE7C-467C-8055-7E9370B6373B}">
      <dgm:prSet/>
      <dgm:spPr/>
      <dgm:t>
        <a:bodyPr/>
        <a:lstStyle/>
        <a:p>
          <a:endParaRPr lang="en-US"/>
        </a:p>
      </dgm:t>
    </dgm:pt>
    <dgm:pt modelId="{B142C7D6-442C-4771-B797-EC7187F1F1A4}" type="pres">
      <dgm:prSet presAssocID="{8C285A24-2BCE-43C9-A0ED-A3D2935F42ED}" presName="root" presStyleCnt="0">
        <dgm:presLayoutVars>
          <dgm:dir/>
          <dgm:resizeHandles val="exact"/>
        </dgm:presLayoutVars>
      </dgm:prSet>
      <dgm:spPr/>
    </dgm:pt>
    <dgm:pt modelId="{3185F373-5122-4163-89BF-D8E3ABAA4377}" type="pres">
      <dgm:prSet presAssocID="{899190CE-61F6-46A5-B1D0-67377EDF76F6}" presName="compNode" presStyleCnt="0"/>
      <dgm:spPr/>
    </dgm:pt>
    <dgm:pt modelId="{28C8C8C1-93A5-4555-A51E-A2DE5934F8B8}" type="pres">
      <dgm:prSet presAssocID="{899190CE-61F6-46A5-B1D0-67377EDF76F6}" presName="bgRect" presStyleLbl="bgShp" presStyleIdx="0" presStyleCnt="2"/>
      <dgm:spPr/>
    </dgm:pt>
    <dgm:pt modelId="{5696D8A0-0297-46B2-80B6-D505EB0024A7}" type="pres">
      <dgm:prSet presAssocID="{899190CE-61F6-46A5-B1D0-67377EDF76F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occer"/>
        </a:ext>
      </dgm:extLst>
    </dgm:pt>
    <dgm:pt modelId="{437244D0-BD71-4ED8-AC68-6A75298C5AB3}" type="pres">
      <dgm:prSet presAssocID="{899190CE-61F6-46A5-B1D0-67377EDF76F6}" presName="spaceRect" presStyleCnt="0"/>
      <dgm:spPr/>
    </dgm:pt>
    <dgm:pt modelId="{FDF55466-08EA-4B0D-BC12-B2B6E75F7B2E}" type="pres">
      <dgm:prSet presAssocID="{899190CE-61F6-46A5-B1D0-67377EDF76F6}" presName="parTx" presStyleLbl="revTx" presStyleIdx="0" presStyleCnt="2" custLinFactNeighborX="219" custLinFactNeighborY="25488">
        <dgm:presLayoutVars>
          <dgm:chMax val="0"/>
          <dgm:chPref val="0"/>
        </dgm:presLayoutVars>
      </dgm:prSet>
      <dgm:spPr/>
    </dgm:pt>
    <dgm:pt modelId="{2651D083-E721-4A46-A295-6444158D55BF}" type="pres">
      <dgm:prSet presAssocID="{89412C7C-780D-4090-85D1-0BFDFA16578C}" presName="sibTrans" presStyleCnt="0"/>
      <dgm:spPr/>
    </dgm:pt>
    <dgm:pt modelId="{EE35F27F-655F-47DF-A577-85CB90ACFB9B}" type="pres">
      <dgm:prSet presAssocID="{852C7687-DBDA-48E7-964E-A310738FFEBE}" presName="compNode" presStyleCnt="0"/>
      <dgm:spPr/>
    </dgm:pt>
    <dgm:pt modelId="{F9CA4647-0EB0-42F7-A3BB-C29235D94BAC}" type="pres">
      <dgm:prSet presAssocID="{852C7687-DBDA-48E7-964E-A310738FFEBE}" presName="bgRect" presStyleLbl="bgShp" presStyleIdx="1" presStyleCnt="2" custScaleY="148655" custLinFactNeighborX="-62150" custLinFactNeighborY="-529"/>
      <dgm:spPr/>
    </dgm:pt>
    <dgm:pt modelId="{935B0886-5AF1-420D-BBE4-97F005EF003E}" type="pres">
      <dgm:prSet presAssocID="{852C7687-DBDA-48E7-964E-A310738FFEB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ike"/>
        </a:ext>
      </dgm:extLst>
    </dgm:pt>
    <dgm:pt modelId="{19C215F8-5005-4390-859C-9731935D0901}" type="pres">
      <dgm:prSet presAssocID="{852C7687-DBDA-48E7-964E-A310738FFEBE}" presName="spaceRect" presStyleCnt="0"/>
      <dgm:spPr/>
    </dgm:pt>
    <dgm:pt modelId="{000DD8B8-1374-4934-9E6D-58C233948BCD}" type="pres">
      <dgm:prSet presAssocID="{852C7687-DBDA-48E7-964E-A310738FFEBE}" presName="parTx" presStyleLbl="revTx" presStyleIdx="1" presStyleCnt="2" custScaleX="110245" custScaleY="80083" custLinFactNeighborX="691" custLinFactNeighborY="21958">
        <dgm:presLayoutVars>
          <dgm:chMax val="0"/>
          <dgm:chPref val="0"/>
        </dgm:presLayoutVars>
      </dgm:prSet>
      <dgm:spPr/>
    </dgm:pt>
  </dgm:ptLst>
  <dgm:cxnLst>
    <dgm:cxn modelId="{C3140C10-33A0-4275-A01F-59CE13718057}" type="presOf" srcId="{852C7687-DBDA-48E7-964E-A310738FFEBE}" destId="{000DD8B8-1374-4934-9E6D-58C233948BCD}" srcOrd="0" destOrd="0" presId="urn:microsoft.com/office/officeart/2018/2/layout/IconVerticalSolidList"/>
    <dgm:cxn modelId="{2B473415-4356-4696-AFB8-9A2B3D5F66A0}" type="presOf" srcId="{899190CE-61F6-46A5-B1D0-67377EDF76F6}" destId="{FDF55466-08EA-4B0D-BC12-B2B6E75F7B2E}" srcOrd="0" destOrd="0" presId="urn:microsoft.com/office/officeart/2018/2/layout/IconVerticalSolidList"/>
    <dgm:cxn modelId="{90E20C30-5675-4045-90FC-590889E105AB}" type="presOf" srcId="{8C285A24-2BCE-43C9-A0ED-A3D2935F42ED}" destId="{B142C7D6-442C-4771-B797-EC7187F1F1A4}" srcOrd="0" destOrd="0" presId="urn:microsoft.com/office/officeart/2018/2/layout/IconVerticalSolidList"/>
    <dgm:cxn modelId="{72909C41-5B39-466D-8C00-F0539C745C1D}" srcId="{8C285A24-2BCE-43C9-A0ED-A3D2935F42ED}" destId="{899190CE-61F6-46A5-B1D0-67377EDF76F6}" srcOrd="0" destOrd="0" parTransId="{3A22BA54-C1FD-4866-814B-C26AB071C412}" sibTransId="{89412C7C-780D-4090-85D1-0BFDFA16578C}"/>
    <dgm:cxn modelId="{2EE7A242-AE7C-467C-8055-7E9370B6373B}" srcId="{8C285A24-2BCE-43C9-A0ED-A3D2935F42ED}" destId="{852C7687-DBDA-48E7-964E-A310738FFEBE}" srcOrd="1" destOrd="0" parTransId="{90DB6BF6-E572-4FD5-9C39-8636D3C5993C}" sibTransId="{907AEADF-2AB4-44D8-9B48-DF133DEA4F24}"/>
    <dgm:cxn modelId="{070A24C1-3BFE-48C5-9E95-9E32BF093864}" type="presParOf" srcId="{B142C7D6-442C-4771-B797-EC7187F1F1A4}" destId="{3185F373-5122-4163-89BF-D8E3ABAA4377}" srcOrd="0" destOrd="0" presId="urn:microsoft.com/office/officeart/2018/2/layout/IconVerticalSolidList"/>
    <dgm:cxn modelId="{363B09B7-3A4B-467E-9D47-C0B96D6FDBF9}" type="presParOf" srcId="{3185F373-5122-4163-89BF-D8E3ABAA4377}" destId="{28C8C8C1-93A5-4555-A51E-A2DE5934F8B8}" srcOrd="0" destOrd="0" presId="urn:microsoft.com/office/officeart/2018/2/layout/IconVerticalSolidList"/>
    <dgm:cxn modelId="{7777E71B-0C73-4A42-B42C-B5A1A6459897}" type="presParOf" srcId="{3185F373-5122-4163-89BF-D8E3ABAA4377}" destId="{5696D8A0-0297-46B2-80B6-D505EB0024A7}" srcOrd="1" destOrd="0" presId="urn:microsoft.com/office/officeart/2018/2/layout/IconVerticalSolidList"/>
    <dgm:cxn modelId="{F7A51BAC-21FA-424C-9937-B8C9FA646B61}" type="presParOf" srcId="{3185F373-5122-4163-89BF-D8E3ABAA4377}" destId="{437244D0-BD71-4ED8-AC68-6A75298C5AB3}" srcOrd="2" destOrd="0" presId="urn:microsoft.com/office/officeart/2018/2/layout/IconVerticalSolidList"/>
    <dgm:cxn modelId="{9BB0FE67-FA4C-4F09-A0E8-2658524E552D}" type="presParOf" srcId="{3185F373-5122-4163-89BF-D8E3ABAA4377}" destId="{FDF55466-08EA-4B0D-BC12-B2B6E75F7B2E}" srcOrd="3" destOrd="0" presId="urn:microsoft.com/office/officeart/2018/2/layout/IconVerticalSolidList"/>
    <dgm:cxn modelId="{314F542F-5F3F-48B3-AF6F-686A192C70C6}" type="presParOf" srcId="{B142C7D6-442C-4771-B797-EC7187F1F1A4}" destId="{2651D083-E721-4A46-A295-6444158D55BF}" srcOrd="1" destOrd="0" presId="urn:microsoft.com/office/officeart/2018/2/layout/IconVerticalSolidList"/>
    <dgm:cxn modelId="{CB5DAF94-F286-4E5D-BA89-206CAED19D77}" type="presParOf" srcId="{B142C7D6-442C-4771-B797-EC7187F1F1A4}" destId="{EE35F27F-655F-47DF-A577-85CB90ACFB9B}" srcOrd="2" destOrd="0" presId="urn:microsoft.com/office/officeart/2018/2/layout/IconVerticalSolidList"/>
    <dgm:cxn modelId="{94E7C3DD-5911-4FED-A562-D8032834FA5F}" type="presParOf" srcId="{EE35F27F-655F-47DF-A577-85CB90ACFB9B}" destId="{F9CA4647-0EB0-42F7-A3BB-C29235D94BAC}" srcOrd="0" destOrd="0" presId="urn:microsoft.com/office/officeart/2018/2/layout/IconVerticalSolidList"/>
    <dgm:cxn modelId="{EA256080-C0D5-4756-8678-1FA07AC36E8A}" type="presParOf" srcId="{EE35F27F-655F-47DF-A577-85CB90ACFB9B}" destId="{935B0886-5AF1-420D-BBE4-97F005EF003E}" srcOrd="1" destOrd="0" presId="urn:microsoft.com/office/officeart/2018/2/layout/IconVerticalSolidList"/>
    <dgm:cxn modelId="{3291D849-C3EE-4CDA-A9CD-89E75BFB9359}" type="presParOf" srcId="{EE35F27F-655F-47DF-A577-85CB90ACFB9B}" destId="{19C215F8-5005-4390-859C-9731935D0901}" srcOrd="2" destOrd="0" presId="urn:microsoft.com/office/officeart/2018/2/layout/IconVerticalSolidList"/>
    <dgm:cxn modelId="{F2F65EA8-70C0-4110-BDCC-E8DA5DE616E8}" type="presParOf" srcId="{EE35F27F-655F-47DF-A577-85CB90ACFB9B}" destId="{000DD8B8-1374-4934-9E6D-58C233948BC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129D85-BE84-4211-A8C5-D9CD8A0F2EDF}"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F45CA9E7-47A0-463B-B4FA-4C7D39F64241}">
      <dgm:prSet/>
      <dgm:spPr/>
      <dgm:t>
        <a:bodyPr/>
        <a:lstStyle/>
        <a:p>
          <a:r>
            <a:rPr lang="en-US" dirty="0"/>
            <a:t>Improve football performance</a:t>
          </a:r>
        </a:p>
      </dgm:t>
    </dgm:pt>
    <dgm:pt modelId="{657FBF2F-B340-4A88-88B1-7714558F65AF}" type="parTrans" cxnId="{64007C9F-9ABA-47B1-80DE-A55FED89065C}">
      <dgm:prSet/>
      <dgm:spPr/>
      <dgm:t>
        <a:bodyPr/>
        <a:lstStyle/>
        <a:p>
          <a:endParaRPr lang="en-US"/>
        </a:p>
      </dgm:t>
    </dgm:pt>
    <dgm:pt modelId="{B115F8C6-8D7B-482F-BC69-2548CD8454B2}" type="sibTrans" cxnId="{64007C9F-9ABA-47B1-80DE-A55FED89065C}">
      <dgm:prSet/>
      <dgm:spPr/>
      <dgm:t>
        <a:bodyPr/>
        <a:lstStyle/>
        <a:p>
          <a:endParaRPr lang="en-US"/>
        </a:p>
      </dgm:t>
    </dgm:pt>
    <dgm:pt modelId="{C24F2210-9AA6-467C-9A07-CF11F939F338}">
      <dgm:prSet/>
      <dgm:spPr/>
      <dgm:t>
        <a:bodyPr/>
        <a:lstStyle/>
        <a:p>
          <a:r>
            <a:rPr lang="en-US" dirty="0"/>
            <a:t>Improve aerobic and anaerobic fitness</a:t>
          </a:r>
        </a:p>
      </dgm:t>
    </dgm:pt>
    <dgm:pt modelId="{A4D318ED-8531-4076-8727-6E6EEC8DB1D1}" type="parTrans" cxnId="{461360CC-25A1-4AE9-BA0D-AF98EBCB5927}">
      <dgm:prSet/>
      <dgm:spPr/>
      <dgm:t>
        <a:bodyPr/>
        <a:lstStyle/>
        <a:p>
          <a:endParaRPr lang="en-US"/>
        </a:p>
      </dgm:t>
    </dgm:pt>
    <dgm:pt modelId="{FA5F6142-F7C0-4DD4-B3EF-56FD55D44980}" type="sibTrans" cxnId="{461360CC-25A1-4AE9-BA0D-AF98EBCB5927}">
      <dgm:prSet/>
      <dgm:spPr/>
      <dgm:t>
        <a:bodyPr/>
        <a:lstStyle/>
        <a:p>
          <a:endParaRPr lang="en-US"/>
        </a:p>
      </dgm:t>
    </dgm:pt>
    <dgm:pt modelId="{8C4E4AD6-9DE9-4D5A-9670-3B91E867BC2B}" type="pres">
      <dgm:prSet presAssocID="{02129D85-BE84-4211-A8C5-D9CD8A0F2EDF}" presName="root" presStyleCnt="0">
        <dgm:presLayoutVars>
          <dgm:dir/>
          <dgm:resizeHandles val="exact"/>
        </dgm:presLayoutVars>
      </dgm:prSet>
      <dgm:spPr/>
    </dgm:pt>
    <dgm:pt modelId="{14537A50-E7FB-4E37-BFED-58BB0953EF87}" type="pres">
      <dgm:prSet presAssocID="{F45CA9E7-47A0-463B-B4FA-4C7D39F64241}" presName="compNode" presStyleCnt="0"/>
      <dgm:spPr/>
    </dgm:pt>
    <dgm:pt modelId="{F2C79580-AE59-4B38-AF53-C891FF99202A}" type="pres">
      <dgm:prSet presAssocID="{F45CA9E7-47A0-463B-B4FA-4C7D39F6424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ootball"/>
        </a:ext>
      </dgm:extLst>
    </dgm:pt>
    <dgm:pt modelId="{4BAB47E6-D2D2-4D09-9078-1217C96B8BCF}" type="pres">
      <dgm:prSet presAssocID="{F45CA9E7-47A0-463B-B4FA-4C7D39F64241}" presName="spaceRect" presStyleCnt="0"/>
      <dgm:spPr/>
    </dgm:pt>
    <dgm:pt modelId="{B2DF6E91-0E6C-4274-9604-B4E7C1974681}" type="pres">
      <dgm:prSet presAssocID="{F45CA9E7-47A0-463B-B4FA-4C7D39F64241}" presName="textRect" presStyleLbl="revTx" presStyleIdx="0" presStyleCnt="2">
        <dgm:presLayoutVars>
          <dgm:chMax val="1"/>
          <dgm:chPref val="1"/>
        </dgm:presLayoutVars>
      </dgm:prSet>
      <dgm:spPr/>
    </dgm:pt>
    <dgm:pt modelId="{BFDB68F4-C6C9-4260-8A58-15DBA6A934AB}" type="pres">
      <dgm:prSet presAssocID="{B115F8C6-8D7B-482F-BC69-2548CD8454B2}" presName="sibTrans" presStyleCnt="0"/>
      <dgm:spPr/>
    </dgm:pt>
    <dgm:pt modelId="{E8CDFB22-495E-48BD-A454-980314A6D073}" type="pres">
      <dgm:prSet presAssocID="{C24F2210-9AA6-467C-9A07-CF11F939F338}" presName="compNode" presStyleCnt="0"/>
      <dgm:spPr/>
    </dgm:pt>
    <dgm:pt modelId="{2EFB7C79-A237-4EC4-BED2-FADC819D8595}" type="pres">
      <dgm:prSet presAssocID="{C24F2210-9AA6-467C-9A07-CF11F939F33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un"/>
        </a:ext>
      </dgm:extLst>
    </dgm:pt>
    <dgm:pt modelId="{8B8EDECC-F467-4D10-80E4-75599FEDDE59}" type="pres">
      <dgm:prSet presAssocID="{C24F2210-9AA6-467C-9A07-CF11F939F338}" presName="spaceRect" presStyleCnt="0"/>
      <dgm:spPr/>
    </dgm:pt>
    <dgm:pt modelId="{1841FDF2-2F13-467D-823F-D4831B26A3BD}" type="pres">
      <dgm:prSet presAssocID="{C24F2210-9AA6-467C-9A07-CF11F939F338}" presName="textRect" presStyleLbl="revTx" presStyleIdx="1" presStyleCnt="2">
        <dgm:presLayoutVars>
          <dgm:chMax val="1"/>
          <dgm:chPref val="1"/>
        </dgm:presLayoutVars>
      </dgm:prSet>
      <dgm:spPr/>
    </dgm:pt>
  </dgm:ptLst>
  <dgm:cxnLst>
    <dgm:cxn modelId="{DBF81D06-EC01-44E5-B99C-E3F10465B919}" type="presOf" srcId="{02129D85-BE84-4211-A8C5-D9CD8A0F2EDF}" destId="{8C4E4AD6-9DE9-4D5A-9670-3B91E867BC2B}" srcOrd="0" destOrd="0" presId="urn:microsoft.com/office/officeart/2018/2/layout/IconLabelList"/>
    <dgm:cxn modelId="{64007C9F-9ABA-47B1-80DE-A55FED89065C}" srcId="{02129D85-BE84-4211-A8C5-D9CD8A0F2EDF}" destId="{F45CA9E7-47A0-463B-B4FA-4C7D39F64241}" srcOrd="0" destOrd="0" parTransId="{657FBF2F-B340-4A88-88B1-7714558F65AF}" sibTransId="{B115F8C6-8D7B-482F-BC69-2548CD8454B2}"/>
    <dgm:cxn modelId="{4B2B3CA7-8E5F-4217-8436-C72763C5D001}" type="presOf" srcId="{C24F2210-9AA6-467C-9A07-CF11F939F338}" destId="{1841FDF2-2F13-467D-823F-D4831B26A3BD}" srcOrd="0" destOrd="0" presId="urn:microsoft.com/office/officeart/2018/2/layout/IconLabelList"/>
    <dgm:cxn modelId="{461360CC-25A1-4AE9-BA0D-AF98EBCB5927}" srcId="{02129D85-BE84-4211-A8C5-D9CD8A0F2EDF}" destId="{C24F2210-9AA6-467C-9A07-CF11F939F338}" srcOrd="1" destOrd="0" parTransId="{A4D318ED-8531-4076-8727-6E6EEC8DB1D1}" sibTransId="{FA5F6142-F7C0-4DD4-B3EF-56FD55D44980}"/>
    <dgm:cxn modelId="{FF5838D2-5671-403F-8D00-2641301C853E}" type="presOf" srcId="{F45CA9E7-47A0-463B-B4FA-4C7D39F64241}" destId="{B2DF6E91-0E6C-4274-9604-B4E7C1974681}" srcOrd="0" destOrd="0" presId="urn:microsoft.com/office/officeart/2018/2/layout/IconLabelList"/>
    <dgm:cxn modelId="{61C48AEB-B871-403A-B942-8D861A57C867}" type="presParOf" srcId="{8C4E4AD6-9DE9-4D5A-9670-3B91E867BC2B}" destId="{14537A50-E7FB-4E37-BFED-58BB0953EF87}" srcOrd="0" destOrd="0" presId="urn:microsoft.com/office/officeart/2018/2/layout/IconLabelList"/>
    <dgm:cxn modelId="{3BE48C98-36CB-4095-9993-60CB1FBFA569}" type="presParOf" srcId="{14537A50-E7FB-4E37-BFED-58BB0953EF87}" destId="{F2C79580-AE59-4B38-AF53-C891FF99202A}" srcOrd="0" destOrd="0" presId="urn:microsoft.com/office/officeart/2018/2/layout/IconLabelList"/>
    <dgm:cxn modelId="{75BE281C-9C71-4DEB-9A42-C8690ACDBC2A}" type="presParOf" srcId="{14537A50-E7FB-4E37-BFED-58BB0953EF87}" destId="{4BAB47E6-D2D2-4D09-9078-1217C96B8BCF}" srcOrd="1" destOrd="0" presId="urn:microsoft.com/office/officeart/2018/2/layout/IconLabelList"/>
    <dgm:cxn modelId="{097505C8-0A2B-4709-ACCA-F05FB135B5E5}" type="presParOf" srcId="{14537A50-E7FB-4E37-BFED-58BB0953EF87}" destId="{B2DF6E91-0E6C-4274-9604-B4E7C1974681}" srcOrd="2" destOrd="0" presId="urn:microsoft.com/office/officeart/2018/2/layout/IconLabelList"/>
    <dgm:cxn modelId="{A5DB2115-4054-4ED0-88E2-71FD0284C6AF}" type="presParOf" srcId="{8C4E4AD6-9DE9-4D5A-9670-3B91E867BC2B}" destId="{BFDB68F4-C6C9-4260-8A58-15DBA6A934AB}" srcOrd="1" destOrd="0" presId="urn:microsoft.com/office/officeart/2018/2/layout/IconLabelList"/>
    <dgm:cxn modelId="{EA6D0813-F2C8-4FD0-AB2E-933C8F3B5EFE}" type="presParOf" srcId="{8C4E4AD6-9DE9-4D5A-9670-3B91E867BC2B}" destId="{E8CDFB22-495E-48BD-A454-980314A6D073}" srcOrd="2" destOrd="0" presId="urn:microsoft.com/office/officeart/2018/2/layout/IconLabelList"/>
    <dgm:cxn modelId="{D49B5FE4-3CAE-43F9-A3A8-FE0D9A031615}" type="presParOf" srcId="{E8CDFB22-495E-48BD-A454-980314A6D073}" destId="{2EFB7C79-A237-4EC4-BED2-FADC819D8595}" srcOrd="0" destOrd="0" presId="urn:microsoft.com/office/officeart/2018/2/layout/IconLabelList"/>
    <dgm:cxn modelId="{56F923C2-51DD-409C-ACBC-DDEEF73CDCE3}" type="presParOf" srcId="{E8CDFB22-495E-48BD-A454-980314A6D073}" destId="{8B8EDECC-F467-4D10-80E4-75599FEDDE59}" srcOrd="1" destOrd="0" presId="urn:microsoft.com/office/officeart/2018/2/layout/IconLabelList"/>
    <dgm:cxn modelId="{8CEE0FF6-5950-425D-AAAD-06A6FA62F9F2}" type="presParOf" srcId="{E8CDFB22-495E-48BD-A454-980314A6D073}" destId="{1841FDF2-2F13-467D-823F-D4831B26A3BD}"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02E164A-5E23-40E4-A28D-CBC2E49EE498}" type="doc">
      <dgm:prSet loTypeId="urn:microsoft.com/office/officeart/2005/8/layout/process4" loCatId="process" qsTypeId="urn:microsoft.com/office/officeart/2005/8/quickstyle/simple1" qsCatId="simple" csTypeId="urn:microsoft.com/office/officeart/2005/8/colors/colorful1" csCatId="colorful" phldr="1"/>
      <dgm:spPr/>
      <dgm:t>
        <a:bodyPr/>
        <a:lstStyle/>
        <a:p>
          <a:endParaRPr lang="en-US"/>
        </a:p>
      </dgm:t>
    </dgm:pt>
    <dgm:pt modelId="{694933C2-AF88-4B42-8BA3-6802A6DFDD11}">
      <dgm:prSet/>
      <dgm:spPr/>
      <dgm:t>
        <a:bodyPr/>
        <a:lstStyle/>
        <a:p>
          <a:r>
            <a:rPr lang="en-US" b="1" dirty="0"/>
            <a:t>3 weeks in total: </a:t>
          </a:r>
          <a:r>
            <a:rPr lang="en-US" dirty="0"/>
            <a:t>2x SIT sessions for 2 weeks</a:t>
          </a:r>
        </a:p>
        <a:p>
          <a:r>
            <a:rPr lang="en-US" dirty="0"/>
            <a:t>                                                           2x sprint sessions during football training</a:t>
          </a:r>
        </a:p>
      </dgm:t>
    </dgm:pt>
    <dgm:pt modelId="{D4D9B689-9A8D-4894-859C-1F8B672A01C9}" type="parTrans" cxnId="{9094F770-508D-4AE9-B92C-BD5D428E31E5}">
      <dgm:prSet/>
      <dgm:spPr/>
      <dgm:t>
        <a:bodyPr/>
        <a:lstStyle/>
        <a:p>
          <a:endParaRPr lang="en-US"/>
        </a:p>
      </dgm:t>
    </dgm:pt>
    <dgm:pt modelId="{85D9F2CD-012D-409A-A44A-B2411CC41832}" type="sibTrans" cxnId="{9094F770-508D-4AE9-B92C-BD5D428E31E5}">
      <dgm:prSet/>
      <dgm:spPr/>
      <dgm:t>
        <a:bodyPr/>
        <a:lstStyle/>
        <a:p>
          <a:endParaRPr lang="en-US"/>
        </a:p>
      </dgm:t>
    </dgm:pt>
    <dgm:pt modelId="{36487B53-A1D0-499F-9F3E-5E41F96C3311}">
      <dgm:prSet/>
      <dgm:spPr/>
      <dgm:t>
        <a:bodyPr/>
        <a:lstStyle/>
        <a:p>
          <a:r>
            <a:rPr lang="en-US" dirty="0"/>
            <a:t>5min RAMP warm up followed before each session. </a:t>
          </a:r>
        </a:p>
      </dgm:t>
    </dgm:pt>
    <dgm:pt modelId="{F8383D31-DF5D-481B-8625-9A40DF588AD9}" type="parTrans" cxnId="{1C6DD664-9038-42A6-9B23-5631397F1F14}">
      <dgm:prSet/>
      <dgm:spPr/>
      <dgm:t>
        <a:bodyPr/>
        <a:lstStyle/>
        <a:p>
          <a:endParaRPr lang="en-US"/>
        </a:p>
      </dgm:t>
    </dgm:pt>
    <dgm:pt modelId="{24860B46-7614-47EB-BA0B-B014F47234EF}" type="sibTrans" cxnId="{1C6DD664-9038-42A6-9B23-5631397F1F14}">
      <dgm:prSet/>
      <dgm:spPr/>
      <dgm:t>
        <a:bodyPr/>
        <a:lstStyle/>
        <a:p>
          <a:endParaRPr lang="en-US"/>
        </a:p>
      </dgm:t>
    </dgm:pt>
    <dgm:pt modelId="{4065B1B5-13D8-4E17-BD10-A493702A894D}">
      <dgm:prSet/>
      <dgm:spPr/>
      <dgm:t>
        <a:bodyPr/>
        <a:lstStyle/>
        <a:p>
          <a:r>
            <a:rPr lang="en-US" dirty="0"/>
            <a:t>Sprint interval training (SIT)  4-8  reps of 20s all out sprints followed by  2-minute passive recovery. </a:t>
          </a:r>
        </a:p>
      </dgm:t>
    </dgm:pt>
    <dgm:pt modelId="{E3C7094D-5C77-478C-BC96-47712250D910}" type="parTrans" cxnId="{5310BD07-D8CD-49AF-9A47-AC832C9F74C9}">
      <dgm:prSet/>
      <dgm:spPr/>
      <dgm:t>
        <a:bodyPr/>
        <a:lstStyle/>
        <a:p>
          <a:endParaRPr lang="en-US"/>
        </a:p>
      </dgm:t>
    </dgm:pt>
    <dgm:pt modelId="{B6E454C6-B55F-4B22-82E4-23CD21C7EB8C}" type="sibTrans" cxnId="{5310BD07-D8CD-49AF-9A47-AC832C9F74C9}">
      <dgm:prSet/>
      <dgm:spPr/>
      <dgm:t>
        <a:bodyPr/>
        <a:lstStyle/>
        <a:p>
          <a:endParaRPr lang="en-US"/>
        </a:p>
      </dgm:t>
    </dgm:pt>
    <dgm:pt modelId="{E3895447-2DE6-4593-BCF8-2AFF32429BFC}">
      <dgm:prSet/>
      <dgm:spPr/>
      <dgm:t>
        <a:bodyPr/>
        <a:lstStyle/>
        <a:p>
          <a:r>
            <a:rPr lang="en-US" dirty="0"/>
            <a:t>RPE (Haff and Triplett, 2016) and HR measured after each sprint - taken from the client’s heart rate chest strap (Garmin). </a:t>
          </a:r>
        </a:p>
      </dgm:t>
    </dgm:pt>
    <dgm:pt modelId="{1B99330C-3ECF-4243-B3E8-6F204CFED976}" type="parTrans" cxnId="{A78D20A8-9069-49AC-9487-83A0C46652F8}">
      <dgm:prSet/>
      <dgm:spPr/>
      <dgm:t>
        <a:bodyPr/>
        <a:lstStyle/>
        <a:p>
          <a:endParaRPr lang="en-US"/>
        </a:p>
      </dgm:t>
    </dgm:pt>
    <dgm:pt modelId="{F616642A-9FA5-42B5-B3FF-064FA1185706}" type="sibTrans" cxnId="{A78D20A8-9069-49AC-9487-83A0C46652F8}">
      <dgm:prSet/>
      <dgm:spPr/>
      <dgm:t>
        <a:bodyPr/>
        <a:lstStyle/>
        <a:p>
          <a:endParaRPr lang="en-US"/>
        </a:p>
      </dgm:t>
    </dgm:pt>
    <dgm:pt modelId="{F97531F5-626D-F140-832E-A578F98FC990}" type="pres">
      <dgm:prSet presAssocID="{102E164A-5E23-40E4-A28D-CBC2E49EE498}" presName="Name0" presStyleCnt="0">
        <dgm:presLayoutVars>
          <dgm:dir/>
          <dgm:animLvl val="lvl"/>
          <dgm:resizeHandles val="exact"/>
        </dgm:presLayoutVars>
      </dgm:prSet>
      <dgm:spPr/>
    </dgm:pt>
    <dgm:pt modelId="{0CCE83E9-C5FF-FC43-B125-EC6C145E46DA}" type="pres">
      <dgm:prSet presAssocID="{E3895447-2DE6-4593-BCF8-2AFF32429BFC}" presName="boxAndChildren" presStyleCnt="0"/>
      <dgm:spPr/>
    </dgm:pt>
    <dgm:pt modelId="{69AE44AE-1EA6-A245-81A8-01104DBA640F}" type="pres">
      <dgm:prSet presAssocID="{E3895447-2DE6-4593-BCF8-2AFF32429BFC}" presName="parentTextBox" presStyleLbl="node1" presStyleIdx="0" presStyleCnt="4"/>
      <dgm:spPr/>
    </dgm:pt>
    <dgm:pt modelId="{ACC6975E-ED0D-1A4A-8E9A-43A8317E1548}" type="pres">
      <dgm:prSet presAssocID="{B6E454C6-B55F-4B22-82E4-23CD21C7EB8C}" presName="sp" presStyleCnt="0"/>
      <dgm:spPr/>
    </dgm:pt>
    <dgm:pt modelId="{92A79547-0DEB-4641-A2FA-BF366721CFCC}" type="pres">
      <dgm:prSet presAssocID="{4065B1B5-13D8-4E17-BD10-A493702A894D}" presName="arrowAndChildren" presStyleCnt="0"/>
      <dgm:spPr/>
    </dgm:pt>
    <dgm:pt modelId="{BB1CC98E-0627-E54E-B6A9-D693F676EF92}" type="pres">
      <dgm:prSet presAssocID="{4065B1B5-13D8-4E17-BD10-A493702A894D}" presName="parentTextArrow" presStyleLbl="node1" presStyleIdx="1" presStyleCnt="4"/>
      <dgm:spPr/>
    </dgm:pt>
    <dgm:pt modelId="{DA9E2321-A816-D44B-A10A-478E6CD837B8}" type="pres">
      <dgm:prSet presAssocID="{24860B46-7614-47EB-BA0B-B014F47234EF}" presName="sp" presStyleCnt="0"/>
      <dgm:spPr/>
    </dgm:pt>
    <dgm:pt modelId="{9CE6BFAD-A0FD-524D-AF92-864B61306E74}" type="pres">
      <dgm:prSet presAssocID="{36487B53-A1D0-499F-9F3E-5E41F96C3311}" presName="arrowAndChildren" presStyleCnt="0"/>
      <dgm:spPr/>
    </dgm:pt>
    <dgm:pt modelId="{BF05930D-AEEB-4E4D-B80E-F6D4FBCE5444}" type="pres">
      <dgm:prSet presAssocID="{36487B53-A1D0-499F-9F3E-5E41F96C3311}" presName="parentTextArrow" presStyleLbl="node1" presStyleIdx="2" presStyleCnt="4"/>
      <dgm:spPr/>
    </dgm:pt>
    <dgm:pt modelId="{9DDD6586-97EC-DC48-A280-0E15FDC1AD3C}" type="pres">
      <dgm:prSet presAssocID="{85D9F2CD-012D-409A-A44A-B2411CC41832}" presName="sp" presStyleCnt="0"/>
      <dgm:spPr/>
    </dgm:pt>
    <dgm:pt modelId="{3D64CFC6-EBAA-F544-BFA7-FE387D57F0DC}" type="pres">
      <dgm:prSet presAssocID="{694933C2-AF88-4B42-8BA3-6802A6DFDD11}" presName="arrowAndChildren" presStyleCnt="0"/>
      <dgm:spPr/>
    </dgm:pt>
    <dgm:pt modelId="{69A9C400-755A-7C42-BBE3-9E3855CC4CDD}" type="pres">
      <dgm:prSet presAssocID="{694933C2-AF88-4B42-8BA3-6802A6DFDD11}" presName="parentTextArrow" presStyleLbl="node1" presStyleIdx="3" presStyleCnt="4"/>
      <dgm:spPr/>
    </dgm:pt>
  </dgm:ptLst>
  <dgm:cxnLst>
    <dgm:cxn modelId="{22A4F903-0BB1-9241-8CED-D2B11A0571D9}" type="presOf" srcId="{E3895447-2DE6-4593-BCF8-2AFF32429BFC}" destId="{69AE44AE-1EA6-A245-81A8-01104DBA640F}" srcOrd="0" destOrd="0" presId="urn:microsoft.com/office/officeart/2005/8/layout/process4"/>
    <dgm:cxn modelId="{5310BD07-D8CD-49AF-9A47-AC832C9F74C9}" srcId="{102E164A-5E23-40E4-A28D-CBC2E49EE498}" destId="{4065B1B5-13D8-4E17-BD10-A493702A894D}" srcOrd="2" destOrd="0" parTransId="{E3C7094D-5C77-478C-BC96-47712250D910}" sibTransId="{B6E454C6-B55F-4B22-82E4-23CD21C7EB8C}"/>
    <dgm:cxn modelId="{1C6DD664-9038-42A6-9B23-5631397F1F14}" srcId="{102E164A-5E23-40E4-A28D-CBC2E49EE498}" destId="{36487B53-A1D0-499F-9F3E-5E41F96C3311}" srcOrd="1" destOrd="0" parTransId="{F8383D31-DF5D-481B-8625-9A40DF588AD9}" sibTransId="{24860B46-7614-47EB-BA0B-B014F47234EF}"/>
    <dgm:cxn modelId="{9094F770-508D-4AE9-B92C-BD5D428E31E5}" srcId="{102E164A-5E23-40E4-A28D-CBC2E49EE498}" destId="{694933C2-AF88-4B42-8BA3-6802A6DFDD11}" srcOrd="0" destOrd="0" parTransId="{D4D9B689-9A8D-4894-859C-1F8B672A01C9}" sibTransId="{85D9F2CD-012D-409A-A44A-B2411CC41832}"/>
    <dgm:cxn modelId="{A918F67F-9061-F846-8931-00F1D3F4DC4C}" type="presOf" srcId="{36487B53-A1D0-499F-9F3E-5E41F96C3311}" destId="{BF05930D-AEEB-4E4D-B80E-F6D4FBCE5444}" srcOrd="0" destOrd="0" presId="urn:microsoft.com/office/officeart/2005/8/layout/process4"/>
    <dgm:cxn modelId="{D8F92A8E-D88D-834E-95B0-4C1A349CE979}" type="presOf" srcId="{102E164A-5E23-40E4-A28D-CBC2E49EE498}" destId="{F97531F5-626D-F140-832E-A578F98FC990}" srcOrd="0" destOrd="0" presId="urn:microsoft.com/office/officeart/2005/8/layout/process4"/>
    <dgm:cxn modelId="{A78D20A8-9069-49AC-9487-83A0C46652F8}" srcId="{102E164A-5E23-40E4-A28D-CBC2E49EE498}" destId="{E3895447-2DE6-4593-BCF8-2AFF32429BFC}" srcOrd="3" destOrd="0" parTransId="{1B99330C-3ECF-4243-B3E8-6F204CFED976}" sibTransId="{F616642A-9FA5-42B5-B3FF-064FA1185706}"/>
    <dgm:cxn modelId="{C97D33F1-DFC1-034C-9915-14BB9E6CD032}" type="presOf" srcId="{4065B1B5-13D8-4E17-BD10-A493702A894D}" destId="{BB1CC98E-0627-E54E-B6A9-D693F676EF92}" srcOrd="0" destOrd="0" presId="urn:microsoft.com/office/officeart/2005/8/layout/process4"/>
    <dgm:cxn modelId="{319237FF-9254-8042-86AA-6B493F5717C5}" type="presOf" srcId="{694933C2-AF88-4B42-8BA3-6802A6DFDD11}" destId="{69A9C400-755A-7C42-BBE3-9E3855CC4CDD}" srcOrd="0" destOrd="0" presId="urn:microsoft.com/office/officeart/2005/8/layout/process4"/>
    <dgm:cxn modelId="{F480277E-B763-864C-8D75-2C62F1D0E7D5}" type="presParOf" srcId="{F97531F5-626D-F140-832E-A578F98FC990}" destId="{0CCE83E9-C5FF-FC43-B125-EC6C145E46DA}" srcOrd="0" destOrd="0" presId="urn:microsoft.com/office/officeart/2005/8/layout/process4"/>
    <dgm:cxn modelId="{A14BA91E-0D2B-9743-8EB6-6F17276FC57D}" type="presParOf" srcId="{0CCE83E9-C5FF-FC43-B125-EC6C145E46DA}" destId="{69AE44AE-1EA6-A245-81A8-01104DBA640F}" srcOrd="0" destOrd="0" presId="urn:microsoft.com/office/officeart/2005/8/layout/process4"/>
    <dgm:cxn modelId="{71BAC344-D94E-5440-B88C-EEC2E378E3B4}" type="presParOf" srcId="{F97531F5-626D-F140-832E-A578F98FC990}" destId="{ACC6975E-ED0D-1A4A-8E9A-43A8317E1548}" srcOrd="1" destOrd="0" presId="urn:microsoft.com/office/officeart/2005/8/layout/process4"/>
    <dgm:cxn modelId="{B68A3964-79BA-594C-B787-7C43F3B1062E}" type="presParOf" srcId="{F97531F5-626D-F140-832E-A578F98FC990}" destId="{92A79547-0DEB-4641-A2FA-BF366721CFCC}" srcOrd="2" destOrd="0" presId="urn:microsoft.com/office/officeart/2005/8/layout/process4"/>
    <dgm:cxn modelId="{B2D0350E-9BBB-BF47-B5B8-5A63C1CAE87E}" type="presParOf" srcId="{92A79547-0DEB-4641-A2FA-BF366721CFCC}" destId="{BB1CC98E-0627-E54E-B6A9-D693F676EF92}" srcOrd="0" destOrd="0" presId="urn:microsoft.com/office/officeart/2005/8/layout/process4"/>
    <dgm:cxn modelId="{9A89E82A-A8FA-274B-BD9F-ED903903EFF2}" type="presParOf" srcId="{F97531F5-626D-F140-832E-A578F98FC990}" destId="{DA9E2321-A816-D44B-A10A-478E6CD837B8}" srcOrd="3" destOrd="0" presId="urn:microsoft.com/office/officeart/2005/8/layout/process4"/>
    <dgm:cxn modelId="{C1E433D7-78B6-FC43-BBCC-7D9C35CCBB64}" type="presParOf" srcId="{F97531F5-626D-F140-832E-A578F98FC990}" destId="{9CE6BFAD-A0FD-524D-AF92-864B61306E74}" srcOrd="4" destOrd="0" presId="urn:microsoft.com/office/officeart/2005/8/layout/process4"/>
    <dgm:cxn modelId="{B930B589-26A0-F546-BDE0-CE5AF4060967}" type="presParOf" srcId="{9CE6BFAD-A0FD-524D-AF92-864B61306E74}" destId="{BF05930D-AEEB-4E4D-B80E-F6D4FBCE5444}" srcOrd="0" destOrd="0" presId="urn:microsoft.com/office/officeart/2005/8/layout/process4"/>
    <dgm:cxn modelId="{513CBDE0-169B-CF44-B51B-49FB20D42681}" type="presParOf" srcId="{F97531F5-626D-F140-832E-A578F98FC990}" destId="{9DDD6586-97EC-DC48-A280-0E15FDC1AD3C}" srcOrd="5" destOrd="0" presId="urn:microsoft.com/office/officeart/2005/8/layout/process4"/>
    <dgm:cxn modelId="{BA704F47-F62C-5B4C-B9F2-BE23AAD2580A}" type="presParOf" srcId="{F97531F5-626D-F140-832E-A578F98FC990}" destId="{3D64CFC6-EBAA-F544-BFA7-FE387D57F0DC}" srcOrd="6" destOrd="0" presId="urn:microsoft.com/office/officeart/2005/8/layout/process4"/>
    <dgm:cxn modelId="{8F174EE8-2137-C744-9653-855A74CABF80}" type="presParOf" srcId="{3D64CFC6-EBAA-F544-BFA7-FE387D57F0DC}" destId="{69A9C400-755A-7C42-BBE3-9E3855CC4CD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C8C8C1-93A5-4555-A51E-A2DE5934F8B8}">
      <dsp:nvSpPr>
        <dsp:cNvPr id="0" name=""/>
        <dsp:cNvSpPr/>
      </dsp:nvSpPr>
      <dsp:spPr>
        <a:xfrm>
          <a:off x="0" y="466934"/>
          <a:ext cx="10696687" cy="13268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96D8A0-0297-46B2-80B6-D505EB0024A7}">
      <dsp:nvSpPr>
        <dsp:cNvPr id="0" name=""/>
        <dsp:cNvSpPr/>
      </dsp:nvSpPr>
      <dsp:spPr>
        <a:xfrm>
          <a:off x="413830" y="754132"/>
          <a:ext cx="752418" cy="7524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F55466-08EA-4B0D-BC12-B2B6E75F7B2E}">
      <dsp:nvSpPr>
        <dsp:cNvPr id="0" name=""/>
        <dsp:cNvSpPr/>
      </dsp:nvSpPr>
      <dsp:spPr>
        <a:xfrm>
          <a:off x="1598005" y="680165"/>
          <a:ext cx="8185378" cy="836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540" tIns="88540" rIns="88540" bIns="88540" numCol="1" spcCol="1270" anchor="ctr" anchorCtr="0">
          <a:noAutofit/>
        </a:bodyPr>
        <a:lstStyle/>
        <a:p>
          <a:pPr marL="0" lvl="0" indent="0" algn="l" defTabSz="1244600">
            <a:lnSpc>
              <a:spcPct val="100000"/>
            </a:lnSpc>
            <a:spcBef>
              <a:spcPct val="0"/>
            </a:spcBef>
            <a:spcAft>
              <a:spcPct val="35000"/>
            </a:spcAft>
            <a:buNone/>
          </a:pPr>
          <a:r>
            <a:rPr lang="en-US" sz="2800" kern="1200" dirty="0"/>
            <a:t>Current sport= Football 1x training session per week &amp; 1x game per week.</a:t>
          </a:r>
        </a:p>
      </dsp:txBody>
      <dsp:txXfrm>
        <a:off x="1598005" y="680165"/>
        <a:ext cx="8185378" cy="836595"/>
      </dsp:txXfrm>
    </dsp:sp>
    <dsp:sp modelId="{F9CA4647-0EB0-42F7-A3BB-C29235D94BAC}">
      <dsp:nvSpPr>
        <dsp:cNvPr id="0" name=""/>
        <dsp:cNvSpPr/>
      </dsp:nvSpPr>
      <dsp:spPr>
        <a:xfrm>
          <a:off x="0" y="2118239"/>
          <a:ext cx="10696687" cy="197237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5B0886-5AF1-420D-BBE4-97F005EF003E}">
      <dsp:nvSpPr>
        <dsp:cNvPr id="0" name=""/>
        <dsp:cNvSpPr/>
      </dsp:nvSpPr>
      <dsp:spPr>
        <a:xfrm>
          <a:off x="413830" y="2735238"/>
          <a:ext cx="752418" cy="7524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0DD8B8-1374-4934-9E6D-58C233948BCD}">
      <dsp:nvSpPr>
        <dsp:cNvPr id="0" name=""/>
        <dsp:cNvSpPr/>
      </dsp:nvSpPr>
      <dsp:spPr>
        <a:xfrm>
          <a:off x="1217344" y="2715051"/>
          <a:ext cx="9023970" cy="6699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540" tIns="88540" rIns="88540" bIns="88540" numCol="1" spcCol="1270" anchor="ctr" anchorCtr="0">
          <a:noAutofit/>
        </a:bodyPr>
        <a:lstStyle/>
        <a:p>
          <a:pPr marL="0" lvl="0" indent="0" algn="l" defTabSz="1066800">
            <a:lnSpc>
              <a:spcPct val="100000"/>
            </a:lnSpc>
            <a:spcBef>
              <a:spcPct val="0"/>
            </a:spcBef>
            <a:spcAft>
              <a:spcPct val="35000"/>
            </a:spcAft>
            <a:buNone/>
          </a:pPr>
          <a:r>
            <a:rPr lang="en-US" sz="2400" kern="1200" dirty="0"/>
            <a:t>Recreational training=  </a:t>
          </a:r>
        </a:p>
        <a:p>
          <a:pPr marL="0" lvl="0" indent="0" algn="l" defTabSz="1066800">
            <a:lnSpc>
              <a:spcPct val="100000"/>
            </a:lnSpc>
            <a:spcBef>
              <a:spcPct val="0"/>
            </a:spcBef>
            <a:spcAft>
              <a:spcPct val="35000"/>
            </a:spcAft>
            <a:buNone/>
          </a:pPr>
          <a:r>
            <a:rPr lang="en-US" sz="2400" kern="1200" dirty="0"/>
            <a:t>2x runs per week</a:t>
          </a:r>
        </a:p>
        <a:p>
          <a:pPr marL="0" lvl="0" indent="0" algn="l" defTabSz="1066800">
            <a:lnSpc>
              <a:spcPct val="100000"/>
            </a:lnSpc>
            <a:spcBef>
              <a:spcPct val="0"/>
            </a:spcBef>
            <a:spcAft>
              <a:spcPct val="35000"/>
            </a:spcAft>
            <a:buNone/>
          </a:pPr>
          <a:r>
            <a:rPr lang="en-US" sz="2400" kern="1200" dirty="0"/>
            <a:t> 1x turbo trainer sessions per week </a:t>
          </a:r>
        </a:p>
        <a:p>
          <a:pPr marL="0" lvl="0" indent="0" algn="l" defTabSz="1066800">
            <a:lnSpc>
              <a:spcPct val="100000"/>
            </a:lnSpc>
            <a:spcBef>
              <a:spcPct val="0"/>
            </a:spcBef>
            <a:spcAft>
              <a:spcPct val="35000"/>
            </a:spcAft>
            <a:buNone/>
          </a:pPr>
          <a:r>
            <a:rPr lang="en-US" sz="2400" kern="1200" dirty="0"/>
            <a:t>1x resistance exercise in the gym</a:t>
          </a:r>
        </a:p>
      </dsp:txBody>
      <dsp:txXfrm>
        <a:off x="1217344" y="2715051"/>
        <a:ext cx="9023970" cy="6699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C79580-AE59-4B38-AF53-C891FF99202A}">
      <dsp:nvSpPr>
        <dsp:cNvPr id="0" name=""/>
        <dsp:cNvSpPr/>
      </dsp:nvSpPr>
      <dsp:spPr>
        <a:xfrm>
          <a:off x="2006514" y="527461"/>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2DF6E91-0E6C-4274-9604-B4E7C1974681}">
      <dsp:nvSpPr>
        <dsp:cNvPr id="0" name=""/>
        <dsp:cNvSpPr/>
      </dsp:nvSpPr>
      <dsp:spPr>
        <a:xfrm>
          <a:off x="818514" y="2941767"/>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dirty="0"/>
            <a:t>Improve football performance</a:t>
          </a:r>
        </a:p>
      </dsp:txBody>
      <dsp:txXfrm>
        <a:off x="818514" y="2941767"/>
        <a:ext cx="4320000" cy="720000"/>
      </dsp:txXfrm>
    </dsp:sp>
    <dsp:sp modelId="{2EFB7C79-A237-4EC4-BED2-FADC819D8595}">
      <dsp:nvSpPr>
        <dsp:cNvPr id="0" name=""/>
        <dsp:cNvSpPr/>
      </dsp:nvSpPr>
      <dsp:spPr>
        <a:xfrm>
          <a:off x="7082514" y="527461"/>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41FDF2-2F13-467D-823F-D4831B26A3BD}">
      <dsp:nvSpPr>
        <dsp:cNvPr id="0" name=""/>
        <dsp:cNvSpPr/>
      </dsp:nvSpPr>
      <dsp:spPr>
        <a:xfrm>
          <a:off x="5894514" y="2941767"/>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dirty="0"/>
            <a:t>Improve aerobic and anaerobic fitness</a:t>
          </a:r>
        </a:p>
      </dsp:txBody>
      <dsp:txXfrm>
        <a:off x="5894514" y="2941767"/>
        <a:ext cx="432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AE44AE-1EA6-A245-81A8-01104DBA640F}">
      <dsp:nvSpPr>
        <dsp:cNvPr id="0" name=""/>
        <dsp:cNvSpPr/>
      </dsp:nvSpPr>
      <dsp:spPr>
        <a:xfrm>
          <a:off x="0" y="4143837"/>
          <a:ext cx="6535369" cy="90657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t>RPE (Haff and Triplett, 2016) and HR measured after each sprint - taken from the client’s heart rate chest strap (Garmin). </a:t>
          </a:r>
        </a:p>
      </dsp:txBody>
      <dsp:txXfrm>
        <a:off x="0" y="4143837"/>
        <a:ext cx="6535369" cy="906570"/>
      </dsp:txXfrm>
    </dsp:sp>
    <dsp:sp modelId="{BB1CC98E-0627-E54E-B6A9-D693F676EF92}">
      <dsp:nvSpPr>
        <dsp:cNvPr id="0" name=""/>
        <dsp:cNvSpPr/>
      </dsp:nvSpPr>
      <dsp:spPr>
        <a:xfrm rot="10800000">
          <a:off x="0" y="2763130"/>
          <a:ext cx="6535369" cy="1394305"/>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t>Sprint interval training (SIT)  4-8  reps of 20s all out sprints followed by  2-minute passive recovery. </a:t>
          </a:r>
        </a:p>
      </dsp:txBody>
      <dsp:txXfrm rot="10800000">
        <a:off x="0" y="2763130"/>
        <a:ext cx="6535369" cy="905978"/>
      </dsp:txXfrm>
    </dsp:sp>
    <dsp:sp modelId="{BF05930D-AEEB-4E4D-B80E-F6D4FBCE5444}">
      <dsp:nvSpPr>
        <dsp:cNvPr id="0" name=""/>
        <dsp:cNvSpPr/>
      </dsp:nvSpPr>
      <dsp:spPr>
        <a:xfrm rot="10800000">
          <a:off x="0" y="1382424"/>
          <a:ext cx="6535369" cy="1394305"/>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t>5min RAMP warm up followed before each session. </a:t>
          </a:r>
        </a:p>
      </dsp:txBody>
      <dsp:txXfrm rot="10800000">
        <a:off x="0" y="1382424"/>
        <a:ext cx="6535369" cy="905978"/>
      </dsp:txXfrm>
    </dsp:sp>
    <dsp:sp modelId="{69A9C400-755A-7C42-BBE3-9E3855CC4CDD}">
      <dsp:nvSpPr>
        <dsp:cNvPr id="0" name=""/>
        <dsp:cNvSpPr/>
      </dsp:nvSpPr>
      <dsp:spPr>
        <a:xfrm rot="10800000">
          <a:off x="0" y="1717"/>
          <a:ext cx="6535369" cy="1394305"/>
        </a:xfrm>
        <a:prstGeom prst="upArrowCallou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dirty="0"/>
            <a:t>3 weeks in total: </a:t>
          </a:r>
          <a:r>
            <a:rPr lang="en-US" sz="1400" kern="1200" dirty="0"/>
            <a:t>2x SIT sessions for 2 weeks</a:t>
          </a:r>
        </a:p>
        <a:p>
          <a:pPr marL="0" lvl="0" indent="0" algn="ctr" defTabSz="622300">
            <a:lnSpc>
              <a:spcPct val="90000"/>
            </a:lnSpc>
            <a:spcBef>
              <a:spcPct val="0"/>
            </a:spcBef>
            <a:spcAft>
              <a:spcPct val="35000"/>
            </a:spcAft>
            <a:buNone/>
          </a:pPr>
          <a:r>
            <a:rPr lang="en-US" sz="1400" kern="1200" dirty="0"/>
            <a:t>                                                           2x sprint sessions during football training</a:t>
          </a:r>
        </a:p>
      </dsp:txBody>
      <dsp:txXfrm rot="10800000">
        <a:off x="0" y="1717"/>
        <a:ext cx="6535369" cy="90597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117F09-6498-A541-9647-BE3981310583}" type="datetimeFigureOut">
              <a:rPr lang="en-US" smtClean="0"/>
              <a:t>2/13/23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EF096C-13EA-DF40-BB49-7CD9A495DFB2}" type="slidenum">
              <a:rPr lang="en-US" smtClean="0"/>
              <a:t>‹#›</a:t>
            </a:fld>
            <a:endParaRPr lang="en-US" dirty="0"/>
          </a:p>
        </p:txBody>
      </p:sp>
    </p:spTree>
    <p:extLst>
      <p:ext uri="{BB962C8B-B14F-4D97-AF65-F5344CB8AC3E}">
        <p14:creationId xmlns:p14="http://schemas.microsoft.com/office/powerpoint/2010/main" val="1901192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1CEF096C-13EA-DF40-BB49-7CD9A495DFB2}" type="slidenum">
              <a:rPr lang="en-US" smtClean="0"/>
              <a:t>1</a:t>
            </a:fld>
            <a:endParaRPr lang="en-US" dirty="0"/>
          </a:p>
        </p:txBody>
      </p:sp>
    </p:spTree>
    <p:extLst>
      <p:ext uri="{BB962C8B-B14F-4D97-AF65-F5344CB8AC3E}">
        <p14:creationId xmlns:p14="http://schemas.microsoft.com/office/powerpoint/2010/main" val="9337932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EF096C-13EA-DF40-BB49-7CD9A495DFB2}" type="slidenum">
              <a:rPr lang="en-US" smtClean="0"/>
              <a:t>2</a:t>
            </a:fld>
            <a:endParaRPr lang="en-US" dirty="0"/>
          </a:p>
        </p:txBody>
      </p:sp>
    </p:spTree>
    <p:extLst>
      <p:ext uri="{BB962C8B-B14F-4D97-AF65-F5344CB8AC3E}">
        <p14:creationId xmlns:p14="http://schemas.microsoft.com/office/powerpoint/2010/main" val="1132708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Sports = gymnastics, rowing, rugby and football</a:t>
            </a:r>
          </a:p>
          <a:p>
            <a:endParaRPr lang="en-US" dirty="0"/>
          </a:p>
          <a:p>
            <a:r>
              <a:rPr lang="en-US" dirty="0"/>
              <a:t>Challenges= </a:t>
            </a:r>
            <a:r>
              <a:rPr lang="en-US" dirty="0" err="1"/>
              <a:t>pembrokeshrie</a:t>
            </a:r>
            <a:r>
              <a:rPr lang="en-US" dirty="0"/>
              <a:t> coast path challenge- 7 days 186 miles running </a:t>
            </a:r>
          </a:p>
          <a:p>
            <a:endParaRPr lang="en-US" dirty="0"/>
          </a:p>
          <a:p>
            <a:r>
              <a:rPr lang="en-US" dirty="0"/>
              <a:t>Triathlon= completed the run</a:t>
            </a:r>
          </a:p>
        </p:txBody>
      </p:sp>
      <p:sp>
        <p:nvSpPr>
          <p:cNvPr id="4" name="Slide Number Placeholder 3"/>
          <p:cNvSpPr>
            <a:spLocks noGrp="1"/>
          </p:cNvSpPr>
          <p:nvPr>
            <p:ph type="sldNum" sz="quarter" idx="5"/>
          </p:nvPr>
        </p:nvSpPr>
        <p:spPr/>
        <p:txBody>
          <a:bodyPr/>
          <a:lstStyle/>
          <a:p>
            <a:fld id="{1CEF096C-13EA-DF40-BB49-7CD9A495DFB2}" type="slidenum">
              <a:rPr lang="en-US" smtClean="0"/>
              <a:t>3</a:t>
            </a:fld>
            <a:endParaRPr lang="en-US" dirty="0"/>
          </a:p>
        </p:txBody>
      </p:sp>
    </p:spTree>
    <p:extLst>
      <p:ext uri="{BB962C8B-B14F-4D97-AF65-F5344CB8AC3E}">
        <p14:creationId xmlns:p14="http://schemas.microsoft.com/office/powerpoint/2010/main" val="2806896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Client currently Plays football, whereby he attends weekly training sessions on a Thursday and Plays the football match on a Saturday.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Alongside this he focuses on his cardiovascular fitness and uses his spare time to train on his turbo trainer and to go running as well spend 1 session a week in the gym focusing on resistance exercise.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1CEF096C-13EA-DF40-BB49-7CD9A495DFB2}" type="slidenum">
              <a:rPr lang="en-US" smtClean="0"/>
              <a:t>4</a:t>
            </a:fld>
            <a:endParaRPr lang="en-US" dirty="0"/>
          </a:p>
        </p:txBody>
      </p:sp>
    </p:spTree>
    <p:extLst>
      <p:ext uri="{BB962C8B-B14F-4D97-AF65-F5344CB8AC3E}">
        <p14:creationId xmlns:p14="http://schemas.microsoft.com/office/powerpoint/2010/main" val="2088297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Participants current fitness goals are to:</a:t>
            </a:r>
          </a:p>
          <a:p>
            <a:endParaRPr lang="en-US" dirty="0"/>
          </a:p>
          <a:p>
            <a:r>
              <a:rPr lang="en-US" dirty="0"/>
              <a:t>Improve football performance, specifically related to the sprint and acceleration bouts that are frequently performed during a match</a:t>
            </a:r>
          </a:p>
          <a:p>
            <a:endParaRPr lang="en-US" dirty="0"/>
          </a:p>
          <a:p>
            <a:r>
              <a:rPr lang="en-US" dirty="0"/>
              <a:t>Improve overall aerobic and anaerobic fitness</a:t>
            </a:r>
          </a:p>
        </p:txBody>
      </p:sp>
      <p:sp>
        <p:nvSpPr>
          <p:cNvPr id="4" name="Slide Number Placeholder 3"/>
          <p:cNvSpPr>
            <a:spLocks noGrp="1"/>
          </p:cNvSpPr>
          <p:nvPr>
            <p:ph type="sldNum" sz="quarter" idx="5"/>
          </p:nvPr>
        </p:nvSpPr>
        <p:spPr/>
        <p:txBody>
          <a:bodyPr/>
          <a:lstStyle/>
          <a:p>
            <a:fld id="{1CEF096C-13EA-DF40-BB49-7CD9A495DFB2}" type="slidenum">
              <a:rPr lang="en-US" smtClean="0"/>
              <a:t>5</a:t>
            </a:fld>
            <a:endParaRPr lang="en-US" dirty="0"/>
          </a:p>
        </p:txBody>
      </p:sp>
    </p:spTree>
    <p:extLst>
      <p:ext uri="{BB962C8B-B14F-4D97-AF65-F5344CB8AC3E}">
        <p14:creationId xmlns:p14="http://schemas.microsoft.com/office/powerpoint/2010/main" val="2126521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pre-experimental test was conducted on the participant before starting any training sessions. </a:t>
            </a:r>
          </a:p>
          <a:p>
            <a:r>
              <a:rPr lang="en-US" dirty="0"/>
              <a:t>This involved a 6-minute run test, whereby the participant had to run as far as he could in 6 minutes. </a:t>
            </a:r>
          </a:p>
          <a:p>
            <a:endParaRPr lang="en-US" dirty="0"/>
          </a:p>
          <a:p>
            <a:r>
              <a:rPr lang="en-US" dirty="0"/>
              <a:t>From this test, time spent running, maximal speed, distance, average pace and average speed were recorded. </a:t>
            </a:r>
          </a:p>
          <a:p>
            <a:r>
              <a:rPr lang="en-US" dirty="0"/>
              <a:t>This then allowed the participants heart rate zones to be predicted by using his HR max as well as calculating maximal aerobic speed. </a:t>
            </a:r>
          </a:p>
        </p:txBody>
      </p:sp>
      <p:sp>
        <p:nvSpPr>
          <p:cNvPr id="4" name="Slide Number Placeholder 3"/>
          <p:cNvSpPr>
            <a:spLocks noGrp="1"/>
          </p:cNvSpPr>
          <p:nvPr>
            <p:ph type="sldNum" sz="quarter" idx="5"/>
          </p:nvPr>
        </p:nvSpPr>
        <p:spPr/>
        <p:txBody>
          <a:bodyPr/>
          <a:lstStyle/>
          <a:p>
            <a:fld id="{1CEF096C-13EA-DF40-BB49-7CD9A495DFB2}" type="slidenum">
              <a:rPr lang="en-US" smtClean="0"/>
              <a:t>6</a:t>
            </a:fld>
            <a:endParaRPr lang="en-US" dirty="0"/>
          </a:p>
        </p:txBody>
      </p:sp>
    </p:spTree>
    <p:extLst>
      <p:ext uri="{BB962C8B-B14F-4D97-AF65-F5344CB8AC3E}">
        <p14:creationId xmlns:p14="http://schemas.microsoft.com/office/powerpoint/2010/main" val="7214042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p>
          <a:p>
            <a:r>
              <a:rPr lang="en-US" dirty="0"/>
              <a:t>HIIT = bursts of high-intensity submaximal exercise followed by recovery/rest intervals </a:t>
            </a:r>
          </a:p>
          <a:p>
            <a:endParaRPr lang="en-US" dirty="0"/>
          </a:p>
          <a:p>
            <a:r>
              <a:rPr lang="en-US" dirty="0"/>
              <a:t>Benefits= safe, increase in cardiorespiratory fitness, increase in cardiac function, decrease in blood glucose levels and decrease in blood pressure </a:t>
            </a:r>
          </a:p>
          <a:p>
            <a:endParaRPr lang="en-US" dirty="0"/>
          </a:p>
          <a:p>
            <a:r>
              <a:rPr lang="en-US" dirty="0"/>
              <a:t>Well-tolerated in adults who exercise regularly !</a:t>
            </a:r>
          </a:p>
        </p:txBody>
      </p:sp>
      <p:sp>
        <p:nvSpPr>
          <p:cNvPr id="4" name="Slide Number Placeholder 3"/>
          <p:cNvSpPr>
            <a:spLocks noGrp="1"/>
          </p:cNvSpPr>
          <p:nvPr>
            <p:ph type="sldNum" sz="quarter" idx="5"/>
          </p:nvPr>
        </p:nvSpPr>
        <p:spPr/>
        <p:txBody>
          <a:bodyPr/>
          <a:lstStyle/>
          <a:p>
            <a:fld id="{1CEF096C-13EA-DF40-BB49-7CD9A495DFB2}" type="slidenum">
              <a:rPr lang="en-US" smtClean="0"/>
              <a:t>7</a:t>
            </a:fld>
            <a:endParaRPr lang="en-US" dirty="0"/>
          </a:p>
        </p:txBody>
      </p:sp>
    </p:spTree>
    <p:extLst>
      <p:ext uri="{BB962C8B-B14F-4D97-AF65-F5344CB8AC3E}">
        <p14:creationId xmlns:p14="http://schemas.microsoft.com/office/powerpoint/2010/main" val="24857589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err="1"/>
              <a:t>Hiit</a:t>
            </a:r>
            <a:r>
              <a:rPr lang="en-US" dirty="0"/>
              <a:t> a burst and recovery cycle can be an alternative to continuous endurance training- aim of enhancing aerobic fitness</a:t>
            </a:r>
          </a:p>
          <a:p>
            <a:pPr marL="171450" indent="-171450">
              <a:buFontTx/>
              <a:buChar char="-"/>
            </a:pPr>
            <a:endParaRPr lang="en-US" dirty="0"/>
          </a:p>
          <a:p>
            <a:pPr marL="171450" indent="-171450">
              <a:buFontTx/>
              <a:buChar char="-"/>
            </a:pPr>
            <a:r>
              <a:rPr lang="en-US" dirty="0"/>
              <a:t>Has proven to improve endurance performance more than continuous training alone- in sedentary individuals </a:t>
            </a:r>
          </a:p>
          <a:p>
            <a:pPr marL="171450" indent="-171450">
              <a:buFontTx/>
              <a:buChar char="-"/>
            </a:pPr>
            <a:endParaRPr lang="en-US" dirty="0"/>
          </a:p>
          <a:p>
            <a:pPr marL="171450" indent="-171450">
              <a:buFontTx/>
              <a:buChar char="-"/>
            </a:pPr>
            <a:r>
              <a:rPr lang="en-US" dirty="0"/>
              <a:t>Due to the up-regulated contribution of aerobic and anaerobic metabolism to the energy demand. </a:t>
            </a:r>
          </a:p>
        </p:txBody>
      </p:sp>
      <p:sp>
        <p:nvSpPr>
          <p:cNvPr id="4" name="Slide Number Placeholder 3"/>
          <p:cNvSpPr>
            <a:spLocks noGrp="1"/>
          </p:cNvSpPr>
          <p:nvPr>
            <p:ph type="sldNum" sz="quarter" idx="5"/>
          </p:nvPr>
        </p:nvSpPr>
        <p:spPr/>
        <p:txBody>
          <a:bodyPr/>
          <a:lstStyle/>
          <a:p>
            <a:fld id="{1CEF096C-13EA-DF40-BB49-7CD9A495DFB2}" type="slidenum">
              <a:rPr lang="en-US" smtClean="0"/>
              <a:t>8</a:t>
            </a:fld>
            <a:endParaRPr lang="en-US" dirty="0"/>
          </a:p>
        </p:txBody>
      </p:sp>
    </p:spTree>
    <p:extLst>
      <p:ext uri="{BB962C8B-B14F-4D97-AF65-F5344CB8AC3E}">
        <p14:creationId xmlns:p14="http://schemas.microsoft.com/office/powerpoint/2010/main" val="606833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choose hit?</a:t>
            </a:r>
          </a:p>
          <a:p>
            <a:pPr marL="171450" indent="-171450">
              <a:buFontTx/>
              <a:buChar char="-"/>
            </a:pPr>
            <a:r>
              <a:rPr lang="en-US" dirty="0"/>
              <a:t>Proven to be an effective way of increasing VO2mx and improving cardiovascular health</a:t>
            </a:r>
          </a:p>
          <a:p>
            <a:pPr marL="171450" indent="-171450">
              <a:buFontTx/>
              <a:buChar char="-"/>
            </a:pPr>
            <a:endParaRPr lang="en-US" dirty="0"/>
          </a:p>
          <a:p>
            <a:pPr marL="171450" indent="-171450">
              <a:buFontTx/>
              <a:buChar char="-"/>
            </a:pPr>
            <a:r>
              <a:rPr lang="en-US" dirty="0"/>
              <a:t>Reduced volume and lower time commitment- linked to the physical activity barrier known as lack of time </a:t>
            </a:r>
          </a:p>
        </p:txBody>
      </p:sp>
      <p:sp>
        <p:nvSpPr>
          <p:cNvPr id="4" name="Slide Number Placeholder 3"/>
          <p:cNvSpPr>
            <a:spLocks noGrp="1"/>
          </p:cNvSpPr>
          <p:nvPr>
            <p:ph type="sldNum" sz="quarter" idx="5"/>
          </p:nvPr>
        </p:nvSpPr>
        <p:spPr/>
        <p:txBody>
          <a:bodyPr/>
          <a:lstStyle/>
          <a:p>
            <a:fld id="{1CEF096C-13EA-DF40-BB49-7CD9A495DFB2}" type="slidenum">
              <a:rPr lang="en-US" smtClean="0"/>
              <a:t>9</a:t>
            </a:fld>
            <a:endParaRPr lang="en-US" dirty="0"/>
          </a:p>
        </p:txBody>
      </p:sp>
    </p:spTree>
    <p:extLst>
      <p:ext uri="{BB962C8B-B14F-4D97-AF65-F5344CB8AC3E}">
        <p14:creationId xmlns:p14="http://schemas.microsoft.com/office/powerpoint/2010/main" val="39982117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Sprint interval training was the chosen method for the 3 week training program</a:t>
            </a:r>
          </a:p>
          <a:p>
            <a:endParaRPr lang="en-US" dirty="0"/>
          </a:p>
          <a:p>
            <a:pPr marL="171450" indent="-171450">
              <a:buFontTx/>
              <a:buChar char="-"/>
            </a:pPr>
            <a:r>
              <a:rPr lang="en-US" dirty="0"/>
              <a:t>based off participants goals to 1) improve football performance and 2) improve aerobic and anaerobic fitness. </a:t>
            </a:r>
          </a:p>
          <a:p>
            <a:pPr marL="171450" indent="-171450">
              <a:buFontTx/>
              <a:buChar char="-"/>
            </a:pPr>
            <a:endParaRPr lang="en-US" dirty="0"/>
          </a:p>
          <a:p>
            <a:pPr marL="171450" indent="-171450">
              <a:buFontTx/>
              <a:buChar char="-"/>
            </a:pPr>
            <a:r>
              <a:rPr lang="en-US" dirty="0"/>
              <a:t>SIT consists of ‘all out’ efforts lasting 8-30 seconds </a:t>
            </a:r>
          </a:p>
          <a:p>
            <a:pPr marL="171450" indent="-171450">
              <a:buFontTx/>
              <a:buChar char="-"/>
            </a:pPr>
            <a:r>
              <a:rPr lang="en-US" dirty="0"/>
              <a:t>This requires large non-oxidative energy contributions followed by light recovery intervals or rest intervals </a:t>
            </a:r>
          </a:p>
          <a:p>
            <a:pPr marL="171450" indent="-171450">
              <a:buFontTx/>
              <a:buChar char="-"/>
            </a:pPr>
            <a:r>
              <a:rPr lang="en-US" dirty="0"/>
              <a:t>Rest intervals can last around 2 minutes </a:t>
            </a:r>
          </a:p>
          <a:p>
            <a:pPr marL="171450" indent="-171450">
              <a:buFontTx/>
              <a:buChar char="-"/>
            </a:pPr>
            <a:endParaRPr lang="en-US" dirty="0"/>
          </a:p>
          <a:p>
            <a:pPr marL="171450" indent="-171450">
              <a:buFontTx/>
              <a:buChar char="-"/>
            </a:pPr>
            <a:r>
              <a:rPr lang="en-US" dirty="0"/>
              <a:t>SIT has been used in other studies and has proven to produce aerobic and anaerobic adaptations </a:t>
            </a:r>
          </a:p>
        </p:txBody>
      </p:sp>
      <p:sp>
        <p:nvSpPr>
          <p:cNvPr id="4" name="Slide Number Placeholder 3"/>
          <p:cNvSpPr>
            <a:spLocks noGrp="1"/>
          </p:cNvSpPr>
          <p:nvPr>
            <p:ph type="sldNum" sz="quarter" idx="5"/>
          </p:nvPr>
        </p:nvSpPr>
        <p:spPr/>
        <p:txBody>
          <a:bodyPr/>
          <a:lstStyle/>
          <a:p>
            <a:fld id="{1CEF096C-13EA-DF40-BB49-7CD9A495DFB2}" type="slidenum">
              <a:rPr lang="en-US" smtClean="0"/>
              <a:t>10</a:t>
            </a:fld>
            <a:endParaRPr lang="en-US" dirty="0"/>
          </a:p>
        </p:txBody>
      </p:sp>
    </p:spTree>
    <p:extLst>
      <p:ext uri="{BB962C8B-B14F-4D97-AF65-F5344CB8AC3E}">
        <p14:creationId xmlns:p14="http://schemas.microsoft.com/office/powerpoint/2010/main" val="36032908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4 weeks of SIT improves 5km run performance and cardio fitness in untrained men</a:t>
            </a:r>
          </a:p>
          <a:p>
            <a:pPr marL="171450" indent="-171450">
              <a:buFontTx/>
              <a:buChar char="-"/>
            </a:pPr>
            <a:endParaRPr lang="en-US" dirty="0"/>
          </a:p>
          <a:p>
            <a:pPr marL="171450" indent="-171450">
              <a:buFontTx/>
              <a:buChar char="-"/>
            </a:pPr>
            <a:r>
              <a:rPr lang="en-US" dirty="0"/>
              <a:t>Recreational active individuals improve 2km run performance after 6 weeks of SIT</a:t>
            </a:r>
          </a:p>
          <a:p>
            <a:pPr marL="171450" indent="-171450">
              <a:buFontTx/>
              <a:buChar char="-"/>
            </a:pPr>
            <a:endParaRPr lang="en-US" dirty="0"/>
          </a:p>
          <a:p>
            <a:pPr marL="171450" indent="-171450">
              <a:buFontTx/>
              <a:buChar char="-"/>
            </a:pPr>
            <a:r>
              <a:rPr lang="en-US" dirty="0"/>
              <a:t>4-6 reps of 10s duration with 2-4 min recovery intervals 3 times a week can improve VO2max, </a:t>
            </a:r>
            <a:r>
              <a:rPr lang="en-US" dirty="0" err="1"/>
              <a:t>winggate</a:t>
            </a:r>
            <a:r>
              <a:rPr lang="en-US" dirty="0"/>
              <a:t> power output and 5km time trial performance in young adults</a:t>
            </a:r>
          </a:p>
        </p:txBody>
      </p:sp>
      <p:sp>
        <p:nvSpPr>
          <p:cNvPr id="4" name="Slide Number Placeholder 3"/>
          <p:cNvSpPr>
            <a:spLocks noGrp="1"/>
          </p:cNvSpPr>
          <p:nvPr>
            <p:ph type="sldNum" sz="quarter" idx="5"/>
          </p:nvPr>
        </p:nvSpPr>
        <p:spPr/>
        <p:txBody>
          <a:bodyPr/>
          <a:lstStyle/>
          <a:p>
            <a:fld id="{1CEF096C-13EA-DF40-BB49-7CD9A495DFB2}" type="slidenum">
              <a:rPr lang="en-US" smtClean="0"/>
              <a:t>11</a:t>
            </a:fld>
            <a:endParaRPr lang="en-US" dirty="0"/>
          </a:p>
        </p:txBody>
      </p:sp>
    </p:spTree>
    <p:extLst>
      <p:ext uri="{BB962C8B-B14F-4D97-AF65-F5344CB8AC3E}">
        <p14:creationId xmlns:p14="http://schemas.microsoft.com/office/powerpoint/2010/main" val="17956198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development of this program was based on the participants goals, one being improve football performance:</a:t>
            </a:r>
          </a:p>
          <a:p>
            <a:endParaRPr lang="en-US" dirty="0"/>
          </a:p>
          <a:p>
            <a:r>
              <a:rPr lang="en-US" dirty="0"/>
              <a:t>Therefore, as football involves </a:t>
            </a:r>
          </a:p>
          <a:p>
            <a:endParaRPr lang="en-US" dirty="0"/>
          </a:p>
          <a:p>
            <a:r>
              <a:rPr lang="en-US" dirty="0"/>
              <a:t>short-duration sprints,</a:t>
            </a:r>
          </a:p>
          <a:p>
            <a:r>
              <a:rPr lang="en-US" dirty="0"/>
              <a:t>High-intensity running at different speeds,</a:t>
            </a:r>
          </a:p>
          <a:p>
            <a:r>
              <a:rPr lang="en-US" dirty="0"/>
              <a:t>Jumping</a:t>
            </a:r>
          </a:p>
          <a:p>
            <a:r>
              <a:rPr lang="en-US" dirty="0"/>
              <a:t>Tackling,</a:t>
            </a:r>
          </a:p>
          <a:p>
            <a:r>
              <a:rPr lang="en-US" dirty="0"/>
              <a:t>Shooting</a:t>
            </a:r>
          </a:p>
          <a:p>
            <a:endParaRPr lang="en-US" dirty="0"/>
          </a:p>
          <a:p>
            <a:r>
              <a:rPr lang="en-US" dirty="0"/>
              <a:t>HIIT has been used by coaches to improve players’ physical capacity required for a football match. </a:t>
            </a:r>
          </a:p>
          <a:p>
            <a:endParaRPr lang="en-US" dirty="0"/>
          </a:p>
        </p:txBody>
      </p:sp>
      <p:sp>
        <p:nvSpPr>
          <p:cNvPr id="4" name="Slide Number Placeholder 3"/>
          <p:cNvSpPr>
            <a:spLocks noGrp="1"/>
          </p:cNvSpPr>
          <p:nvPr>
            <p:ph type="sldNum" sz="quarter" idx="5"/>
          </p:nvPr>
        </p:nvSpPr>
        <p:spPr/>
        <p:txBody>
          <a:bodyPr/>
          <a:lstStyle/>
          <a:p>
            <a:fld id="{1CEF096C-13EA-DF40-BB49-7CD9A495DFB2}" type="slidenum">
              <a:rPr lang="en-US" smtClean="0"/>
              <a:t>12</a:t>
            </a:fld>
            <a:endParaRPr lang="en-US" dirty="0"/>
          </a:p>
        </p:txBody>
      </p:sp>
    </p:spTree>
    <p:extLst>
      <p:ext uri="{BB962C8B-B14F-4D97-AF65-F5344CB8AC3E}">
        <p14:creationId xmlns:p14="http://schemas.microsoft.com/office/powerpoint/2010/main" val="2381744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development of the 3 week program came from </a:t>
            </a:r>
            <a:r>
              <a:rPr lang="en-US" dirty="0" err="1"/>
              <a:t>buchhiet</a:t>
            </a:r>
            <a:r>
              <a:rPr lang="en-US" dirty="0"/>
              <a:t> and </a:t>
            </a:r>
            <a:r>
              <a:rPr lang="en-US" dirty="0" err="1"/>
              <a:t>laursen</a:t>
            </a:r>
            <a:r>
              <a:rPr lang="en-US" dirty="0"/>
              <a:t> HIIT training formats </a:t>
            </a:r>
          </a:p>
          <a:p>
            <a:endParaRPr lang="en-US" dirty="0"/>
          </a:p>
          <a:p>
            <a:pPr marL="171450" indent="-171450">
              <a:buFontTx/>
              <a:buChar char="-"/>
            </a:pPr>
            <a:r>
              <a:rPr lang="en-US" dirty="0"/>
              <a:t>Sprint interval training</a:t>
            </a:r>
          </a:p>
          <a:p>
            <a:pPr marL="171450" indent="-171450">
              <a:buFontTx/>
              <a:buChar char="-"/>
            </a:pPr>
            <a:r>
              <a:rPr lang="en-US" dirty="0"/>
              <a:t>4-8 reps of 20s all out sprints</a:t>
            </a:r>
          </a:p>
          <a:p>
            <a:pPr marL="171450" indent="-171450">
              <a:buFontTx/>
              <a:buChar char="-"/>
            </a:pPr>
            <a:r>
              <a:rPr lang="en-US" dirty="0"/>
              <a:t>2 minute recovery </a:t>
            </a:r>
          </a:p>
          <a:p>
            <a:pPr marL="171450" indent="-171450">
              <a:buFontTx/>
              <a:buChar char="-"/>
            </a:pPr>
            <a:endParaRPr lang="en-US" dirty="0"/>
          </a:p>
          <a:p>
            <a:pPr marL="171450" indent="-171450">
              <a:buFontTx/>
              <a:buChar char="-"/>
            </a:pPr>
            <a:r>
              <a:rPr lang="en-US" dirty="0"/>
              <a:t>We did it 2x a week for a total of 2 weeks along with 1 week based on game based training sprints in his football sessions. </a:t>
            </a:r>
          </a:p>
        </p:txBody>
      </p:sp>
      <p:sp>
        <p:nvSpPr>
          <p:cNvPr id="4" name="Slide Number Placeholder 3"/>
          <p:cNvSpPr>
            <a:spLocks noGrp="1"/>
          </p:cNvSpPr>
          <p:nvPr>
            <p:ph type="sldNum" sz="quarter" idx="5"/>
          </p:nvPr>
        </p:nvSpPr>
        <p:spPr/>
        <p:txBody>
          <a:bodyPr/>
          <a:lstStyle/>
          <a:p>
            <a:fld id="{1CEF096C-13EA-DF40-BB49-7CD9A495DFB2}" type="slidenum">
              <a:rPr lang="en-US" smtClean="0"/>
              <a:t>13</a:t>
            </a:fld>
            <a:endParaRPr lang="en-US" dirty="0"/>
          </a:p>
        </p:txBody>
      </p:sp>
    </p:spTree>
    <p:extLst>
      <p:ext uri="{BB962C8B-B14F-4D97-AF65-F5344CB8AC3E}">
        <p14:creationId xmlns:p14="http://schemas.microsoft.com/office/powerpoint/2010/main" val="360229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High Intensity Interval Training program consisted of a total of 3 weeks, </a:t>
            </a:r>
          </a:p>
          <a:p>
            <a:r>
              <a:rPr lang="en-US" dirty="0"/>
              <a:t>with 2 session in each week.</a:t>
            </a:r>
          </a:p>
          <a:p>
            <a:r>
              <a:rPr lang="en-US" dirty="0"/>
              <a:t> One performed on a Wednesday morning and a Sunday morning (based on the client’s availability). </a:t>
            </a:r>
          </a:p>
          <a:p>
            <a:r>
              <a:rPr lang="en-US" dirty="0"/>
              <a:t>Each session began with a 5-minute ramp warm up, consisting of 2-3 minutes of jogging and 2 minutes of activations and mobilizations. </a:t>
            </a:r>
          </a:p>
          <a:p>
            <a:endParaRPr lang="en-US" dirty="0"/>
          </a:p>
          <a:p>
            <a:r>
              <a:rPr lang="en-US" dirty="0"/>
              <a:t>The chosen session to focus on for this client was based on a sprint interval training approach, </a:t>
            </a:r>
          </a:p>
          <a:p>
            <a:r>
              <a:rPr lang="en-US" dirty="0"/>
              <a:t>involving high intensity sprint bursts followed by passive recovery. </a:t>
            </a:r>
          </a:p>
          <a:p>
            <a:r>
              <a:rPr lang="en-US" dirty="0"/>
              <a:t>This was the most appropriate session to include in this program based on the clients chosen sport, which is football and football does involve a lot of short rapid bursts of acceleration/sprints.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Each session was based off </a:t>
            </a:r>
            <a:r>
              <a:rPr lang="en-US" sz="1200" dirty="0"/>
              <a:t>Buchheit, Laursen, HIIT Science (2020) training formats.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Whereby 4-8 reps of 20s all out sprints were performed, followed by 2 minutes of passive recovery.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Throughout each session, Ratings of Perceived Exertion was measured after each sprint burst, as well as a measurement of Heart Rate, which was taken from the client’s heart rate chest strap (Garmin). </a:t>
            </a:r>
          </a:p>
          <a:p>
            <a:endParaRPr lang="en-US" dirty="0"/>
          </a:p>
        </p:txBody>
      </p:sp>
      <p:sp>
        <p:nvSpPr>
          <p:cNvPr id="4" name="Slide Number Placeholder 3"/>
          <p:cNvSpPr>
            <a:spLocks noGrp="1"/>
          </p:cNvSpPr>
          <p:nvPr>
            <p:ph type="sldNum" sz="quarter" idx="5"/>
          </p:nvPr>
        </p:nvSpPr>
        <p:spPr/>
        <p:txBody>
          <a:bodyPr/>
          <a:lstStyle/>
          <a:p>
            <a:fld id="{1CEF096C-13EA-DF40-BB49-7CD9A495DFB2}" type="slidenum">
              <a:rPr lang="en-US" smtClean="0"/>
              <a:t>14</a:t>
            </a:fld>
            <a:endParaRPr lang="en-US" dirty="0"/>
          </a:p>
        </p:txBody>
      </p:sp>
    </p:spTree>
    <p:extLst>
      <p:ext uri="{BB962C8B-B14F-4D97-AF65-F5344CB8AC3E}">
        <p14:creationId xmlns:p14="http://schemas.microsoft.com/office/powerpoint/2010/main" val="35610237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Week 1  &amp; session 1  = </a:t>
            </a:r>
          </a:p>
          <a:p>
            <a:endParaRPr lang="en-US" dirty="0"/>
          </a:p>
          <a:p>
            <a:pPr marL="171450" indent="-171450">
              <a:buFontTx/>
              <a:buChar char="-"/>
            </a:pPr>
            <a:r>
              <a:rPr lang="en-US" dirty="0"/>
              <a:t>6 reps of 20s all out sprints</a:t>
            </a:r>
          </a:p>
          <a:p>
            <a:pPr marL="171450" indent="-171450">
              <a:buFontTx/>
              <a:buChar char="-"/>
            </a:pPr>
            <a:r>
              <a:rPr lang="en-US" dirty="0"/>
              <a:t>2 minute passive recovery (complete rest)- to allow him to recover so he is able to complete the next rep</a:t>
            </a:r>
          </a:p>
          <a:p>
            <a:pPr marL="171450" indent="-171450">
              <a:buFontTx/>
              <a:buChar char="-"/>
            </a:pPr>
            <a:r>
              <a:rPr lang="en-US" dirty="0"/>
              <a:t>Spent the last couple of reps in Zone 4 (80% </a:t>
            </a:r>
            <a:r>
              <a:rPr lang="en-US" dirty="0" err="1"/>
              <a:t>hr</a:t>
            </a:r>
            <a:r>
              <a:rPr lang="en-US" dirty="0"/>
              <a:t> max)</a:t>
            </a:r>
          </a:p>
          <a:p>
            <a:pPr marL="171450" indent="-171450">
              <a:buFontTx/>
              <a:buChar char="-"/>
            </a:pPr>
            <a:r>
              <a:rPr lang="en-US" dirty="0"/>
              <a:t>RPE increased to 10 for last rep</a:t>
            </a:r>
          </a:p>
          <a:p>
            <a:pPr marL="171450" indent="-171450">
              <a:buFontTx/>
              <a:buChar char="-"/>
            </a:pPr>
            <a:endParaRPr lang="en-US" dirty="0"/>
          </a:p>
          <a:p>
            <a:pPr marL="171450" indent="-171450">
              <a:buFontTx/>
              <a:buChar char="-"/>
            </a:pPr>
            <a:endParaRPr lang="en-US" dirty="0"/>
          </a:p>
          <a:p>
            <a:pPr marL="171450" indent="-171450">
              <a:buFontTx/>
              <a:buChar char="-"/>
            </a:pPr>
            <a:r>
              <a:rPr lang="en-US" dirty="0"/>
              <a:t>Week 1 &amp; session 2 =</a:t>
            </a:r>
          </a:p>
          <a:p>
            <a:pPr marL="171450" indent="-171450">
              <a:buFontTx/>
              <a:buChar char="-"/>
            </a:pPr>
            <a:r>
              <a:rPr lang="en-US" dirty="0"/>
              <a:t>6 reps of 20s all out sprints</a:t>
            </a:r>
          </a:p>
          <a:p>
            <a:pPr marL="171450" indent="-171450">
              <a:buFontTx/>
              <a:buChar char="-"/>
            </a:pPr>
            <a:r>
              <a:rPr lang="en-US" dirty="0"/>
              <a:t>2 minute passive recovery</a:t>
            </a:r>
          </a:p>
          <a:p>
            <a:pPr marL="171450" indent="-171450">
              <a:buFontTx/>
              <a:buChar char="-"/>
            </a:pPr>
            <a:r>
              <a:rPr lang="en-US" dirty="0"/>
              <a:t>Spent most of the session in zone 4 </a:t>
            </a:r>
          </a:p>
          <a:p>
            <a:pPr marL="171450" indent="-171450">
              <a:buFontTx/>
              <a:buChar char="-"/>
            </a:pPr>
            <a:r>
              <a:rPr lang="en-US" dirty="0"/>
              <a:t>RPE a bit lower to start with compared to session 1 – psychologically may have been easier </a:t>
            </a:r>
          </a:p>
        </p:txBody>
      </p:sp>
      <p:sp>
        <p:nvSpPr>
          <p:cNvPr id="4" name="Slide Number Placeholder 3"/>
          <p:cNvSpPr>
            <a:spLocks noGrp="1"/>
          </p:cNvSpPr>
          <p:nvPr>
            <p:ph type="sldNum" sz="quarter" idx="5"/>
          </p:nvPr>
        </p:nvSpPr>
        <p:spPr/>
        <p:txBody>
          <a:bodyPr/>
          <a:lstStyle/>
          <a:p>
            <a:fld id="{1CEF096C-13EA-DF40-BB49-7CD9A495DFB2}" type="slidenum">
              <a:rPr lang="en-US" smtClean="0"/>
              <a:t>15</a:t>
            </a:fld>
            <a:endParaRPr lang="en-US" dirty="0"/>
          </a:p>
        </p:txBody>
      </p:sp>
    </p:spTree>
    <p:extLst>
      <p:ext uri="{BB962C8B-B14F-4D97-AF65-F5344CB8AC3E}">
        <p14:creationId xmlns:p14="http://schemas.microsoft.com/office/powerpoint/2010/main" val="517318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week two, the same sessions were completed however, the client was able to perform 7 reps of the 20s all out sprints followed by 2-minute recovery. 80-90% of HR max was reached in reps 4-7 during one session. </a:t>
            </a:r>
          </a:p>
          <a:p>
            <a:endParaRPr lang="en-US" dirty="0"/>
          </a:p>
          <a:p>
            <a:r>
              <a:rPr lang="en-US" dirty="0"/>
              <a:t>However, in the second session of week 2 the client could only perform 4 reps due to an injury that he sustained during his football match = RPE higher due to injury not because it felt that hard. (comment from participant)</a:t>
            </a:r>
          </a:p>
          <a:p>
            <a:endParaRPr lang="en-US" dirty="0"/>
          </a:p>
        </p:txBody>
      </p:sp>
      <p:sp>
        <p:nvSpPr>
          <p:cNvPr id="4" name="Slide Number Placeholder 3"/>
          <p:cNvSpPr>
            <a:spLocks noGrp="1"/>
          </p:cNvSpPr>
          <p:nvPr>
            <p:ph type="sldNum" sz="quarter" idx="5"/>
          </p:nvPr>
        </p:nvSpPr>
        <p:spPr/>
        <p:txBody>
          <a:bodyPr/>
          <a:lstStyle/>
          <a:p>
            <a:fld id="{1CEF096C-13EA-DF40-BB49-7CD9A495DFB2}" type="slidenum">
              <a:rPr lang="en-US" smtClean="0"/>
              <a:t>16</a:t>
            </a:fld>
            <a:endParaRPr lang="en-US" dirty="0"/>
          </a:p>
        </p:txBody>
      </p:sp>
    </p:spTree>
    <p:extLst>
      <p:ext uri="{BB962C8B-B14F-4D97-AF65-F5344CB8AC3E}">
        <p14:creationId xmlns:p14="http://schemas.microsoft.com/office/powerpoint/2010/main" val="30253812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Week 3 = </a:t>
            </a:r>
          </a:p>
          <a:p>
            <a:endParaRPr lang="en-US" dirty="0"/>
          </a:p>
          <a:p>
            <a:pPr marL="171450" indent="-171450">
              <a:buFontTx/>
              <a:buChar char="-"/>
            </a:pPr>
            <a:r>
              <a:rPr lang="en-US" dirty="0"/>
              <a:t>Sprint sessions in football training 12-15 minute sessions </a:t>
            </a:r>
          </a:p>
          <a:p>
            <a:pPr marL="171450" indent="-171450">
              <a:buFontTx/>
              <a:buChar char="-"/>
            </a:pPr>
            <a:endParaRPr lang="en-US" dirty="0"/>
          </a:p>
          <a:p>
            <a:pPr marL="171450" indent="-171450">
              <a:buFontTx/>
              <a:buChar char="-"/>
            </a:pPr>
            <a:r>
              <a:rPr lang="en-US" dirty="0"/>
              <a:t>10m sprint forwards followed by backwards travel back to starting cone </a:t>
            </a:r>
          </a:p>
          <a:p>
            <a:pPr marL="171450" indent="-171450">
              <a:buFontTx/>
              <a:buChar char="-"/>
            </a:pPr>
            <a:r>
              <a:rPr lang="en-US" dirty="0"/>
              <a:t>5 x followed by minute rest </a:t>
            </a:r>
          </a:p>
          <a:p>
            <a:pPr marL="171450" indent="-171450">
              <a:buFontTx/>
              <a:buChar char="-"/>
            </a:pPr>
            <a:r>
              <a:rPr lang="en-US" dirty="0"/>
              <a:t>This was repeated for a time of up to 15 minutes </a:t>
            </a:r>
          </a:p>
          <a:p>
            <a:pPr marL="171450" indent="-171450">
              <a:buFontTx/>
              <a:buChar char="-"/>
            </a:pPr>
            <a:endParaRPr lang="en-US" dirty="0"/>
          </a:p>
          <a:p>
            <a:pPr marL="171450" indent="-171450">
              <a:buFontTx/>
              <a:buChar char="-"/>
            </a:pPr>
            <a:r>
              <a:rPr lang="en-US" dirty="0"/>
              <a:t>(RPE not recorded in these session, however, participant said it felt easier while sprinting in these sessions)</a:t>
            </a:r>
          </a:p>
          <a:p>
            <a:pPr marL="171450" indent="-171450">
              <a:buFontTx/>
              <a:buChar char="-"/>
            </a:pPr>
            <a:endParaRPr lang="en-US" dirty="0"/>
          </a:p>
          <a:p>
            <a:pPr marL="171450" indent="-171450">
              <a:buFontTx/>
              <a:buChar char="-"/>
            </a:pPr>
            <a:endParaRPr lang="en-US" dirty="0"/>
          </a:p>
        </p:txBody>
      </p:sp>
      <p:sp>
        <p:nvSpPr>
          <p:cNvPr id="4" name="Slide Number Placeholder 3"/>
          <p:cNvSpPr>
            <a:spLocks noGrp="1"/>
          </p:cNvSpPr>
          <p:nvPr>
            <p:ph type="sldNum" sz="quarter" idx="5"/>
          </p:nvPr>
        </p:nvSpPr>
        <p:spPr/>
        <p:txBody>
          <a:bodyPr/>
          <a:lstStyle/>
          <a:p>
            <a:fld id="{1CEF096C-13EA-DF40-BB49-7CD9A495DFB2}" type="slidenum">
              <a:rPr lang="en-US" smtClean="0"/>
              <a:t>17</a:t>
            </a:fld>
            <a:endParaRPr lang="en-US" dirty="0"/>
          </a:p>
        </p:txBody>
      </p:sp>
    </p:spTree>
    <p:extLst>
      <p:ext uri="{BB962C8B-B14F-4D97-AF65-F5344CB8AC3E}">
        <p14:creationId xmlns:p14="http://schemas.microsoft.com/office/powerpoint/2010/main" val="4277027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Post program 6 minute test</a:t>
            </a:r>
          </a:p>
          <a:p>
            <a:endParaRPr lang="en-US" dirty="0"/>
          </a:p>
          <a:p>
            <a:r>
              <a:rPr lang="en-US" dirty="0"/>
              <a:t>Improved to a mile this time</a:t>
            </a:r>
          </a:p>
          <a:p>
            <a:r>
              <a:rPr lang="en-US" dirty="0"/>
              <a:t>Speed increased also </a:t>
            </a:r>
          </a:p>
          <a:p>
            <a:endParaRPr lang="en-US" dirty="0"/>
          </a:p>
          <a:p>
            <a:r>
              <a:rPr lang="en-US" dirty="0"/>
              <a:t>And it felt easier to complete compared to the first test- this could be a psychological improvement? </a:t>
            </a:r>
          </a:p>
        </p:txBody>
      </p:sp>
      <p:sp>
        <p:nvSpPr>
          <p:cNvPr id="4" name="Slide Number Placeholder 3"/>
          <p:cNvSpPr>
            <a:spLocks noGrp="1"/>
          </p:cNvSpPr>
          <p:nvPr>
            <p:ph type="sldNum" sz="quarter" idx="5"/>
          </p:nvPr>
        </p:nvSpPr>
        <p:spPr/>
        <p:txBody>
          <a:bodyPr/>
          <a:lstStyle/>
          <a:p>
            <a:fld id="{1CEF096C-13EA-DF40-BB49-7CD9A495DFB2}" type="slidenum">
              <a:rPr lang="en-US" smtClean="0"/>
              <a:t>18</a:t>
            </a:fld>
            <a:endParaRPr lang="en-US" dirty="0"/>
          </a:p>
        </p:txBody>
      </p:sp>
    </p:spTree>
    <p:extLst>
      <p:ext uri="{BB962C8B-B14F-4D97-AF65-F5344CB8AC3E}">
        <p14:creationId xmlns:p14="http://schemas.microsoft.com/office/powerpoint/2010/main" val="34490477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Advantages =</a:t>
            </a:r>
          </a:p>
          <a:p>
            <a:pPr marL="171450" indent="-171450">
              <a:buFontTx/>
              <a:buChar char="-"/>
            </a:pPr>
            <a:r>
              <a:rPr lang="en-US" dirty="0"/>
              <a:t>Reduced time commitment – supports the barrier of lack of time</a:t>
            </a:r>
          </a:p>
          <a:p>
            <a:pPr marL="171450" indent="-171450">
              <a:buFontTx/>
              <a:buChar char="-"/>
            </a:pPr>
            <a:r>
              <a:rPr lang="en-US" dirty="0"/>
              <a:t>Can be enjoyable and may produce greater physiological adaptions compared to MICT</a:t>
            </a:r>
          </a:p>
          <a:p>
            <a:pPr marL="171450" indent="-171450">
              <a:buFontTx/>
              <a:buChar char="-"/>
            </a:pPr>
            <a:r>
              <a:rPr lang="en-US" dirty="0"/>
              <a:t>Used in football to improve field based performance- single and repeated sprints</a:t>
            </a:r>
          </a:p>
          <a:p>
            <a:pPr marL="171450" indent="-171450">
              <a:buFontTx/>
              <a:buChar char="-"/>
            </a:pPr>
            <a:r>
              <a:rPr lang="en-US" dirty="0"/>
              <a:t>Improves aerobic and anaerobic performance after only a few sessions</a:t>
            </a:r>
          </a:p>
          <a:p>
            <a:pPr marL="171450" indent="-171450">
              <a:buFontTx/>
              <a:buChar char="-"/>
            </a:pPr>
            <a:endParaRPr lang="en-US" dirty="0"/>
          </a:p>
          <a:p>
            <a:pPr marL="171450" indent="-171450">
              <a:buFontTx/>
              <a:buChar char="-"/>
            </a:pPr>
            <a:r>
              <a:rPr lang="en-US" dirty="0"/>
              <a:t>Disadvantages=</a:t>
            </a:r>
          </a:p>
          <a:p>
            <a:pPr marL="171450" indent="-171450">
              <a:buFontTx/>
              <a:buChar char="-"/>
            </a:pPr>
            <a:r>
              <a:rPr lang="en-US" dirty="0"/>
              <a:t>- strong motivation is needed due to the high-exertion exercise intervals  (fatiguing and not suitable for sedentary populations)</a:t>
            </a:r>
          </a:p>
          <a:p>
            <a:pPr marL="171450" indent="-171450">
              <a:buFontTx/>
              <a:buChar char="-"/>
            </a:pPr>
            <a:r>
              <a:rPr lang="en-US" dirty="0"/>
              <a:t>Feel good effect is unlikely </a:t>
            </a:r>
          </a:p>
          <a:p>
            <a:pPr marL="171450" indent="-171450">
              <a:buFontTx/>
              <a:buChar char="-"/>
            </a:pPr>
            <a:r>
              <a:rPr lang="en-US" dirty="0"/>
              <a:t>Regular exercises can be intimidated by the high-intensity bouts, can produce negative affective states. </a:t>
            </a:r>
          </a:p>
        </p:txBody>
      </p:sp>
      <p:sp>
        <p:nvSpPr>
          <p:cNvPr id="4" name="Slide Number Placeholder 3"/>
          <p:cNvSpPr>
            <a:spLocks noGrp="1"/>
          </p:cNvSpPr>
          <p:nvPr>
            <p:ph type="sldNum" sz="quarter" idx="5"/>
          </p:nvPr>
        </p:nvSpPr>
        <p:spPr/>
        <p:txBody>
          <a:bodyPr/>
          <a:lstStyle/>
          <a:p>
            <a:fld id="{1CEF096C-13EA-DF40-BB49-7CD9A495DFB2}" type="slidenum">
              <a:rPr lang="en-US" smtClean="0"/>
              <a:t>19</a:t>
            </a:fld>
            <a:endParaRPr lang="en-US" dirty="0"/>
          </a:p>
        </p:txBody>
      </p:sp>
    </p:spTree>
    <p:extLst>
      <p:ext uri="{BB962C8B-B14F-4D97-AF65-F5344CB8AC3E}">
        <p14:creationId xmlns:p14="http://schemas.microsoft.com/office/powerpoint/2010/main" val="39282576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EF096C-13EA-DF40-BB49-7CD9A495DFB2}" type="slidenum">
              <a:rPr lang="en-US" smtClean="0"/>
              <a:t>20</a:t>
            </a:fld>
            <a:endParaRPr lang="en-US" dirty="0"/>
          </a:p>
        </p:txBody>
      </p:sp>
    </p:spTree>
    <p:extLst>
      <p:ext uri="{BB962C8B-B14F-4D97-AF65-F5344CB8AC3E}">
        <p14:creationId xmlns:p14="http://schemas.microsoft.com/office/powerpoint/2010/main" val="25996292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Limitations =</a:t>
            </a:r>
          </a:p>
          <a:p>
            <a:endParaRPr lang="en-US" dirty="0"/>
          </a:p>
          <a:p>
            <a:pPr marL="171450" indent="-171450">
              <a:buFontTx/>
              <a:buChar char="-"/>
            </a:pPr>
            <a:r>
              <a:rPr lang="en-US" dirty="0"/>
              <a:t>More planning and preparation needed- maybe a 6 week training program could’ve produced greater benefits</a:t>
            </a:r>
          </a:p>
          <a:p>
            <a:pPr marL="171450" indent="-171450">
              <a:buFontTx/>
              <a:buChar char="-"/>
            </a:pPr>
            <a:r>
              <a:rPr lang="en-US" dirty="0"/>
              <a:t>Participants heart rate chest strap was not used in every session- this is not consistent with heart rate measurements</a:t>
            </a:r>
          </a:p>
          <a:p>
            <a:pPr marL="171450" indent="-171450">
              <a:buFontTx/>
              <a:buChar char="-"/>
            </a:pPr>
            <a:endParaRPr lang="en-US" dirty="0"/>
          </a:p>
          <a:p>
            <a:pPr marL="171450" indent="-171450">
              <a:buFontTx/>
              <a:buChar char="-"/>
            </a:pPr>
            <a:r>
              <a:rPr lang="en-US" dirty="0"/>
              <a:t>Maybe another pre/post test could have been used such as a </a:t>
            </a:r>
            <a:r>
              <a:rPr lang="en-US" dirty="0" err="1"/>
              <a:t>winggate</a:t>
            </a:r>
            <a:r>
              <a:rPr lang="en-US" dirty="0"/>
              <a:t> power output test or 5km trial run to add to the existing research findings </a:t>
            </a:r>
          </a:p>
          <a:p>
            <a:pPr marL="171450" indent="-171450">
              <a:buFontTx/>
              <a:buChar char="-"/>
            </a:pPr>
            <a:r>
              <a:rPr lang="en-US" dirty="0" err="1"/>
              <a:t>Anthropermetiric</a:t>
            </a:r>
            <a:r>
              <a:rPr lang="en-US" dirty="0"/>
              <a:t> measurements could have been used to measure any physiological changes such as weight. </a:t>
            </a:r>
          </a:p>
        </p:txBody>
      </p:sp>
      <p:sp>
        <p:nvSpPr>
          <p:cNvPr id="4" name="Slide Number Placeholder 3"/>
          <p:cNvSpPr>
            <a:spLocks noGrp="1"/>
          </p:cNvSpPr>
          <p:nvPr>
            <p:ph type="sldNum" sz="quarter" idx="5"/>
          </p:nvPr>
        </p:nvSpPr>
        <p:spPr/>
        <p:txBody>
          <a:bodyPr/>
          <a:lstStyle/>
          <a:p>
            <a:fld id="{1CEF096C-13EA-DF40-BB49-7CD9A495DFB2}" type="slidenum">
              <a:rPr lang="en-US" smtClean="0"/>
              <a:t>21</a:t>
            </a:fld>
            <a:endParaRPr lang="en-US" dirty="0"/>
          </a:p>
        </p:txBody>
      </p:sp>
    </p:spTree>
    <p:extLst>
      <p:ext uri="{BB962C8B-B14F-4D97-AF65-F5344CB8AC3E}">
        <p14:creationId xmlns:p14="http://schemas.microsoft.com/office/powerpoint/2010/main" val="6652727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1200" dirty="0">
              <a:solidFill>
                <a:srgbClr val="222222"/>
              </a:solidFill>
              <a:latin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1CEF096C-13EA-DF40-BB49-7CD9A495DFB2}" type="slidenum">
              <a:rPr lang="en-US" smtClean="0"/>
              <a:t>22</a:t>
            </a:fld>
            <a:endParaRPr lang="en-US" dirty="0"/>
          </a:p>
        </p:txBody>
      </p:sp>
    </p:spTree>
    <p:extLst>
      <p:ext uri="{BB962C8B-B14F-4D97-AF65-F5344CB8AC3E}">
        <p14:creationId xmlns:p14="http://schemas.microsoft.com/office/powerpoint/2010/main" val="17221549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EF096C-13EA-DF40-BB49-7CD9A495DFB2}" type="slidenum">
              <a:rPr lang="en-US" smtClean="0"/>
              <a:t>23</a:t>
            </a:fld>
            <a:endParaRPr lang="en-US" dirty="0"/>
          </a:p>
        </p:txBody>
      </p:sp>
    </p:spTree>
    <p:extLst>
      <p:ext uri="{BB962C8B-B14F-4D97-AF65-F5344CB8AC3E}">
        <p14:creationId xmlns:p14="http://schemas.microsoft.com/office/powerpoint/2010/main" val="1143047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Monday, February 13, 2023</a:t>
            </a:fld>
            <a:endParaRPr lang="en-US" dirty="0"/>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dirty="0"/>
          </a:p>
        </p:txBody>
      </p:sp>
    </p:spTree>
    <p:extLst>
      <p:ext uri="{BB962C8B-B14F-4D97-AF65-F5344CB8AC3E}">
        <p14:creationId xmlns:p14="http://schemas.microsoft.com/office/powerpoint/2010/main" val="3205370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Monday, February 13, 2023</a:t>
            </a:fld>
            <a:endParaRPr lang="en-US" dirty="0"/>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dirty="0"/>
          </a:p>
        </p:txBody>
      </p:sp>
    </p:spTree>
    <p:extLst>
      <p:ext uri="{BB962C8B-B14F-4D97-AF65-F5344CB8AC3E}">
        <p14:creationId xmlns:p14="http://schemas.microsoft.com/office/powerpoint/2010/main" val="345020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Monday, February 13, 2023</a:t>
            </a:fld>
            <a:endParaRPr lang="en-US" dirty="0"/>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dirty="0"/>
          </a:p>
        </p:txBody>
      </p:sp>
    </p:spTree>
    <p:extLst>
      <p:ext uri="{BB962C8B-B14F-4D97-AF65-F5344CB8AC3E}">
        <p14:creationId xmlns:p14="http://schemas.microsoft.com/office/powerpoint/2010/main" val="988957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Monday, February 13, 2023</a:t>
            </a:fld>
            <a:endParaRPr lang="en-US" dirty="0"/>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dirty="0"/>
          </a:p>
        </p:txBody>
      </p:sp>
    </p:spTree>
    <p:extLst>
      <p:ext uri="{BB962C8B-B14F-4D97-AF65-F5344CB8AC3E}">
        <p14:creationId xmlns:p14="http://schemas.microsoft.com/office/powerpoint/2010/main" val="3588329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Monday, February 13, 2023</a:t>
            </a:fld>
            <a:endParaRPr lang="en-US" dirty="0"/>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dirty="0"/>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007615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Monday, February 13, 2023</a:t>
            </a:fld>
            <a:endParaRPr lang="en-US" dirty="0"/>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dirty="0"/>
          </a:p>
        </p:txBody>
      </p:sp>
    </p:spTree>
    <p:extLst>
      <p:ext uri="{BB962C8B-B14F-4D97-AF65-F5344CB8AC3E}">
        <p14:creationId xmlns:p14="http://schemas.microsoft.com/office/powerpoint/2010/main" val="3981825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Monday, February 13, 2023</a:t>
            </a:fld>
            <a:endParaRPr lang="en-US" dirty="0"/>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dirty="0"/>
          </a:p>
        </p:txBody>
      </p:sp>
    </p:spTree>
    <p:extLst>
      <p:ext uri="{BB962C8B-B14F-4D97-AF65-F5344CB8AC3E}">
        <p14:creationId xmlns:p14="http://schemas.microsoft.com/office/powerpoint/2010/main" val="979247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Monday, February 13, 2023</a:t>
            </a:fld>
            <a:endParaRPr lang="en-US" dirty="0"/>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dirty="0"/>
          </a:p>
        </p:txBody>
      </p:sp>
    </p:spTree>
    <p:extLst>
      <p:ext uri="{BB962C8B-B14F-4D97-AF65-F5344CB8AC3E}">
        <p14:creationId xmlns:p14="http://schemas.microsoft.com/office/powerpoint/2010/main" val="545192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Monday, February 13, 2023</a:t>
            </a:fld>
            <a:endParaRPr lang="en-US" dirty="0"/>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dirty="0"/>
          </a:p>
        </p:txBody>
      </p:sp>
    </p:spTree>
    <p:extLst>
      <p:ext uri="{BB962C8B-B14F-4D97-AF65-F5344CB8AC3E}">
        <p14:creationId xmlns:p14="http://schemas.microsoft.com/office/powerpoint/2010/main" val="4149186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Monday, February 13, 2023</a:t>
            </a:fld>
            <a:endParaRPr lang="en-US" dirty="0"/>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dirty="0"/>
          </a:p>
        </p:txBody>
      </p:sp>
    </p:spTree>
    <p:extLst>
      <p:ext uri="{BB962C8B-B14F-4D97-AF65-F5344CB8AC3E}">
        <p14:creationId xmlns:p14="http://schemas.microsoft.com/office/powerpoint/2010/main" val="179326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Monday, February 13, 2023</a:t>
            </a:fld>
            <a:endParaRPr lang="en-US" dirty="0"/>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dirty="0"/>
          </a:p>
        </p:txBody>
      </p:sp>
    </p:spTree>
    <p:extLst>
      <p:ext uri="{BB962C8B-B14F-4D97-AF65-F5344CB8AC3E}">
        <p14:creationId xmlns:p14="http://schemas.microsoft.com/office/powerpoint/2010/main" val="3115284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800" cap="all" spc="300" baseline="0">
                <a:solidFill>
                  <a:srgbClr val="FFFFFF"/>
                </a:solidFill>
              </a:defRPr>
            </a:lvl1pPr>
          </a:lstStyle>
          <a:p>
            <a:fld id="{AE0C963C-C1DB-4AFD-9DDC-0691666BF49B}" type="datetime2">
              <a:rPr lang="en-US" smtClean="0"/>
              <a:pPr/>
              <a:t>Monday, February 13, 2023</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pPr algn="l"/>
            <a:endParaRPr lang="en-US" dirty="0"/>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8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1131340442"/>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svgsilh.com/fr/673ab7/image/311737.html" TargetMode="Externa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www.pngall.com/customer-pn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www.freeimageslive.co.uk/free_stock_image/football-macrojpg" TargetMode="Externa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pixabay.com/en/man-sprint-run-running-race-30555/"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runninglife.com.mx/2016/03/10/tips-avanzar-mas-una-carrera/"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researchoutreach.org/articles/scisports-football-data-intelligence/"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3.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EDC711F-4DA7-4E33-A776-F079ACDA6D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3E32D53-FD05-46F1-97E2-C13949F59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3" y="1"/>
            <a:ext cx="8110817" cy="6858000"/>
          </a:xfrm>
          <a:prstGeom prst="rect">
            <a:avLst/>
          </a:prstGeom>
          <a:gradFill>
            <a:gsLst>
              <a:gs pos="3000">
                <a:schemeClr val="accent5">
                  <a:alpha val="83000"/>
                </a:schemeClr>
              </a:gs>
              <a:gs pos="100000">
                <a:schemeClr val="accent6"/>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DA9E872-DB12-4A7B-A151-052FA0773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26407" y="-626409"/>
            <a:ext cx="6858002" cy="8110820"/>
          </a:xfrm>
          <a:prstGeom prst="rect">
            <a:avLst/>
          </a:prstGeom>
          <a:gradFill>
            <a:gsLst>
              <a:gs pos="11000">
                <a:schemeClr val="accent2">
                  <a:alpha val="50000"/>
                </a:schemeClr>
              </a:gs>
              <a:gs pos="99000">
                <a:schemeClr val="accent4">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3B984CFC-8941-41C1-9730-F447E13EB4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878315" y="-1878315"/>
            <a:ext cx="4354180" cy="8110814"/>
          </a:xfrm>
          <a:prstGeom prst="rect">
            <a:avLst/>
          </a:prstGeom>
          <a:gradFill>
            <a:gsLst>
              <a:gs pos="0">
                <a:schemeClr val="accent4">
                  <a:lumMod val="60000"/>
                  <a:lumOff val="40000"/>
                  <a:alpha val="26000"/>
                </a:schemeClr>
              </a:gs>
              <a:gs pos="92000">
                <a:schemeClr val="accent5">
                  <a:alpha val="33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D3185161-AC26-4077-A972-6C3306B241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2439" y="447866"/>
            <a:ext cx="6805130" cy="5909388"/>
          </a:xfrm>
          <a:prstGeom prst="rect">
            <a:avLst/>
          </a:prstGeom>
          <a:gradFill>
            <a:gsLst>
              <a:gs pos="38000">
                <a:schemeClr val="accent5">
                  <a:lumMod val="60000"/>
                  <a:lumOff val="40000"/>
                  <a:alpha val="0"/>
                </a:schemeClr>
              </a:gs>
              <a:gs pos="99000">
                <a:schemeClr val="accent5">
                  <a:alpha val="4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a:extLst>
              <a:ext uri="{FF2B5EF4-FFF2-40B4-BE49-F238E27FC236}">
                <a16:creationId xmlns:a16="http://schemas.microsoft.com/office/drawing/2014/main" id="{39B0F207-7872-4A1E-BCCD-EBF4B8A6AC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7178826">
            <a:off x="1555888" y="899682"/>
            <a:ext cx="5005754" cy="5005754"/>
          </a:xfrm>
          <a:prstGeom prst="ellipse">
            <a:avLst/>
          </a:prstGeom>
          <a:gradFill>
            <a:gsLst>
              <a:gs pos="31000">
                <a:schemeClr val="accent6">
                  <a:alpha val="0"/>
                </a:schemeClr>
              </a:gs>
              <a:gs pos="85000">
                <a:schemeClr val="accent6">
                  <a:lumMod val="60000"/>
                  <a:lumOff val="40000"/>
                  <a:alpha val="23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5EDE082-A1F0-3EC6-85D5-34595F365C20}"/>
              </a:ext>
            </a:extLst>
          </p:cNvPr>
          <p:cNvSpPr>
            <a:spLocks noGrp="1"/>
          </p:cNvSpPr>
          <p:nvPr>
            <p:ph type="ctrTitle"/>
          </p:nvPr>
        </p:nvSpPr>
        <p:spPr>
          <a:xfrm>
            <a:off x="1371600" y="1467134"/>
            <a:ext cx="4724399" cy="2548275"/>
          </a:xfrm>
        </p:spPr>
        <p:txBody>
          <a:bodyPr anchor="t">
            <a:normAutofit/>
          </a:bodyPr>
          <a:lstStyle/>
          <a:p>
            <a:pPr algn="l">
              <a:lnSpc>
                <a:spcPct val="90000"/>
              </a:lnSpc>
            </a:pPr>
            <a:r>
              <a:rPr lang="en-US" sz="3700" dirty="0">
                <a:solidFill>
                  <a:schemeClr val="bg1"/>
                </a:solidFill>
              </a:rPr>
              <a:t>High Intensity Interval Training</a:t>
            </a:r>
            <a:br>
              <a:rPr lang="en-US" sz="3700" dirty="0">
                <a:solidFill>
                  <a:schemeClr val="bg1"/>
                </a:solidFill>
              </a:rPr>
            </a:br>
            <a:r>
              <a:rPr lang="en-US" sz="3700" dirty="0">
                <a:solidFill>
                  <a:schemeClr val="bg1"/>
                </a:solidFill>
              </a:rPr>
              <a:t>(HIIT)</a:t>
            </a:r>
          </a:p>
        </p:txBody>
      </p:sp>
      <p:sp>
        <p:nvSpPr>
          <p:cNvPr id="3" name="Subtitle 2">
            <a:extLst>
              <a:ext uri="{FF2B5EF4-FFF2-40B4-BE49-F238E27FC236}">
                <a16:creationId xmlns:a16="http://schemas.microsoft.com/office/drawing/2014/main" id="{8FB8BA2C-D7C6-B46C-7BA7-8ED54BC932B9}"/>
              </a:ext>
            </a:extLst>
          </p:cNvPr>
          <p:cNvSpPr>
            <a:spLocks noGrp="1"/>
          </p:cNvSpPr>
          <p:nvPr>
            <p:ph type="subTitle" idx="1"/>
          </p:nvPr>
        </p:nvSpPr>
        <p:spPr>
          <a:xfrm>
            <a:off x="1351997" y="4290342"/>
            <a:ext cx="4724399" cy="1577386"/>
          </a:xfrm>
        </p:spPr>
        <p:txBody>
          <a:bodyPr>
            <a:noAutofit/>
          </a:bodyPr>
          <a:lstStyle/>
          <a:p>
            <a:pPr algn="l"/>
            <a:r>
              <a:rPr lang="en-US" b="1" dirty="0">
                <a:solidFill>
                  <a:schemeClr val="bg1"/>
                </a:solidFill>
              </a:rPr>
              <a:t>ASSINGMENT 1: EVIDENCE BASED PRACTICE </a:t>
            </a:r>
          </a:p>
        </p:txBody>
      </p:sp>
      <p:pic>
        <p:nvPicPr>
          <p:cNvPr id="8" name="Graphic 7">
            <a:extLst>
              <a:ext uri="{FF2B5EF4-FFF2-40B4-BE49-F238E27FC236}">
                <a16:creationId xmlns:a16="http://schemas.microsoft.com/office/drawing/2014/main" id="{D2809629-DFD3-A0AD-18E2-4EF229D67733}"/>
              </a:ext>
            </a:extLst>
          </p:cNvPr>
          <p:cNvPicPr>
            <a:picLocks noChangeAspect="1"/>
          </p:cNvPicPr>
          <p:nvPr/>
        </p:nvPicPr>
        <p:blipFill>
          <a:blip r:embed="rId3">
            <a:extLst>
              <a:ext uri="{96DAC541-7B7A-43D3-8B79-37D633B846F1}">
                <asvg:svgBlip xmlns:asvg="http://schemas.microsoft.com/office/drawing/2016/SVG/main" r:embed="rId4"/>
              </a:ext>
              <a:ext uri="{837473B0-CC2E-450A-ABE3-18F120FF3D39}">
                <a1611:picAttrSrcUrl xmlns:a1611="http://schemas.microsoft.com/office/drawing/2016/11/main" r:id="rId5"/>
              </a:ext>
            </a:extLst>
          </a:blip>
          <a:stretch>
            <a:fillRect/>
          </a:stretch>
        </p:blipFill>
        <p:spPr>
          <a:xfrm>
            <a:off x="6685721" y="1397744"/>
            <a:ext cx="5049079" cy="4070025"/>
          </a:xfrm>
          <a:prstGeom prst="rect">
            <a:avLst/>
          </a:prstGeom>
        </p:spPr>
      </p:pic>
    </p:spTree>
    <p:extLst>
      <p:ext uri="{BB962C8B-B14F-4D97-AF65-F5344CB8AC3E}">
        <p14:creationId xmlns:p14="http://schemas.microsoft.com/office/powerpoint/2010/main" val="38755287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FCAD96A-9711-64E1-0595-E8402AF9A706}"/>
              </a:ext>
            </a:extLst>
          </p:cNvPr>
          <p:cNvSpPr>
            <a:spLocks noGrp="1"/>
          </p:cNvSpPr>
          <p:nvPr>
            <p:ph type="title"/>
          </p:nvPr>
        </p:nvSpPr>
        <p:spPr>
          <a:xfrm>
            <a:off x="889739" y="0"/>
            <a:ext cx="5268036" cy="1621700"/>
          </a:xfrm>
        </p:spPr>
        <p:txBody>
          <a:bodyPr anchor="b">
            <a:normAutofit/>
          </a:bodyPr>
          <a:lstStyle/>
          <a:p>
            <a:pPr algn="ctr"/>
            <a:r>
              <a:rPr lang="en-US" sz="4400" b="0" dirty="0"/>
              <a:t>Participant</a:t>
            </a:r>
          </a:p>
        </p:txBody>
      </p:sp>
      <p:sp>
        <p:nvSpPr>
          <p:cNvPr id="6" name="Content Placeholder 5">
            <a:extLst>
              <a:ext uri="{FF2B5EF4-FFF2-40B4-BE49-F238E27FC236}">
                <a16:creationId xmlns:a16="http://schemas.microsoft.com/office/drawing/2014/main" id="{83FC4E53-BA2A-CF28-64AA-9531F31BC53B}"/>
              </a:ext>
            </a:extLst>
          </p:cNvPr>
          <p:cNvSpPr>
            <a:spLocks noGrp="1"/>
          </p:cNvSpPr>
          <p:nvPr>
            <p:ph idx="1"/>
          </p:nvPr>
        </p:nvSpPr>
        <p:spPr>
          <a:xfrm>
            <a:off x="1078436" y="2058684"/>
            <a:ext cx="5268037" cy="3360408"/>
          </a:xfrm>
        </p:spPr>
        <p:txBody>
          <a:bodyPr anchor="t">
            <a:noAutofit/>
          </a:bodyPr>
          <a:lstStyle/>
          <a:p>
            <a:r>
              <a:rPr lang="en-US" sz="2400" dirty="0"/>
              <a:t>Gender: Male  </a:t>
            </a:r>
          </a:p>
          <a:p>
            <a:r>
              <a:rPr lang="en-US" sz="2400" dirty="0"/>
              <a:t>Age: 22 Year/old</a:t>
            </a:r>
          </a:p>
          <a:p>
            <a:r>
              <a:rPr lang="en-US" sz="2400" dirty="0"/>
              <a:t>Recreationally active individual</a:t>
            </a:r>
          </a:p>
          <a:p>
            <a:r>
              <a:rPr lang="en-US" sz="2400" dirty="0"/>
              <a:t>Works 5 days a week</a:t>
            </a:r>
          </a:p>
          <a:p>
            <a:r>
              <a:rPr lang="en-US" sz="2400" dirty="0"/>
              <a:t>HR max: 220-22= 198 bpm</a:t>
            </a:r>
          </a:p>
          <a:p>
            <a:endParaRPr lang="en-US" sz="2400" dirty="0"/>
          </a:p>
          <a:p>
            <a:pPr marL="0" indent="0">
              <a:buNone/>
            </a:pPr>
            <a:r>
              <a:rPr lang="en-US" sz="2400" dirty="0"/>
              <a:t> </a:t>
            </a:r>
          </a:p>
        </p:txBody>
      </p:sp>
      <p:pic>
        <p:nvPicPr>
          <p:cNvPr id="19" name="Picture 18" descr="Icon&#10;&#10;Description automatically generated">
            <a:extLst>
              <a:ext uri="{FF2B5EF4-FFF2-40B4-BE49-F238E27FC236}">
                <a16:creationId xmlns:a16="http://schemas.microsoft.com/office/drawing/2014/main" id="{FD20DA57-078D-FA57-217F-0DB51EA6EFC5}"/>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10026" r="20223" b="-2"/>
          <a:stretch/>
        </p:blipFill>
        <p:spPr>
          <a:xfrm>
            <a:off x="7047513" y="975645"/>
            <a:ext cx="4443447" cy="4443447"/>
          </a:xfrm>
          <a:custGeom>
            <a:avLst/>
            <a:gdLst/>
            <a:ahLst/>
            <a:cxnLst/>
            <a:rect l="l" t="t" r="r" b="b"/>
            <a:pathLst>
              <a:path w="4694238" h="4694238">
                <a:moveTo>
                  <a:pt x="2347119" y="0"/>
                </a:moveTo>
                <a:cubicBezTo>
                  <a:pt x="3643397" y="0"/>
                  <a:pt x="4694238" y="1050841"/>
                  <a:pt x="4694238" y="2347119"/>
                </a:cubicBezTo>
                <a:cubicBezTo>
                  <a:pt x="4694238" y="3643397"/>
                  <a:pt x="3643397" y="4694238"/>
                  <a:pt x="2347119" y="4694238"/>
                </a:cubicBezTo>
                <a:cubicBezTo>
                  <a:pt x="1050841" y="4694238"/>
                  <a:pt x="0" y="3643397"/>
                  <a:pt x="0" y="2347119"/>
                </a:cubicBezTo>
                <a:cubicBezTo>
                  <a:pt x="0" y="1050841"/>
                  <a:pt x="1050841" y="0"/>
                  <a:pt x="2347119" y="0"/>
                </a:cubicBezTo>
                <a:close/>
              </a:path>
            </a:pathLst>
          </a:custGeom>
        </p:spPr>
      </p:pic>
      <p:sp>
        <p:nvSpPr>
          <p:cNvPr id="27" name="Rectangle 26">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70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a:extLst>
              <a:ext uri="{FF2B5EF4-FFF2-40B4-BE49-F238E27FC236}">
                <a16:creationId xmlns:a16="http://schemas.microsoft.com/office/drawing/2014/main" id="{0895DBCA-986D-9125-E174-C5BF4524CDCB}"/>
              </a:ext>
            </a:extLst>
          </p:cNvPr>
          <p:cNvSpPr txBox="1"/>
          <p:nvPr/>
        </p:nvSpPr>
        <p:spPr>
          <a:xfrm>
            <a:off x="9565961" y="6657945"/>
            <a:ext cx="2626039" cy="200055"/>
          </a:xfrm>
          <a:prstGeom prst="rect">
            <a:avLst/>
          </a:prstGeom>
          <a:solidFill>
            <a:srgbClr val="000000"/>
          </a:solidFill>
        </p:spPr>
        <p:txBody>
          <a:bodyPr wrap="none" rtlCol="0">
            <a:spAutoFit/>
          </a:bodyPr>
          <a:lstStyle/>
          <a:p>
            <a:pPr algn="r">
              <a:spcAft>
                <a:spcPts val="600"/>
              </a:spcAft>
            </a:pPr>
            <a:r>
              <a:rPr lang="en-US" sz="700" dirty="0">
                <a:solidFill>
                  <a:srgbClr val="FFFFFF"/>
                </a:solidFill>
                <a:hlinkClick r:id="rId4" tooltip="https://www.pngall.com/customer-png">
                  <a:extLst>
                    <a:ext uri="{A12FA001-AC4F-418D-AE19-62706E023703}">
                      <ahyp:hlinkClr xmlns:ahyp="http://schemas.microsoft.com/office/drawing/2018/hyperlinkcolor" val="tx"/>
                    </a:ext>
                  </a:extLst>
                </a:hlinkClick>
              </a:rPr>
              <a:t>This Photo</a:t>
            </a:r>
            <a:r>
              <a:rPr lang="en-US" sz="700" dirty="0">
                <a:solidFill>
                  <a:srgbClr val="FFFFFF"/>
                </a:solidFill>
              </a:rPr>
              <a:t> by Unknown Author is licensed under </a:t>
            </a:r>
            <a:r>
              <a:rPr lang="en-US" sz="700" dirty="0">
                <a:solidFill>
                  <a:srgbClr val="FFFFFF"/>
                </a:solidFill>
                <a:hlinkClick r:id="rId5" tooltip="https://creativecommons.org/licenses/by-nc/3.0/">
                  <a:extLst>
                    <a:ext uri="{A12FA001-AC4F-418D-AE19-62706E023703}">
                      <ahyp:hlinkClr xmlns:ahyp="http://schemas.microsoft.com/office/drawing/2018/hyperlinkcolor" val="tx"/>
                    </a:ext>
                  </a:extLst>
                </a:hlinkClick>
              </a:rPr>
              <a:t>CC BY-NC</a:t>
            </a:r>
            <a:endParaRPr lang="en-US" sz="700" dirty="0">
              <a:solidFill>
                <a:srgbClr val="FFFFFF"/>
              </a:solidFill>
            </a:endParaRPr>
          </a:p>
        </p:txBody>
      </p:sp>
    </p:spTree>
    <p:extLst>
      <p:ext uri="{BB962C8B-B14F-4D97-AF65-F5344CB8AC3E}">
        <p14:creationId xmlns:p14="http://schemas.microsoft.com/office/powerpoint/2010/main" val="2531375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82B9C45-B389-6588-D84E-AA350EE008F4}"/>
              </a:ext>
            </a:extLst>
          </p:cNvPr>
          <p:cNvSpPr>
            <a:spLocks noGrp="1"/>
          </p:cNvSpPr>
          <p:nvPr>
            <p:ph type="title"/>
          </p:nvPr>
        </p:nvSpPr>
        <p:spPr>
          <a:xfrm>
            <a:off x="701040" y="35718"/>
            <a:ext cx="5268036" cy="2140145"/>
          </a:xfrm>
        </p:spPr>
        <p:txBody>
          <a:bodyPr vert="horz" lIns="0" tIns="0" rIns="0" bIns="0" rtlCol="0" anchor="b">
            <a:normAutofit/>
          </a:bodyPr>
          <a:lstStyle/>
          <a:p>
            <a:r>
              <a:rPr lang="en-US" b="0" dirty="0"/>
              <a:t>Training background. </a:t>
            </a:r>
          </a:p>
        </p:txBody>
      </p:sp>
      <p:sp>
        <p:nvSpPr>
          <p:cNvPr id="10" name="TextBox 9">
            <a:extLst>
              <a:ext uri="{FF2B5EF4-FFF2-40B4-BE49-F238E27FC236}">
                <a16:creationId xmlns:a16="http://schemas.microsoft.com/office/drawing/2014/main" id="{49A503EA-6F78-8337-E0E0-7FABF63899FE}"/>
              </a:ext>
            </a:extLst>
          </p:cNvPr>
          <p:cNvSpPr txBox="1"/>
          <p:nvPr/>
        </p:nvSpPr>
        <p:spPr>
          <a:xfrm>
            <a:off x="461114" y="2583057"/>
            <a:ext cx="6125286" cy="3003355"/>
          </a:xfrm>
          <a:prstGeom prst="rect">
            <a:avLst/>
          </a:prstGeom>
        </p:spPr>
        <p:txBody>
          <a:bodyPr vert="horz" lIns="0" tIns="0" rIns="0" bIns="0" rtlCol="0" anchor="t">
            <a:noAutofit/>
          </a:bodyPr>
          <a:lstStyle/>
          <a:p>
            <a:pPr marL="285750" indent="-228600">
              <a:lnSpc>
                <a:spcPct val="120000"/>
              </a:lnSpc>
              <a:spcAft>
                <a:spcPts val="600"/>
              </a:spcAft>
              <a:buFont typeface="Arial" panose="020B0604020202020204" pitchFamily="34" charset="0"/>
              <a:buChar char="•"/>
            </a:pPr>
            <a:r>
              <a:rPr lang="en-US" sz="2400" b="1" dirty="0">
                <a:latin typeface="Calibri Light" panose="020F0302020204030204" pitchFamily="34" charset="0"/>
                <a:cs typeface="Calibri Light" panose="020F0302020204030204" pitchFamily="34" charset="0"/>
              </a:rPr>
              <a:t>Sports</a:t>
            </a:r>
            <a:r>
              <a:rPr lang="en-US" sz="2400" dirty="0">
                <a:latin typeface="Calibri Light" panose="020F0302020204030204" pitchFamily="34" charset="0"/>
                <a:cs typeface="Calibri Light" panose="020F0302020204030204" pitchFamily="34" charset="0"/>
              </a:rPr>
              <a:t>: Gymnastics, Rowing, Rugby and Football.</a:t>
            </a:r>
          </a:p>
          <a:p>
            <a:pPr marL="285750" indent="-228600">
              <a:lnSpc>
                <a:spcPct val="120000"/>
              </a:lnSpc>
              <a:spcAft>
                <a:spcPts val="600"/>
              </a:spcAft>
              <a:buFont typeface="Arial" panose="020B0604020202020204" pitchFamily="34" charset="0"/>
              <a:buChar char="•"/>
            </a:pPr>
            <a:r>
              <a:rPr lang="en-US" sz="2400" b="1" dirty="0">
                <a:latin typeface="Calibri Light" panose="020F0302020204030204" pitchFamily="34" charset="0"/>
                <a:cs typeface="Calibri Light" panose="020F0302020204030204" pitchFamily="34" charset="0"/>
              </a:rPr>
              <a:t>Challenges</a:t>
            </a:r>
            <a:r>
              <a:rPr lang="en-US" sz="2400" dirty="0">
                <a:latin typeface="Calibri Light" panose="020F0302020204030204" pitchFamily="34" charset="0"/>
                <a:cs typeface="Calibri Light" panose="020F0302020204030204" pitchFamily="34" charset="0"/>
              </a:rPr>
              <a:t>: ‘</a:t>
            </a:r>
            <a:r>
              <a:rPr lang="en-US" sz="2400" dirty="0" err="1">
                <a:latin typeface="Calibri Light" panose="020F0302020204030204" pitchFamily="34" charset="0"/>
                <a:cs typeface="Calibri Light" panose="020F0302020204030204" pitchFamily="34" charset="0"/>
              </a:rPr>
              <a:t>Pembrokeshire</a:t>
            </a:r>
            <a:r>
              <a:rPr lang="en-US" sz="2400" dirty="0">
                <a:latin typeface="Calibri Light" panose="020F0302020204030204" pitchFamily="34" charset="0"/>
                <a:cs typeface="Calibri Light" panose="020F0302020204030204" pitchFamily="34" charset="0"/>
              </a:rPr>
              <a:t> Coast Path Challenge’, running the full Pembrokeshire coast path in 7 days (186 miles). Accounted to a around a marathon a day. </a:t>
            </a:r>
          </a:p>
          <a:p>
            <a:pPr marL="285750" indent="-228600">
              <a:lnSpc>
                <a:spcPct val="120000"/>
              </a:lnSpc>
              <a:spcAft>
                <a:spcPts val="600"/>
              </a:spcAft>
              <a:buFont typeface="Arial" panose="020B0604020202020204" pitchFamily="34" charset="0"/>
              <a:buChar char="•"/>
            </a:pPr>
            <a:r>
              <a:rPr lang="en-US" sz="2400" dirty="0">
                <a:latin typeface="Calibri Light" panose="020F0302020204030204" pitchFamily="34" charset="0"/>
                <a:cs typeface="Calibri Light" panose="020F0302020204030204" pitchFamily="34" charset="0"/>
              </a:rPr>
              <a:t>Participated in a local triathlon in a team, whereby he completed the run (10km)</a:t>
            </a:r>
          </a:p>
        </p:txBody>
      </p:sp>
      <p:pic>
        <p:nvPicPr>
          <p:cNvPr id="6" name="Picture 5" descr="A picture containing soccer, ball&#10;&#10;Description automatically generated">
            <a:extLst>
              <a:ext uri="{FF2B5EF4-FFF2-40B4-BE49-F238E27FC236}">
                <a16:creationId xmlns:a16="http://schemas.microsoft.com/office/drawing/2014/main" id="{3A1A4E3B-671B-09AC-9EB0-C80D0E3E3076}"/>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18606" r="14394"/>
          <a:stretch/>
        </p:blipFill>
        <p:spPr>
          <a:xfrm>
            <a:off x="7047513" y="975645"/>
            <a:ext cx="4443447" cy="4443447"/>
          </a:xfrm>
          <a:custGeom>
            <a:avLst/>
            <a:gdLst/>
            <a:ahLst/>
            <a:cxnLst/>
            <a:rect l="l" t="t" r="r" b="b"/>
            <a:pathLst>
              <a:path w="4694238" h="4694238">
                <a:moveTo>
                  <a:pt x="2347119" y="0"/>
                </a:moveTo>
                <a:cubicBezTo>
                  <a:pt x="3643397" y="0"/>
                  <a:pt x="4694238" y="1050841"/>
                  <a:pt x="4694238" y="2347119"/>
                </a:cubicBezTo>
                <a:cubicBezTo>
                  <a:pt x="4694238" y="3643397"/>
                  <a:pt x="3643397" y="4694238"/>
                  <a:pt x="2347119" y="4694238"/>
                </a:cubicBezTo>
                <a:cubicBezTo>
                  <a:pt x="1050841" y="4694238"/>
                  <a:pt x="0" y="3643397"/>
                  <a:pt x="0" y="2347119"/>
                </a:cubicBezTo>
                <a:cubicBezTo>
                  <a:pt x="0" y="1050841"/>
                  <a:pt x="1050841" y="0"/>
                  <a:pt x="2347119" y="0"/>
                </a:cubicBezTo>
                <a:close/>
              </a:path>
            </a:pathLst>
          </a:custGeom>
        </p:spPr>
      </p:pic>
      <p:sp>
        <p:nvSpPr>
          <p:cNvPr id="73" name="Rectangle 72">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70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E6A32B1F-437B-ED4B-8FB0-B792A29553FA}"/>
              </a:ext>
            </a:extLst>
          </p:cNvPr>
          <p:cNvSpPr txBox="1"/>
          <p:nvPr/>
        </p:nvSpPr>
        <p:spPr>
          <a:xfrm>
            <a:off x="9727864" y="6657945"/>
            <a:ext cx="2464136" cy="200055"/>
          </a:xfrm>
          <a:prstGeom prst="rect">
            <a:avLst/>
          </a:prstGeom>
          <a:solidFill>
            <a:srgbClr val="000000"/>
          </a:solidFill>
        </p:spPr>
        <p:txBody>
          <a:bodyPr wrap="none" rtlCol="0">
            <a:spAutoFit/>
          </a:bodyPr>
          <a:lstStyle/>
          <a:p>
            <a:pPr algn="r">
              <a:spcAft>
                <a:spcPts val="600"/>
              </a:spcAft>
            </a:pPr>
            <a:r>
              <a:rPr lang="en-US" sz="700" dirty="0">
                <a:solidFill>
                  <a:srgbClr val="FFFFFF"/>
                </a:solidFill>
                <a:hlinkClick r:id="rId4" tooltip="https://www.freeimageslive.co.uk/free_stock_image/football-macrojpg">
                  <a:extLst>
                    <a:ext uri="{A12FA001-AC4F-418D-AE19-62706E023703}">
                      <ahyp:hlinkClr xmlns:ahyp="http://schemas.microsoft.com/office/drawing/2018/hyperlinkcolor" val="tx"/>
                    </a:ext>
                  </a:extLst>
                </a:hlinkClick>
              </a:rPr>
              <a:t>This Photo</a:t>
            </a:r>
            <a:r>
              <a:rPr lang="en-US" sz="700" dirty="0">
                <a:solidFill>
                  <a:srgbClr val="FFFFFF"/>
                </a:solidFill>
              </a:rPr>
              <a:t> by Unknown Author is licensed under </a:t>
            </a:r>
            <a:r>
              <a:rPr lang="en-US" sz="700" dirty="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US" sz="700" dirty="0">
              <a:solidFill>
                <a:srgbClr val="FFFFFF"/>
              </a:solidFill>
            </a:endParaRPr>
          </a:p>
        </p:txBody>
      </p:sp>
    </p:spTree>
    <p:extLst>
      <p:ext uri="{BB962C8B-B14F-4D97-AF65-F5344CB8AC3E}">
        <p14:creationId xmlns:p14="http://schemas.microsoft.com/office/powerpoint/2010/main" val="2115741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24D3D-F581-A365-BECE-6263B989F315}"/>
              </a:ext>
            </a:extLst>
          </p:cNvPr>
          <p:cNvSpPr>
            <a:spLocks noGrp="1"/>
          </p:cNvSpPr>
          <p:nvPr>
            <p:ph type="title"/>
          </p:nvPr>
        </p:nvSpPr>
        <p:spPr>
          <a:xfrm>
            <a:off x="975360" y="381191"/>
            <a:ext cx="10241280" cy="1234440"/>
          </a:xfrm>
        </p:spPr>
        <p:txBody>
          <a:bodyPr/>
          <a:lstStyle/>
          <a:p>
            <a:pPr algn="ctr"/>
            <a:r>
              <a:rPr lang="en-US" b="0" dirty="0"/>
              <a:t>Current fitness level/routine</a:t>
            </a:r>
          </a:p>
        </p:txBody>
      </p:sp>
      <p:graphicFrame>
        <p:nvGraphicFramePr>
          <p:cNvPr id="5" name="Content Placeholder 2">
            <a:extLst>
              <a:ext uri="{FF2B5EF4-FFF2-40B4-BE49-F238E27FC236}">
                <a16:creationId xmlns:a16="http://schemas.microsoft.com/office/drawing/2014/main" id="{DFE1ED06-9005-9C7B-4FE8-9CB1888A330C}"/>
              </a:ext>
            </a:extLst>
          </p:cNvPr>
          <p:cNvGraphicFramePr>
            <a:graphicFrameLocks noGrp="1"/>
          </p:cNvGraphicFramePr>
          <p:nvPr>
            <p:ph idx="1"/>
            <p:extLst>
              <p:ext uri="{D42A27DB-BD31-4B8C-83A1-F6EECF244321}">
                <p14:modId xmlns:p14="http://schemas.microsoft.com/office/powerpoint/2010/main" val="3543530390"/>
              </p:ext>
            </p:extLst>
          </p:nvPr>
        </p:nvGraphicFramePr>
        <p:xfrm>
          <a:off x="975359" y="1912237"/>
          <a:ext cx="10696687" cy="4564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4636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87AB674-E530-AC8A-30DF-534D6455807F}"/>
              </a:ext>
            </a:extLst>
          </p:cNvPr>
          <p:cNvSpPr>
            <a:spLocks noGrp="1"/>
          </p:cNvSpPr>
          <p:nvPr>
            <p:ph type="title"/>
          </p:nvPr>
        </p:nvSpPr>
        <p:spPr>
          <a:xfrm>
            <a:off x="1157084" y="374427"/>
            <a:ext cx="10374517" cy="971512"/>
          </a:xfrm>
        </p:spPr>
        <p:txBody>
          <a:bodyPr anchor="ctr">
            <a:normAutofit/>
          </a:bodyPr>
          <a:lstStyle/>
          <a:p>
            <a:pPr algn="ctr"/>
            <a:r>
              <a:rPr lang="en-US" sz="3200" dirty="0">
                <a:solidFill>
                  <a:schemeClr val="bg1"/>
                </a:solidFill>
              </a:rPr>
              <a:t>Participant goals </a:t>
            </a:r>
          </a:p>
        </p:txBody>
      </p:sp>
      <p:graphicFrame>
        <p:nvGraphicFramePr>
          <p:cNvPr id="5" name="Content Placeholder 2">
            <a:extLst>
              <a:ext uri="{FF2B5EF4-FFF2-40B4-BE49-F238E27FC236}">
                <a16:creationId xmlns:a16="http://schemas.microsoft.com/office/drawing/2014/main" id="{FCAEACDC-0BB2-08DC-A1C4-052B35307D19}"/>
              </a:ext>
            </a:extLst>
          </p:cNvPr>
          <p:cNvGraphicFramePr>
            <a:graphicFrameLocks noGrp="1"/>
          </p:cNvGraphicFramePr>
          <p:nvPr>
            <p:ph idx="1"/>
            <p:extLst>
              <p:ext uri="{D42A27DB-BD31-4B8C-83A1-F6EECF244321}">
                <p14:modId xmlns:p14="http://schemas.microsoft.com/office/powerpoint/2010/main" val="3548311066"/>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738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06E6C0C3-A448-4D8B-86C7-3C83B7E4A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7689916-E1B9-AD0C-89DD-34EE04CA1866}"/>
              </a:ext>
            </a:extLst>
          </p:cNvPr>
          <p:cNvSpPr>
            <a:spLocks noGrp="1"/>
          </p:cNvSpPr>
          <p:nvPr>
            <p:ph type="title"/>
          </p:nvPr>
        </p:nvSpPr>
        <p:spPr>
          <a:xfrm>
            <a:off x="833442" y="716654"/>
            <a:ext cx="9839321" cy="715357"/>
          </a:xfrm>
        </p:spPr>
        <p:txBody>
          <a:bodyPr anchor="ctr">
            <a:normAutofit fontScale="90000"/>
          </a:bodyPr>
          <a:lstStyle/>
          <a:p>
            <a:pPr>
              <a:lnSpc>
                <a:spcPct val="90000"/>
              </a:lnSpc>
            </a:pPr>
            <a:r>
              <a:rPr lang="en-US" b="0" dirty="0"/>
              <a:t>Pre-program experimental test</a:t>
            </a:r>
            <a:br>
              <a:rPr lang="en-US" sz="2200" u="sng" dirty="0"/>
            </a:br>
            <a:br>
              <a:rPr lang="en-US" sz="2200" dirty="0"/>
            </a:br>
            <a:br>
              <a:rPr lang="en-US" sz="2200" b="0" dirty="0"/>
            </a:br>
            <a:endParaRPr lang="en-US" sz="2200" b="0" dirty="0"/>
          </a:p>
        </p:txBody>
      </p:sp>
      <p:sp>
        <p:nvSpPr>
          <p:cNvPr id="41" name="Rectangle 40">
            <a:extLst>
              <a:ext uri="{FF2B5EF4-FFF2-40B4-BE49-F238E27FC236}">
                <a16:creationId xmlns:a16="http://schemas.microsoft.com/office/drawing/2014/main" id="{EF1326A3-CBDD-4503-8C40-806B4ABF4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5910698D-E436-464E-9DE4-F9FB349FD9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36D9A1-D293-2D31-F950-B07564AC2329}"/>
              </a:ext>
            </a:extLst>
          </p:cNvPr>
          <p:cNvSpPr txBox="1"/>
          <p:nvPr/>
        </p:nvSpPr>
        <p:spPr>
          <a:xfrm>
            <a:off x="573742" y="1378600"/>
            <a:ext cx="3045764" cy="4401205"/>
          </a:xfrm>
          <a:prstGeom prst="rect">
            <a:avLst/>
          </a:prstGeom>
          <a:noFill/>
        </p:spPr>
        <p:txBody>
          <a:bodyPr wrap="square" rtlCol="0">
            <a:spAutoFit/>
          </a:bodyPr>
          <a:lstStyle/>
          <a:p>
            <a:r>
              <a:rPr lang="en-US" sz="2000" dirty="0">
                <a:latin typeface="Calibri Light" panose="020F0302020204030204" pitchFamily="34" charset="0"/>
                <a:cs typeface="Calibri Light" panose="020F0302020204030204" pitchFamily="34" charset="0"/>
              </a:rPr>
              <a:t>The participant took part in a 6-minute run test before starting any training sessions. </a:t>
            </a:r>
          </a:p>
          <a:p>
            <a:endParaRPr lang="en-US" sz="2000" dirty="0">
              <a:latin typeface="Calibri Light" panose="020F0302020204030204" pitchFamily="34" charset="0"/>
              <a:cs typeface="Calibri Light" panose="020F0302020204030204" pitchFamily="34" charset="0"/>
            </a:endParaRPr>
          </a:p>
          <a:p>
            <a:r>
              <a:rPr lang="en-US" sz="2000" dirty="0">
                <a:latin typeface="Calibri Light" panose="020F0302020204030204" pitchFamily="34" charset="0"/>
                <a:cs typeface="Calibri Light" panose="020F0302020204030204" pitchFamily="34" charset="0"/>
              </a:rPr>
              <a:t>This was used to test his performance at the start of the 3-week program. </a:t>
            </a:r>
          </a:p>
          <a:p>
            <a:endParaRPr lang="en-US" sz="2000" dirty="0">
              <a:latin typeface="Calibri Light" panose="020F0302020204030204" pitchFamily="34" charset="0"/>
              <a:cs typeface="Calibri Light" panose="020F0302020204030204" pitchFamily="34" charset="0"/>
            </a:endParaRPr>
          </a:p>
          <a:p>
            <a:r>
              <a:rPr lang="en-US" sz="2000" dirty="0">
                <a:latin typeface="Calibri Light" panose="020F0302020204030204" pitchFamily="34" charset="0"/>
                <a:cs typeface="Calibri Light" panose="020F0302020204030204" pitchFamily="34" charset="0"/>
              </a:rPr>
              <a:t>And to calculate maximal aerobic speed (MAS) which is defined as the velocity at VO2 max (Baker &amp; Heaney, 2015). </a:t>
            </a:r>
          </a:p>
        </p:txBody>
      </p:sp>
      <p:graphicFrame>
        <p:nvGraphicFramePr>
          <p:cNvPr id="6" name="Table 6">
            <a:extLst>
              <a:ext uri="{FF2B5EF4-FFF2-40B4-BE49-F238E27FC236}">
                <a16:creationId xmlns:a16="http://schemas.microsoft.com/office/drawing/2014/main" id="{76786EE5-486D-6110-1EEC-58B48BAD6089}"/>
              </a:ext>
            </a:extLst>
          </p:cNvPr>
          <p:cNvGraphicFramePr>
            <a:graphicFrameLocks noGrp="1"/>
          </p:cNvGraphicFramePr>
          <p:nvPr>
            <p:extLst>
              <p:ext uri="{D42A27DB-BD31-4B8C-83A1-F6EECF244321}">
                <p14:modId xmlns:p14="http://schemas.microsoft.com/office/powerpoint/2010/main" val="4085006779"/>
              </p:ext>
            </p:extLst>
          </p:nvPr>
        </p:nvGraphicFramePr>
        <p:xfrm>
          <a:off x="4038600" y="1293248"/>
          <a:ext cx="7848600" cy="4023360"/>
        </p:xfrm>
        <a:graphic>
          <a:graphicData uri="http://schemas.openxmlformats.org/drawingml/2006/table">
            <a:tbl>
              <a:tblPr firstRow="1" bandRow="1">
                <a:tableStyleId>{7DF18680-E054-41AD-8BC1-D1AEF772440D}</a:tableStyleId>
              </a:tblPr>
              <a:tblGrid>
                <a:gridCol w="1308100">
                  <a:extLst>
                    <a:ext uri="{9D8B030D-6E8A-4147-A177-3AD203B41FA5}">
                      <a16:colId xmlns:a16="http://schemas.microsoft.com/office/drawing/2014/main" val="3560147474"/>
                    </a:ext>
                  </a:extLst>
                </a:gridCol>
                <a:gridCol w="1308100">
                  <a:extLst>
                    <a:ext uri="{9D8B030D-6E8A-4147-A177-3AD203B41FA5}">
                      <a16:colId xmlns:a16="http://schemas.microsoft.com/office/drawing/2014/main" val="3277551529"/>
                    </a:ext>
                  </a:extLst>
                </a:gridCol>
                <a:gridCol w="1308100">
                  <a:extLst>
                    <a:ext uri="{9D8B030D-6E8A-4147-A177-3AD203B41FA5}">
                      <a16:colId xmlns:a16="http://schemas.microsoft.com/office/drawing/2014/main" val="3647239768"/>
                    </a:ext>
                  </a:extLst>
                </a:gridCol>
                <a:gridCol w="1308100">
                  <a:extLst>
                    <a:ext uri="{9D8B030D-6E8A-4147-A177-3AD203B41FA5}">
                      <a16:colId xmlns:a16="http://schemas.microsoft.com/office/drawing/2014/main" val="3268586048"/>
                    </a:ext>
                  </a:extLst>
                </a:gridCol>
                <a:gridCol w="1149351">
                  <a:extLst>
                    <a:ext uri="{9D8B030D-6E8A-4147-A177-3AD203B41FA5}">
                      <a16:colId xmlns:a16="http://schemas.microsoft.com/office/drawing/2014/main" val="2022515430"/>
                    </a:ext>
                  </a:extLst>
                </a:gridCol>
                <a:gridCol w="1466849">
                  <a:extLst>
                    <a:ext uri="{9D8B030D-6E8A-4147-A177-3AD203B41FA5}">
                      <a16:colId xmlns:a16="http://schemas.microsoft.com/office/drawing/2014/main" val="3338917784"/>
                    </a:ext>
                  </a:extLst>
                </a:gridCol>
              </a:tblGrid>
              <a:tr h="1290435">
                <a:tc>
                  <a:txBody>
                    <a:bodyPr/>
                    <a:lstStyle/>
                    <a:p>
                      <a:r>
                        <a:rPr lang="en-US" dirty="0"/>
                        <a:t>Time </a:t>
                      </a:r>
                    </a:p>
                  </a:txBody>
                  <a:tcPr/>
                </a:tc>
                <a:tc>
                  <a:txBody>
                    <a:bodyPr/>
                    <a:lstStyle/>
                    <a:p>
                      <a:r>
                        <a:rPr lang="en-US" dirty="0"/>
                        <a:t>Average speed (mph)</a:t>
                      </a:r>
                    </a:p>
                  </a:txBody>
                  <a:tcPr/>
                </a:tc>
                <a:tc>
                  <a:txBody>
                    <a:bodyPr/>
                    <a:lstStyle/>
                    <a:p>
                      <a:r>
                        <a:rPr lang="en-US" dirty="0"/>
                        <a:t>Max speed </a:t>
                      </a:r>
                    </a:p>
                    <a:p>
                      <a:r>
                        <a:rPr lang="en-US" dirty="0"/>
                        <a:t>(mph)</a:t>
                      </a:r>
                    </a:p>
                  </a:txBody>
                  <a:tcPr/>
                </a:tc>
                <a:tc>
                  <a:txBody>
                    <a:bodyPr/>
                    <a:lstStyle/>
                    <a:p>
                      <a:r>
                        <a:rPr lang="en-US" dirty="0"/>
                        <a:t>Average pace </a:t>
                      </a:r>
                    </a:p>
                    <a:p>
                      <a:r>
                        <a:rPr lang="en-US" dirty="0"/>
                        <a:t>(min/mi)</a:t>
                      </a:r>
                    </a:p>
                  </a:txBody>
                  <a:tcPr/>
                </a:tc>
                <a:tc>
                  <a:txBody>
                    <a:bodyPr/>
                    <a:lstStyle/>
                    <a:p>
                      <a:r>
                        <a:rPr lang="en-US" dirty="0"/>
                        <a:t>Distance </a:t>
                      </a:r>
                    </a:p>
                    <a:p>
                      <a:r>
                        <a:rPr lang="en-US" dirty="0"/>
                        <a:t>(miles)</a:t>
                      </a:r>
                    </a:p>
                    <a:p>
                      <a:endParaRPr lang="en-US" dirty="0"/>
                    </a:p>
                  </a:txBody>
                  <a:tcPr/>
                </a:tc>
                <a:tc>
                  <a:txBody>
                    <a:bodyPr/>
                    <a:lstStyle/>
                    <a:p>
                      <a:r>
                        <a:rPr lang="en-US" dirty="0"/>
                        <a:t>Maximal Aerobic speed = distance divided by time</a:t>
                      </a:r>
                    </a:p>
                  </a:txBody>
                  <a:tcPr/>
                </a:tc>
                <a:extLst>
                  <a:ext uri="{0D108BD9-81ED-4DB2-BD59-A6C34878D82A}">
                    <a16:rowId xmlns:a16="http://schemas.microsoft.com/office/drawing/2014/main" val="1641800411"/>
                  </a:ext>
                </a:extLst>
              </a:tr>
              <a:tr h="794731">
                <a:tc>
                  <a:txBody>
                    <a:bodyPr/>
                    <a:lstStyle/>
                    <a:p>
                      <a:r>
                        <a:rPr lang="en-US" dirty="0"/>
                        <a:t>6 minutes 03 seconds</a:t>
                      </a:r>
                    </a:p>
                    <a:p>
                      <a:endParaRPr lang="en-US" dirty="0"/>
                    </a:p>
                    <a:p>
                      <a:r>
                        <a:rPr lang="en-US" dirty="0"/>
                        <a:t>(360 seconds)</a:t>
                      </a:r>
                    </a:p>
                  </a:txBody>
                  <a:tcPr/>
                </a:tc>
                <a:tc>
                  <a:txBody>
                    <a:bodyPr/>
                    <a:lstStyle/>
                    <a:p>
                      <a:r>
                        <a:rPr lang="en-US" dirty="0"/>
                        <a:t>9.6 mph</a:t>
                      </a:r>
                    </a:p>
                  </a:txBody>
                  <a:tcPr/>
                </a:tc>
                <a:tc>
                  <a:txBody>
                    <a:bodyPr/>
                    <a:lstStyle/>
                    <a:p>
                      <a:r>
                        <a:rPr lang="en-US" dirty="0"/>
                        <a:t>12.6 mph</a:t>
                      </a:r>
                    </a:p>
                  </a:txBody>
                  <a:tcPr/>
                </a:tc>
                <a:tc>
                  <a:txBody>
                    <a:bodyPr/>
                    <a:lstStyle/>
                    <a:p>
                      <a:r>
                        <a:rPr lang="en-US" dirty="0"/>
                        <a:t>6.15 min/mi</a:t>
                      </a:r>
                    </a:p>
                  </a:txBody>
                  <a:tcPr/>
                </a:tc>
                <a:tc>
                  <a:txBody>
                    <a:bodyPr/>
                    <a:lstStyle/>
                    <a:p>
                      <a:r>
                        <a:rPr lang="en-US" dirty="0"/>
                        <a:t>0.97 miles</a:t>
                      </a:r>
                    </a:p>
                  </a:txBody>
                  <a:tcPr/>
                </a:tc>
                <a:tc>
                  <a:txBody>
                    <a:bodyPr/>
                    <a:lstStyle/>
                    <a:p>
                      <a:r>
                        <a:rPr lang="en-US" dirty="0"/>
                        <a:t>0.97 divided by 360 seconds = </a:t>
                      </a:r>
                    </a:p>
                    <a:p>
                      <a:endParaRPr lang="en-US" dirty="0"/>
                    </a:p>
                    <a:p>
                      <a:r>
                        <a:rPr lang="en-US" dirty="0"/>
                        <a:t>4.77 meters per second (m/s)</a:t>
                      </a:r>
                    </a:p>
                  </a:txBody>
                  <a:tcPr/>
                </a:tc>
                <a:extLst>
                  <a:ext uri="{0D108BD9-81ED-4DB2-BD59-A6C34878D82A}">
                    <a16:rowId xmlns:a16="http://schemas.microsoft.com/office/drawing/2014/main" val="1991902535"/>
                  </a:ext>
                </a:extLst>
              </a:tr>
            </a:tbl>
          </a:graphicData>
        </a:graphic>
      </p:graphicFrame>
    </p:spTree>
    <p:extLst>
      <p:ext uri="{BB962C8B-B14F-4D97-AF65-F5344CB8AC3E}">
        <p14:creationId xmlns:p14="http://schemas.microsoft.com/office/powerpoint/2010/main" val="2476616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395C7B5-D18D-BDAE-D3DF-A07E3B347F70}"/>
              </a:ext>
            </a:extLst>
          </p:cNvPr>
          <p:cNvSpPr>
            <a:spLocks noGrp="1"/>
          </p:cNvSpPr>
          <p:nvPr>
            <p:ph type="title"/>
          </p:nvPr>
        </p:nvSpPr>
        <p:spPr>
          <a:xfrm>
            <a:off x="1061512" y="203401"/>
            <a:ext cx="10068975" cy="1066800"/>
          </a:xfrm>
        </p:spPr>
        <p:txBody>
          <a:bodyPr anchor="b">
            <a:normAutofit/>
          </a:bodyPr>
          <a:lstStyle/>
          <a:p>
            <a:r>
              <a:rPr lang="en-US" sz="3700" b="0" dirty="0"/>
              <a:t>Training program rationale</a:t>
            </a:r>
          </a:p>
        </p:txBody>
      </p:sp>
      <p:sp>
        <p:nvSpPr>
          <p:cNvPr id="3" name="Content Placeholder 2">
            <a:extLst>
              <a:ext uri="{FF2B5EF4-FFF2-40B4-BE49-F238E27FC236}">
                <a16:creationId xmlns:a16="http://schemas.microsoft.com/office/drawing/2014/main" id="{E91358E2-F037-2815-3A1E-C8F9E4BE4BED}"/>
              </a:ext>
            </a:extLst>
          </p:cNvPr>
          <p:cNvSpPr>
            <a:spLocks noGrp="1"/>
          </p:cNvSpPr>
          <p:nvPr>
            <p:ph idx="1"/>
          </p:nvPr>
        </p:nvSpPr>
        <p:spPr>
          <a:xfrm>
            <a:off x="333254" y="1270200"/>
            <a:ext cx="7313584" cy="4162411"/>
          </a:xfrm>
        </p:spPr>
        <p:txBody>
          <a:bodyPr anchor="t">
            <a:noAutofit/>
          </a:bodyPr>
          <a:lstStyle/>
          <a:p>
            <a:pPr marL="0" indent="0">
              <a:lnSpc>
                <a:spcPct val="110000"/>
              </a:lnSpc>
              <a:buNone/>
            </a:pPr>
            <a:endParaRPr lang="en-US" sz="1600" b="1" u="sng" dirty="0"/>
          </a:p>
          <a:p>
            <a:pPr marL="0" indent="0">
              <a:lnSpc>
                <a:spcPct val="110000"/>
              </a:lnSpc>
              <a:buNone/>
            </a:pPr>
            <a:r>
              <a:rPr lang="en-US" sz="1800" u="sng" dirty="0">
                <a:latin typeface="Calibri Light" panose="020F0302020204030204" pitchFamily="34" charset="0"/>
                <a:cs typeface="Calibri Light" panose="020F0302020204030204" pitchFamily="34" charset="0"/>
              </a:rPr>
              <a:t>What is High Intensity Interval Training (HIIT)? </a:t>
            </a:r>
          </a:p>
          <a:p>
            <a:pPr marL="0" indent="0">
              <a:lnSpc>
                <a:spcPct val="110000"/>
              </a:lnSpc>
              <a:buNone/>
            </a:pPr>
            <a:r>
              <a:rPr lang="en-US" sz="1800" dirty="0">
                <a:latin typeface="Calibri Light" panose="020F0302020204030204" pitchFamily="34" charset="0"/>
                <a:cs typeface="Calibri Light" panose="020F0302020204030204" pitchFamily="34" charset="0"/>
              </a:rPr>
              <a:t>HIIT is frequently referred to as “ bursts of high-intensity submaximal exercise followed by rest intervals”.</a:t>
            </a:r>
          </a:p>
          <a:p>
            <a:pPr marL="0" indent="0">
              <a:lnSpc>
                <a:spcPct val="110000"/>
              </a:lnSpc>
              <a:buNone/>
            </a:pPr>
            <a:r>
              <a:rPr lang="en-US" sz="1800" dirty="0">
                <a:latin typeface="Calibri Light" panose="020F0302020204030204" pitchFamily="34" charset="0"/>
                <a:cs typeface="Calibri Light" panose="020F0302020204030204" pitchFamily="34" charset="0"/>
              </a:rPr>
              <a:t> Low-volume HIIT typically involves less than 15 minutes of exercise per session and has grown popular in both healthy and clinical populations due to its time-efficiency and significant health benefits, which include: </a:t>
            </a:r>
          </a:p>
          <a:p>
            <a:pPr>
              <a:lnSpc>
                <a:spcPct val="110000"/>
              </a:lnSpc>
            </a:pPr>
            <a:r>
              <a:rPr lang="en-US" sz="1800" dirty="0">
                <a:latin typeface="Calibri Light" panose="020F0302020204030204" pitchFamily="34" charset="0"/>
                <a:cs typeface="Calibri Light" panose="020F0302020204030204" pitchFamily="34" charset="0"/>
              </a:rPr>
              <a:t>Cardiorespiratory fitness </a:t>
            </a:r>
          </a:p>
          <a:p>
            <a:pPr>
              <a:lnSpc>
                <a:spcPct val="110000"/>
              </a:lnSpc>
            </a:pPr>
            <a:r>
              <a:rPr lang="en-US" sz="1800" dirty="0">
                <a:latin typeface="Calibri Light" panose="020F0302020204030204" pitchFamily="34" charset="0"/>
                <a:cs typeface="Calibri Light" panose="020F0302020204030204" pitchFamily="34" charset="0"/>
              </a:rPr>
              <a:t>Glucose control </a:t>
            </a:r>
          </a:p>
          <a:p>
            <a:pPr>
              <a:lnSpc>
                <a:spcPct val="110000"/>
              </a:lnSpc>
            </a:pPr>
            <a:r>
              <a:rPr lang="en-US" sz="1800" dirty="0">
                <a:latin typeface="Calibri Light" panose="020F0302020204030204" pitchFamily="34" charset="0"/>
                <a:cs typeface="Calibri Light" panose="020F0302020204030204" pitchFamily="34" charset="0"/>
              </a:rPr>
              <a:t>Blood pressure </a:t>
            </a:r>
          </a:p>
          <a:p>
            <a:pPr>
              <a:lnSpc>
                <a:spcPct val="110000"/>
              </a:lnSpc>
            </a:pPr>
            <a:r>
              <a:rPr lang="en-US" sz="1800" dirty="0">
                <a:latin typeface="Calibri Light" panose="020F0302020204030204" pitchFamily="34" charset="0"/>
                <a:cs typeface="Calibri Light" panose="020F0302020204030204" pitchFamily="34" charset="0"/>
              </a:rPr>
              <a:t>Cardiac function</a:t>
            </a:r>
          </a:p>
          <a:p>
            <a:pPr marL="0" indent="0">
              <a:lnSpc>
                <a:spcPct val="110000"/>
              </a:lnSpc>
              <a:buNone/>
            </a:pPr>
            <a:r>
              <a:rPr lang="en-US" sz="1800" dirty="0">
                <a:latin typeface="Calibri Light" panose="020F0302020204030204" pitchFamily="34" charset="0"/>
                <a:cs typeface="Calibri Light" panose="020F0302020204030204" pitchFamily="34" charset="0"/>
              </a:rPr>
              <a:t>Low-volume HIIT has been shown to be safe and well-tolerated in adults with high exercise adherence (Sabag et al., 2022)</a:t>
            </a:r>
          </a:p>
        </p:txBody>
      </p:sp>
      <p:pic>
        <p:nvPicPr>
          <p:cNvPr id="4" name="Picture 3" descr="Diagram&#10;&#10;Description automatically generated">
            <a:extLst>
              <a:ext uri="{FF2B5EF4-FFF2-40B4-BE49-F238E27FC236}">
                <a16:creationId xmlns:a16="http://schemas.microsoft.com/office/drawing/2014/main" id="{23DB183E-442A-319C-FE27-83A734FD8AFD}"/>
              </a:ext>
            </a:extLst>
          </p:cNvPr>
          <p:cNvPicPr>
            <a:picLocks noChangeAspect="1"/>
          </p:cNvPicPr>
          <p:nvPr/>
        </p:nvPicPr>
        <p:blipFill rotWithShape="1">
          <a:blip r:embed="rId3"/>
          <a:srcRect l="12028" r="-4" b="-4"/>
          <a:stretch/>
        </p:blipFill>
        <p:spPr>
          <a:xfrm>
            <a:off x="7646838" y="1980775"/>
            <a:ext cx="3748858" cy="3632824"/>
          </a:xfrm>
          <a:prstGeom prst="rect">
            <a:avLst/>
          </a:prstGeom>
        </p:spPr>
      </p:pic>
      <p:sp>
        <p:nvSpPr>
          <p:cNvPr id="33" name="Rectangle 32">
            <a:extLst>
              <a:ext uri="{FF2B5EF4-FFF2-40B4-BE49-F238E27FC236}">
                <a16:creationId xmlns:a16="http://schemas.microsoft.com/office/drawing/2014/main" id="{30563404-8DA1-408B-B56C-EF5733DAA7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931CC731-E2EC-4834-B848-101CC2756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tx2">
                  <a:lumMod val="50000"/>
                  <a:lumOff val="50000"/>
                  <a:alpha val="3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50223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913BD-D9EC-BEEA-809B-438E02A8A176}"/>
              </a:ext>
            </a:extLst>
          </p:cNvPr>
          <p:cNvSpPr>
            <a:spLocks noGrp="1"/>
          </p:cNvSpPr>
          <p:nvPr>
            <p:ph type="title"/>
          </p:nvPr>
        </p:nvSpPr>
        <p:spPr>
          <a:xfrm>
            <a:off x="2486025" y="214884"/>
            <a:ext cx="6829425" cy="885254"/>
          </a:xfrm>
        </p:spPr>
        <p:txBody>
          <a:bodyPr/>
          <a:lstStyle/>
          <a:p>
            <a:r>
              <a:rPr lang="en-US" b="0" dirty="0"/>
              <a:t>ADDITONAL POINTS </a:t>
            </a:r>
          </a:p>
        </p:txBody>
      </p:sp>
      <p:sp>
        <p:nvSpPr>
          <p:cNvPr id="3" name="Content Placeholder 2">
            <a:extLst>
              <a:ext uri="{FF2B5EF4-FFF2-40B4-BE49-F238E27FC236}">
                <a16:creationId xmlns:a16="http://schemas.microsoft.com/office/drawing/2014/main" id="{A71A1D0E-2A17-13CC-2DF8-0400BE1D24C6}"/>
              </a:ext>
            </a:extLst>
          </p:cNvPr>
          <p:cNvSpPr>
            <a:spLocks noGrp="1"/>
          </p:cNvSpPr>
          <p:nvPr>
            <p:ph idx="1"/>
          </p:nvPr>
        </p:nvSpPr>
        <p:spPr>
          <a:xfrm>
            <a:off x="557212" y="1449324"/>
            <a:ext cx="10241280" cy="3959352"/>
          </a:xfrm>
        </p:spPr>
        <p:txBody>
          <a:bodyPr>
            <a:normAutofit fontScale="85000" lnSpcReduction="20000"/>
          </a:bodyPr>
          <a:lstStyle/>
          <a:p>
            <a:r>
              <a:rPr lang="en-US" sz="2800" dirty="0">
                <a:latin typeface="Calibri Light" panose="020F0302020204030204" pitchFamily="34" charset="0"/>
                <a:cs typeface="Calibri Light" panose="020F0302020204030204" pitchFamily="34" charset="0"/>
              </a:rPr>
              <a:t>HIIT a burst and recover cycle is suggested to be an alternative to the traditional approach of continuous endurance training, with the aim of enhancing aerobic fitness (Zuhl and Kravitz, 2012). </a:t>
            </a:r>
          </a:p>
          <a:p>
            <a:endParaRPr lang="en-US" sz="2800" dirty="0">
              <a:latin typeface="Calibri Light" panose="020F0302020204030204" pitchFamily="34" charset="0"/>
              <a:cs typeface="Calibri Light" panose="020F0302020204030204" pitchFamily="34" charset="0"/>
            </a:endParaRPr>
          </a:p>
          <a:p>
            <a:r>
              <a:rPr lang="en-US" sz="2800" dirty="0">
                <a:latin typeface="Calibri Light" panose="020F0302020204030204" pitchFamily="34" charset="0"/>
                <a:cs typeface="Calibri Light" panose="020F0302020204030204" pitchFamily="34" charset="0"/>
              </a:rPr>
              <a:t>HIIT, has been shown to improve endurance performance more than continuous training alone, in sedentary-recreational individuals (Laursen &amp; Jenkins, 2002).</a:t>
            </a:r>
          </a:p>
          <a:p>
            <a:endParaRPr lang="en-US" sz="2800" dirty="0">
              <a:latin typeface="Calibri Light" panose="020F0302020204030204" pitchFamily="34" charset="0"/>
              <a:cs typeface="Calibri Light" panose="020F0302020204030204" pitchFamily="34" charset="0"/>
            </a:endParaRPr>
          </a:p>
          <a:p>
            <a:r>
              <a:rPr lang="en-US" sz="2800" dirty="0">
                <a:latin typeface="Calibri Light" panose="020F0302020204030204" pitchFamily="34" charset="0"/>
                <a:cs typeface="Calibri Light" panose="020F0302020204030204" pitchFamily="34" charset="0"/>
              </a:rPr>
              <a:t>This is due to the up-regulated contribution of aerobic and anaerobic metabolism to the energy demand. (Rodas et al., 2000). </a:t>
            </a:r>
          </a:p>
          <a:p>
            <a:endParaRPr lang="en-US" dirty="0"/>
          </a:p>
        </p:txBody>
      </p:sp>
    </p:spTree>
    <p:extLst>
      <p:ext uri="{BB962C8B-B14F-4D97-AF65-F5344CB8AC3E}">
        <p14:creationId xmlns:p14="http://schemas.microsoft.com/office/powerpoint/2010/main" val="2428192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4643CFF5-3073-44B6-9A56-4CAF096FFF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D507923-8383-0CD2-8FAA-5549A8F61C99}"/>
              </a:ext>
            </a:extLst>
          </p:cNvPr>
          <p:cNvSpPr>
            <a:spLocks noGrp="1"/>
          </p:cNvSpPr>
          <p:nvPr>
            <p:ph type="title"/>
          </p:nvPr>
        </p:nvSpPr>
        <p:spPr>
          <a:xfrm>
            <a:off x="1764507" y="-171262"/>
            <a:ext cx="7026072" cy="1556724"/>
          </a:xfrm>
        </p:spPr>
        <p:txBody>
          <a:bodyPr anchor="b">
            <a:normAutofit/>
          </a:bodyPr>
          <a:lstStyle/>
          <a:p>
            <a:pPr algn="ctr"/>
            <a:r>
              <a:rPr lang="en-US" sz="3300" b="0" dirty="0"/>
              <a:t>Training program rationale</a:t>
            </a:r>
          </a:p>
        </p:txBody>
      </p:sp>
      <p:sp>
        <p:nvSpPr>
          <p:cNvPr id="3" name="Content Placeholder 2">
            <a:extLst>
              <a:ext uri="{FF2B5EF4-FFF2-40B4-BE49-F238E27FC236}">
                <a16:creationId xmlns:a16="http://schemas.microsoft.com/office/drawing/2014/main" id="{B56B0546-B9D0-94DC-0DF5-13E9C09DA67A}"/>
              </a:ext>
            </a:extLst>
          </p:cNvPr>
          <p:cNvSpPr>
            <a:spLocks noGrp="1"/>
          </p:cNvSpPr>
          <p:nvPr>
            <p:ph idx="1"/>
          </p:nvPr>
        </p:nvSpPr>
        <p:spPr>
          <a:xfrm>
            <a:off x="457201" y="1899812"/>
            <a:ext cx="6904628" cy="4200525"/>
          </a:xfrm>
        </p:spPr>
        <p:txBody>
          <a:bodyPr anchor="t">
            <a:normAutofit fontScale="92500" lnSpcReduction="10000"/>
          </a:bodyPr>
          <a:lstStyle/>
          <a:p>
            <a:pPr marL="0" indent="0">
              <a:lnSpc>
                <a:spcPct val="110000"/>
              </a:lnSpc>
              <a:buNone/>
            </a:pPr>
            <a:r>
              <a:rPr lang="en-US" sz="2800" u="sng" dirty="0">
                <a:latin typeface="Calibri Light" panose="020F0302020204030204" pitchFamily="34" charset="0"/>
                <a:cs typeface="Calibri Light" panose="020F0302020204030204" pitchFamily="34" charset="0"/>
              </a:rPr>
              <a:t>Why choose HIIT?:</a:t>
            </a:r>
            <a:endParaRPr lang="en-US" sz="2800" dirty="0">
              <a:latin typeface="Calibri Light" panose="020F0302020204030204" pitchFamily="34" charset="0"/>
              <a:cs typeface="Calibri Light" panose="020F0302020204030204" pitchFamily="34" charset="0"/>
            </a:endParaRPr>
          </a:p>
          <a:p>
            <a:pPr>
              <a:lnSpc>
                <a:spcPct val="110000"/>
              </a:lnSpc>
            </a:pPr>
            <a:r>
              <a:rPr lang="en-US" sz="2800" dirty="0">
                <a:latin typeface="Calibri Light" panose="020F0302020204030204" pitchFamily="34" charset="0"/>
                <a:cs typeface="Calibri Light" panose="020F0302020204030204" pitchFamily="34" charset="0"/>
              </a:rPr>
              <a:t>HIIT has proven to be an effective way of increasing VO2 max and improving cardiovascular health, when compared to moderate intensity continuous training (MICT) (Karlsen, 2017).</a:t>
            </a:r>
          </a:p>
          <a:p>
            <a:pPr marL="0" indent="0">
              <a:lnSpc>
                <a:spcPct val="110000"/>
              </a:lnSpc>
              <a:buNone/>
            </a:pPr>
            <a:r>
              <a:rPr lang="en-US" sz="2800" u="sng" dirty="0">
                <a:latin typeface="Calibri Light" panose="020F0302020204030204" pitchFamily="34" charset="0"/>
                <a:cs typeface="Calibri Light" panose="020F0302020204030204" pitchFamily="34" charset="0"/>
              </a:rPr>
              <a:t>Physical activity barrier =  ‘lack of time’. </a:t>
            </a:r>
          </a:p>
          <a:p>
            <a:pPr>
              <a:lnSpc>
                <a:spcPct val="110000"/>
              </a:lnSpc>
            </a:pPr>
            <a:r>
              <a:rPr lang="en-US" sz="2800" dirty="0">
                <a:latin typeface="Calibri Light" panose="020F0302020204030204" pitchFamily="34" charset="0"/>
                <a:cs typeface="Calibri Light" panose="020F0302020204030204" pitchFamily="34" charset="0"/>
              </a:rPr>
              <a:t>HIIT can be more useful due to the reduced volume, and lower time commitment compared to MICT (Poon et al., 2021). </a:t>
            </a:r>
          </a:p>
          <a:p>
            <a:pPr marL="0" indent="0">
              <a:lnSpc>
                <a:spcPct val="110000"/>
              </a:lnSpc>
              <a:buNone/>
            </a:pPr>
            <a:endParaRPr lang="en-US" sz="1000" dirty="0"/>
          </a:p>
        </p:txBody>
      </p:sp>
      <p:pic>
        <p:nvPicPr>
          <p:cNvPr id="5" name="Picture 4" descr="A picture containing text, silhouette, sign&#10;&#10;Description automatically generated">
            <a:extLst>
              <a:ext uri="{FF2B5EF4-FFF2-40B4-BE49-F238E27FC236}">
                <a16:creationId xmlns:a16="http://schemas.microsoft.com/office/drawing/2014/main" id="{AA5AD896-C4CE-6B65-92DD-EE42AA4EF343}"/>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2227" r="3" b="12525"/>
          <a:stretch/>
        </p:blipFill>
        <p:spPr>
          <a:xfrm>
            <a:off x="7697585" y="1028700"/>
            <a:ext cx="4037215" cy="4037242"/>
          </a:xfrm>
          <a:prstGeom prst="rect">
            <a:avLst/>
          </a:prstGeom>
        </p:spPr>
      </p:pic>
      <p:sp>
        <p:nvSpPr>
          <p:cNvPr id="21" name="Rectangle 20">
            <a:extLst>
              <a:ext uri="{FF2B5EF4-FFF2-40B4-BE49-F238E27FC236}">
                <a16:creationId xmlns:a16="http://schemas.microsoft.com/office/drawing/2014/main" id="{955DEFE8-24AF-47F7-B020-D4D76ABA1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391868"/>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3" name="Rectangle 22">
            <a:extLst>
              <a:ext uri="{FF2B5EF4-FFF2-40B4-BE49-F238E27FC236}">
                <a16:creationId xmlns:a16="http://schemas.microsoft.com/office/drawing/2014/main" id="{6EAE3873-25FC-4346-B1D5-82E5F9D953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391868"/>
            <a:ext cx="8153398" cy="456772"/>
          </a:xfrm>
          <a:prstGeom prst="rect">
            <a:avLst/>
          </a:prstGeom>
          <a:gradFill>
            <a:gsLst>
              <a:gs pos="9000">
                <a:schemeClr val="accent2">
                  <a:lumMod val="60000"/>
                  <a:lumOff val="40000"/>
                  <a:alpha val="67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Tree>
    <p:extLst>
      <p:ext uri="{BB962C8B-B14F-4D97-AF65-F5344CB8AC3E}">
        <p14:creationId xmlns:p14="http://schemas.microsoft.com/office/powerpoint/2010/main" val="511728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CB4284-5FF8-51A4-781E-8D6F00724B73}"/>
              </a:ext>
            </a:extLst>
          </p:cNvPr>
          <p:cNvSpPr>
            <a:spLocks noGrp="1"/>
          </p:cNvSpPr>
          <p:nvPr>
            <p:ph idx="1"/>
          </p:nvPr>
        </p:nvSpPr>
        <p:spPr>
          <a:xfrm>
            <a:off x="493714" y="1483613"/>
            <a:ext cx="9709150" cy="5374387"/>
          </a:xfrm>
        </p:spPr>
        <p:txBody>
          <a:bodyPr>
            <a:normAutofit/>
          </a:bodyPr>
          <a:lstStyle/>
          <a:p>
            <a:pPr marL="0" indent="0">
              <a:lnSpc>
                <a:spcPct val="110000"/>
              </a:lnSpc>
              <a:buNone/>
            </a:pPr>
            <a:r>
              <a:rPr lang="en-US" sz="2400" b="1" dirty="0">
                <a:latin typeface="Calibri Light" panose="020F0302020204030204" pitchFamily="34" charset="0"/>
                <a:cs typeface="Calibri Light" panose="020F0302020204030204" pitchFamily="34" charset="0"/>
              </a:rPr>
              <a:t>Based on participants goals:</a:t>
            </a:r>
          </a:p>
          <a:p>
            <a:pPr>
              <a:lnSpc>
                <a:spcPct val="110000"/>
              </a:lnSpc>
            </a:pPr>
            <a:r>
              <a:rPr lang="en-US" sz="2400" dirty="0">
                <a:latin typeface="Calibri Light" panose="020F0302020204030204" pitchFamily="34" charset="0"/>
                <a:cs typeface="Calibri Light" panose="020F0302020204030204" pitchFamily="34" charset="0"/>
              </a:rPr>
              <a:t>improve football performance </a:t>
            </a:r>
          </a:p>
          <a:p>
            <a:pPr>
              <a:lnSpc>
                <a:spcPct val="110000"/>
              </a:lnSpc>
            </a:pPr>
            <a:r>
              <a:rPr lang="en-US" sz="2400" dirty="0">
                <a:latin typeface="Calibri Light" panose="020F0302020204030204" pitchFamily="34" charset="0"/>
                <a:cs typeface="Calibri Light" panose="020F0302020204030204" pitchFamily="34" charset="0"/>
              </a:rPr>
              <a:t>Improve aerobic and anaerobic fitness.</a:t>
            </a:r>
          </a:p>
          <a:p>
            <a:pPr marL="0" indent="0">
              <a:lnSpc>
                <a:spcPct val="110000"/>
              </a:lnSpc>
              <a:buNone/>
            </a:pPr>
            <a:endParaRPr lang="en-US" sz="2400" dirty="0">
              <a:latin typeface="Calibri Light" panose="020F0302020204030204" pitchFamily="34" charset="0"/>
              <a:cs typeface="Calibri Light" panose="020F0302020204030204" pitchFamily="34" charset="0"/>
            </a:endParaRPr>
          </a:p>
          <a:p>
            <a:pPr marL="0" indent="0">
              <a:lnSpc>
                <a:spcPct val="110000"/>
              </a:lnSpc>
              <a:buNone/>
            </a:pPr>
            <a:r>
              <a:rPr lang="en-US" sz="2400" dirty="0">
                <a:latin typeface="Calibri Light" panose="020F0302020204030204" pitchFamily="34" charset="0"/>
                <a:cs typeface="Calibri Light" panose="020F0302020204030204" pitchFamily="34" charset="0"/>
              </a:rPr>
              <a:t>A form of HIIT known as </a:t>
            </a:r>
            <a:r>
              <a:rPr lang="en-US" sz="2400" b="1" dirty="0">
                <a:latin typeface="Calibri Light" panose="020F0302020204030204" pitchFamily="34" charset="0"/>
                <a:cs typeface="Calibri Light" panose="020F0302020204030204" pitchFamily="34" charset="0"/>
              </a:rPr>
              <a:t>Sprint Interval Training (SIT) </a:t>
            </a:r>
            <a:r>
              <a:rPr lang="en-US" sz="2400" dirty="0">
                <a:latin typeface="Calibri Light" panose="020F0302020204030204" pitchFamily="34" charset="0"/>
                <a:cs typeface="Calibri Light" panose="020F0302020204030204" pitchFamily="34" charset="0"/>
              </a:rPr>
              <a:t>was chosen:</a:t>
            </a:r>
          </a:p>
          <a:p>
            <a:pPr marL="0" indent="0">
              <a:lnSpc>
                <a:spcPct val="110000"/>
              </a:lnSpc>
              <a:buNone/>
            </a:pPr>
            <a:r>
              <a:rPr lang="en-US" sz="2400" dirty="0">
                <a:latin typeface="Calibri Light" panose="020F0302020204030204" pitchFamily="34" charset="0"/>
                <a:cs typeface="Calibri Light" panose="020F0302020204030204" pitchFamily="34" charset="0"/>
              </a:rPr>
              <a:t>Sprint interval training (SIT) consists of 'all out' efforts lasting 8-30 seconds which require large non-oxidative energy contributions followed by light recovery intervals or no exercise between intervals (Sabag et al., 2022).</a:t>
            </a:r>
          </a:p>
          <a:p>
            <a:pPr marL="0" indent="0">
              <a:lnSpc>
                <a:spcPct val="110000"/>
              </a:lnSpc>
              <a:buNone/>
            </a:pPr>
            <a:r>
              <a:rPr lang="en-US" sz="2400" dirty="0">
                <a:latin typeface="Calibri Light" panose="020F0302020204030204" pitchFamily="34" charset="0"/>
                <a:cs typeface="Calibri Light" panose="020F0302020204030204" pitchFamily="34" charset="0"/>
              </a:rPr>
              <a:t>SIT has been used in other studies and has been proven to produce aerobic and anaerobic adaptations (Sabag et al., 2022).</a:t>
            </a:r>
          </a:p>
          <a:p>
            <a:pPr marL="0" indent="0">
              <a:lnSpc>
                <a:spcPct val="110000"/>
              </a:lnSpc>
              <a:buNone/>
            </a:pPr>
            <a:endParaRPr lang="en-US" dirty="0"/>
          </a:p>
          <a:p>
            <a:pPr marL="0" indent="0">
              <a:lnSpc>
                <a:spcPct val="110000"/>
              </a:lnSpc>
              <a:buNone/>
            </a:pPr>
            <a:endParaRPr lang="en-US" sz="2100" dirty="0"/>
          </a:p>
          <a:p>
            <a:pPr marL="0" indent="0">
              <a:lnSpc>
                <a:spcPct val="110000"/>
              </a:lnSpc>
              <a:buNone/>
            </a:pPr>
            <a:endParaRPr lang="en-US" sz="2100" dirty="0"/>
          </a:p>
          <a:p>
            <a:pPr marL="0" indent="0">
              <a:lnSpc>
                <a:spcPct val="110000"/>
              </a:lnSpc>
              <a:buNone/>
            </a:pPr>
            <a:endParaRPr lang="en-US" sz="2100" dirty="0"/>
          </a:p>
          <a:p>
            <a:endParaRPr lang="en-US" dirty="0"/>
          </a:p>
        </p:txBody>
      </p:sp>
      <p:pic>
        <p:nvPicPr>
          <p:cNvPr id="7" name="Picture 6">
            <a:extLst>
              <a:ext uri="{FF2B5EF4-FFF2-40B4-BE49-F238E27FC236}">
                <a16:creationId xmlns:a16="http://schemas.microsoft.com/office/drawing/2014/main" id="{2D1C358E-9391-2245-4540-20155C20C54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843712" y="1183660"/>
            <a:ext cx="3943350" cy="2215650"/>
          </a:xfrm>
          <a:prstGeom prst="rect">
            <a:avLst/>
          </a:prstGeom>
        </p:spPr>
      </p:pic>
      <p:sp>
        <p:nvSpPr>
          <p:cNvPr id="8" name="TextBox 7">
            <a:extLst>
              <a:ext uri="{FF2B5EF4-FFF2-40B4-BE49-F238E27FC236}">
                <a16:creationId xmlns:a16="http://schemas.microsoft.com/office/drawing/2014/main" id="{DA4C7019-39EE-3047-E88D-6443105F0291}"/>
              </a:ext>
            </a:extLst>
          </p:cNvPr>
          <p:cNvSpPr txBox="1"/>
          <p:nvPr/>
        </p:nvSpPr>
        <p:spPr>
          <a:xfrm>
            <a:off x="7178675" y="3371720"/>
            <a:ext cx="3835400" cy="230832"/>
          </a:xfrm>
          <a:prstGeom prst="rect">
            <a:avLst/>
          </a:prstGeom>
          <a:noFill/>
        </p:spPr>
        <p:txBody>
          <a:bodyPr wrap="square" rtlCol="0">
            <a:spAutoFit/>
          </a:bodyPr>
          <a:lstStyle/>
          <a:p>
            <a:r>
              <a:rPr lang="en-US" sz="900" dirty="0">
                <a:hlinkClick r:id="rId4" tooltip="http://runninglife.com.mx/2016/03/10/tips-avanzar-mas-una-carrera/"/>
              </a:rPr>
              <a:t>This Photo</a:t>
            </a:r>
            <a:r>
              <a:rPr lang="en-US" sz="900" dirty="0"/>
              <a:t> by Unknown Author is licensed under </a:t>
            </a:r>
            <a:r>
              <a:rPr lang="en-US" sz="900" dirty="0">
                <a:hlinkClick r:id="rId5" tooltip="https://creativecommons.org/licenses/by/3.0/"/>
              </a:rPr>
              <a:t>CC BY</a:t>
            </a:r>
            <a:endParaRPr lang="en-US" sz="900" dirty="0"/>
          </a:p>
        </p:txBody>
      </p:sp>
      <p:sp>
        <p:nvSpPr>
          <p:cNvPr id="9" name="TextBox 8">
            <a:extLst>
              <a:ext uri="{FF2B5EF4-FFF2-40B4-BE49-F238E27FC236}">
                <a16:creationId xmlns:a16="http://schemas.microsoft.com/office/drawing/2014/main" id="{54C039C3-BF32-139E-F206-F3FC703304AB}"/>
              </a:ext>
            </a:extLst>
          </p:cNvPr>
          <p:cNvSpPr txBox="1"/>
          <p:nvPr/>
        </p:nvSpPr>
        <p:spPr>
          <a:xfrm>
            <a:off x="624074" y="116272"/>
            <a:ext cx="10617667" cy="707886"/>
          </a:xfrm>
          <a:prstGeom prst="rect">
            <a:avLst/>
          </a:prstGeom>
          <a:noFill/>
        </p:spPr>
        <p:txBody>
          <a:bodyPr wrap="square" rtlCol="0">
            <a:spAutoFit/>
          </a:bodyPr>
          <a:lstStyle/>
          <a:p>
            <a:r>
              <a:rPr lang="en-US" sz="4000" dirty="0"/>
              <a:t>CHOSEN METHOD- sprint interval training</a:t>
            </a:r>
          </a:p>
        </p:txBody>
      </p:sp>
    </p:spTree>
    <p:extLst>
      <p:ext uri="{BB962C8B-B14F-4D97-AF65-F5344CB8AC3E}">
        <p14:creationId xmlns:p14="http://schemas.microsoft.com/office/powerpoint/2010/main" val="35960027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562B9-EA03-2D8E-1693-525B3AE537DD}"/>
              </a:ext>
            </a:extLst>
          </p:cNvPr>
          <p:cNvSpPr>
            <a:spLocks noGrp="1"/>
          </p:cNvSpPr>
          <p:nvPr>
            <p:ph type="title"/>
          </p:nvPr>
        </p:nvSpPr>
        <p:spPr>
          <a:xfrm>
            <a:off x="975360" y="295465"/>
            <a:ext cx="10241280" cy="1234440"/>
          </a:xfrm>
        </p:spPr>
        <p:txBody>
          <a:bodyPr/>
          <a:lstStyle/>
          <a:p>
            <a:pPr algn="ctr"/>
            <a:r>
              <a:rPr lang="en-US" b="0" dirty="0"/>
              <a:t>Evidence from literature findings </a:t>
            </a:r>
          </a:p>
        </p:txBody>
      </p:sp>
      <p:sp>
        <p:nvSpPr>
          <p:cNvPr id="3" name="Content Placeholder 2">
            <a:extLst>
              <a:ext uri="{FF2B5EF4-FFF2-40B4-BE49-F238E27FC236}">
                <a16:creationId xmlns:a16="http://schemas.microsoft.com/office/drawing/2014/main" id="{2E339145-E060-CDBF-82C6-18BEC9261123}"/>
              </a:ext>
            </a:extLst>
          </p:cNvPr>
          <p:cNvSpPr>
            <a:spLocks noGrp="1"/>
          </p:cNvSpPr>
          <p:nvPr>
            <p:ph idx="1"/>
          </p:nvPr>
        </p:nvSpPr>
        <p:spPr>
          <a:xfrm>
            <a:off x="871538" y="1643063"/>
            <a:ext cx="10741342" cy="4428553"/>
          </a:xfrm>
        </p:spPr>
        <p:txBody>
          <a:bodyPr>
            <a:normAutofit fontScale="92500" lnSpcReduction="20000"/>
          </a:bodyPr>
          <a:lstStyle/>
          <a:p>
            <a:r>
              <a:rPr lang="en-US" sz="2600" dirty="0">
                <a:latin typeface="Calibri Light" panose="020F0302020204030204" pitchFamily="34" charset="0"/>
                <a:cs typeface="Calibri Light" panose="020F0302020204030204" pitchFamily="34" charset="0"/>
              </a:rPr>
              <a:t>A study by Denham, Feros and O’Brien (2015) demonstrates that four weeks of sprint interval training improves 5km run performance and cardiorespiratory fitness in untrained young men. </a:t>
            </a:r>
          </a:p>
          <a:p>
            <a:pPr marL="0" indent="0">
              <a:buNone/>
            </a:pPr>
            <a:endParaRPr lang="en-US" sz="2600" dirty="0">
              <a:latin typeface="Calibri Light" panose="020F0302020204030204" pitchFamily="34" charset="0"/>
              <a:cs typeface="Calibri Light" panose="020F0302020204030204" pitchFamily="34" charset="0"/>
            </a:endParaRPr>
          </a:p>
          <a:p>
            <a:r>
              <a:rPr lang="en-US" sz="2600" dirty="0">
                <a:latin typeface="Calibri Light" panose="020F0302020204030204" pitchFamily="34" charset="0"/>
                <a:cs typeface="Calibri Light" panose="020F0302020204030204" pitchFamily="34" charset="0"/>
              </a:rPr>
              <a:t>Others have demonstrated that recreationally active individuals improve 2km run performance after 6 weeks of sprint interval training and/or moderate intensity continuous training (Denham, Feros and O’Brien, 2015). </a:t>
            </a:r>
          </a:p>
          <a:p>
            <a:pPr marL="0" indent="0">
              <a:lnSpc>
                <a:spcPct val="110000"/>
              </a:lnSpc>
              <a:buNone/>
            </a:pPr>
            <a:endParaRPr lang="en-US" sz="2600" dirty="0">
              <a:latin typeface="Calibri Light" panose="020F0302020204030204" pitchFamily="34" charset="0"/>
              <a:cs typeface="Calibri Light" panose="020F0302020204030204" pitchFamily="34" charset="0"/>
            </a:endParaRPr>
          </a:p>
          <a:p>
            <a:pPr>
              <a:lnSpc>
                <a:spcPct val="110000"/>
              </a:lnSpc>
            </a:pPr>
            <a:r>
              <a:rPr lang="en-US" sz="2600" dirty="0">
                <a:latin typeface="Calibri Light" panose="020F0302020204030204" pitchFamily="34" charset="0"/>
                <a:cs typeface="Calibri Light" panose="020F0302020204030204" pitchFamily="34" charset="0"/>
              </a:rPr>
              <a:t>Hazell et al., (2010) identified that performing 4-6 rep’s of 10s duration with 2-4 minute recovery intervals  3x a times a week for 2 weeks improved VO2 max, Winggate power output, and 5km time trial performance in young adults.</a:t>
            </a:r>
          </a:p>
          <a:p>
            <a:endParaRPr lang="en-US" dirty="0"/>
          </a:p>
        </p:txBody>
      </p:sp>
    </p:spTree>
    <p:extLst>
      <p:ext uri="{BB962C8B-B14F-4D97-AF65-F5344CB8AC3E}">
        <p14:creationId xmlns:p14="http://schemas.microsoft.com/office/powerpoint/2010/main" val="38953800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01C28-FD4A-0078-F9BC-D196B1E6CF78}"/>
              </a:ext>
            </a:extLst>
          </p:cNvPr>
          <p:cNvSpPr>
            <a:spLocks noGrp="1"/>
          </p:cNvSpPr>
          <p:nvPr>
            <p:ph type="title"/>
          </p:nvPr>
        </p:nvSpPr>
        <p:spPr>
          <a:xfrm>
            <a:off x="765586" y="0"/>
            <a:ext cx="10660828" cy="696737"/>
          </a:xfrm>
        </p:spPr>
        <p:txBody>
          <a:bodyPr>
            <a:normAutofit/>
          </a:bodyPr>
          <a:lstStyle/>
          <a:p>
            <a:pPr algn="ctr"/>
            <a:r>
              <a:rPr lang="en-US" sz="2800" b="0" dirty="0"/>
              <a:t>Research related to football-</a:t>
            </a:r>
          </a:p>
        </p:txBody>
      </p:sp>
      <p:sp>
        <p:nvSpPr>
          <p:cNvPr id="3" name="Content Placeholder 2">
            <a:extLst>
              <a:ext uri="{FF2B5EF4-FFF2-40B4-BE49-F238E27FC236}">
                <a16:creationId xmlns:a16="http://schemas.microsoft.com/office/drawing/2014/main" id="{FCB12065-905E-82CC-A3C8-F7030E41F59B}"/>
              </a:ext>
            </a:extLst>
          </p:cNvPr>
          <p:cNvSpPr>
            <a:spLocks noGrp="1"/>
          </p:cNvSpPr>
          <p:nvPr>
            <p:ph idx="1"/>
          </p:nvPr>
        </p:nvSpPr>
        <p:spPr>
          <a:xfrm>
            <a:off x="484094" y="946851"/>
            <a:ext cx="11707905" cy="7246889"/>
          </a:xfrm>
        </p:spPr>
        <p:txBody>
          <a:bodyPr>
            <a:noAutofit/>
          </a:bodyPr>
          <a:lstStyle/>
          <a:p>
            <a:r>
              <a:rPr lang="en-US" u="sng" dirty="0"/>
              <a:t>The physical demands of football include the ability to perform: </a:t>
            </a:r>
          </a:p>
          <a:p>
            <a:r>
              <a:rPr lang="en-US" dirty="0"/>
              <a:t>short-duration sprints</a:t>
            </a:r>
          </a:p>
          <a:p>
            <a:r>
              <a:rPr lang="en-US" dirty="0"/>
              <a:t>High-intensity running at different speeds</a:t>
            </a:r>
          </a:p>
          <a:p>
            <a:r>
              <a:rPr lang="en-US" dirty="0"/>
              <a:t>Jumping</a:t>
            </a:r>
          </a:p>
          <a:p>
            <a:r>
              <a:rPr lang="en-US" dirty="0"/>
              <a:t>Tackling</a:t>
            </a:r>
          </a:p>
          <a:p>
            <a:r>
              <a:rPr lang="en-US" dirty="0"/>
              <a:t>Shooting</a:t>
            </a:r>
          </a:p>
          <a:p>
            <a:r>
              <a:rPr lang="en-US" dirty="0"/>
              <a:t>Controlling the ball</a:t>
            </a:r>
          </a:p>
          <a:p>
            <a:r>
              <a:rPr lang="en-US" dirty="0"/>
              <a:t>With an average game intensity ranging from 80-90% of an individuals HR max</a:t>
            </a:r>
          </a:p>
          <a:p>
            <a:pPr marL="0" indent="0">
              <a:buNone/>
            </a:pPr>
            <a:r>
              <a:rPr lang="en-US" dirty="0"/>
              <a:t>Therefore, coaches have used various training methods to improve players’ physical capacity required for football matches including HIIT</a:t>
            </a:r>
          </a:p>
          <a:p>
            <a:pPr marL="0" indent="0">
              <a:buNone/>
            </a:pPr>
            <a:r>
              <a:rPr lang="en-US" dirty="0"/>
              <a:t>(Arslan, </a:t>
            </a:r>
            <a:r>
              <a:rPr lang="en-US" dirty="0" err="1"/>
              <a:t>Orer</a:t>
            </a:r>
            <a:r>
              <a:rPr lang="en-US" dirty="0"/>
              <a:t> and Clemente, 2020)</a:t>
            </a:r>
          </a:p>
        </p:txBody>
      </p:sp>
      <p:pic>
        <p:nvPicPr>
          <p:cNvPr id="5" name="Picture 4">
            <a:extLst>
              <a:ext uri="{FF2B5EF4-FFF2-40B4-BE49-F238E27FC236}">
                <a16:creationId xmlns:a16="http://schemas.microsoft.com/office/drawing/2014/main" id="{B93F57A6-19E5-C25D-79C3-084E36921EDD}"/>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633882" y="1467775"/>
            <a:ext cx="3872753" cy="2590441"/>
          </a:xfrm>
          <a:prstGeom prst="rect">
            <a:avLst/>
          </a:prstGeom>
        </p:spPr>
      </p:pic>
      <p:sp>
        <p:nvSpPr>
          <p:cNvPr id="6" name="TextBox 5">
            <a:extLst>
              <a:ext uri="{FF2B5EF4-FFF2-40B4-BE49-F238E27FC236}">
                <a16:creationId xmlns:a16="http://schemas.microsoft.com/office/drawing/2014/main" id="{34C357EC-17DA-E968-68A2-1B37D6AF0FF4}"/>
              </a:ext>
            </a:extLst>
          </p:cNvPr>
          <p:cNvSpPr txBox="1"/>
          <p:nvPr/>
        </p:nvSpPr>
        <p:spPr>
          <a:xfrm>
            <a:off x="7272618" y="4058216"/>
            <a:ext cx="4004982" cy="230832"/>
          </a:xfrm>
          <a:prstGeom prst="rect">
            <a:avLst/>
          </a:prstGeom>
          <a:noFill/>
        </p:spPr>
        <p:txBody>
          <a:bodyPr wrap="square" rtlCol="0">
            <a:spAutoFit/>
          </a:bodyPr>
          <a:lstStyle/>
          <a:p>
            <a:r>
              <a:rPr lang="en-US" sz="900">
                <a:hlinkClick r:id="rId4" tooltip="https://researchoutreach.org/articles/scisports-football-data-intelligence/"/>
              </a:rPr>
              <a:t>This Photo</a:t>
            </a:r>
            <a:r>
              <a:rPr lang="en-US" sz="900"/>
              <a:t> by Unknown Author is licensed under </a:t>
            </a:r>
            <a:r>
              <a:rPr lang="en-US" sz="900">
                <a:hlinkClick r:id="rId5" tooltip="https://creativecommons.org/licenses/by-nc-nd/3.0/"/>
              </a:rPr>
              <a:t>CC BY-NC-ND</a:t>
            </a:r>
            <a:endParaRPr lang="en-US" sz="900"/>
          </a:p>
        </p:txBody>
      </p:sp>
    </p:spTree>
    <p:extLst>
      <p:ext uri="{BB962C8B-B14F-4D97-AF65-F5344CB8AC3E}">
        <p14:creationId xmlns:p14="http://schemas.microsoft.com/office/powerpoint/2010/main" val="4053830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11D6A2A3-F101-46F7-8B6F-1C699CAFE9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E627D12-E71C-F100-5128-B69A1210B2FB}"/>
              </a:ext>
            </a:extLst>
          </p:cNvPr>
          <p:cNvSpPr>
            <a:spLocks noGrp="1"/>
          </p:cNvSpPr>
          <p:nvPr>
            <p:ph type="title"/>
          </p:nvPr>
        </p:nvSpPr>
        <p:spPr>
          <a:xfrm>
            <a:off x="361644" y="-186538"/>
            <a:ext cx="4767569" cy="2243938"/>
          </a:xfrm>
        </p:spPr>
        <p:txBody>
          <a:bodyPr anchor="b">
            <a:normAutofit/>
          </a:bodyPr>
          <a:lstStyle/>
          <a:p>
            <a:pPr algn="ctr">
              <a:lnSpc>
                <a:spcPct val="90000"/>
              </a:lnSpc>
            </a:pPr>
            <a:r>
              <a:rPr lang="en-US" b="0" dirty="0"/>
              <a:t>Development of Training program</a:t>
            </a:r>
          </a:p>
        </p:txBody>
      </p:sp>
      <p:sp>
        <p:nvSpPr>
          <p:cNvPr id="8" name="Content Placeholder 7">
            <a:extLst>
              <a:ext uri="{FF2B5EF4-FFF2-40B4-BE49-F238E27FC236}">
                <a16:creationId xmlns:a16="http://schemas.microsoft.com/office/drawing/2014/main" id="{8F95D054-9B56-B89F-C947-D98ACDC39AA0}"/>
              </a:ext>
            </a:extLst>
          </p:cNvPr>
          <p:cNvSpPr>
            <a:spLocks noGrp="1"/>
          </p:cNvSpPr>
          <p:nvPr>
            <p:ph idx="1"/>
          </p:nvPr>
        </p:nvSpPr>
        <p:spPr>
          <a:xfrm>
            <a:off x="457200" y="2371417"/>
            <a:ext cx="4386263" cy="3200707"/>
          </a:xfrm>
        </p:spPr>
        <p:txBody>
          <a:bodyPr anchor="t">
            <a:normAutofit fontScale="92500"/>
          </a:bodyPr>
          <a:lstStyle/>
          <a:p>
            <a:pPr marL="0" indent="0">
              <a:lnSpc>
                <a:spcPct val="110000"/>
              </a:lnSpc>
              <a:buNone/>
            </a:pPr>
            <a:r>
              <a:rPr lang="en-US" sz="2400" b="1" dirty="0"/>
              <a:t>Buchheit &amp; Laursen, HIIT Science (2020) training formats. </a:t>
            </a:r>
          </a:p>
          <a:p>
            <a:pPr>
              <a:lnSpc>
                <a:spcPct val="110000"/>
              </a:lnSpc>
            </a:pPr>
            <a:r>
              <a:rPr lang="en-US" sz="2400" dirty="0">
                <a:latin typeface="Calibri Light" panose="020F0302020204030204" pitchFamily="34" charset="0"/>
                <a:cs typeface="Calibri Light" panose="020F0302020204030204" pitchFamily="34" charset="0"/>
              </a:rPr>
              <a:t>The chosen session for the participants program= sprint interval training (SIT).</a:t>
            </a:r>
          </a:p>
          <a:p>
            <a:pPr>
              <a:lnSpc>
                <a:spcPct val="110000"/>
              </a:lnSpc>
            </a:pPr>
            <a:r>
              <a:rPr lang="en-US" sz="2400" dirty="0">
                <a:latin typeface="Calibri Light" panose="020F0302020204030204" pitchFamily="34" charset="0"/>
                <a:cs typeface="Calibri Light" panose="020F0302020204030204" pitchFamily="34" charset="0"/>
              </a:rPr>
              <a:t>E.g.  6-10 reps of 20s all out sprints followed by 2 min passive recovery.</a:t>
            </a:r>
          </a:p>
          <a:p>
            <a:pPr>
              <a:lnSpc>
                <a:spcPct val="110000"/>
              </a:lnSpc>
            </a:pPr>
            <a:endParaRPr lang="en-US" sz="1600" dirty="0"/>
          </a:p>
        </p:txBody>
      </p:sp>
      <p:pic>
        <p:nvPicPr>
          <p:cNvPr id="4" name="Picture 4" descr="Table&#10;&#10;Description automatically generated">
            <a:extLst>
              <a:ext uri="{FF2B5EF4-FFF2-40B4-BE49-F238E27FC236}">
                <a16:creationId xmlns:a16="http://schemas.microsoft.com/office/drawing/2014/main" id="{B9129EBC-B1D9-B910-C026-D50D22D26EEC}"/>
              </a:ext>
            </a:extLst>
          </p:cNvPr>
          <p:cNvPicPr>
            <a:picLocks noChangeAspect="1"/>
          </p:cNvPicPr>
          <p:nvPr/>
        </p:nvPicPr>
        <p:blipFill rotWithShape="1">
          <a:blip r:embed="rId3">
            <a:extLst>
              <a:ext uri="{28A0092B-C50C-407E-A947-70E740481C1C}">
                <a14:useLocalDpi xmlns:a14="http://schemas.microsoft.com/office/drawing/2010/main" val="0"/>
              </a:ext>
            </a:extLst>
          </a:blip>
          <a:srcRect r="5022"/>
          <a:stretch/>
        </p:blipFill>
        <p:spPr>
          <a:xfrm>
            <a:off x="5345021" y="8371"/>
            <a:ext cx="6846975" cy="6384058"/>
          </a:xfrm>
          <a:prstGeom prst="rect">
            <a:avLst/>
          </a:prstGeom>
        </p:spPr>
      </p:pic>
      <p:sp>
        <p:nvSpPr>
          <p:cNvPr id="44" name="Rectangle 43">
            <a:extLst>
              <a:ext uri="{FF2B5EF4-FFF2-40B4-BE49-F238E27FC236}">
                <a16:creationId xmlns:a16="http://schemas.microsoft.com/office/drawing/2014/main" id="{529E760E-527D-4053-A309-F2BDE1250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6400800"/>
            <a:ext cx="12191999" cy="457198"/>
          </a:xfrm>
          <a:prstGeom prst="rect">
            <a:avLst/>
          </a:prstGeom>
          <a:gradFill>
            <a:gsLst>
              <a:gs pos="0">
                <a:schemeClr val="accent2"/>
              </a:gs>
              <a:gs pos="100000">
                <a:schemeClr val="accent6">
                  <a:lumMod val="75000"/>
                  <a:alpha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extLst>
              <a:ext uri="{FF2B5EF4-FFF2-40B4-BE49-F238E27FC236}">
                <a16:creationId xmlns:a16="http://schemas.microsoft.com/office/drawing/2014/main" id="{4153D448-4ED1-429A-A28C-8316DE7CA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8"/>
            <a:ext cx="8153396" cy="448831"/>
          </a:xfrm>
          <a:prstGeom prst="rect">
            <a:avLst/>
          </a:prstGeom>
          <a:gradFill>
            <a:gsLst>
              <a:gs pos="0">
                <a:schemeClr val="accent5">
                  <a:alpha val="5000"/>
                </a:schemeClr>
              </a:gs>
              <a:gs pos="99000">
                <a:schemeClr val="accent5">
                  <a:alpha val="72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99727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77">
            <a:extLst>
              <a:ext uri="{FF2B5EF4-FFF2-40B4-BE49-F238E27FC236}">
                <a16:creationId xmlns:a16="http://schemas.microsoft.com/office/drawing/2014/main" id="{06E6C0C3-A448-4D8B-86C7-3C83B7E4A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454D4B4-3246-7778-338C-4EE6596C6007}"/>
              </a:ext>
            </a:extLst>
          </p:cNvPr>
          <p:cNvSpPr>
            <a:spLocks noGrp="1"/>
          </p:cNvSpPr>
          <p:nvPr>
            <p:ph type="title"/>
          </p:nvPr>
        </p:nvSpPr>
        <p:spPr>
          <a:xfrm>
            <a:off x="542925" y="1028700"/>
            <a:ext cx="4140717" cy="4472690"/>
          </a:xfrm>
        </p:spPr>
        <p:txBody>
          <a:bodyPr anchor="ctr">
            <a:normAutofit/>
          </a:bodyPr>
          <a:lstStyle/>
          <a:p>
            <a:r>
              <a:rPr lang="en-US" sz="3200" b="0" dirty="0"/>
              <a:t>Summary OF THE training program</a:t>
            </a:r>
          </a:p>
        </p:txBody>
      </p:sp>
      <p:sp>
        <p:nvSpPr>
          <p:cNvPr id="89" name="Rectangle 79">
            <a:extLst>
              <a:ext uri="{FF2B5EF4-FFF2-40B4-BE49-F238E27FC236}">
                <a16:creationId xmlns:a16="http://schemas.microsoft.com/office/drawing/2014/main" id="{EF1326A3-CBDD-4503-8C40-806B4ABF4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Rectangle 81">
            <a:extLst>
              <a:ext uri="{FF2B5EF4-FFF2-40B4-BE49-F238E27FC236}">
                <a16:creationId xmlns:a16="http://schemas.microsoft.com/office/drawing/2014/main" id="{5910698D-E436-464E-9DE4-F9FB349FD9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1" name="Content Placeholder 2">
            <a:extLst>
              <a:ext uri="{FF2B5EF4-FFF2-40B4-BE49-F238E27FC236}">
                <a16:creationId xmlns:a16="http://schemas.microsoft.com/office/drawing/2014/main" id="{CBED3D90-9C01-7F85-3DD9-623927A3C2EA}"/>
              </a:ext>
            </a:extLst>
          </p:cNvPr>
          <p:cNvGraphicFramePr>
            <a:graphicFrameLocks noGrp="1"/>
          </p:cNvGraphicFramePr>
          <p:nvPr>
            <p:ph idx="1"/>
            <p:extLst>
              <p:ext uri="{D42A27DB-BD31-4B8C-83A1-F6EECF244321}">
                <p14:modId xmlns:p14="http://schemas.microsoft.com/office/powerpoint/2010/main" val="1033579529"/>
              </p:ext>
            </p:extLst>
          </p:nvPr>
        </p:nvGraphicFramePr>
        <p:xfrm>
          <a:off x="4814888" y="700088"/>
          <a:ext cx="6535369" cy="5052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6968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EAC55E-FD3E-4A90-B4E2-D197D8038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282DCAD1-D7F2-4CA8-960C-526B7DB37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0009AC7F-1347-41C8-8BEB-47473A21A6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Table 3">
            <a:extLst>
              <a:ext uri="{FF2B5EF4-FFF2-40B4-BE49-F238E27FC236}">
                <a16:creationId xmlns:a16="http://schemas.microsoft.com/office/drawing/2014/main" id="{4F73D3C0-A702-C709-1FF7-8F4699B3DC4E}"/>
              </a:ext>
            </a:extLst>
          </p:cNvPr>
          <p:cNvGraphicFramePr>
            <a:graphicFrameLocks noGrp="1"/>
          </p:cNvGraphicFramePr>
          <p:nvPr>
            <p:extLst>
              <p:ext uri="{D42A27DB-BD31-4B8C-83A1-F6EECF244321}">
                <p14:modId xmlns:p14="http://schemas.microsoft.com/office/powerpoint/2010/main" val="2022961748"/>
              </p:ext>
            </p:extLst>
          </p:nvPr>
        </p:nvGraphicFramePr>
        <p:xfrm>
          <a:off x="160640" y="303963"/>
          <a:ext cx="3131590" cy="2595880"/>
        </p:xfrm>
        <a:graphic>
          <a:graphicData uri="http://schemas.openxmlformats.org/drawingml/2006/table">
            <a:tbl>
              <a:tblPr firstRow="1" bandRow="1">
                <a:tableStyleId>{21E4AEA4-8DFA-4A89-87EB-49C32662AFE0}</a:tableStyleId>
              </a:tblPr>
              <a:tblGrid>
                <a:gridCol w="888451">
                  <a:extLst>
                    <a:ext uri="{9D8B030D-6E8A-4147-A177-3AD203B41FA5}">
                      <a16:colId xmlns:a16="http://schemas.microsoft.com/office/drawing/2014/main" val="3665410867"/>
                    </a:ext>
                  </a:extLst>
                </a:gridCol>
                <a:gridCol w="857250">
                  <a:extLst>
                    <a:ext uri="{9D8B030D-6E8A-4147-A177-3AD203B41FA5}">
                      <a16:colId xmlns:a16="http://schemas.microsoft.com/office/drawing/2014/main" val="1430151964"/>
                    </a:ext>
                  </a:extLst>
                </a:gridCol>
                <a:gridCol w="1385889">
                  <a:extLst>
                    <a:ext uri="{9D8B030D-6E8A-4147-A177-3AD203B41FA5}">
                      <a16:colId xmlns:a16="http://schemas.microsoft.com/office/drawing/2014/main" val="624596607"/>
                    </a:ext>
                  </a:extLst>
                </a:gridCol>
              </a:tblGrid>
              <a:tr h="370840">
                <a:tc>
                  <a:txBody>
                    <a:bodyPr/>
                    <a:lstStyle/>
                    <a:p>
                      <a:r>
                        <a:rPr lang="en-US" dirty="0"/>
                        <a:t>REPS</a:t>
                      </a:r>
                    </a:p>
                  </a:txBody>
                  <a:tcPr/>
                </a:tc>
                <a:tc>
                  <a:txBody>
                    <a:bodyPr/>
                    <a:lstStyle/>
                    <a:p>
                      <a:r>
                        <a:rPr lang="en-US" dirty="0"/>
                        <a:t>RPE</a:t>
                      </a:r>
                    </a:p>
                  </a:txBody>
                  <a:tcPr/>
                </a:tc>
                <a:tc>
                  <a:txBody>
                    <a:bodyPr/>
                    <a:lstStyle/>
                    <a:p>
                      <a:r>
                        <a:rPr lang="en-US" dirty="0"/>
                        <a:t>HR (BPM)</a:t>
                      </a:r>
                    </a:p>
                  </a:txBody>
                  <a:tcPr/>
                </a:tc>
                <a:extLst>
                  <a:ext uri="{0D108BD9-81ED-4DB2-BD59-A6C34878D82A}">
                    <a16:rowId xmlns:a16="http://schemas.microsoft.com/office/drawing/2014/main" val="1993894306"/>
                  </a:ext>
                </a:extLst>
              </a:tr>
              <a:tr h="370840">
                <a:tc>
                  <a:txBody>
                    <a:bodyPr/>
                    <a:lstStyle/>
                    <a:p>
                      <a:r>
                        <a:rPr lang="en-US" dirty="0"/>
                        <a:t>1</a:t>
                      </a:r>
                    </a:p>
                  </a:txBody>
                  <a:tcPr/>
                </a:tc>
                <a:tc>
                  <a:txBody>
                    <a:bodyPr/>
                    <a:lstStyle/>
                    <a:p>
                      <a:r>
                        <a:rPr lang="en-US" dirty="0"/>
                        <a:t>5</a:t>
                      </a:r>
                    </a:p>
                  </a:txBody>
                  <a:tcPr/>
                </a:tc>
                <a:tc>
                  <a:txBody>
                    <a:bodyPr/>
                    <a:lstStyle/>
                    <a:p>
                      <a:r>
                        <a:rPr lang="en-US" dirty="0"/>
                        <a:t>137</a:t>
                      </a:r>
                    </a:p>
                  </a:txBody>
                  <a:tcPr/>
                </a:tc>
                <a:extLst>
                  <a:ext uri="{0D108BD9-81ED-4DB2-BD59-A6C34878D82A}">
                    <a16:rowId xmlns:a16="http://schemas.microsoft.com/office/drawing/2014/main" val="3902190719"/>
                  </a:ext>
                </a:extLst>
              </a:tr>
              <a:tr h="370840">
                <a:tc>
                  <a:txBody>
                    <a:bodyPr/>
                    <a:lstStyle/>
                    <a:p>
                      <a:r>
                        <a:rPr lang="en-US" dirty="0"/>
                        <a:t>2</a:t>
                      </a:r>
                    </a:p>
                  </a:txBody>
                  <a:tcPr/>
                </a:tc>
                <a:tc>
                  <a:txBody>
                    <a:bodyPr/>
                    <a:lstStyle/>
                    <a:p>
                      <a:r>
                        <a:rPr lang="en-US" dirty="0"/>
                        <a:t>6</a:t>
                      </a:r>
                    </a:p>
                  </a:txBody>
                  <a:tcPr/>
                </a:tc>
                <a:tc>
                  <a:txBody>
                    <a:bodyPr/>
                    <a:lstStyle/>
                    <a:p>
                      <a:r>
                        <a:rPr lang="en-US" dirty="0"/>
                        <a:t>147</a:t>
                      </a:r>
                    </a:p>
                  </a:txBody>
                  <a:tcPr/>
                </a:tc>
                <a:extLst>
                  <a:ext uri="{0D108BD9-81ED-4DB2-BD59-A6C34878D82A}">
                    <a16:rowId xmlns:a16="http://schemas.microsoft.com/office/drawing/2014/main" val="3786516912"/>
                  </a:ext>
                </a:extLst>
              </a:tr>
              <a:tr h="370840">
                <a:tc>
                  <a:txBody>
                    <a:bodyPr/>
                    <a:lstStyle/>
                    <a:p>
                      <a:r>
                        <a:rPr lang="en-US" dirty="0"/>
                        <a:t>3</a:t>
                      </a:r>
                    </a:p>
                  </a:txBody>
                  <a:tcPr/>
                </a:tc>
                <a:tc>
                  <a:txBody>
                    <a:bodyPr/>
                    <a:lstStyle/>
                    <a:p>
                      <a:r>
                        <a:rPr lang="en-US" dirty="0"/>
                        <a:t>7</a:t>
                      </a:r>
                    </a:p>
                  </a:txBody>
                  <a:tcPr/>
                </a:tc>
                <a:tc>
                  <a:txBody>
                    <a:bodyPr/>
                    <a:lstStyle/>
                    <a:p>
                      <a:r>
                        <a:rPr lang="en-US" dirty="0"/>
                        <a:t>161</a:t>
                      </a:r>
                    </a:p>
                  </a:txBody>
                  <a:tcPr/>
                </a:tc>
                <a:extLst>
                  <a:ext uri="{0D108BD9-81ED-4DB2-BD59-A6C34878D82A}">
                    <a16:rowId xmlns:a16="http://schemas.microsoft.com/office/drawing/2014/main" val="932453713"/>
                  </a:ext>
                </a:extLst>
              </a:tr>
              <a:tr h="370840">
                <a:tc>
                  <a:txBody>
                    <a:bodyPr/>
                    <a:lstStyle/>
                    <a:p>
                      <a:r>
                        <a:rPr lang="en-US" dirty="0"/>
                        <a:t>4</a:t>
                      </a:r>
                    </a:p>
                  </a:txBody>
                  <a:tcPr/>
                </a:tc>
                <a:tc>
                  <a:txBody>
                    <a:bodyPr/>
                    <a:lstStyle/>
                    <a:p>
                      <a:r>
                        <a:rPr lang="en-US" dirty="0"/>
                        <a:t>7</a:t>
                      </a:r>
                    </a:p>
                  </a:txBody>
                  <a:tcPr/>
                </a:tc>
                <a:tc>
                  <a:txBody>
                    <a:bodyPr/>
                    <a:lstStyle/>
                    <a:p>
                      <a:r>
                        <a:rPr lang="en-US" dirty="0"/>
                        <a:t>162</a:t>
                      </a:r>
                    </a:p>
                  </a:txBody>
                  <a:tcPr/>
                </a:tc>
                <a:extLst>
                  <a:ext uri="{0D108BD9-81ED-4DB2-BD59-A6C34878D82A}">
                    <a16:rowId xmlns:a16="http://schemas.microsoft.com/office/drawing/2014/main" val="578055633"/>
                  </a:ext>
                </a:extLst>
              </a:tr>
              <a:tr h="370840">
                <a:tc>
                  <a:txBody>
                    <a:bodyPr/>
                    <a:lstStyle/>
                    <a:p>
                      <a:r>
                        <a:rPr lang="en-US" dirty="0"/>
                        <a:t>5</a:t>
                      </a:r>
                    </a:p>
                  </a:txBody>
                  <a:tcPr/>
                </a:tc>
                <a:tc>
                  <a:txBody>
                    <a:bodyPr/>
                    <a:lstStyle/>
                    <a:p>
                      <a:r>
                        <a:rPr lang="en-US" dirty="0"/>
                        <a:t>8</a:t>
                      </a:r>
                    </a:p>
                  </a:txBody>
                  <a:tcPr/>
                </a:tc>
                <a:tc>
                  <a:txBody>
                    <a:bodyPr/>
                    <a:lstStyle/>
                    <a:p>
                      <a:r>
                        <a:rPr lang="en-US" dirty="0"/>
                        <a:t>170</a:t>
                      </a:r>
                    </a:p>
                  </a:txBody>
                  <a:tcPr/>
                </a:tc>
                <a:extLst>
                  <a:ext uri="{0D108BD9-81ED-4DB2-BD59-A6C34878D82A}">
                    <a16:rowId xmlns:a16="http://schemas.microsoft.com/office/drawing/2014/main" val="3795439346"/>
                  </a:ext>
                </a:extLst>
              </a:tr>
              <a:tr h="370840">
                <a:tc>
                  <a:txBody>
                    <a:bodyPr/>
                    <a:lstStyle/>
                    <a:p>
                      <a:r>
                        <a:rPr lang="en-US" dirty="0"/>
                        <a:t>6</a:t>
                      </a:r>
                    </a:p>
                  </a:txBody>
                  <a:tcPr/>
                </a:tc>
                <a:tc>
                  <a:txBody>
                    <a:bodyPr/>
                    <a:lstStyle/>
                    <a:p>
                      <a:r>
                        <a:rPr lang="en-US" dirty="0"/>
                        <a:t>10</a:t>
                      </a:r>
                    </a:p>
                  </a:txBody>
                  <a:tcPr/>
                </a:tc>
                <a:tc>
                  <a:txBody>
                    <a:bodyPr/>
                    <a:lstStyle/>
                    <a:p>
                      <a:r>
                        <a:rPr lang="en-US" dirty="0"/>
                        <a:t>179</a:t>
                      </a:r>
                    </a:p>
                  </a:txBody>
                  <a:tcPr/>
                </a:tc>
                <a:extLst>
                  <a:ext uri="{0D108BD9-81ED-4DB2-BD59-A6C34878D82A}">
                    <a16:rowId xmlns:a16="http://schemas.microsoft.com/office/drawing/2014/main" val="2556246661"/>
                  </a:ext>
                </a:extLst>
              </a:tr>
            </a:tbl>
          </a:graphicData>
        </a:graphic>
      </p:graphicFrame>
      <p:sp>
        <p:nvSpPr>
          <p:cNvPr id="4" name="TextBox 3">
            <a:extLst>
              <a:ext uri="{FF2B5EF4-FFF2-40B4-BE49-F238E27FC236}">
                <a16:creationId xmlns:a16="http://schemas.microsoft.com/office/drawing/2014/main" id="{D7AB0662-8EB3-BDD4-6C48-ECA892834313}"/>
              </a:ext>
            </a:extLst>
          </p:cNvPr>
          <p:cNvSpPr txBox="1"/>
          <p:nvPr/>
        </p:nvSpPr>
        <p:spPr>
          <a:xfrm>
            <a:off x="7912648" y="1407118"/>
            <a:ext cx="3517352" cy="3539430"/>
          </a:xfrm>
          <a:prstGeom prst="rect">
            <a:avLst/>
          </a:prstGeom>
          <a:noFill/>
        </p:spPr>
        <p:txBody>
          <a:bodyPr wrap="square" rtlCol="0">
            <a:spAutoFit/>
          </a:bodyPr>
          <a:lstStyle/>
          <a:p>
            <a:r>
              <a:rPr lang="en-US" sz="3200" dirty="0">
                <a:latin typeface="Calibri Light" panose="020F0302020204030204" pitchFamily="34" charset="0"/>
                <a:cs typeface="Calibri Light" panose="020F0302020204030204" pitchFamily="34" charset="0"/>
              </a:rPr>
              <a:t>Session 1 &amp; 2 </a:t>
            </a:r>
          </a:p>
          <a:p>
            <a:endParaRPr lang="en-US" sz="3200" dirty="0">
              <a:latin typeface="Calibri Light" panose="020F0302020204030204" pitchFamily="34" charset="0"/>
              <a:cs typeface="Calibri Light" panose="020F0302020204030204" pitchFamily="34" charset="0"/>
            </a:endParaRPr>
          </a:p>
          <a:p>
            <a:r>
              <a:rPr lang="en-US" sz="3200" dirty="0">
                <a:latin typeface="Calibri Light" panose="020F0302020204030204" pitchFamily="34" charset="0"/>
                <a:cs typeface="Calibri Light" panose="020F0302020204030204" pitchFamily="34" charset="0"/>
              </a:rPr>
              <a:t>= 6 x 20s all out sprints followed by 2 min passive recovery between sprints</a:t>
            </a:r>
          </a:p>
        </p:txBody>
      </p:sp>
      <p:pic>
        <p:nvPicPr>
          <p:cNvPr id="9" name="Picture 8" descr="Chart&#10;&#10;Description automatically generated">
            <a:extLst>
              <a:ext uri="{FF2B5EF4-FFF2-40B4-BE49-F238E27FC236}">
                <a16:creationId xmlns:a16="http://schemas.microsoft.com/office/drawing/2014/main" id="{FD907D36-B509-E23F-E1FA-EE6FC1BBB167}"/>
              </a:ext>
            </a:extLst>
          </p:cNvPr>
          <p:cNvPicPr>
            <a:picLocks noChangeAspect="1"/>
          </p:cNvPicPr>
          <p:nvPr/>
        </p:nvPicPr>
        <p:blipFill>
          <a:blip r:embed="rId3"/>
          <a:stretch>
            <a:fillRect/>
          </a:stretch>
        </p:blipFill>
        <p:spPr>
          <a:xfrm>
            <a:off x="3452870" y="299220"/>
            <a:ext cx="3131590" cy="2640915"/>
          </a:xfrm>
          <a:prstGeom prst="rect">
            <a:avLst/>
          </a:prstGeom>
        </p:spPr>
      </p:pic>
      <p:graphicFrame>
        <p:nvGraphicFramePr>
          <p:cNvPr id="11" name="Table 12">
            <a:extLst>
              <a:ext uri="{FF2B5EF4-FFF2-40B4-BE49-F238E27FC236}">
                <a16:creationId xmlns:a16="http://schemas.microsoft.com/office/drawing/2014/main" id="{F1B538A2-8AE3-57DC-C759-B23546EB0803}"/>
              </a:ext>
            </a:extLst>
          </p:cNvPr>
          <p:cNvGraphicFramePr>
            <a:graphicFrameLocks noGrp="1"/>
          </p:cNvGraphicFramePr>
          <p:nvPr>
            <p:extLst>
              <p:ext uri="{D42A27DB-BD31-4B8C-83A1-F6EECF244321}">
                <p14:modId xmlns:p14="http://schemas.microsoft.com/office/powerpoint/2010/main" val="453080723"/>
              </p:ext>
            </p:extLst>
          </p:nvPr>
        </p:nvGraphicFramePr>
        <p:xfrm>
          <a:off x="160640" y="3210713"/>
          <a:ext cx="3131590" cy="2927450"/>
        </p:xfrm>
        <a:graphic>
          <a:graphicData uri="http://schemas.openxmlformats.org/drawingml/2006/table">
            <a:tbl>
              <a:tblPr firstRow="1" bandRow="1">
                <a:tableStyleId>{7DF18680-E054-41AD-8BC1-D1AEF772440D}</a:tableStyleId>
              </a:tblPr>
              <a:tblGrid>
                <a:gridCol w="792894">
                  <a:extLst>
                    <a:ext uri="{9D8B030D-6E8A-4147-A177-3AD203B41FA5}">
                      <a16:colId xmlns:a16="http://schemas.microsoft.com/office/drawing/2014/main" val="1721243033"/>
                    </a:ext>
                  </a:extLst>
                </a:gridCol>
                <a:gridCol w="910769">
                  <a:extLst>
                    <a:ext uri="{9D8B030D-6E8A-4147-A177-3AD203B41FA5}">
                      <a16:colId xmlns:a16="http://schemas.microsoft.com/office/drawing/2014/main" val="1313879604"/>
                    </a:ext>
                  </a:extLst>
                </a:gridCol>
                <a:gridCol w="1427927">
                  <a:extLst>
                    <a:ext uri="{9D8B030D-6E8A-4147-A177-3AD203B41FA5}">
                      <a16:colId xmlns:a16="http://schemas.microsoft.com/office/drawing/2014/main" val="1983029108"/>
                    </a:ext>
                  </a:extLst>
                </a:gridCol>
              </a:tblGrid>
              <a:tr h="617075">
                <a:tc>
                  <a:txBody>
                    <a:bodyPr/>
                    <a:lstStyle/>
                    <a:p>
                      <a:r>
                        <a:rPr lang="en-US" dirty="0"/>
                        <a:t>REPS</a:t>
                      </a:r>
                    </a:p>
                  </a:txBody>
                  <a:tcPr/>
                </a:tc>
                <a:tc>
                  <a:txBody>
                    <a:bodyPr/>
                    <a:lstStyle/>
                    <a:p>
                      <a:r>
                        <a:rPr lang="en-US" dirty="0"/>
                        <a:t>RPE</a:t>
                      </a:r>
                    </a:p>
                  </a:txBody>
                  <a:tcPr/>
                </a:tc>
                <a:tc>
                  <a:txBody>
                    <a:bodyPr/>
                    <a:lstStyle/>
                    <a:p>
                      <a:r>
                        <a:rPr lang="en-US" dirty="0"/>
                        <a:t>HR (bpm)</a:t>
                      </a:r>
                    </a:p>
                  </a:txBody>
                  <a:tcPr/>
                </a:tc>
                <a:extLst>
                  <a:ext uri="{0D108BD9-81ED-4DB2-BD59-A6C34878D82A}">
                    <a16:rowId xmlns:a16="http://schemas.microsoft.com/office/drawing/2014/main" val="3836231905"/>
                  </a:ext>
                </a:extLst>
              </a:tr>
              <a:tr h="365733">
                <a:tc>
                  <a:txBody>
                    <a:bodyPr/>
                    <a:lstStyle/>
                    <a:p>
                      <a:r>
                        <a:rPr lang="en-US" dirty="0"/>
                        <a:t>1</a:t>
                      </a:r>
                    </a:p>
                  </a:txBody>
                  <a:tcPr/>
                </a:tc>
                <a:tc>
                  <a:txBody>
                    <a:bodyPr/>
                    <a:lstStyle/>
                    <a:p>
                      <a:r>
                        <a:rPr lang="en-US" dirty="0"/>
                        <a:t>4</a:t>
                      </a:r>
                    </a:p>
                  </a:txBody>
                  <a:tcPr/>
                </a:tc>
                <a:tc>
                  <a:txBody>
                    <a:bodyPr/>
                    <a:lstStyle/>
                    <a:p>
                      <a:r>
                        <a:rPr lang="en-US" dirty="0"/>
                        <a:t>170</a:t>
                      </a:r>
                    </a:p>
                  </a:txBody>
                  <a:tcPr/>
                </a:tc>
                <a:extLst>
                  <a:ext uri="{0D108BD9-81ED-4DB2-BD59-A6C34878D82A}">
                    <a16:rowId xmlns:a16="http://schemas.microsoft.com/office/drawing/2014/main" val="2020385921"/>
                  </a:ext>
                </a:extLst>
              </a:tr>
              <a:tr h="365733">
                <a:tc>
                  <a:txBody>
                    <a:bodyPr/>
                    <a:lstStyle/>
                    <a:p>
                      <a:r>
                        <a:rPr lang="en-US" dirty="0"/>
                        <a:t>2</a:t>
                      </a:r>
                    </a:p>
                  </a:txBody>
                  <a:tcPr/>
                </a:tc>
                <a:tc>
                  <a:txBody>
                    <a:bodyPr/>
                    <a:lstStyle/>
                    <a:p>
                      <a:r>
                        <a:rPr lang="en-US" dirty="0"/>
                        <a:t>4</a:t>
                      </a:r>
                    </a:p>
                  </a:txBody>
                  <a:tcPr/>
                </a:tc>
                <a:tc>
                  <a:txBody>
                    <a:bodyPr/>
                    <a:lstStyle/>
                    <a:p>
                      <a:r>
                        <a:rPr lang="en-US" dirty="0"/>
                        <a:t>174</a:t>
                      </a:r>
                    </a:p>
                  </a:txBody>
                  <a:tcPr/>
                </a:tc>
                <a:extLst>
                  <a:ext uri="{0D108BD9-81ED-4DB2-BD59-A6C34878D82A}">
                    <a16:rowId xmlns:a16="http://schemas.microsoft.com/office/drawing/2014/main" val="592893994"/>
                  </a:ext>
                </a:extLst>
              </a:tr>
              <a:tr h="365733">
                <a:tc>
                  <a:txBody>
                    <a:bodyPr/>
                    <a:lstStyle/>
                    <a:p>
                      <a:r>
                        <a:rPr lang="en-US" dirty="0"/>
                        <a:t>3</a:t>
                      </a:r>
                    </a:p>
                  </a:txBody>
                  <a:tcPr/>
                </a:tc>
                <a:tc>
                  <a:txBody>
                    <a:bodyPr/>
                    <a:lstStyle/>
                    <a:p>
                      <a:r>
                        <a:rPr lang="en-US" dirty="0"/>
                        <a:t>7</a:t>
                      </a:r>
                    </a:p>
                  </a:txBody>
                  <a:tcPr/>
                </a:tc>
                <a:tc>
                  <a:txBody>
                    <a:bodyPr/>
                    <a:lstStyle/>
                    <a:p>
                      <a:r>
                        <a:rPr lang="en-US" dirty="0"/>
                        <a:t>178</a:t>
                      </a:r>
                    </a:p>
                  </a:txBody>
                  <a:tcPr/>
                </a:tc>
                <a:extLst>
                  <a:ext uri="{0D108BD9-81ED-4DB2-BD59-A6C34878D82A}">
                    <a16:rowId xmlns:a16="http://schemas.microsoft.com/office/drawing/2014/main" val="3905675661"/>
                  </a:ext>
                </a:extLst>
              </a:tr>
              <a:tr h="365733">
                <a:tc>
                  <a:txBody>
                    <a:bodyPr/>
                    <a:lstStyle/>
                    <a:p>
                      <a:r>
                        <a:rPr lang="en-US" dirty="0"/>
                        <a:t>4</a:t>
                      </a:r>
                    </a:p>
                  </a:txBody>
                  <a:tcPr/>
                </a:tc>
                <a:tc>
                  <a:txBody>
                    <a:bodyPr/>
                    <a:lstStyle/>
                    <a:p>
                      <a:r>
                        <a:rPr lang="en-US" dirty="0"/>
                        <a:t>8</a:t>
                      </a:r>
                    </a:p>
                  </a:txBody>
                  <a:tcPr/>
                </a:tc>
                <a:tc>
                  <a:txBody>
                    <a:bodyPr/>
                    <a:lstStyle/>
                    <a:p>
                      <a:r>
                        <a:rPr lang="en-US" dirty="0"/>
                        <a:t>180</a:t>
                      </a:r>
                    </a:p>
                  </a:txBody>
                  <a:tcPr/>
                </a:tc>
                <a:extLst>
                  <a:ext uri="{0D108BD9-81ED-4DB2-BD59-A6C34878D82A}">
                    <a16:rowId xmlns:a16="http://schemas.microsoft.com/office/drawing/2014/main" val="2170007668"/>
                  </a:ext>
                </a:extLst>
              </a:tr>
              <a:tr h="365733">
                <a:tc>
                  <a:txBody>
                    <a:bodyPr/>
                    <a:lstStyle/>
                    <a:p>
                      <a:r>
                        <a:rPr lang="en-US" dirty="0"/>
                        <a:t>5</a:t>
                      </a:r>
                    </a:p>
                  </a:txBody>
                  <a:tcPr/>
                </a:tc>
                <a:tc>
                  <a:txBody>
                    <a:bodyPr/>
                    <a:lstStyle/>
                    <a:p>
                      <a:r>
                        <a:rPr lang="en-US" dirty="0"/>
                        <a:t>9</a:t>
                      </a:r>
                    </a:p>
                  </a:txBody>
                  <a:tcPr/>
                </a:tc>
                <a:tc>
                  <a:txBody>
                    <a:bodyPr/>
                    <a:lstStyle/>
                    <a:p>
                      <a:r>
                        <a:rPr lang="en-US" dirty="0"/>
                        <a:t>170</a:t>
                      </a:r>
                    </a:p>
                  </a:txBody>
                  <a:tcPr/>
                </a:tc>
                <a:extLst>
                  <a:ext uri="{0D108BD9-81ED-4DB2-BD59-A6C34878D82A}">
                    <a16:rowId xmlns:a16="http://schemas.microsoft.com/office/drawing/2014/main" val="574179827"/>
                  </a:ext>
                </a:extLst>
              </a:tr>
              <a:tr h="481575">
                <a:tc>
                  <a:txBody>
                    <a:bodyPr/>
                    <a:lstStyle/>
                    <a:p>
                      <a:r>
                        <a:rPr lang="en-US" dirty="0"/>
                        <a:t>6</a:t>
                      </a:r>
                    </a:p>
                  </a:txBody>
                  <a:tcPr/>
                </a:tc>
                <a:tc>
                  <a:txBody>
                    <a:bodyPr/>
                    <a:lstStyle/>
                    <a:p>
                      <a:r>
                        <a:rPr lang="en-US" dirty="0"/>
                        <a:t>10</a:t>
                      </a:r>
                    </a:p>
                  </a:txBody>
                  <a:tcPr/>
                </a:tc>
                <a:tc>
                  <a:txBody>
                    <a:bodyPr/>
                    <a:lstStyle/>
                    <a:p>
                      <a:r>
                        <a:rPr lang="en-US" dirty="0"/>
                        <a:t>172</a:t>
                      </a:r>
                    </a:p>
                  </a:txBody>
                  <a:tcPr/>
                </a:tc>
                <a:extLst>
                  <a:ext uri="{0D108BD9-81ED-4DB2-BD59-A6C34878D82A}">
                    <a16:rowId xmlns:a16="http://schemas.microsoft.com/office/drawing/2014/main" val="4139671835"/>
                  </a:ext>
                </a:extLst>
              </a:tr>
            </a:tbl>
          </a:graphicData>
        </a:graphic>
      </p:graphicFrame>
      <p:pic>
        <p:nvPicPr>
          <p:cNvPr id="14" name="Picture 13" descr="Chart, histogram&#10;&#10;Description automatically generated">
            <a:extLst>
              <a:ext uri="{FF2B5EF4-FFF2-40B4-BE49-F238E27FC236}">
                <a16:creationId xmlns:a16="http://schemas.microsoft.com/office/drawing/2014/main" id="{A679FC13-C289-779D-6CED-8A0BF40B736F}"/>
              </a:ext>
            </a:extLst>
          </p:cNvPr>
          <p:cNvPicPr>
            <a:picLocks noChangeAspect="1"/>
          </p:cNvPicPr>
          <p:nvPr/>
        </p:nvPicPr>
        <p:blipFill>
          <a:blip r:embed="rId4"/>
          <a:stretch>
            <a:fillRect/>
          </a:stretch>
        </p:blipFill>
        <p:spPr>
          <a:xfrm>
            <a:off x="3452870" y="3210713"/>
            <a:ext cx="3131590" cy="2948107"/>
          </a:xfrm>
          <a:prstGeom prst="rect">
            <a:avLst/>
          </a:prstGeom>
        </p:spPr>
      </p:pic>
      <p:sp>
        <p:nvSpPr>
          <p:cNvPr id="17" name="TextBox 16">
            <a:extLst>
              <a:ext uri="{FF2B5EF4-FFF2-40B4-BE49-F238E27FC236}">
                <a16:creationId xmlns:a16="http://schemas.microsoft.com/office/drawing/2014/main" id="{2D2638E7-47B3-B636-CC7A-607B1DA3E431}"/>
              </a:ext>
            </a:extLst>
          </p:cNvPr>
          <p:cNvSpPr txBox="1"/>
          <p:nvPr/>
        </p:nvSpPr>
        <p:spPr>
          <a:xfrm>
            <a:off x="8337117" y="518893"/>
            <a:ext cx="2207057" cy="707886"/>
          </a:xfrm>
          <a:prstGeom prst="rect">
            <a:avLst/>
          </a:prstGeom>
          <a:noFill/>
        </p:spPr>
        <p:txBody>
          <a:bodyPr wrap="square" rtlCol="0">
            <a:spAutoFit/>
          </a:bodyPr>
          <a:lstStyle/>
          <a:p>
            <a:r>
              <a:rPr lang="en-US" sz="4000" b="1" dirty="0">
                <a:latin typeface="Calibri Light" panose="020F0302020204030204" pitchFamily="34" charset="0"/>
                <a:cs typeface="Calibri Light" panose="020F0302020204030204" pitchFamily="34" charset="0"/>
              </a:rPr>
              <a:t>WEEK 1</a:t>
            </a:r>
          </a:p>
        </p:txBody>
      </p:sp>
    </p:spTree>
    <p:extLst>
      <p:ext uri="{BB962C8B-B14F-4D97-AF65-F5344CB8AC3E}">
        <p14:creationId xmlns:p14="http://schemas.microsoft.com/office/powerpoint/2010/main" val="1318529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1DAB671-E6AE-F77D-FCDF-228E3CF5BE50}"/>
              </a:ext>
            </a:extLst>
          </p:cNvPr>
          <p:cNvSpPr txBox="1"/>
          <p:nvPr/>
        </p:nvSpPr>
        <p:spPr>
          <a:xfrm>
            <a:off x="8786355" y="461308"/>
            <a:ext cx="1936377" cy="707886"/>
          </a:xfrm>
          <a:prstGeom prst="rect">
            <a:avLst/>
          </a:prstGeom>
          <a:noFill/>
        </p:spPr>
        <p:txBody>
          <a:bodyPr wrap="square" rtlCol="0">
            <a:spAutoFit/>
          </a:bodyPr>
          <a:lstStyle/>
          <a:p>
            <a:r>
              <a:rPr lang="en-US" sz="4000" b="1" dirty="0">
                <a:latin typeface="Calibri Light" panose="020F0302020204030204" pitchFamily="34" charset="0"/>
                <a:cs typeface="Calibri Light" panose="020F0302020204030204" pitchFamily="34" charset="0"/>
              </a:rPr>
              <a:t>WEEK 2</a:t>
            </a:r>
          </a:p>
        </p:txBody>
      </p:sp>
      <p:graphicFrame>
        <p:nvGraphicFramePr>
          <p:cNvPr id="3" name="Table 3">
            <a:extLst>
              <a:ext uri="{FF2B5EF4-FFF2-40B4-BE49-F238E27FC236}">
                <a16:creationId xmlns:a16="http://schemas.microsoft.com/office/drawing/2014/main" id="{102788DA-7DA4-9310-7AE3-5F7D917D40D8}"/>
              </a:ext>
            </a:extLst>
          </p:cNvPr>
          <p:cNvGraphicFramePr>
            <a:graphicFrameLocks noGrp="1"/>
          </p:cNvGraphicFramePr>
          <p:nvPr>
            <p:extLst>
              <p:ext uri="{D42A27DB-BD31-4B8C-83A1-F6EECF244321}">
                <p14:modId xmlns:p14="http://schemas.microsoft.com/office/powerpoint/2010/main" val="1834891933"/>
              </p:ext>
            </p:extLst>
          </p:nvPr>
        </p:nvGraphicFramePr>
        <p:xfrm>
          <a:off x="268014" y="470428"/>
          <a:ext cx="3137633" cy="2966720"/>
        </p:xfrm>
        <a:graphic>
          <a:graphicData uri="http://schemas.openxmlformats.org/drawingml/2006/table">
            <a:tbl>
              <a:tblPr firstRow="1" bandRow="1">
                <a:tableStyleId>{21E4AEA4-8DFA-4A89-87EB-49C32662AFE0}</a:tableStyleId>
              </a:tblPr>
              <a:tblGrid>
                <a:gridCol w="808032">
                  <a:extLst>
                    <a:ext uri="{9D8B030D-6E8A-4147-A177-3AD203B41FA5}">
                      <a16:colId xmlns:a16="http://schemas.microsoft.com/office/drawing/2014/main" val="2147446691"/>
                    </a:ext>
                  </a:extLst>
                </a:gridCol>
                <a:gridCol w="728663">
                  <a:extLst>
                    <a:ext uri="{9D8B030D-6E8A-4147-A177-3AD203B41FA5}">
                      <a16:colId xmlns:a16="http://schemas.microsoft.com/office/drawing/2014/main" val="3580820380"/>
                    </a:ext>
                  </a:extLst>
                </a:gridCol>
                <a:gridCol w="1600938">
                  <a:extLst>
                    <a:ext uri="{9D8B030D-6E8A-4147-A177-3AD203B41FA5}">
                      <a16:colId xmlns:a16="http://schemas.microsoft.com/office/drawing/2014/main" val="3437660486"/>
                    </a:ext>
                  </a:extLst>
                </a:gridCol>
              </a:tblGrid>
              <a:tr h="370840">
                <a:tc>
                  <a:txBody>
                    <a:bodyPr/>
                    <a:lstStyle/>
                    <a:p>
                      <a:r>
                        <a:rPr lang="en-US" dirty="0"/>
                        <a:t>REPS</a:t>
                      </a:r>
                    </a:p>
                  </a:txBody>
                  <a:tcPr/>
                </a:tc>
                <a:tc>
                  <a:txBody>
                    <a:bodyPr/>
                    <a:lstStyle/>
                    <a:p>
                      <a:r>
                        <a:rPr lang="en-US" dirty="0"/>
                        <a:t>RPE</a:t>
                      </a:r>
                    </a:p>
                  </a:txBody>
                  <a:tcPr/>
                </a:tc>
                <a:tc>
                  <a:txBody>
                    <a:bodyPr/>
                    <a:lstStyle/>
                    <a:p>
                      <a:r>
                        <a:rPr lang="en-US" dirty="0"/>
                        <a:t>HR (BPM)</a:t>
                      </a:r>
                    </a:p>
                  </a:txBody>
                  <a:tcPr/>
                </a:tc>
                <a:extLst>
                  <a:ext uri="{0D108BD9-81ED-4DB2-BD59-A6C34878D82A}">
                    <a16:rowId xmlns:a16="http://schemas.microsoft.com/office/drawing/2014/main" val="925648932"/>
                  </a:ext>
                </a:extLst>
              </a:tr>
              <a:tr h="370840">
                <a:tc>
                  <a:txBody>
                    <a:bodyPr/>
                    <a:lstStyle/>
                    <a:p>
                      <a:r>
                        <a:rPr lang="en-US" dirty="0"/>
                        <a:t>1</a:t>
                      </a:r>
                    </a:p>
                  </a:txBody>
                  <a:tcPr/>
                </a:tc>
                <a:tc>
                  <a:txBody>
                    <a:bodyPr/>
                    <a:lstStyle/>
                    <a:p>
                      <a:r>
                        <a:rPr lang="en-US" dirty="0"/>
                        <a:t>4</a:t>
                      </a:r>
                    </a:p>
                  </a:txBody>
                  <a:tcPr/>
                </a:tc>
                <a:tc>
                  <a:txBody>
                    <a:bodyPr/>
                    <a:lstStyle/>
                    <a:p>
                      <a:r>
                        <a:rPr lang="en-US" dirty="0"/>
                        <a:t>136</a:t>
                      </a:r>
                    </a:p>
                  </a:txBody>
                  <a:tcPr/>
                </a:tc>
                <a:extLst>
                  <a:ext uri="{0D108BD9-81ED-4DB2-BD59-A6C34878D82A}">
                    <a16:rowId xmlns:a16="http://schemas.microsoft.com/office/drawing/2014/main" val="2751489912"/>
                  </a:ext>
                </a:extLst>
              </a:tr>
              <a:tr h="370840">
                <a:tc>
                  <a:txBody>
                    <a:bodyPr/>
                    <a:lstStyle/>
                    <a:p>
                      <a:r>
                        <a:rPr lang="en-US" dirty="0"/>
                        <a:t>2</a:t>
                      </a:r>
                    </a:p>
                  </a:txBody>
                  <a:tcPr/>
                </a:tc>
                <a:tc>
                  <a:txBody>
                    <a:bodyPr/>
                    <a:lstStyle/>
                    <a:p>
                      <a:r>
                        <a:rPr lang="en-US" dirty="0"/>
                        <a:t>4</a:t>
                      </a:r>
                    </a:p>
                  </a:txBody>
                  <a:tcPr/>
                </a:tc>
                <a:tc>
                  <a:txBody>
                    <a:bodyPr/>
                    <a:lstStyle/>
                    <a:p>
                      <a:r>
                        <a:rPr lang="en-US" dirty="0"/>
                        <a:t>160</a:t>
                      </a:r>
                    </a:p>
                  </a:txBody>
                  <a:tcPr/>
                </a:tc>
                <a:extLst>
                  <a:ext uri="{0D108BD9-81ED-4DB2-BD59-A6C34878D82A}">
                    <a16:rowId xmlns:a16="http://schemas.microsoft.com/office/drawing/2014/main" val="1837386227"/>
                  </a:ext>
                </a:extLst>
              </a:tr>
              <a:tr h="370840">
                <a:tc>
                  <a:txBody>
                    <a:bodyPr/>
                    <a:lstStyle/>
                    <a:p>
                      <a:r>
                        <a:rPr lang="en-US" dirty="0"/>
                        <a:t>3</a:t>
                      </a:r>
                    </a:p>
                  </a:txBody>
                  <a:tcPr/>
                </a:tc>
                <a:tc>
                  <a:txBody>
                    <a:bodyPr/>
                    <a:lstStyle/>
                    <a:p>
                      <a:r>
                        <a:rPr lang="en-US" dirty="0"/>
                        <a:t>5</a:t>
                      </a:r>
                    </a:p>
                  </a:txBody>
                  <a:tcPr/>
                </a:tc>
                <a:tc>
                  <a:txBody>
                    <a:bodyPr/>
                    <a:lstStyle/>
                    <a:p>
                      <a:r>
                        <a:rPr lang="en-US" dirty="0"/>
                        <a:t>166</a:t>
                      </a:r>
                    </a:p>
                  </a:txBody>
                  <a:tcPr/>
                </a:tc>
                <a:extLst>
                  <a:ext uri="{0D108BD9-81ED-4DB2-BD59-A6C34878D82A}">
                    <a16:rowId xmlns:a16="http://schemas.microsoft.com/office/drawing/2014/main" val="328608731"/>
                  </a:ext>
                </a:extLst>
              </a:tr>
              <a:tr h="370840">
                <a:tc>
                  <a:txBody>
                    <a:bodyPr/>
                    <a:lstStyle/>
                    <a:p>
                      <a:r>
                        <a:rPr lang="en-US" dirty="0"/>
                        <a:t>4</a:t>
                      </a:r>
                    </a:p>
                  </a:txBody>
                  <a:tcPr/>
                </a:tc>
                <a:tc>
                  <a:txBody>
                    <a:bodyPr/>
                    <a:lstStyle/>
                    <a:p>
                      <a:r>
                        <a:rPr lang="en-US" dirty="0"/>
                        <a:t>5</a:t>
                      </a:r>
                    </a:p>
                  </a:txBody>
                  <a:tcPr/>
                </a:tc>
                <a:tc>
                  <a:txBody>
                    <a:bodyPr/>
                    <a:lstStyle/>
                    <a:p>
                      <a:r>
                        <a:rPr lang="en-US" dirty="0"/>
                        <a:t>168</a:t>
                      </a:r>
                    </a:p>
                  </a:txBody>
                  <a:tcPr/>
                </a:tc>
                <a:extLst>
                  <a:ext uri="{0D108BD9-81ED-4DB2-BD59-A6C34878D82A}">
                    <a16:rowId xmlns:a16="http://schemas.microsoft.com/office/drawing/2014/main" val="3195880251"/>
                  </a:ext>
                </a:extLst>
              </a:tr>
              <a:tr h="370840">
                <a:tc>
                  <a:txBody>
                    <a:bodyPr/>
                    <a:lstStyle/>
                    <a:p>
                      <a:r>
                        <a:rPr lang="en-US" dirty="0"/>
                        <a:t>5</a:t>
                      </a:r>
                    </a:p>
                  </a:txBody>
                  <a:tcPr/>
                </a:tc>
                <a:tc>
                  <a:txBody>
                    <a:bodyPr/>
                    <a:lstStyle/>
                    <a:p>
                      <a:r>
                        <a:rPr lang="en-US" dirty="0"/>
                        <a:t>7</a:t>
                      </a:r>
                    </a:p>
                  </a:txBody>
                  <a:tcPr/>
                </a:tc>
                <a:tc>
                  <a:txBody>
                    <a:bodyPr/>
                    <a:lstStyle/>
                    <a:p>
                      <a:r>
                        <a:rPr lang="en-US" dirty="0"/>
                        <a:t>170</a:t>
                      </a:r>
                    </a:p>
                  </a:txBody>
                  <a:tcPr/>
                </a:tc>
                <a:extLst>
                  <a:ext uri="{0D108BD9-81ED-4DB2-BD59-A6C34878D82A}">
                    <a16:rowId xmlns:a16="http://schemas.microsoft.com/office/drawing/2014/main" val="1590740076"/>
                  </a:ext>
                </a:extLst>
              </a:tr>
              <a:tr h="370840">
                <a:tc>
                  <a:txBody>
                    <a:bodyPr/>
                    <a:lstStyle/>
                    <a:p>
                      <a:r>
                        <a:rPr lang="en-US" dirty="0"/>
                        <a:t>6</a:t>
                      </a:r>
                    </a:p>
                  </a:txBody>
                  <a:tcPr/>
                </a:tc>
                <a:tc>
                  <a:txBody>
                    <a:bodyPr/>
                    <a:lstStyle/>
                    <a:p>
                      <a:r>
                        <a:rPr lang="en-US" dirty="0"/>
                        <a:t>8</a:t>
                      </a:r>
                    </a:p>
                  </a:txBody>
                  <a:tcPr/>
                </a:tc>
                <a:tc>
                  <a:txBody>
                    <a:bodyPr/>
                    <a:lstStyle/>
                    <a:p>
                      <a:r>
                        <a:rPr lang="en-US" dirty="0"/>
                        <a:t>179</a:t>
                      </a:r>
                    </a:p>
                  </a:txBody>
                  <a:tcPr/>
                </a:tc>
                <a:extLst>
                  <a:ext uri="{0D108BD9-81ED-4DB2-BD59-A6C34878D82A}">
                    <a16:rowId xmlns:a16="http://schemas.microsoft.com/office/drawing/2014/main" val="4027806220"/>
                  </a:ext>
                </a:extLst>
              </a:tr>
              <a:tr h="370840">
                <a:tc>
                  <a:txBody>
                    <a:bodyPr/>
                    <a:lstStyle/>
                    <a:p>
                      <a:r>
                        <a:rPr lang="en-US" dirty="0"/>
                        <a:t>7</a:t>
                      </a:r>
                    </a:p>
                  </a:txBody>
                  <a:tcPr/>
                </a:tc>
                <a:tc>
                  <a:txBody>
                    <a:bodyPr/>
                    <a:lstStyle/>
                    <a:p>
                      <a:r>
                        <a:rPr lang="en-US" dirty="0"/>
                        <a:t>9</a:t>
                      </a:r>
                    </a:p>
                  </a:txBody>
                  <a:tcPr/>
                </a:tc>
                <a:tc>
                  <a:txBody>
                    <a:bodyPr/>
                    <a:lstStyle/>
                    <a:p>
                      <a:r>
                        <a:rPr lang="en-US" dirty="0"/>
                        <a:t>175</a:t>
                      </a:r>
                    </a:p>
                  </a:txBody>
                  <a:tcPr/>
                </a:tc>
                <a:extLst>
                  <a:ext uri="{0D108BD9-81ED-4DB2-BD59-A6C34878D82A}">
                    <a16:rowId xmlns:a16="http://schemas.microsoft.com/office/drawing/2014/main" val="3913674022"/>
                  </a:ext>
                </a:extLst>
              </a:tr>
            </a:tbl>
          </a:graphicData>
        </a:graphic>
      </p:graphicFrame>
      <p:sp>
        <p:nvSpPr>
          <p:cNvPr id="4" name="TextBox 3">
            <a:extLst>
              <a:ext uri="{FF2B5EF4-FFF2-40B4-BE49-F238E27FC236}">
                <a16:creationId xmlns:a16="http://schemas.microsoft.com/office/drawing/2014/main" id="{4E3FE36D-D0F2-AB65-052B-DCC18B60FECE}"/>
              </a:ext>
            </a:extLst>
          </p:cNvPr>
          <p:cNvSpPr txBox="1"/>
          <p:nvPr/>
        </p:nvSpPr>
        <p:spPr>
          <a:xfrm>
            <a:off x="8505825" y="1410712"/>
            <a:ext cx="3686175" cy="4278094"/>
          </a:xfrm>
          <a:prstGeom prst="rect">
            <a:avLst/>
          </a:prstGeom>
          <a:noFill/>
        </p:spPr>
        <p:txBody>
          <a:bodyPr wrap="square" rtlCol="0">
            <a:spAutoFit/>
          </a:bodyPr>
          <a:lstStyle/>
          <a:p>
            <a:r>
              <a:rPr lang="en-US" sz="3200" dirty="0">
                <a:latin typeface="Calibri Light" panose="020F0302020204030204" pitchFamily="34" charset="0"/>
                <a:cs typeface="Calibri Light" panose="020F0302020204030204" pitchFamily="34" charset="0"/>
              </a:rPr>
              <a:t>Sessions 3 &amp; 4 </a:t>
            </a:r>
          </a:p>
          <a:p>
            <a:endParaRPr lang="en-US" sz="3200" dirty="0">
              <a:latin typeface="Calibri Light" panose="020F0302020204030204" pitchFamily="34" charset="0"/>
              <a:cs typeface="Calibri Light" panose="020F0302020204030204" pitchFamily="34" charset="0"/>
            </a:endParaRPr>
          </a:p>
          <a:p>
            <a:r>
              <a:rPr lang="en-US" sz="3200" dirty="0">
                <a:latin typeface="Calibri Light" panose="020F0302020204030204" pitchFamily="34" charset="0"/>
                <a:cs typeface="Calibri Light" panose="020F0302020204030204" pitchFamily="34" charset="0"/>
              </a:rPr>
              <a:t>= 4-7x 20s all out sprints with a  2minute passive recovery between each sprint. </a:t>
            </a:r>
          </a:p>
          <a:p>
            <a:endParaRPr lang="en-US" sz="2400" dirty="0">
              <a:latin typeface="Calibri" panose="020F0502020204030204" pitchFamily="34" charset="0"/>
              <a:cs typeface="Calibri" panose="020F0502020204030204" pitchFamily="34" charset="0"/>
            </a:endParaRPr>
          </a:p>
          <a:p>
            <a:endParaRPr lang="en-US" sz="2400" dirty="0">
              <a:latin typeface="Calibri" panose="020F0502020204030204" pitchFamily="34" charset="0"/>
              <a:cs typeface="Calibri" panose="020F0502020204030204" pitchFamily="34" charset="0"/>
            </a:endParaRPr>
          </a:p>
        </p:txBody>
      </p:sp>
      <p:graphicFrame>
        <p:nvGraphicFramePr>
          <p:cNvPr id="6" name="Table 6">
            <a:extLst>
              <a:ext uri="{FF2B5EF4-FFF2-40B4-BE49-F238E27FC236}">
                <a16:creationId xmlns:a16="http://schemas.microsoft.com/office/drawing/2014/main" id="{48A5555C-48BB-05AC-2C01-C6BBC49B0D79}"/>
              </a:ext>
            </a:extLst>
          </p:cNvPr>
          <p:cNvGraphicFramePr>
            <a:graphicFrameLocks noGrp="1"/>
          </p:cNvGraphicFramePr>
          <p:nvPr>
            <p:extLst>
              <p:ext uri="{D42A27DB-BD31-4B8C-83A1-F6EECF244321}">
                <p14:modId xmlns:p14="http://schemas.microsoft.com/office/powerpoint/2010/main" val="1805151057"/>
              </p:ext>
            </p:extLst>
          </p:nvPr>
        </p:nvGraphicFramePr>
        <p:xfrm>
          <a:off x="268014" y="3608598"/>
          <a:ext cx="3137633" cy="2635040"/>
        </p:xfrm>
        <a:graphic>
          <a:graphicData uri="http://schemas.openxmlformats.org/drawingml/2006/table">
            <a:tbl>
              <a:tblPr firstRow="1" bandRow="1">
                <a:tableStyleId>{7DF18680-E054-41AD-8BC1-D1AEF772440D}</a:tableStyleId>
              </a:tblPr>
              <a:tblGrid>
                <a:gridCol w="888262">
                  <a:extLst>
                    <a:ext uri="{9D8B030D-6E8A-4147-A177-3AD203B41FA5}">
                      <a16:colId xmlns:a16="http://schemas.microsoft.com/office/drawing/2014/main" val="969090939"/>
                    </a:ext>
                  </a:extLst>
                </a:gridCol>
                <a:gridCol w="889287">
                  <a:extLst>
                    <a:ext uri="{9D8B030D-6E8A-4147-A177-3AD203B41FA5}">
                      <a16:colId xmlns:a16="http://schemas.microsoft.com/office/drawing/2014/main" val="2069306836"/>
                    </a:ext>
                  </a:extLst>
                </a:gridCol>
                <a:gridCol w="1360084">
                  <a:extLst>
                    <a:ext uri="{9D8B030D-6E8A-4147-A177-3AD203B41FA5}">
                      <a16:colId xmlns:a16="http://schemas.microsoft.com/office/drawing/2014/main" val="3383361404"/>
                    </a:ext>
                  </a:extLst>
                </a:gridCol>
              </a:tblGrid>
              <a:tr h="527008">
                <a:tc>
                  <a:txBody>
                    <a:bodyPr/>
                    <a:lstStyle/>
                    <a:p>
                      <a:r>
                        <a:rPr lang="en-US" dirty="0"/>
                        <a:t>REPS</a:t>
                      </a:r>
                    </a:p>
                  </a:txBody>
                  <a:tcPr/>
                </a:tc>
                <a:tc>
                  <a:txBody>
                    <a:bodyPr/>
                    <a:lstStyle/>
                    <a:p>
                      <a:r>
                        <a:rPr lang="en-US" dirty="0"/>
                        <a:t>RPE</a:t>
                      </a:r>
                    </a:p>
                  </a:txBody>
                  <a:tcPr/>
                </a:tc>
                <a:tc>
                  <a:txBody>
                    <a:bodyPr/>
                    <a:lstStyle/>
                    <a:p>
                      <a:r>
                        <a:rPr lang="en-US" dirty="0"/>
                        <a:t>HR (BPM)</a:t>
                      </a:r>
                    </a:p>
                  </a:txBody>
                  <a:tcPr/>
                </a:tc>
                <a:extLst>
                  <a:ext uri="{0D108BD9-81ED-4DB2-BD59-A6C34878D82A}">
                    <a16:rowId xmlns:a16="http://schemas.microsoft.com/office/drawing/2014/main" val="794912521"/>
                  </a:ext>
                </a:extLst>
              </a:tr>
              <a:tr h="527008">
                <a:tc>
                  <a:txBody>
                    <a:bodyPr/>
                    <a:lstStyle/>
                    <a:p>
                      <a:r>
                        <a:rPr lang="en-US" dirty="0"/>
                        <a:t>1</a:t>
                      </a:r>
                    </a:p>
                  </a:txBody>
                  <a:tcPr/>
                </a:tc>
                <a:tc>
                  <a:txBody>
                    <a:bodyPr/>
                    <a:lstStyle/>
                    <a:p>
                      <a:r>
                        <a:rPr lang="en-US" dirty="0"/>
                        <a:t>6</a:t>
                      </a:r>
                    </a:p>
                  </a:txBody>
                  <a:tcPr/>
                </a:tc>
                <a:tc>
                  <a:txBody>
                    <a:bodyPr/>
                    <a:lstStyle/>
                    <a:p>
                      <a:r>
                        <a:rPr lang="en-US" dirty="0"/>
                        <a:t>169</a:t>
                      </a:r>
                    </a:p>
                  </a:txBody>
                  <a:tcPr/>
                </a:tc>
                <a:extLst>
                  <a:ext uri="{0D108BD9-81ED-4DB2-BD59-A6C34878D82A}">
                    <a16:rowId xmlns:a16="http://schemas.microsoft.com/office/drawing/2014/main" val="1661163985"/>
                  </a:ext>
                </a:extLst>
              </a:tr>
              <a:tr h="527008">
                <a:tc>
                  <a:txBody>
                    <a:bodyPr/>
                    <a:lstStyle/>
                    <a:p>
                      <a:r>
                        <a:rPr lang="en-US" dirty="0"/>
                        <a:t>2</a:t>
                      </a:r>
                    </a:p>
                  </a:txBody>
                  <a:tcPr/>
                </a:tc>
                <a:tc>
                  <a:txBody>
                    <a:bodyPr/>
                    <a:lstStyle/>
                    <a:p>
                      <a:r>
                        <a:rPr lang="en-US" dirty="0"/>
                        <a:t>7</a:t>
                      </a:r>
                    </a:p>
                  </a:txBody>
                  <a:tcPr/>
                </a:tc>
                <a:tc>
                  <a:txBody>
                    <a:bodyPr/>
                    <a:lstStyle/>
                    <a:p>
                      <a:r>
                        <a:rPr lang="en-US" dirty="0"/>
                        <a:t>163</a:t>
                      </a:r>
                    </a:p>
                  </a:txBody>
                  <a:tcPr/>
                </a:tc>
                <a:extLst>
                  <a:ext uri="{0D108BD9-81ED-4DB2-BD59-A6C34878D82A}">
                    <a16:rowId xmlns:a16="http://schemas.microsoft.com/office/drawing/2014/main" val="2149582111"/>
                  </a:ext>
                </a:extLst>
              </a:tr>
              <a:tr h="527008">
                <a:tc>
                  <a:txBody>
                    <a:bodyPr/>
                    <a:lstStyle/>
                    <a:p>
                      <a:r>
                        <a:rPr lang="en-US" dirty="0"/>
                        <a:t>3</a:t>
                      </a:r>
                    </a:p>
                  </a:txBody>
                  <a:tcPr/>
                </a:tc>
                <a:tc>
                  <a:txBody>
                    <a:bodyPr/>
                    <a:lstStyle/>
                    <a:p>
                      <a:r>
                        <a:rPr lang="en-US" dirty="0"/>
                        <a:t>10</a:t>
                      </a:r>
                    </a:p>
                  </a:txBody>
                  <a:tcPr/>
                </a:tc>
                <a:tc>
                  <a:txBody>
                    <a:bodyPr/>
                    <a:lstStyle/>
                    <a:p>
                      <a:r>
                        <a:rPr lang="en-US" dirty="0"/>
                        <a:t>176</a:t>
                      </a:r>
                    </a:p>
                  </a:txBody>
                  <a:tcPr/>
                </a:tc>
                <a:extLst>
                  <a:ext uri="{0D108BD9-81ED-4DB2-BD59-A6C34878D82A}">
                    <a16:rowId xmlns:a16="http://schemas.microsoft.com/office/drawing/2014/main" val="2057607974"/>
                  </a:ext>
                </a:extLst>
              </a:tr>
              <a:tr h="527008">
                <a:tc>
                  <a:txBody>
                    <a:bodyPr/>
                    <a:lstStyle/>
                    <a:p>
                      <a:r>
                        <a:rPr lang="en-US" dirty="0"/>
                        <a:t>4</a:t>
                      </a:r>
                    </a:p>
                  </a:txBody>
                  <a:tcPr/>
                </a:tc>
                <a:tc>
                  <a:txBody>
                    <a:bodyPr/>
                    <a:lstStyle/>
                    <a:p>
                      <a:r>
                        <a:rPr lang="en-US" dirty="0"/>
                        <a:t>10</a:t>
                      </a:r>
                    </a:p>
                  </a:txBody>
                  <a:tcPr/>
                </a:tc>
                <a:tc>
                  <a:txBody>
                    <a:bodyPr/>
                    <a:lstStyle/>
                    <a:p>
                      <a:r>
                        <a:rPr lang="en-US" dirty="0"/>
                        <a:t>176</a:t>
                      </a:r>
                    </a:p>
                  </a:txBody>
                  <a:tcPr/>
                </a:tc>
                <a:extLst>
                  <a:ext uri="{0D108BD9-81ED-4DB2-BD59-A6C34878D82A}">
                    <a16:rowId xmlns:a16="http://schemas.microsoft.com/office/drawing/2014/main" val="3901508298"/>
                  </a:ext>
                </a:extLst>
              </a:tr>
            </a:tbl>
          </a:graphicData>
        </a:graphic>
      </p:graphicFrame>
      <p:pic>
        <p:nvPicPr>
          <p:cNvPr id="9" name="Picture 8" descr="Graphical user interface, chart&#10;&#10;Description automatically generated">
            <a:extLst>
              <a:ext uri="{FF2B5EF4-FFF2-40B4-BE49-F238E27FC236}">
                <a16:creationId xmlns:a16="http://schemas.microsoft.com/office/drawing/2014/main" id="{A9603B75-A6EF-5BFD-9FB7-C6BC7373C90C}"/>
              </a:ext>
            </a:extLst>
          </p:cNvPr>
          <p:cNvPicPr>
            <a:picLocks noChangeAspect="1"/>
          </p:cNvPicPr>
          <p:nvPr/>
        </p:nvPicPr>
        <p:blipFill>
          <a:blip r:embed="rId3"/>
          <a:stretch>
            <a:fillRect/>
          </a:stretch>
        </p:blipFill>
        <p:spPr>
          <a:xfrm>
            <a:off x="3686176" y="484715"/>
            <a:ext cx="3428999" cy="2952433"/>
          </a:xfrm>
          <a:prstGeom prst="rect">
            <a:avLst/>
          </a:prstGeom>
        </p:spPr>
      </p:pic>
      <p:pic>
        <p:nvPicPr>
          <p:cNvPr id="13" name="Picture 12" descr="Chart, histogram&#10;&#10;Description automatically generated">
            <a:extLst>
              <a:ext uri="{FF2B5EF4-FFF2-40B4-BE49-F238E27FC236}">
                <a16:creationId xmlns:a16="http://schemas.microsoft.com/office/drawing/2014/main" id="{8970B677-99B1-3C75-ED24-F3510B07FD72}"/>
              </a:ext>
            </a:extLst>
          </p:cNvPr>
          <p:cNvPicPr>
            <a:picLocks noChangeAspect="1"/>
          </p:cNvPicPr>
          <p:nvPr/>
        </p:nvPicPr>
        <p:blipFill>
          <a:blip r:embed="rId4"/>
          <a:stretch>
            <a:fillRect/>
          </a:stretch>
        </p:blipFill>
        <p:spPr>
          <a:xfrm>
            <a:off x="3666443" y="3608598"/>
            <a:ext cx="3448732" cy="2635040"/>
          </a:xfrm>
          <a:prstGeom prst="rect">
            <a:avLst/>
          </a:prstGeom>
        </p:spPr>
      </p:pic>
    </p:spTree>
    <p:extLst>
      <p:ext uri="{BB962C8B-B14F-4D97-AF65-F5344CB8AC3E}">
        <p14:creationId xmlns:p14="http://schemas.microsoft.com/office/powerpoint/2010/main" val="3415980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643CFF5-3073-44B6-9A56-4CAF096FFF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4BADC6E7-A7A2-65C5-79D5-74C4D2CD7C73}"/>
              </a:ext>
            </a:extLst>
          </p:cNvPr>
          <p:cNvSpPr txBox="1"/>
          <p:nvPr/>
        </p:nvSpPr>
        <p:spPr>
          <a:xfrm>
            <a:off x="700088" y="408114"/>
            <a:ext cx="5868785" cy="1556724"/>
          </a:xfrm>
          <a:prstGeom prst="rect">
            <a:avLst/>
          </a:prstGeom>
        </p:spPr>
        <p:txBody>
          <a:bodyPr vert="horz" lIns="0" tIns="0" rIns="0" bIns="0" rtlCol="0" anchor="b">
            <a:normAutofit/>
          </a:bodyPr>
          <a:lstStyle/>
          <a:p>
            <a:pPr>
              <a:spcBef>
                <a:spcPct val="0"/>
              </a:spcBef>
              <a:spcAft>
                <a:spcPts val="600"/>
              </a:spcAft>
            </a:pPr>
            <a:r>
              <a:rPr lang="en-US" sz="3600" b="1" cap="all" spc="700" dirty="0">
                <a:latin typeface="+mj-lt"/>
                <a:ea typeface="+mj-ea"/>
                <a:cs typeface="+mj-cs"/>
              </a:rPr>
              <a:t>WEEK 3</a:t>
            </a:r>
          </a:p>
        </p:txBody>
      </p:sp>
      <p:sp>
        <p:nvSpPr>
          <p:cNvPr id="3" name="Content Placeholder 2">
            <a:extLst>
              <a:ext uri="{FF2B5EF4-FFF2-40B4-BE49-F238E27FC236}">
                <a16:creationId xmlns:a16="http://schemas.microsoft.com/office/drawing/2014/main" id="{34CB0808-0E73-3EDB-2188-78CF67F213EA}"/>
              </a:ext>
            </a:extLst>
          </p:cNvPr>
          <p:cNvSpPr>
            <a:spLocks noGrp="1"/>
          </p:cNvSpPr>
          <p:nvPr>
            <p:ph idx="1"/>
          </p:nvPr>
        </p:nvSpPr>
        <p:spPr>
          <a:xfrm>
            <a:off x="700088" y="2357437"/>
            <a:ext cx="6540297" cy="3314087"/>
          </a:xfrm>
        </p:spPr>
        <p:txBody>
          <a:bodyPr vert="horz" lIns="0" tIns="0" rIns="0" bIns="0" rtlCol="0" anchor="t">
            <a:normAutofit fontScale="85000" lnSpcReduction="20000"/>
          </a:bodyPr>
          <a:lstStyle/>
          <a:p>
            <a:pPr marL="0"/>
            <a:r>
              <a:rPr lang="en-US" sz="2800" dirty="0">
                <a:latin typeface="Calibri Light" panose="020F0302020204030204" pitchFamily="34" charset="0"/>
                <a:cs typeface="Calibri Light" panose="020F0302020204030204" pitchFamily="34" charset="0"/>
              </a:rPr>
              <a:t>Sessions 5 &amp; 6 took place during football training. </a:t>
            </a:r>
          </a:p>
          <a:p>
            <a:pPr marL="0"/>
            <a:r>
              <a:rPr lang="en-US" sz="2800" dirty="0">
                <a:latin typeface="Calibri Light" panose="020F0302020204030204" pitchFamily="34" charset="0"/>
                <a:cs typeface="Calibri Light" panose="020F0302020204030204" pitchFamily="34" charset="0"/>
              </a:rPr>
              <a:t>This was done to try to mix up the sessions and make them more engaging and fun, as well as to relate it to his goals of improving football performance (sport specific sprints/travel)</a:t>
            </a:r>
          </a:p>
          <a:p>
            <a:pPr marL="0"/>
            <a:r>
              <a:rPr lang="en-US" sz="2800" dirty="0">
                <a:latin typeface="Calibri Light" panose="020F0302020204030204" pitchFamily="34" charset="0"/>
                <a:cs typeface="Calibri Light" panose="020F0302020204030204" pitchFamily="34" charset="0"/>
              </a:rPr>
              <a:t>The participant noted that it felt easier performing the sprints during this week - RPE was not recorded within these sessions. </a:t>
            </a:r>
          </a:p>
        </p:txBody>
      </p:sp>
      <p:pic>
        <p:nvPicPr>
          <p:cNvPr id="5" name="Picture 4" descr="Chart&#10;&#10;Description automatically generated">
            <a:extLst>
              <a:ext uri="{FF2B5EF4-FFF2-40B4-BE49-F238E27FC236}">
                <a16:creationId xmlns:a16="http://schemas.microsoft.com/office/drawing/2014/main" id="{72080F2C-DCB7-EC2A-8E16-0C473314F8F0}"/>
              </a:ext>
            </a:extLst>
          </p:cNvPr>
          <p:cNvPicPr>
            <a:picLocks noChangeAspect="1"/>
          </p:cNvPicPr>
          <p:nvPr/>
        </p:nvPicPr>
        <p:blipFill>
          <a:blip r:embed="rId3"/>
          <a:stretch>
            <a:fillRect/>
          </a:stretch>
        </p:blipFill>
        <p:spPr>
          <a:xfrm>
            <a:off x="7721397" y="402575"/>
            <a:ext cx="3989590" cy="3026425"/>
          </a:xfrm>
          <a:prstGeom prst="rect">
            <a:avLst/>
          </a:prstGeom>
        </p:spPr>
      </p:pic>
      <p:sp>
        <p:nvSpPr>
          <p:cNvPr id="15" name="Rectangle 14">
            <a:extLst>
              <a:ext uri="{FF2B5EF4-FFF2-40B4-BE49-F238E27FC236}">
                <a16:creationId xmlns:a16="http://schemas.microsoft.com/office/drawing/2014/main" id="{955DEFE8-24AF-47F7-B020-D4D76ABA1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391868"/>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17" name="Rectangle 16">
            <a:extLst>
              <a:ext uri="{FF2B5EF4-FFF2-40B4-BE49-F238E27FC236}">
                <a16:creationId xmlns:a16="http://schemas.microsoft.com/office/drawing/2014/main" id="{6EAE3873-25FC-4346-B1D5-82E5F9D953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391868"/>
            <a:ext cx="8153398" cy="456772"/>
          </a:xfrm>
          <a:prstGeom prst="rect">
            <a:avLst/>
          </a:prstGeom>
          <a:gradFill>
            <a:gsLst>
              <a:gs pos="9000">
                <a:schemeClr val="accent2">
                  <a:lumMod val="60000"/>
                  <a:lumOff val="40000"/>
                  <a:alpha val="67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pic>
        <p:nvPicPr>
          <p:cNvPr id="10" name="Picture 9">
            <a:extLst>
              <a:ext uri="{FF2B5EF4-FFF2-40B4-BE49-F238E27FC236}">
                <a16:creationId xmlns:a16="http://schemas.microsoft.com/office/drawing/2014/main" id="{AD6EF532-6E50-894D-3377-D510861F2809}"/>
              </a:ext>
            </a:extLst>
          </p:cNvPr>
          <p:cNvPicPr>
            <a:picLocks noChangeAspect="1"/>
          </p:cNvPicPr>
          <p:nvPr/>
        </p:nvPicPr>
        <p:blipFill>
          <a:blip r:embed="rId4"/>
          <a:stretch>
            <a:fillRect/>
          </a:stretch>
        </p:blipFill>
        <p:spPr>
          <a:xfrm>
            <a:off x="7721397" y="3871913"/>
            <a:ext cx="3989590" cy="2757488"/>
          </a:xfrm>
          <a:prstGeom prst="rect">
            <a:avLst/>
          </a:prstGeom>
        </p:spPr>
      </p:pic>
      <p:sp>
        <p:nvSpPr>
          <p:cNvPr id="11" name="TextBox 10">
            <a:extLst>
              <a:ext uri="{FF2B5EF4-FFF2-40B4-BE49-F238E27FC236}">
                <a16:creationId xmlns:a16="http://schemas.microsoft.com/office/drawing/2014/main" id="{D402984B-CD39-AFCC-3F8E-9718694B91DC}"/>
              </a:ext>
            </a:extLst>
          </p:cNvPr>
          <p:cNvSpPr txBox="1"/>
          <p:nvPr/>
        </p:nvSpPr>
        <p:spPr>
          <a:xfrm>
            <a:off x="9043988" y="16622"/>
            <a:ext cx="1557338" cy="369332"/>
          </a:xfrm>
          <a:prstGeom prst="rect">
            <a:avLst/>
          </a:prstGeom>
          <a:noFill/>
        </p:spPr>
        <p:txBody>
          <a:bodyPr wrap="square" rtlCol="0">
            <a:spAutoFit/>
          </a:bodyPr>
          <a:lstStyle/>
          <a:p>
            <a:r>
              <a:rPr lang="en-US" dirty="0"/>
              <a:t>Session 5 </a:t>
            </a:r>
          </a:p>
        </p:txBody>
      </p:sp>
      <p:sp>
        <p:nvSpPr>
          <p:cNvPr id="12" name="TextBox 11">
            <a:extLst>
              <a:ext uri="{FF2B5EF4-FFF2-40B4-BE49-F238E27FC236}">
                <a16:creationId xmlns:a16="http://schemas.microsoft.com/office/drawing/2014/main" id="{20E1ED66-5051-623B-6807-17D7AC24096A}"/>
              </a:ext>
            </a:extLst>
          </p:cNvPr>
          <p:cNvSpPr txBox="1"/>
          <p:nvPr/>
        </p:nvSpPr>
        <p:spPr>
          <a:xfrm>
            <a:off x="9108973" y="3527929"/>
            <a:ext cx="1214438" cy="369332"/>
          </a:xfrm>
          <a:prstGeom prst="rect">
            <a:avLst/>
          </a:prstGeom>
          <a:noFill/>
        </p:spPr>
        <p:txBody>
          <a:bodyPr wrap="square" rtlCol="0">
            <a:spAutoFit/>
          </a:bodyPr>
          <a:lstStyle/>
          <a:p>
            <a:r>
              <a:rPr lang="en-US" dirty="0"/>
              <a:t>Session 6</a:t>
            </a:r>
          </a:p>
        </p:txBody>
      </p:sp>
    </p:spTree>
    <p:extLst>
      <p:ext uri="{BB962C8B-B14F-4D97-AF65-F5344CB8AC3E}">
        <p14:creationId xmlns:p14="http://schemas.microsoft.com/office/powerpoint/2010/main" val="30100231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35A61-3FF1-7F01-D39D-BC455C143ADA}"/>
              </a:ext>
            </a:extLst>
          </p:cNvPr>
          <p:cNvSpPr>
            <a:spLocks noGrp="1"/>
          </p:cNvSpPr>
          <p:nvPr>
            <p:ph type="title"/>
          </p:nvPr>
        </p:nvSpPr>
        <p:spPr>
          <a:xfrm>
            <a:off x="828675" y="400051"/>
            <a:ext cx="11612880" cy="557211"/>
          </a:xfrm>
        </p:spPr>
        <p:txBody>
          <a:bodyPr>
            <a:normAutofit/>
          </a:bodyPr>
          <a:lstStyle/>
          <a:p>
            <a:r>
              <a:rPr lang="en-US" sz="2800" b="0" dirty="0"/>
              <a:t>POST PROGRAM – 6 MINUTE RUN</a:t>
            </a:r>
          </a:p>
        </p:txBody>
      </p:sp>
      <p:graphicFrame>
        <p:nvGraphicFramePr>
          <p:cNvPr id="5" name="Table 6">
            <a:extLst>
              <a:ext uri="{FF2B5EF4-FFF2-40B4-BE49-F238E27FC236}">
                <a16:creationId xmlns:a16="http://schemas.microsoft.com/office/drawing/2014/main" id="{C83CC104-9084-B3CC-D6D9-E9683CE1E0B4}"/>
              </a:ext>
            </a:extLst>
          </p:cNvPr>
          <p:cNvGraphicFramePr>
            <a:graphicFrameLocks noGrp="1"/>
          </p:cNvGraphicFramePr>
          <p:nvPr>
            <p:extLst>
              <p:ext uri="{D42A27DB-BD31-4B8C-83A1-F6EECF244321}">
                <p14:modId xmlns:p14="http://schemas.microsoft.com/office/powerpoint/2010/main" val="2423587498"/>
              </p:ext>
            </p:extLst>
          </p:nvPr>
        </p:nvGraphicFramePr>
        <p:xfrm>
          <a:off x="514350" y="1517333"/>
          <a:ext cx="7129463" cy="3154187"/>
        </p:xfrm>
        <a:graphic>
          <a:graphicData uri="http://schemas.openxmlformats.org/drawingml/2006/table">
            <a:tbl>
              <a:tblPr firstRow="1" bandRow="1">
                <a:tableStyleId>{7DF18680-E054-41AD-8BC1-D1AEF772440D}</a:tableStyleId>
              </a:tblPr>
              <a:tblGrid>
                <a:gridCol w="871538">
                  <a:extLst>
                    <a:ext uri="{9D8B030D-6E8A-4147-A177-3AD203B41FA5}">
                      <a16:colId xmlns:a16="http://schemas.microsoft.com/office/drawing/2014/main" val="3560147474"/>
                    </a:ext>
                  </a:extLst>
                </a:gridCol>
                <a:gridCol w="1171575">
                  <a:extLst>
                    <a:ext uri="{9D8B030D-6E8A-4147-A177-3AD203B41FA5}">
                      <a16:colId xmlns:a16="http://schemas.microsoft.com/office/drawing/2014/main" val="3277551529"/>
                    </a:ext>
                  </a:extLst>
                </a:gridCol>
                <a:gridCol w="1314450">
                  <a:extLst>
                    <a:ext uri="{9D8B030D-6E8A-4147-A177-3AD203B41FA5}">
                      <a16:colId xmlns:a16="http://schemas.microsoft.com/office/drawing/2014/main" val="3647239768"/>
                    </a:ext>
                  </a:extLst>
                </a:gridCol>
                <a:gridCol w="1243012">
                  <a:extLst>
                    <a:ext uri="{9D8B030D-6E8A-4147-A177-3AD203B41FA5}">
                      <a16:colId xmlns:a16="http://schemas.microsoft.com/office/drawing/2014/main" val="3268586048"/>
                    </a:ext>
                  </a:extLst>
                </a:gridCol>
                <a:gridCol w="1196441">
                  <a:extLst>
                    <a:ext uri="{9D8B030D-6E8A-4147-A177-3AD203B41FA5}">
                      <a16:colId xmlns:a16="http://schemas.microsoft.com/office/drawing/2014/main" val="2022515430"/>
                    </a:ext>
                  </a:extLst>
                </a:gridCol>
                <a:gridCol w="1332447">
                  <a:extLst>
                    <a:ext uri="{9D8B030D-6E8A-4147-A177-3AD203B41FA5}">
                      <a16:colId xmlns:a16="http://schemas.microsoft.com/office/drawing/2014/main" val="3338917784"/>
                    </a:ext>
                  </a:extLst>
                </a:gridCol>
              </a:tblGrid>
              <a:tr h="1854517">
                <a:tc>
                  <a:txBody>
                    <a:bodyPr/>
                    <a:lstStyle/>
                    <a:p>
                      <a:r>
                        <a:rPr lang="en-US" dirty="0"/>
                        <a:t>Time </a:t>
                      </a:r>
                    </a:p>
                  </a:txBody>
                  <a:tcPr/>
                </a:tc>
                <a:tc>
                  <a:txBody>
                    <a:bodyPr/>
                    <a:lstStyle/>
                    <a:p>
                      <a:r>
                        <a:rPr lang="en-US" dirty="0"/>
                        <a:t>Average speed (mph)</a:t>
                      </a:r>
                    </a:p>
                  </a:txBody>
                  <a:tcPr/>
                </a:tc>
                <a:tc>
                  <a:txBody>
                    <a:bodyPr/>
                    <a:lstStyle/>
                    <a:p>
                      <a:r>
                        <a:rPr lang="en-US" dirty="0"/>
                        <a:t>Max speed </a:t>
                      </a:r>
                    </a:p>
                    <a:p>
                      <a:r>
                        <a:rPr lang="en-US" dirty="0"/>
                        <a:t>(mph)</a:t>
                      </a:r>
                    </a:p>
                  </a:txBody>
                  <a:tcPr/>
                </a:tc>
                <a:tc>
                  <a:txBody>
                    <a:bodyPr/>
                    <a:lstStyle/>
                    <a:p>
                      <a:r>
                        <a:rPr lang="en-US" dirty="0"/>
                        <a:t>Average pace </a:t>
                      </a:r>
                    </a:p>
                    <a:p>
                      <a:r>
                        <a:rPr lang="en-US" dirty="0"/>
                        <a:t>(min/mi)</a:t>
                      </a:r>
                    </a:p>
                  </a:txBody>
                  <a:tcPr/>
                </a:tc>
                <a:tc>
                  <a:txBody>
                    <a:bodyPr/>
                    <a:lstStyle/>
                    <a:p>
                      <a:r>
                        <a:rPr lang="en-US" dirty="0"/>
                        <a:t>Distance </a:t>
                      </a:r>
                    </a:p>
                    <a:p>
                      <a:r>
                        <a:rPr lang="en-US" dirty="0"/>
                        <a:t>(miles)</a:t>
                      </a:r>
                    </a:p>
                    <a:p>
                      <a:endParaRPr lang="en-US" dirty="0"/>
                    </a:p>
                  </a:txBody>
                  <a:tcPr/>
                </a:tc>
                <a:tc>
                  <a:txBody>
                    <a:bodyPr/>
                    <a:lstStyle/>
                    <a:p>
                      <a:r>
                        <a:rPr lang="en-US" dirty="0"/>
                        <a:t>Maximal Aerobic speed = distance divided by time</a:t>
                      </a:r>
                    </a:p>
                  </a:txBody>
                  <a:tcPr/>
                </a:tc>
                <a:extLst>
                  <a:ext uri="{0D108BD9-81ED-4DB2-BD59-A6C34878D82A}">
                    <a16:rowId xmlns:a16="http://schemas.microsoft.com/office/drawing/2014/main" val="1641800411"/>
                  </a:ext>
                </a:extLst>
              </a:tr>
              <a:tr h="1299670">
                <a:tc>
                  <a:txBody>
                    <a:bodyPr/>
                    <a:lstStyle/>
                    <a:p>
                      <a:r>
                        <a:rPr lang="en-US" dirty="0"/>
                        <a:t>6 minutes</a:t>
                      </a:r>
                    </a:p>
                  </a:txBody>
                  <a:tcPr/>
                </a:tc>
                <a:tc>
                  <a:txBody>
                    <a:bodyPr/>
                    <a:lstStyle/>
                    <a:p>
                      <a:r>
                        <a:rPr lang="en-US" dirty="0"/>
                        <a:t>9.8 mph</a:t>
                      </a:r>
                    </a:p>
                  </a:txBody>
                  <a:tcPr/>
                </a:tc>
                <a:tc>
                  <a:txBody>
                    <a:bodyPr/>
                    <a:lstStyle/>
                    <a:p>
                      <a:r>
                        <a:rPr lang="en-US" dirty="0"/>
                        <a:t>12.8 mph</a:t>
                      </a:r>
                    </a:p>
                  </a:txBody>
                  <a:tcPr/>
                </a:tc>
                <a:tc>
                  <a:txBody>
                    <a:bodyPr/>
                    <a:lstStyle/>
                    <a:p>
                      <a:r>
                        <a:rPr lang="en-US" dirty="0"/>
                        <a:t>6.09 min/mi</a:t>
                      </a:r>
                    </a:p>
                  </a:txBody>
                  <a:tcPr/>
                </a:tc>
                <a:tc>
                  <a:txBody>
                    <a:bodyPr/>
                    <a:lstStyle/>
                    <a:p>
                      <a:r>
                        <a:rPr lang="en-US" dirty="0"/>
                        <a:t>1 mile</a:t>
                      </a:r>
                    </a:p>
                  </a:txBody>
                  <a:tcPr/>
                </a:tc>
                <a:tc>
                  <a:txBody>
                    <a:bodyPr/>
                    <a:lstStyle/>
                    <a:p>
                      <a:r>
                        <a:rPr lang="en-US" dirty="0"/>
                        <a:t>4.8 meters per second (m/s)</a:t>
                      </a:r>
                    </a:p>
                  </a:txBody>
                  <a:tcPr/>
                </a:tc>
                <a:extLst>
                  <a:ext uri="{0D108BD9-81ED-4DB2-BD59-A6C34878D82A}">
                    <a16:rowId xmlns:a16="http://schemas.microsoft.com/office/drawing/2014/main" val="1991902535"/>
                  </a:ext>
                </a:extLst>
              </a:tr>
            </a:tbl>
          </a:graphicData>
        </a:graphic>
      </p:graphicFrame>
      <p:sp>
        <p:nvSpPr>
          <p:cNvPr id="6" name="TextBox 5">
            <a:extLst>
              <a:ext uri="{FF2B5EF4-FFF2-40B4-BE49-F238E27FC236}">
                <a16:creationId xmlns:a16="http://schemas.microsoft.com/office/drawing/2014/main" id="{365D0716-E4B4-F804-EA68-D412BF527A74}"/>
              </a:ext>
            </a:extLst>
          </p:cNvPr>
          <p:cNvSpPr txBox="1"/>
          <p:nvPr/>
        </p:nvSpPr>
        <p:spPr>
          <a:xfrm>
            <a:off x="8001000" y="1743075"/>
            <a:ext cx="3957637" cy="3170099"/>
          </a:xfrm>
          <a:prstGeom prst="rect">
            <a:avLst/>
          </a:prstGeom>
          <a:noFill/>
        </p:spPr>
        <p:txBody>
          <a:bodyPr wrap="square" rtlCol="0">
            <a:spAutoFit/>
          </a:bodyPr>
          <a:lstStyle/>
          <a:p>
            <a:r>
              <a:rPr lang="en-US" sz="2000" dirty="0">
                <a:latin typeface="Calibri Light" panose="020F0302020204030204" pitchFamily="34" charset="0"/>
                <a:cs typeface="Calibri Light" panose="020F0302020204030204" pitchFamily="34" charset="0"/>
              </a:rPr>
              <a:t>After completing the 3 week SIT program, </a:t>
            </a:r>
          </a:p>
          <a:p>
            <a:endParaRPr lang="en-US" sz="2000" dirty="0">
              <a:latin typeface="Calibri Light" panose="020F0302020204030204" pitchFamily="34" charset="0"/>
              <a:cs typeface="Calibri Light" panose="020F0302020204030204" pitchFamily="34" charset="0"/>
            </a:endParaRPr>
          </a:p>
          <a:p>
            <a:r>
              <a:rPr lang="en-US" sz="2000" dirty="0">
                <a:latin typeface="Calibri Light" panose="020F0302020204030204" pitchFamily="34" charset="0"/>
                <a:cs typeface="Calibri Light" panose="020F0302020204030204" pitchFamily="34" charset="0"/>
              </a:rPr>
              <a:t>The participant completed another 6 minute run test and managed to run a mile. He stated: </a:t>
            </a:r>
          </a:p>
          <a:p>
            <a:endParaRPr lang="en-US" sz="2000" dirty="0">
              <a:latin typeface="Calibri Light" panose="020F0302020204030204" pitchFamily="34" charset="0"/>
              <a:cs typeface="Calibri Light" panose="020F0302020204030204" pitchFamily="34" charset="0"/>
            </a:endParaRPr>
          </a:p>
          <a:p>
            <a:r>
              <a:rPr lang="en-US" sz="2000" dirty="0">
                <a:latin typeface="Calibri Light" panose="020F0302020204030204" pitchFamily="34" charset="0"/>
                <a:cs typeface="Calibri Light" panose="020F0302020204030204" pitchFamily="34" charset="0"/>
              </a:rPr>
              <a:t>“this felt a lot more comfortable when running compared to the first test”</a:t>
            </a:r>
          </a:p>
        </p:txBody>
      </p:sp>
    </p:spTree>
    <p:extLst>
      <p:ext uri="{BB962C8B-B14F-4D97-AF65-F5344CB8AC3E}">
        <p14:creationId xmlns:p14="http://schemas.microsoft.com/office/powerpoint/2010/main" val="23895273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446ECDAF-E08A-4938-9E85-2C8C46EE86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0E19CB5-E8E5-1285-DDCF-0CF8092F6BEC}"/>
              </a:ext>
            </a:extLst>
          </p:cNvPr>
          <p:cNvSpPr>
            <a:spLocks noGrp="1"/>
          </p:cNvSpPr>
          <p:nvPr>
            <p:ph type="title"/>
          </p:nvPr>
        </p:nvSpPr>
        <p:spPr>
          <a:xfrm>
            <a:off x="1955188" y="185738"/>
            <a:ext cx="8031774" cy="803559"/>
          </a:xfrm>
        </p:spPr>
        <p:txBody>
          <a:bodyPr anchor="b">
            <a:normAutofit/>
          </a:bodyPr>
          <a:lstStyle/>
          <a:p>
            <a:r>
              <a:rPr lang="en-US" sz="4000" b="0" dirty="0"/>
              <a:t>Effectiveness of HIIT</a:t>
            </a:r>
          </a:p>
        </p:txBody>
      </p:sp>
      <p:sp>
        <p:nvSpPr>
          <p:cNvPr id="23" name="Rectangle 22">
            <a:extLst>
              <a:ext uri="{FF2B5EF4-FFF2-40B4-BE49-F238E27FC236}">
                <a16:creationId xmlns:a16="http://schemas.microsoft.com/office/drawing/2014/main" id="{84E30AF0-4FE2-4C74-AE5B-8386D6520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61F8C671-E083-47BA-A195-0232B7B786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tx2">
                  <a:lumMod val="50000"/>
                  <a:lumOff val="50000"/>
                  <a:alpha val="3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10">
            <a:extLst>
              <a:ext uri="{FF2B5EF4-FFF2-40B4-BE49-F238E27FC236}">
                <a16:creationId xmlns:a16="http://schemas.microsoft.com/office/drawing/2014/main" id="{974C89A3-662E-6A77-B0DB-7C854CD9A41D}"/>
              </a:ext>
            </a:extLst>
          </p:cNvPr>
          <p:cNvGraphicFramePr>
            <a:graphicFrameLocks noGrp="1"/>
          </p:cNvGraphicFramePr>
          <p:nvPr>
            <p:extLst>
              <p:ext uri="{D42A27DB-BD31-4B8C-83A1-F6EECF244321}">
                <p14:modId xmlns:p14="http://schemas.microsoft.com/office/powerpoint/2010/main" val="509552173"/>
              </p:ext>
            </p:extLst>
          </p:nvPr>
        </p:nvGraphicFramePr>
        <p:xfrm>
          <a:off x="829545" y="1175035"/>
          <a:ext cx="9918402" cy="4975235"/>
        </p:xfrm>
        <a:graphic>
          <a:graphicData uri="http://schemas.openxmlformats.org/drawingml/2006/table">
            <a:tbl>
              <a:tblPr firstRow="1" bandRow="1">
                <a:tableStyleId>{7DF18680-E054-41AD-8BC1-D1AEF772440D}</a:tableStyleId>
              </a:tblPr>
              <a:tblGrid>
                <a:gridCol w="4959201">
                  <a:extLst>
                    <a:ext uri="{9D8B030D-6E8A-4147-A177-3AD203B41FA5}">
                      <a16:colId xmlns:a16="http://schemas.microsoft.com/office/drawing/2014/main" val="423060336"/>
                    </a:ext>
                  </a:extLst>
                </a:gridCol>
                <a:gridCol w="4959201">
                  <a:extLst>
                    <a:ext uri="{9D8B030D-6E8A-4147-A177-3AD203B41FA5}">
                      <a16:colId xmlns:a16="http://schemas.microsoft.com/office/drawing/2014/main" val="3748547772"/>
                    </a:ext>
                  </a:extLst>
                </a:gridCol>
              </a:tblGrid>
              <a:tr h="494675">
                <a:tc>
                  <a:txBody>
                    <a:bodyPr/>
                    <a:lstStyle/>
                    <a:p>
                      <a:r>
                        <a:rPr lang="en-US" dirty="0"/>
                        <a:t>Advantages </a:t>
                      </a:r>
                    </a:p>
                  </a:txBody>
                  <a:tcPr/>
                </a:tc>
                <a:tc>
                  <a:txBody>
                    <a:bodyPr/>
                    <a:lstStyle/>
                    <a:p>
                      <a:r>
                        <a:rPr lang="en-US" dirty="0"/>
                        <a:t>Disadvantages </a:t>
                      </a:r>
                    </a:p>
                  </a:txBody>
                  <a:tcPr/>
                </a:tc>
                <a:extLst>
                  <a:ext uri="{0D108BD9-81ED-4DB2-BD59-A6C34878D82A}">
                    <a16:rowId xmlns:a16="http://schemas.microsoft.com/office/drawing/2014/main" val="3418358782"/>
                  </a:ext>
                </a:extLst>
              </a:tr>
              <a:tr h="4211605">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Reduced time commitment to exercise – links to a perceived barrier known as ‘lack of time’ </a:t>
                      </a:r>
                    </a:p>
                    <a:p>
                      <a:pPr marL="285750" indent="-285750">
                        <a:buFont typeface="Arial" panose="020B0604020202020204" pitchFamily="34" charset="0"/>
                        <a:buChar char="•"/>
                      </a:pPr>
                      <a:endParaRPr lang="en-US"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Can be seen as enjoyable and produces greater physiological adaptations compared to MICT (Ataman et al., 2021).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Used in football to improve field based performance and  high-intensity actions such as single and repeated sprints (Manuel Clemente et al., 2020).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Has shown to improve aerobic and anaerobic performance after only a few sessions (Nalcakan, 2014). </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Strong motivation is needed due to the high-exertion exercise intervals – very fatiguing and might not be suitable for sedentary individuals (Ataman et al., 2021).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‘feel good effect’ is unlikely during a HIIT session – (Biddle &amp; Muntrie, 2007).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Although SIT is used by many athletes, regular exercises could be intimidated by the strenuous  high-intensity bouts, which could produce negative affective states (</a:t>
                      </a:r>
                      <a:r>
                        <a:rPr lang="en-US" dirty="0" err="1"/>
                        <a:t>Tritter</a:t>
                      </a:r>
                      <a:r>
                        <a:rPr lang="en-US" dirty="0"/>
                        <a:t>, 2013). </a:t>
                      </a:r>
                    </a:p>
                    <a:p>
                      <a:pPr marL="285750" indent="-285750">
                        <a:buFont typeface="Arial" panose="020B0604020202020204" pitchFamily="34" charset="0"/>
                        <a:buChar char="•"/>
                      </a:pPr>
                      <a:endParaRPr lang="en-US" dirty="0"/>
                    </a:p>
                  </a:txBody>
                  <a:tcPr/>
                </a:tc>
                <a:extLst>
                  <a:ext uri="{0D108BD9-81ED-4DB2-BD59-A6C34878D82A}">
                    <a16:rowId xmlns:a16="http://schemas.microsoft.com/office/drawing/2014/main" val="2369432381"/>
                  </a:ext>
                </a:extLst>
              </a:tr>
            </a:tbl>
          </a:graphicData>
        </a:graphic>
      </p:graphicFrame>
    </p:spTree>
    <p:extLst>
      <p:ext uri="{BB962C8B-B14F-4D97-AF65-F5344CB8AC3E}">
        <p14:creationId xmlns:p14="http://schemas.microsoft.com/office/powerpoint/2010/main" val="3755421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9577793-4E9F-8F93-0141-1E2BA5AEC5F5}"/>
              </a:ext>
            </a:extLst>
          </p:cNvPr>
          <p:cNvSpPr>
            <a:spLocks noGrp="1"/>
          </p:cNvSpPr>
          <p:nvPr>
            <p:ph type="title"/>
          </p:nvPr>
        </p:nvSpPr>
        <p:spPr>
          <a:xfrm>
            <a:off x="490695" y="252726"/>
            <a:ext cx="10068975" cy="1066800"/>
          </a:xfrm>
        </p:spPr>
        <p:txBody>
          <a:bodyPr anchor="b">
            <a:normAutofit fontScale="90000"/>
          </a:bodyPr>
          <a:lstStyle/>
          <a:p>
            <a:pPr algn="ctr"/>
            <a:r>
              <a:rPr lang="en-US" sz="4000" b="0" dirty="0"/>
              <a:t>Individual and participants observations: </a:t>
            </a:r>
          </a:p>
        </p:txBody>
      </p:sp>
      <p:sp>
        <p:nvSpPr>
          <p:cNvPr id="20" name="Rectangle 19">
            <a:extLst>
              <a:ext uri="{FF2B5EF4-FFF2-40B4-BE49-F238E27FC236}">
                <a16:creationId xmlns:a16="http://schemas.microsoft.com/office/drawing/2014/main" id="{30563404-8DA1-408B-B56C-EF5733DAA7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931CC731-E2EC-4834-B848-101CC2756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tx2">
                  <a:lumMod val="50000"/>
                  <a:lumOff val="50000"/>
                  <a:alpha val="3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ntent Placeholder 9">
            <a:extLst>
              <a:ext uri="{FF2B5EF4-FFF2-40B4-BE49-F238E27FC236}">
                <a16:creationId xmlns:a16="http://schemas.microsoft.com/office/drawing/2014/main" id="{104D3905-A45B-2513-8096-D0D5536F9195}"/>
              </a:ext>
            </a:extLst>
          </p:cNvPr>
          <p:cNvSpPr>
            <a:spLocks noGrp="1"/>
          </p:cNvSpPr>
          <p:nvPr>
            <p:ph idx="1"/>
          </p:nvPr>
        </p:nvSpPr>
        <p:spPr>
          <a:xfrm>
            <a:off x="336065" y="1598746"/>
            <a:ext cx="5428381" cy="4708980"/>
          </a:xfrm>
        </p:spPr>
        <p:txBody>
          <a:bodyPr>
            <a:normAutofit lnSpcReduction="10000"/>
          </a:bodyPr>
          <a:lstStyle/>
          <a:p>
            <a:pPr marL="0" indent="0">
              <a:buNone/>
            </a:pPr>
            <a:r>
              <a:rPr lang="en-US" b="1" dirty="0"/>
              <a:t>Participant observations:</a:t>
            </a:r>
          </a:p>
          <a:p>
            <a:r>
              <a:rPr lang="en-US" sz="1800" dirty="0"/>
              <a:t>It was not enjoyable </a:t>
            </a:r>
          </a:p>
          <a:p>
            <a:r>
              <a:rPr lang="en-US" sz="1800" dirty="0">
                <a:solidFill>
                  <a:srgbClr val="0070C0"/>
                </a:solidFill>
              </a:rPr>
              <a:t>It required a lot of motivation to complete the sessions</a:t>
            </a:r>
          </a:p>
          <a:p>
            <a:r>
              <a:rPr lang="en-US" sz="1800" dirty="0"/>
              <a:t>After the first two sessions it became a lot easier </a:t>
            </a:r>
          </a:p>
          <a:p>
            <a:r>
              <a:rPr lang="en-US" sz="1800" dirty="0">
                <a:solidFill>
                  <a:srgbClr val="0070C0"/>
                </a:solidFill>
              </a:rPr>
              <a:t>The time commitment was great, especially during the week, easy to fit around a busy schedule</a:t>
            </a:r>
          </a:p>
          <a:p>
            <a:r>
              <a:rPr lang="en-US" sz="1800" dirty="0"/>
              <a:t>Performed better in the morning compared to evening</a:t>
            </a:r>
          </a:p>
          <a:p>
            <a:r>
              <a:rPr lang="en-US" sz="1800" dirty="0">
                <a:solidFill>
                  <a:srgbClr val="0070C0"/>
                </a:solidFill>
              </a:rPr>
              <a:t>During football, I felt like I performed better during match day on the last week</a:t>
            </a:r>
          </a:p>
          <a:p>
            <a:pPr marL="0" indent="0">
              <a:buNone/>
            </a:pPr>
            <a:endParaRPr lang="en-US" dirty="0"/>
          </a:p>
          <a:p>
            <a:pPr marL="0" indent="0">
              <a:buNone/>
            </a:pPr>
            <a:endParaRPr lang="en-US" b="1" dirty="0"/>
          </a:p>
        </p:txBody>
      </p:sp>
      <p:sp>
        <p:nvSpPr>
          <p:cNvPr id="12" name="TextBox 11">
            <a:extLst>
              <a:ext uri="{FF2B5EF4-FFF2-40B4-BE49-F238E27FC236}">
                <a16:creationId xmlns:a16="http://schemas.microsoft.com/office/drawing/2014/main" id="{B3F7989A-C599-5D3D-12A7-F80E5FC0ADA8}"/>
              </a:ext>
            </a:extLst>
          </p:cNvPr>
          <p:cNvSpPr txBox="1"/>
          <p:nvPr/>
        </p:nvSpPr>
        <p:spPr>
          <a:xfrm>
            <a:off x="6100511" y="1505672"/>
            <a:ext cx="6225915" cy="4708981"/>
          </a:xfrm>
          <a:prstGeom prst="rect">
            <a:avLst/>
          </a:prstGeom>
          <a:noFill/>
        </p:spPr>
        <p:txBody>
          <a:bodyPr wrap="square" rtlCol="0">
            <a:spAutoFit/>
          </a:bodyPr>
          <a:lstStyle/>
          <a:p>
            <a:r>
              <a:rPr lang="en-US" sz="2000" b="1" dirty="0">
                <a:cs typeface="Calibri Light" panose="020F0302020204030204" pitchFamily="34" charset="0"/>
              </a:rPr>
              <a:t>Individual observations:</a:t>
            </a:r>
          </a:p>
          <a:p>
            <a:endParaRPr lang="en-US" sz="2000" dirty="0">
              <a:cs typeface="Calibri Light" panose="020F0302020204030204" pitchFamily="34" charset="0"/>
            </a:endParaRPr>
          </a:p>
          <a:p>
            <a:pPr marL="285750" indent="-285750">
              <a:buFont typeface="Arial" panose="020B0604020202020204" pitchFamily="34" charset="0"/>
              <a:buChar char="•"/>
            </a:pPr>
            <a:r>
              <a:rPr lang="en-US" sz="2000" dirty="0">
                <a:cs typeface="Calibri Light" panose="020F0302020204030204" pitchFamily="34" charset="0"/>
              </a:rPr>
              <a:t>Does not seem enjoyable</a:t>
            </a:r>
          </a:p>
          <a:p>
            <a:pPr marL="285750" indent="-285750">
              <a:buFont typeface="Arial" panose="020B0604020202020204" pitchFamily="34" charset="0"/>
              <a:buChar char="•"/>
            </a:pPr>
            <a:endParaRPr lang="en-US" sz="2000" dirty="0">
              <a:solidFill>
                <a:schemeClr val="accent4">
                  <a:lumMod val="75000"/>
                </a:schemeClr>
              </a:solidFill>
              <a:cs typeface="Calibri Light" panose="020F0302020204030204" pitchFamily="34" charset="0"/>
            </a:endParaRPr>
          </a:p>
          <a:p>
            <a:pPr marL="285750" indent="-285750">
              <a:buFont typeface="Arial" panose="020B0604020202020204" pitchFamily="34" charset="0"/>
              <a:buChar char="•"/>
            </a:pPr>
            <a:r>
              <a:rPr lang="en-US" sz="2000" dirty="0">
                <a:solidFill>
                  <a:schemeClr val="accent4">
                    <a:lumMod val="75000"/>
                  </a:schemeClr>
                </a:solidFill>
                <a:cs typeface="Calibri Light" panose="020F0302020204030204" pitchFamily="34" charset="0"/>
              </a:rPr>
              <a:t>Could work for a short period of time, but I don’t think commitment rates would be high</a:t>
            </a:r>
          </a:p>
          <a:p>
            <a:pPr marL="285750" indent="-285750">
              <a:buFont typeface="Arial" panose="020B0604020202020204" pitchFamily="34" charset="0"/>
              <a:buChar char="•"/>
            </a:pPr>
            <a:endParaRPr lang="en-US" sz="2000" dirty="0">
              <a:cs typeface="Calibri Light" panose="020F0302020204030204" pitchFamily="34" charset="0"/>
            </a:endParaRPr>
          </a:p>
          <a:p>
            <a:pPr marL="285750" indent="-285750">
              <a:buFont typeface="Arial" panose="020B0604020202020204" pitchFamily="34" charset="0"/>
              <a:buChar char="•"/>
            </a:pPr>
            <a:r>
              <a:rPr lang="en-US" sz="2000" dirty="0">
                <a:cs typeface="Calibri Light" panose="020F0302020204030204" pitchFamily="34" charset="0"/>
              </a:rPr>
              <a:t>Very easy to perform in terms of equipment, can be done outside, on a treadmill or on a track if its based around running</a:t>
            </a:r>
          </a:p>
          <a:p>
            <a:pPr marL="285750" indent="-285750">
              <a:buFont typeface="Arial" panose="020B0604020202020204" pitchFamily="34" charset="0"/>
              <a:buChar char="•"/>
            </a:pPr>
            <a:endParaRPr lang="en-US" sz="2000" dirty="0">
              <a:solidFill>
                <a:schemeClr val="accent4">
                  <a:lumMod val="75000"/>
                </a:schemeClr>
              </a:solidFill>
              <a:cs typeface="Calibri Light" panose="020F0302020204030204" pitchFamily="34" charset="0"/>
            </a:endParaRPr>
          </a:p>
          <a:p>
            <a:pPr marL="285750" indent="-285750">
              <a:buFont typeface="Arial" panose="020B0604020202020204" pitchFamily="34" charset="0"/>
              <a:buChar char="•"/>
            </a:pPr>
            <a:r>
              <a:rPr lang="en-US" sz="2000" dirty="0">
                <a:solidFill>
                  <a:schemeClr val="accent4">
                    <a:lumMod val="75000"/>
                  </a:schemeClr>
                </a:solidFill>
                <a:cs typeface="Calibri Light" panose="020F0302020204030204" pitchFamily="34" charset="0"/>
              </a:rPr>
              <a:t>Less time commitment compared to MICT</a:t>
            </a:r>
          </a:p>
          <a:p>
            <a:pPr marL="285750" indent="-285750">
              <a:buFont typeface="Arial" panose="020B0604020202020204" pitchFamily="34" charset="0"/>
              <a:buChar char="•"/>
            </a:pPr>
            <a:endParaRPr lang="en-US" sz="2000" dirty="0">
              <a:cs typeface="Calibri Light" panose="020F0302020204030204" pitchFamily="34" charset="0"/>
            </a:endParaRPr>
          </a:p>
          <a:p>
            <a:pPr marL="285750" indent="-285750">
              <a:buFont typeface="Arial" panose="020B0604020202020204" pitchFamily="34" charset="0"/>
              <a:buChar char="•"/>
            </a:pPr>
            <a:r>
              <a:rPr lang="en-US" sz="2000" dirty="0">
                <a:cs typeface="Calibri Light" panose="020F0302020204030204" pitchFamily="34" charset="0"/>
              </a:rPr>
              <a:t>May cause injury, or is not suitable to complete when injured</a:t>
            </a:r>
          </a:p>
        </p:txBody>
      </p:sp>
    </p:spTree>
    <p:extLst>
      <p:ext uri="{BB962C8B-B14F-4D97-AF65-F5344CB8AC3E}">
        <p14:creationId xmlns:p14="http://schemas.microsoft.com/office/powerpoint/2010/main" val="3868780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Freeform: Shape 41">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4" name="Rectangle 43">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6B48909-742D-0B60-738F-0FCA4205C76F}"/>
              </a:ext>
            </a:extLst>
          </p:cNvPr>
          <p:cNvSpPr>
            <a:spLocks noGrp="1"/>
          </p:cNvSpPr>
          <p:nvPr>
            <p:ph type="title"/>
          </p:nvPr>
        </p:nvSpPr>
        <p:spPr>
          <a:xfrm>
            <a:off x="323978" y="2326085"/>
            <a:ext cx="3390645" cy="1102914"/>
          </a:xfrm>
        </p:spPr>
        <p:txBody>
          <a:bodyPr>
            <a:normAutofit/>
          </a:bodyPr>
          <a:lstStyle/>
          <a:p>
            <a:pPr algn="ctr"/>
            <a:r>
              <a:rPr lang="en-US" sz="3000" b="0" dirty="0">
                <a:solidFill>
                  <a:schemeClr val="bg1"/>
                </a:solidFill>
              </a:rPr>
              <a:t>Program limitations </a:t>
            </a:r>
          </a:p>
        </p:txBody>
      </p:sp>
      <p:sp>
        <p:nvSpPr>
          <p:cNvPr id="8" name="Content Placeholder 7">
            <a:extLst>
              <a:ext uri="{FF2B5EF4-FFF2-40B4-BE49-F238E27FC236}">
                <a16:creationId xmlns:a16="http://schemas.microsoft.com/office/drawing/2014/main" id="{5A2C2B7C-8FCB-A97C-34FB-D04B85315F5F}"/>
              </a:ext>
            </a:extLst>
          </p:cNvPr>
          <p:cNvSpPr>
            <a:spLocks noGrp="1"/>
          </p:cNvSpPr>
          <p:nvPr>
            <p:ph idx="1"/>
          </p:nvPr>
        </p:nvSpPr>
        <p:spPr>
          <a:xfrm>
            <a:off x="4904804" y="868279"/>
            <a:ext cx="6710934" cy="5526051"/>
          </a:xfrm>
        </p:spPr>
        <p:txBody>
          <a:bodyPr>
            <a:normAutofit fontScale="92500" lnSpcReduction="20000"/>
          </a:bodyPr>
          <a:lstStyle/>
          <a:p>
            <a:r>
              <a:rPr lang="en-US" sz="2400" dirty="0"/>
              <a:t>More planning and preparation is needed, could’ve implemented a 6 week training program with better organization. This might have resulted in greater gains. </a:t>
            </a:r>
          </a:p>
          <a:p>
            <a:r>
              <a:rPr lang="en-US" sz="2400" dirty="0">
                <a:solidFill>
                  <a:srgbClr val="0070C0"/>
                </a:solidFill>
              </a:rPr>
              <a:t>The participants heart rate chest strap was not used for every session. This does not show consistency of heart rate results.  </a:t>
            </a:r>
          </a:p>
          <a:p>
            <a:r>
              <a:rPr lang="en-US" sz="2400" dirty="0"/>
              <a:t>Could’ve incorporated another pre/post test measure such as a 300yrd test (football performance) or a 5km trial run too add to the existing research findings. </a:t>
            </a:r>
          </a:p>
          <a:p>
            <a:r>
              <a:rPr lang="en-US" sz="2400" dirty="0">
                <a:solidFill>
                  <a:srgbClr val="0070C0"/>
                </a:solidFill>
              </a:rPr>
              <a:t>Anthropometric measure could have also been of use in this study, to measure any changes post program. </a:t>
            </a:r>
          </a:p>
          <a:p>
            <a:endParaRPr lang="en-US" dirty="0"/>
          </a:p>
          <a:p>
            <a:endParaRPr lang="en-US" dirty="0"/>
          </a:p>
        </p:txBody>
      </p:sp>
    </p:spTree>
    <p:extLst>
      <p:ext uri="{BB962C8B-B14F-4D97-AF65-F5344CB8AC3E}">
        <p14:creationId xmlns:p14="http://schemas.microsoft.com/office/powerpoint/2010/main" val="15595869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091FB6-E8C4-78EF-681B-2ABFD50B6770}"/>
              </a:ext>
            </a:extLst>
          </p:cNvPr>
          <p:cNvSpPr>
            <a:spLocks noGrp="1"/>
          </p:cNvSpPr>
          <p:nvPr>
            <p:ph idx="1"/>
          </p:nvPr>
        </p:nvSpPr>
        <p:spPr>
          <a:xfrm>
            <a:off x="246054" y="584775"/>
            <a:ext cx="11699891" cy="4701601"/>
          </a:xfrm>
        </p:spPr>
        <p:txBody>
          <a:bodyPr>
            <a:noAutofit/>
          </a:bodyPr>
          <a:lstStyle/>
          <a:p>
            <a:pPr marL="0" indent="0">
              <a:buNone/>
            </a:pPr>
            <a:r>
              <a:rPr lang="en-GB" sz="1600" u="none" strike="noStrike" dirty="0">
                <a:solidFill>
                  <a:srgbClr val="222222"/>
                </a:solidFill>
                <a:effectLst/>
                <a:latin typeface="Calibri Light" panose="020F0302020204030204" pitchFamily="34" charset="0"/>
                <a:cs typeface="Calibri Light" panose="020F0302020204030204" pitchFamily="34" charset="0"/>
              </a:rPr>
              <a:t>Ataman, M.M., Li, Y., Koşar, Ş.N., Turnagöl, H.H. and Yan, X., (2021). Evidence-based effects of high-intensity interval training on exercise capacity and health: A review with historical perspective. International journal of environmental research and public health, 18(13), p.7201.</a:t>
            </a:r>
          </a:p>
          <a:p>
            <a:pPr marL="0" indent="0">
              <a:buNone/>
            </a:pPr>
            <a:r>
              <a:rPr lang="en-GB" sz="1400" dirty="0">
                <a:solidFill>
                  <a:srgbClr val="222222"/>
                </a:solidFill>
                <a:effectLst/>
                <a:latin typeface="Calibri Light" panose="020F0302020204030204" pitchFamily="34" charset="0"/>
                <a:cs typeface="Calibri Light" panose="020F0302020204030204" pitchFamily="34" charset="0"/>
              </a:rPr>
              <a:t>Arslan, E., </a:t>
            </a:r>
            <a:r>
              <a:rPr lang="en-GB" sz="1400" dirty="0" err="1">
                <a:solidFill>
                  <a:srgbClr val="222222"/>
                </a:solidFill>
                <a:effectLst/>
                <a:latin typeface="Calibri Light" panose="020F0302020204030204" pitchFamily="34" charset="0"/>
                <a:cs typeface="Calibri Light" panose="020F0302020204030204" pitchFamily="34" charset="0"/>
              </a:rPr>
              <a:t>Orer</a:t>
            </a:r>
            <a:r>
              <a:rPr lang="en-GB" sz="1400" dirty="0">
                <a:solidFill>
                  <a:srgbClr val="222222"/>
                </a:solidFill>
                <a:effectLst/>
                <a:latin typeface="Calibri Light" panose="020F0302020204030204" pitchFamily="34" charset="0"/>
                <a:cs typeface="Calibri Light" panose="020F0302020204030204" pitchFamily="34" charset="0"/>
              </a:rPr>
              <a:t>, G. and Clemente, F., (2020). Running-based high-intensity interval training vs. small-sided game training programs: effects on the physical performance, psychophysiological responses and technical skills in young soccer players. Biology of Sport, 37(2), pp.165-173.</a:t>
            </a:r>
            <a:endParaRPr lang="en-GB" sz="1600" u="none" strike="noStrike" dirty="0">
              <a:solidFill>
                <a:srgbClr val="222222"/>
              </a:solidFill>
              <a:effectLst/>
              <a:latin typeface="Calibri Light" panose="020F0302020204030204" pitchFamily="34" charset="0"/>
              <a:cs typeface="Calibri Light" panose="020F0302020204030204" pitchFamily="34" charset="0"/>
            </a:endParaRPr>
          </a:p>
          <a:p>
            <a:pPr marL="0" indent="0">
              <a:buNone/>
            </a:pPr>
            <a:r>
              <a:rPr lang="en-GB" sz="1600" u="none" strike="noStrike" dirty="0">
                <a:solidFill>
                  <a:srgbClr val="222222"/>
                </a:solidFill>
                <a:effectLst/>
                <a:latin typeface="Calibri Light" panose="020F0302020204030204" pitchFamily="34" charset="0"/>
                <a:cs typeface="Calibri Light" panose="020F0302020204030204" pitchFamily="34" charset="0"/>
              </a:rPr>
              <a:t>Baker, D. and Heaney, N., (2015). Review of the literature normative data for maximal aerobic speed for field sport athletes: a brief review. Journal of Australian Strength and Conditioning, 23(7), pp.60-67.</a:t>
            </a:r>
          </a:p>
          <a:p>
            <a:pPr marL="0" indent="0">
              <a:buNone/>
            </a:pPr>
            <a:r>
              <a:rPr lang="en-GB" sz="1600" u="none" strike="noStrike" dirty="0">
                <a:solidFill>
                  <a:srgbClr val="222222"/>
                </a:solidFill>
                <a:effectLst/>
                <a:latin typeface="Calibri Light" panose="020F0302020204030204" pitchFamily="34" charset="0"/>
                <a:cs typeface="Calibri Light" panose="020F0302020204030204" pitchFamily="34" charset="0"/>
              </a:rPr>
              <a:t>Buchheit, M. and Laursen, P.B., (2013). High-intensity interval training, solutions to the programming puzzle: Part I: cardiopulmonary emphasis. Sports medicine, 43(5), pp.313-338.</a:t>
            </a:r>
          </a:p>
          <a:p>
            <a:pPr marL="0" indent="0">
              <a:buNone/>
            </a:pPr>
            <a:r>
              <a:rPr lang="en-GB" sz="1600" u="none" strike="noStrike" dirty="0">
                <a:solidFill>
                  <a:srgbClr val="222222"/>
                </a:solidFill>
                <a:effectLst/>
                <a:latin typeface="Calibri Light" panose="020F0302020204030204" pitchFamily="34" charset="0"/>
                <a:cs typeface="Calibri Light" panose="020F0302020204030204" pitchFamily="34" charset="0"/>
              </a:rPr>
              <a:t>Biddle, S. and Mutrie, N., (2007). Psychology of physical activity: Determinants, well-being and interventions. Routledge.</a:t>
            </a:r>
          </a:p>
          <a:p>
            <a:pPr marL="0" indent="0">
              <a:buNone/>
            </a:pPr>
            <a:r>
              <a:rPr lang="en-GB" sz="1600" u="none" strike="noStrike" dirty="0">
                <a:solidFill>
                  <a:srgbClr val="222222"/>
                </a:solidFill>
                <a:effectLst/>
                <a:latin typeface="Calibri Light" panose="020F0302020204030204" pitchFamily="34" charset="0"/>
                <a:cs typeface="Calibri Light" panose="020F0302020204030204" pitchFamily="34" charset="0"/>
              </a:rPr>
              <a:t>Denham, J., Feros, S.A. and O'Brien, B.J., (2015). Four weeks of sprint interval training improves 5-km run performance. The Journal of Strength &amp; Conditioning Research, 29(8), pp.2137-2141.</a:t>
            </a:r>
          </a:p>
          <a:p>
            <a:pPr marL="0" indent="0">
              <a:buNone/>
            </a:pPr>
            <a:r>
              <a:rPr lang="en-GB" sz="1600" u="none" strike="noStrike" dirty="0">
                <a:solidFill>
                  <a:srgbClr val="222222"/>
                </a:solidFill>
                <a:effectLst/>
                <a:latin typeface="Calibri Light" panose="020F0302020204030204" pitchFamily="34" charset="0"/>
                <a:cs typeface="Calibri Light" panose="020F0302020204030204" pitchFamily="34" charset="0"/>
              </a:rPr>
              <a:t>Hazell, T.J., MacPherson, R.E., Gravelle, B.M. and Lemon, P.W., (2010). 10 or 30-s sprint interval training bouts enhance both aerobic and anaerobic performance. European journal of applied physiology, 110(1), pp.153-160.</a:t>
            </a:r>
          </a:p>
          <a:p>
            <a:pPr marL="0" indent="0">
              <a:buNone/>
            </a:pPr>
            <a:r>
              <a:rPr lang="en-GB" sz="1600" u="none" strike="noStrike" dirty="0">
                <a:solidFill>
                  <a:srgbClr val="222222"/>
                </a:solidFill>
                <a:effectLst/>
                <a:latin typeface="Calibri Light" panose="020F0302020204030204" pitchFamily="34" charset="0"/>
                <a:cs typeface="Calibri Light" panose="020F0302020204030204" pitchFamily="34" charset="0"/>
              </a:rPr>
              <a:t>Karlsen, T., Aamot, I.L., Haykowsky, M. and Rognmo, Ø., (2017). High intensity interval training for maximizing health outcomes. Progress in cardiovascular diseases, 60(1), pp.67-77.)</a:t>
            </a:r>
          </a:p>
        </p:txBody>
      </p:sp>
      <p:sp>
        <p:nvSpPr>
          <p:cNvPr id="8" name="TextBox 7">
            <a:extLst>
              <a:ext uri="{FF2B5EF4-FFF2-40B4-BE49-F238E27FC236}">
                <a16:creationId xmlns:a16="http://schemas.microsoft.com/office/drawing/2014/main" id="{FEDEB439-6F80-9985-A498-5A0F3290BC69}"/>
              </a:ext>
            </a:extLst>
          </p:cNvPr>
          <p:cNvSpPr txBox="1"/>
          <p:nvPr/>
        </p:nvSpPr>
        <p:spPr>
          <a:xfrm>
            <a:off x="455793" y="0"/>
            <a:ext cx="4357689" cy="584775"/>
          </a:xfrm>
          <a:prstGeom prst="rect">
            <a:avLst/>
          </a:prstGeom>
          <a:noFill/>
        </p:spPr>
        <p:txBody>
          <a:bodyPr wrap="square" rtlCol="0">
            <a:spAutoFit/>
          </a:bodyPr>
          <a:lstStyle/>
          <a:p>
            <a:r>
              <a:rPr lang="en-US" sz="3200" b="1" dirty="0"/>
              <a:t>Reference list A-K</a:t>
            </a:r>
          </a:p>
        </p:txBody>
      </p:sp>
    </p:spTree>
    <p:extLst>
      <p:ext uri="{BB962C8B-B14F-4D97-AF65-F5344CB8AC3E}">
        <p14:creationId xmlns:p14="http://schemas.microsoft.com/office/powerpoint/2010/main" val="1975894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F2C9B-2955-2B91-AEB0-35CCFF9FDB26}"/>
              </a:ext>
            </a:extLst>
          </p:cNvPr>
          <p:cNvSpPr>
            <a:spLocks noGrp="1"/>
          </p:cNvSpPr>
          <p:nvPr>
            <p:ph type="title"/>
          </p:nvPr>
        </p:nvSpPr>
        <p:spPr>
          <a:xfrm>
            <a:off x="468678" y="0"/>
            <a:ext cx="10241280" cy="592317"/>
          </a:xfrm>
        </p:spPr>
        <p:txBody>
          <a:bodyPr>
            <a:normAutofit/>
          </a:bodyPr>
          <a:lstStyle/>
          <a:p>
            <a:r>
              <a:rPr lang="en-US" sz="2800" dirty="0"/>
              <a:t>Reference list l-z</a:t>
            </a:r>
          </a:p>
        </p:txBody>
      </p:sp>
      <p:sp>
        <p:nvSpPr>
          <p:cNvPr id="3" name="Content Placeholder 2">
            <a:extLst>
              <a:ext uri="{FF2B5EF4-FFF2-40B4-BE49-F238E27FC236}">
                <a16:creationId xmlns:a16="http://schemas.microsoft.com/office/drawing/2014/main" id="{8AD7EE40-3ACC-3CA0-20D7-7242719DB55B}"/>
              </a:ext>
            </a:extLst>
          </p:cNvPr>
          <p:cNvSpPr>
            <a:spLocks noGrp="1"/>
          </p:cNvSpPr>
          <p:nvPr>
            <p:ph idx="1"/>
          </p:nvPr>
        </p:nvSpPr>
        <p:spPr>
          <a:xfrm>
            <a:off x="119921" y="764498"/>
            <a:ext cx="12072079" cy="5378555"/>
          </a:xfrm>
        </p:spPr>
        <p:txBody>
          <a:bodyPr>
            <a:normAutofit fontScale="77500" lnSpcReduction="20000"/>
          </a:bodyPr>
          <a:lstStyle/>
          <a:p>
            <a:pPr marL="0" indent="0">
              <a:buNone/>
            </a:pPr>
            <a:r>
              <a:rPr lang="en-GB" sz="2600" u="none" strike="noStrike" dirty="0">
                <a:solidFill>
                  <a:srgbClr val="222222"/>
                </a:solidFill>
                <a:effectLst/>
                <a:latin typeface="Calibri Light" panose="020F0302020204030204" pitchFamily="34" charset="0"/>
                <a:cs typeface="Calibri Light" panose="020F0302020204030204" pitchFamily="34" charset="0"/>
              </a:rPr>
              <a:t>Laur</a:t>
            </a:r>
            <a:r>
              <a:rPr lang="en-GB" sz="2200" u="none" strike="noStrike" dirty="0">
                <a:solidFill>
                  <a:srgbClr val="222222"/>
                </a:solidFill>
                <a:effectLst/>
                <a:latin typeface="Calibri Light" panose="020F0302020204030204" pitchFamily="34" charset="0"/>
                <a:cs typeface="Calibri Light" panose="020F0302020204030204" pitchFamily="34" charset="0"/>
              </a:rPr>
              <a:t>sen, P.B. and Jenkins, D.G., (2002). The scientific basis for high-intensity interval training. Sports medicine, 32(1), pp.53-73.</a:t>
            </a:r>
          </a:p>
          <a:p>
            <a:pPr marL="0" indent="0">
              <a:buNone/>
            </a:pPr>
            <a:r>
              <a:rPr lang="en-GB" sz="2200" u="none" strike="noStrike" dirty="0">
                <a:solidFill>
                  <a:srgbClr val="222222"/>
                </a:solidFill>
                <a:effectLst/>
                <a:latin typeface="Calibri Light" panose="020F0302020204030204" pitchFamily="34" charset="0"/>
                <a:cs typeface="Calibri Light" panose="020F0302020204030204" pitchFamily="34" charset="0"/>
              </a:rPr>
              <a:t>Manuel Clemente, F., Ramirez-Camillo, R., Nakamura, F.Y. and Sarmiento, H., (2021). Effects of high-intensity interval training in men soccer player’s physical fitness: A systematic review with meta-analysis of randomized-controlled and non-controlled trials. Journal of Sports Sciences, 39(11), pp.1202-1222.</a:t>
            </a:r>
          </a:p>
          <a:p>
            <a:pPr marL="0" indent="0">
              <a:buNone/>
            </a:pPr>
            <a:r>
              <a:rPr lang="en-GB" sz="2200" u="none" strike="noStrike" dirty="0">
                <a:solidFill>
                  <a:srgbClr val="222222"/>
                </a:solidFill>
                <a:effectLst/>
                <a:latin typeface="Calibri Light" panose="020F0302020204030204" pitchFamily="34" charset="0"/>
                <a:cs typeface="Calibri Light" panose="020F0302020204030204" pitchFamily="34" charset="0"/>
              </a:rPr>
              <a:t>Nalcakan, G.R., (2014). The effects of sprint interval vs. continuous endurance training on physiological and metabolic adaptations in young healthy adults. Journal of human kinetics, 44, p.97.</a:t>
            </a:r>
          </a:p>
          <a:p>
            <a:pPr marL="0" indent="0">
              <a:buNone/>
            </a:pPr>
            <a:r>
              <a:rPr lang="en-GB" sz="2200" u="none" strike="noStrike" dirty="0">
                <a:solidFill>
                  <a:srgbClr val="222222"/>
                </a:solidFill>
                <a:effectLst/>
                <a:latin typeface="Calibri Light" panose="020F0302020204030204" pitchFamily="34" charset="0"/>
                <a:cs typeface="Calibri Light" panose="020F0302020204030204" pitchFamily="34" charset="0"/>
              </a:rPr>
              <a:t>Poon, E.T.C., Wongpipit, W., Ho, R.S.T. and Wong, S.H.S., (2021). Interval training versus moderate-intensity continuous training for cardiorespiratory fitness improvements in middle-aged and older adults: a systematic review and meta-analysis. Journal of Sports Sciences, 39(17), pp.1996-2005.</a:t>
            </a:r>
          </a:p>
          <a:p>
            <a:pPr marL="0" indent="0">
              <a:buNone/>
            </a:pPr>
            <a:r>
              <a:rPr lang="en-GB" sz="2200" u="none" strike="noStrike" dirty="0">
                <a:solidFill>
                  <a:srgbClr val="222222"/>
                </a:solidFill>
                <a:effectLst/>
                <a:latin typeface="Calibri Light" panose="020F0302020204030204" pitchFamily="34" charset="0"/>
                <a:cs typeface="Calibri Light" panose="020F0302020204030204" pitchFamily="34" charset="0"/>
              </a:rPr>
              <a:t>Rodas, G., Ventura, J.L., Cadefau, J.A., Cussó, R. and Parra, J., (2000). A short training programme for the rapid improvement of both aerobic and anaerobic metabolism. European journal of applied physiology, 82, pp.480-486.</a:t>
            </a:r>
          </a:p>
          <a:p>
            <a:pPr marL="0" indent="0">
              <a:buNone/>
            </a:pPr>
            <a:r>
              <a:rPr lang="en-GB" sz="2200" u="none" strike="noStrike" dirty="0">
                <a:solidFill>
                  <a:srgbClr val="222222"/>
                </a:solidFill>
                <a:effectLst/>
                <a:latin typeface="Calibri Light" panose="020F0302020204030204" pitchFamily="34" charset="0"/>
                <a:cs typeface="Calibri Light" panose="020F0302020204030204" pitchFamily="34" charset="0"/>
              </a:rPr>
              <a:t>Sabag, A., Little, J.P. and Johnson, N.A., (2022). Low‐volume high‐intensity interval training for cardiometabolic health. The Journal of physiology, 600(5), pp.1013-1026.</a:t>
            </a:r>
          </a:p>
          <a:p>
            <a:pPr marL="0" indent="0">
              <a:buNone/>
            </a:pPr>
            <a:r>
              <a:rPr lang="en-GB" sz="2000" u="none" strike="noStrike" dirty="0" err="1">
                <a:solidFill>
                  <a:srgbClr val="222222"/>
                </a:solidFill>
                <a:effectLst/>
                <a:latin typeface="Calibri Light" panose="020F0302020204030204" pitchFamily="34" charset="0"/>
                <a:cs typeface="Calibri Light" panose="020F0302020204030204" pitchFamily="34" charset="0"/>
              </a:rPr>
              <a:t>Tritter</a:t>
            </a:r>
            <a:r>
              <a:rPr lang="en-GB" sz="2000" u="none" strike="noStrike" dirty="0">
                <a:solidFill>
                  <a:srgbClr val="222222"/>
                </a:solidFill>
                <a:effectLst/>
                <a:latin typeface="Calibri Light" panose="020F0302020204030204" pitchFamily="34" charset="0"/>
                <a:cs typeface="Calibri Light" panose="020F0302020204030204" pitchFamily="34" charset="0"/>
              </a:rPr>
              <a:t>, A., </a:t>
            </a:r>
            <a:r>
              <a:rPr lang="en-GB" sz="2000" u="none" strike="noStrike" dirty="0" err="1">
                <a:solidFill>
                  <a:srgbClr val="222222"/>
                </a:solidFill>
                <a:effectLst/>
                <a:latin typeface="Calibri Light" panose="020F0302020204030204" pitchFamily="34" charset="0"/>
                <a:cs typeface="Calibri Light" panose="020F0302020204030204" pitchFamily="34" charset="0"/>
              </a:rPr>
              <a:t>Fitzgeorge</a:t>
            </a:r>
            <a:r>
              <a:rPr lang="en-GB" sz="2000" u="none" strike="noStrike" dirty="0">
                <a:solidFill>
                  <a:srgbClr val="222222"/>
                </a:solidFill>
                <a:effectLst/>
                <a:latin typeface="Calibri Light" panose="020F0302020204030204" pitchFamily="34" charset="0"/>
                <a:cs typeface="Calibri Light" panose="020F0302020204030204" pitchFamily="34" charset="0"/>
              </a:rPr>
              <a:t>, L., Cramp, A., </a:t>
            </a:r>
            <a:r>
              <a:rPr lang="en-GB" sz="2000" u="none" strike="noStrike" dirty="0" err="1">
                <a:solidFill>
                  <a:srgbClr val="222222"/>
                </a:solidFill>
                <a:effectLst/>
                <a:latin typeface="Calibri Light" panose="020F0302020204030204" pitchFamily="34" charset="0"/>
                <a:cs typeface="Calibri Light" panose="020F0302020204030204" pitchFamily="34" charset="0"/>
              </a:rPr>
              <a:t>Valiulis</a:t>
            </a:r>
            <a:r>
              <a:rPr lang="en-GB" sz="2000" u="none" strike="noStrike" dirty="0">
                <a:solidFill>
                  <a:srgbClr val="222222"/>
                </a:solidFill>
                <a:effectLst/>
                <a:latin typeface="Calibri Light" panose="020F0302020204030204" pitchFamily="34" charset="0"/>
                <a:cs typeface="Calibri Light" panose="020F0302020204030204" pitchFamily="34" charset="0"/>
              </a:rPr>
              <a:t>, P. and </a:t>
            </a:r>
            <a:r>
              <a:rPr lang="en-GB" sz="2000" u="none" strike="noStrike" dirty="0" err="1">
                <a:solidFill>
                  <a:srgbClr val="222222"/>
                </a:solidFill>
                <a:effectLst/>
                <a:latin typeface="Calibri Light" panose="020F0302020204030204" pitchFamily="34" charset="0"/>
                <a:cs typeface="Calibri Light" panose="020F0302020204030204" pitchFamily="34" charset="0"/>
              </a:rPr>
              <a:t>Prapavessis</a:t>
            </a:r>
            <a:r>
              <a:rPr lang="en-GB" sz="2000" u="none" strike="noStrike" dirty="0">
                <a:solidFill>
                  <a:srgbClr val="222222"/>
                </a:solidFill>
                <a:effectLst/>
                <a:latin typeface="Calibri Light" panose="020F0302020204030204" pitchFamily="34" charset="0"/>
                <a:cs typeface="Calibri Light" panose="020F0302020204030204" pitchFamily="34" charset="0"/>
              </a:rPr>
              <a:t>, H., (2013). Self-efficacy and affect responses to sprint interval training. Psychology of Sport and Exercise, 14(6), pp.886-890.</a:t>
            </a:r>
            <a:endParaRPr lang="en-GB" sz="2200" dirty="0">
              <a:solidFill>
                <a:srgbClr val="222222"/>
              </a:solidFill>
              <a:latin typeface="Calibri Light" panose="020F0302020204030204" pitchFamily="34" charset="0"/>
              <a:cs typeface="Calibri Light" panose="020F0302020204030204" pitchFamily="34" charset="0"/>
            </a:endParaRPr>
          </a:p>
          <a:p>
            <a:pPr marL="0" indent="0">
              <a:buNone/>
            </a:pPr>
            <a:r>
              <a:rPr lang="en-GB" sz="2200" u="none" strike="noStrike" dirty="0">
                <a:solidFill>
                  <a:srgbClr val="222222"/>
                </a:solidFill>
                <a:effectLst/>
                <a:latin typeface="Calibri Light" panose="020F0302020204030204" pitchFamily="34" charset="0"/>
                <a:cs typeface="Calibri Light" panose="020F0302020204030204" pitchFamily="34" charset="0"/>
              </a:rPr>
              <a:t>Zuhl, M. and Kravitz, L., (2012). HIIT vs continuous endurance training: battle of the aerobic titans. IDEA Fitness journal, 9(2), pp.34-40.</a:t>
            </a:r>
            <a:endParaRPr lang="en-US" sz="2200" dirty="0">
              <a:latin typeface="Calibri Light" panose="020F0302020204030204" pitchFamily="34" charset="0"/>
              <a:cs typeface="Calibri Light" panose="020F0302020204030204" pitchFamily="34" charset="0"/>
            </a:endParaRPr>
          </a:p>
          <a:p>
            <a:endParaRPr lang="en-US" dirty="0"/>
          </a:p>
        </p:txBody>
      </p:sp>
    </p:spTree>
    <p:extLst>
      <p:ext uri="{BB962C8B-B14F-4D97-AF65-F5344CB8AC3E}">
        <p14:creationId xmlns:p14="http://schemas.microsoft.com/office/powerpoint/2010/main" val="3582663218"/>
      </p:ext>
    </p:extLst>
  </p:cSld>
  <p:clrMapOvr>
    <a:masterClrMapping/>
  </p:clrMapOvr>
</p:sld>
</file>

<file path=ppt/theme/theme1.xml><?xml version="1.0" encoding="utf-8"?>
<a:theme xmlns:a="http://schemas.openxmlformats.org/drawingml/2006/main" name="GradientRiseVTI">
  <a:themeElements>
    <a:clrScheme name="AnalogousFromRegularSeed_2SEEDS">
      <a:dk1>
        <a:srgbClr val="000000"/>
      </a:dk1>
      <a:lt1>
        <a:srgbClr val="FFFFFF"/>
      </a:lt1>
      <a:dk2>
        <a:srgbClr val="1E1B39"/>
      </a:dk2>
      <a:lt2>
        <a:srgbClr val="E8E5E2"/>
      </a:lt2>
      <a:accent1>
        <a:srgbClr val="1767D5"/>
      </a:accent1>
      <a:accent2>
        <a:srgbClr val="25B2CE"/>
      </a:accent2>
      <a:accent3>
        <a:srgbClr val="292AE7"/>
      </a:accent3>
      <a:accent4>
        <a:srgbClr val="D52E17"/>
      </a:accent4>
      <a:accent5>
        <a:srgbClr val="E78F29"/>
      </a:accent5>
      <a:accent6>
        <a:srgbClr val="AEA713"/>
      </a:accent6>
      <a:hlink>
        <a:srgbClr val="A97A38"/>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{A77C7B05-BB73-C541-961F-75A5A5542D59}tf10001070</Template>
  <TotalTime>48254</TotalTime>
  <Words>3676</Words>
  <Application>Microsoft Macintosh PowerPoint</Application>
  <PresentationFormat>Widescreen</PresentationFormat>
  <Paragraphs>434</Paragraphs>
  <Slides>23</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Avenir Next LT Pro</vt:lpstr>
      <vt:lpstr>Calibri</vt:lpstr>
      <vt:lpstr>Calibri Light</vt:lpstr>
      <vt:lpstr>GradientRiseVTI</vt:lpstr>
      <vt:lpstr>High Intensity Interval Training (HIIT)</vt:lpstr>
      <vt:lpstr>Participant</vt:lpstr>
      <vt:lpstr>Training background. </vt:lpstr>
      <vt:lpstr>Current fitness level/routine</vt:lpstr>
      <vt:lpstr>Participant goals </vt:lpstr>
      <vt:lpstr>Pre-program experimental test   </vt:lpstr>
      <vt:lpstr>Training program rationale</vt:lpstr>
      <vt:lpstr>ADDITONAL POINTS </vt:lpstr>
      <vt:lpstr>Training program rationale</vt:lpstr>
      <vt:lpstr>PowerPoint Presentation</vt:lpstr>
      <vt:lpstr>Evidence from literature findings </vt:lpstr>
      <vt:lpstr>Research related to football-</vt:lpstr>
      <vt:lpstr>Development of Training program</vt:lpstr>
      <vt:lpstr>Summary OF THE training program</vt:lpstr>
      <vt:lpstr>PowerPoint Presentation</vt:lpstr>
      <vt:lpstr>PowerPoint Presentation</vt:lpstr>
      <vt:lpstr>PowerPoint Presentation</vt:lpstr>
      <vt:lpstr>POST PROGRAM – 6 MINUTE RUN</vt:lpstr>
      <vt:lpstr>Effectiveness of HIIT</vt:lpstr>
      <vt:lpstr>Individual and participants observations: </vt:lpstr>
      <vt:lpstr>Program limitations </vt:lpstr>
      <vt:lpstr>PowerPoint Presentation</vt:lpstr>
      <vt:lpstr>Reference list l-z</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High Intensity Interval Training (HIIT)</dc:title>
  <dc:creator>Lucy Hobbs (2005247)</dc:creator>
  <cp:lastModifiedBy>Lucy Hobbs (2005247)</cp:lastModifiedBy>
  <cp:revision>7</cp:revision>
  <dcterms:created xsi:type="dcterms:W3CDTF">2023-01-19T13:36:07Z</dcterms:created>
  <dcterms:modified xsi:type="dcterms:W3CDTF">2023-02-28T11:06:13Z</dcterms:modified>
</cp:coreProperties>
</file>