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snapToGrid="0">
      <p:cViewPr varScale="1">
        <p:scale>
          <a:sx n="74" d="100"/>
          <a:sy n="74" d="100"/>
        </p:scale>
        <p:origin x="36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EB6BF-1EA0-443C-90C9-3722E977A60C}" type="datetimeFigureOut">
              <a:rPr lang="en-GB" smtClean="0"/>
              <a:t>24/10/2018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CF0D7E-D96F-4D27-A5F4-3AA243774034}" type="slidenum">
              <a:rPr lang="en-GB" smtClean="0"/>
              <a:t>‹#›</a:t>
            </a:fld>
            <a:endParaRPr lang="en-GB"/>
          </a:p>
        </p:txBody>
      </p:sp>
    </p:spTree>
    <p:extLst>
      <p:ext uri="{BB962C8B-B14F-4D97-AF65-F5344CB8AC3E}">
        <p14:creationId xmlns:p14="http://schemas.microsoft.com/office/powerpoint/2010/main" val="2106983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A31FB5F-31B7-477E-9760-3A04CEA11E2A}" type="slidenum">
              <a:rPr lang="en-US" smtClean="0"/>
              <a:t>2</a:t>
            </a:fld>
            <a:endParaRPr lang="en-US"/>
          </a:p>
        </p:txBody>
      </p:sp>
    </p:spTree>
    <p:extLst>
      <p:ext uri="{BB962C8B-B14F-4D97-AF65-F5344CB8AC3E}">
        <p14:creationId xmlns:p14="http://schemas.microsoft.com/office/powerpoint/2010/main" val="3645681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06185D2-4CE3-45FE-BC97-4A4604026835}"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3580727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06185D2-4CE3-45FE-BC97-4A4604026835}"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749015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06185D2-4CE3-45FE-BC97-4A4604026835}"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506638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06185D2-4CE3-45FE-BC97-4A4604026835}"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3705697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06185D2-4CE3-45FE-BC97-4A4604026835}" type="datetimeFigureOut">
              <a:rPr lang="en-GB" smtClean="0"/>
              <a:t>24/10/2018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30803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06185D2-4CE3-45FE-BC97-4A4604026835}" type="datetimeFigureOut">
              <a:rPr lang="en-GB" smtClean="0"/>
              <a:t>24/10/2018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370169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6185D2-4CE3-45FE-BC97-4A4604026835}" type="datetimeFigureOut">
              <a:rPr lang="en-GB" smtClean="0"/>
              <a:t>24/10/2018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2761998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06185D2-4CE3-45FE-BC97-4A4604026835}"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2586605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06185D2-4CE3-45FE-BC97-4A4604026835}"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391303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06185D2-4CE3-45FE-BC97-4A4604026835}"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645806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06185D2-4CE3-45FE-BC97-4A4604026835}"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3843680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06185D2-4CE3-45FE-BC97-4A4604026835}" type="datetimeFigureOut">
              <a:rPr lang="en-GB" smtClean="0"/>
              <a:t>24/10/2018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1CC6D7-1897-4FD1-9248-50DB1508F5DD}" type="slidenum">
              <a:rPr lang="en-GB" smtClean="0"/>
              <a:t>‹#›</a:t>
            </a:fld>
            <a:endParaRPr lang="en-GB"/>
          </a:p>
        </p:txBody>
      </p:sp>
    </p:spTree>
    <p:extLst>
      <p:ext uri="{BB962C8B-B14F-4D97-AF65-F5344CB8AC3E}">
        <p14:creationId xmlns:p14="http://schemas.microsoft.com/office/powerpoint/2010/main" val="22426907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learnin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7778" y="6505704"/>
            <a:ext cx="3869476" cy="272415"/>
          </a:xfrm>
          <a:prstGeom prst="roundRect">
            <a:avLst/>
          </a:prstGeom>
          <a:ln w="38100"/>
        </p:spPr>
        <p:style>
          <a:lnRef idx="2">
            <a:schemeClr val="dk1"/>
          </a:lnRef>
          <a:fillRef idx="1">
            <a:schemeClr val="lt1"/>
          </a:fillRef>
          <a:effectRef idx="0">
            <a:schemeClr val="dk1"/>
          </a:effectRef>
          <a:fontRef idx="minor">
            <a:schemeClr val="dk1"/>
          </a:fontRef>
        </p:style>
        <p:txBody>
          <a:bodyPr wrap="square" rtlCol="0">
            <a:spAutoFit/>
          </a:bodyPr>
          <a:lstStyle/>
          <a:p>
            <a:r>
              <a:rPr lang="en-GB" sz="1000" dirty="0">
                <a:latin typeface="Arial" panose="020B0604020202020204" pitchFamily="34" charset="0"/>
                <a:cs typeface="Arial" panose="020B0604020202020204" pitchFamily="34" charset="0"/>
              </a:rPr>
              <a:t>The Convention came into force in the UK in </a:t>
            </a:r>
            <a:r>
              <a:rPr lang="en-GB" sz="1000" dirty="0" smtClean="0">
                <a:latin typeface="Arial" panose="020B0604020202020204" pitchFamily="34" charset="0"/>
                <a:cs typeface="Arial" panose="020B0604020202020204" pitchFamily="34" charset="0"/>
              </a:rPr>
              <a:t>1991.</a:t>
            </a:r>
            <a:endParaRPr lang="en-US" sz="1000" dirty="0">
              <a:latin typeface="Arial" panose="020B0604020202020204" pitchFamily="34" charset="0"/>
              <a:cs typeface="Arial" panose="020B0604020202020204" pitchFamily="34" charset="0"/>
            </a:endParaRPr>
          </a:p>
        </p:txBody>
      </p:sp>
      <p:sp>
        <p:nvSpPr>
          <p:cNvPr id="6" name="TextBox 5"/>
          <p:cNvSpPr txBox="1"/>
          <p:nvPr/>
        </p:nvSpPr>
        <p:spPr>
          <a:xfrm>
            <a:off x="185667" y="4959"/>
            <a:ext cx="3753095" cy="919401"/>
          </a:xfrm>
          <a:prstGeom prst="roundRect">
            <a:avLst/>
          </a:prstGeom>
          <a:noFill/>
          <a:ln w="38100">
            <a:noFill/>
          </a:ln>
        </p:spPr>
        <p:txBody>
          <a:bodyPr wrap="square" rtlCol="0">
            <a:spAutoFit/>
          </a:bodyPr>
          <a:lstStyle/>
          <a:p>
            <a:pPr algn="ctr"/>
            <a:r>
              <a:rPr lang="en-US" sz="2400" b="1" dirty="0" smtClean="0">
                <a:latin typeface="Arial" panose="020B0604020202020204" pitchFamily="34" charset="0"/>
                <a:cs typeface="Arial" panose="020B0604020202020204" pitchFamily="34" charset="0"/>
              </a:rPr>
              <a:t>Respecting the voice of the child.</a:t>
            </a:r>
            <a:endParaRPr lang="en-US" sz="2400" b="1" dirty="0">
              <a:latin typeface="Arial" panose="020B0604020202020204" pitchFamily="34" charset="0"/>
              <a:cs typeface="Arial" panose="020B0604020202020204" pitchFamily="34" charset="0"/>
            </a:endParaRPr>
          </a:p>
        </p:txBody>
      </p:sp>
      <p:sp>
        <p:nvSpPr>
          <p:cNvPr id="9" name="TextBox 8"/>
          <p:cNvSpPr txBox="1"/>
          <p:nvPr/>
        </p:nvSpPr>
        <p:spPr>
          <a:xfrm>
            <a:off x="136426" y="3745040"/>
            <a:ext cx="3959692" cy="1477328"/>
          </a:xfrm>
          <a:prstGeom prst="rect">
            <a:avLst/>
          </a:prstGeom>
          <a:noFill/>
          <a:ln>
            <a:noFill/>
          </a:ln>
        </p:spPr>
        <p:txBody>
          <a:bodyPr wrap="square" rtlCol="0">
            <a:spAutoFit/>
          </a:bodyPr>
          <a:lstStyle/>
          <a:p>
            <a:endParaRPr lang="en-US" sz="1200" b="1" i="1" dirty="0" smtClean="0">
              <a:latin typeface="Arial" panose="020B0604020202020204" pitchFamily="34" charset="0"/>
              <a:cs typeface="Arial" panose="020B0604020202020204" pitchFamily="34" charset="0"/>
            </a:endParaRPr>
          </a:p>
          <a:p>
            <a:r>
              <a:rPr lang="en-US" sz="1000" b="1" i="1" dirty="0" smtClean="0">
                <a:latin typeface="Arial" panose="020B0604020202020204" pitchFamily="34" charset="0"/>
                <a:cs typeface="Arial" panose="020B0604020202020204" pitchFamily="34" charset="0"/>
              </a:rPr>
              <a:t>Why should we do this?</a:t>
            </a:r>
          </a:p>
          <a:p>
            <a:r>
              <a:rPr lang="en-GB" sz="1000" dirty="0" smtClean="0">
                <a:latin typeface="Arial" panose="020B0604020202020204" pitchFamily="34" charset="0"/>
                <a:cs typeface="Arial" panose="020B0604020202020204" pitchFamily="34" charset="0"/>
              </a:rPr>
              <a:t>Under the terms of the convention, governments are required to meet children’s basic needs and help them reach their full potential. Central to this is the acknowledgment that every child has basic fundamental rights. </a:t>
            </a:r>
          </a:p>
          <a:p>
            <a:r>
              <a:rPr lang="en-GB" sz="1000" b="1" dirty="0" smtClean="0">
                <a:latin typeface="Arial" panose="020B0604020202020204" pitchFamily="34" charset="0"/>
                <a:cs typeface="Arial" panose="020B0604020202020204" pitchFamily="34" charset="0"/>
              </a:rPr>
              <a:t>(Save the Children, 2018)</a:t>
            </a:r>
            <a:endParaRPr lang="en-GB" sz="1000" b="1" dirty="0">
              <a:latin typeface="Arial" panose="020B0604020202020204" pitchFamily="34" charset="0"/>
              <a:cs typeface="Arial" panose="020B0604020202020204" pitchFamily="34" charset="0"/>
            </a:endParaRPr>
          </a:p>
          <a:p>
            <a:endParaRPr lang="en-US" dirty="0"/>
          </a:p>
        </p:txBody>
      </p:sp>
      <p:sp>
        <p:nvSpPr>
          <p:cNvPr id="8" name="TextBox 7"/>
          <p:cNvSpPr txBox="1"/>
          <p:nvPr/>
        </p:nvSpPr>
        <p:spPr>
          <a:xfrm>
            <a:off x="129458" y="666358"/>
            <a:ext cx="3959692" cy="861774"/>
          </a:xfrm>
          <a:prstGeom prst="rect">
            <a:avLst/>
          </a:prstGeom>
          <a:noFill/>
          <a:ln>
            <a:noFill/>
          </a:ln>
        </p:spPr>
        <p:txBody>
          <a:bodyPr wrap="square" rtlCol="0">
            <a:spAutoFit/>
          </a:bodyPr>
          <a:lstStyle/>
          <a:p>
            <a:r>
              <a:rPr lang="en-GB" sz="2000" b="1" i="1" dirty="0" smtClean="0">
                <a:latin typeface="Arial" panose="020B0604020202020204" pitchFamily="34" charset="0"/>
                <a:cs typeface="Arial" panose="020B0604020202020204" pitchFamily="34" charset="0"/>
              </a:rPr>
              <a:t>    </a:t>
            </a:r>
          </a:p>
          <a:p>
            <a:r>
              <a:rPr lang="en-GB" sz="1000" b="1" i="1" dirty="0" smtClean="0">
                <a:latin typeface="Arial" panose="020B0604020202020204" pitchFamily="34" charset="0"/>
                <a:cs typeface="Arial" panose="020B0604020202020204" pitchFamily="34" charset="0"/>
              </a:rPr>
              <a:t>What does respecting the voice of the child mean?</a:t>
            </a:r>
          </a:p>
          <a:p>
            <a:r>
              <a:rPr lang="en-GB" sz="1000" dirty="0" smtClean="0">
                <a:latin typeface="Arial" panose="020B0604020202020204" pitchFamily="34" charset="0"/>
                <a:cs typeface="Arial" panose="020B0604020202020204" pitchFamily="34" charset="0"/>
              </a:rPr>
              <a:t>Every child has rights, whatever their ethnicity, gender, religion, language, abilities or any other status</a:t>
            </a:r>
            <a:r>
              <a:rPr lang="en-GB" sz="1000" b="1" dirty="0" smtClean="0">
                <a:latin typeface="Arial" panose="020B0604020202020204" pitchFamily="34" charset="0"/>
                <a:cs typeface="Arial" panose="020B0604020202020204" pitchFamily="34" charset="0"/>
              </a:rPr>
              <a:t>. (UNICEF, 2018)</a:t>
            </a:r>
            <a:endParaRPr lang="en-US" sz="1000" b="1" dirty="0">
              <a:latin typeface="Arial" panose="020B0604020202020204" pitchFamily="34" charset="0"/>
              <a:cs typeface="Arial" panose="020B0604020202020204" pitchFamily="34" charset="0"/>
            </a:endParaRPr>
          </a:p>
        </p:txBody>
      </p:sp>
      <p:sp>
        <p:nvSpPr>
          <p:cNvPr id="23" name="Rounded Rectangle 22"/>
          <p:cNvSpPr/>
          <p:nvPr/>
        </p:nvSpPr>
        <p:spPr>
          <a:xfrm>
            <a:off x="97778" y="3865005"/>
            <a:ext cx="3927489" cy="1091942"/>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ounded Rectangle 28"/>
          <p:cNvSpPr/>
          <p:nvPr/>
        </p:nvSpPr>
        <p:spPr>
          <a:xfrm>
            <a:off x="100444" y="49119"/>
            <a:ext cx="3969955" cy="831079"/>
          </a:xfrm>
          <a:prstGeom prst="roundRect">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16"/>
          <p:cNvSpPr/>
          <p:nvPr/>
        </p:nvSpPr>
        <p:spPr>
          <a:xfrm>
            <a:off x="100444" y="941753"/>
            <a:ext cx="3959693" cy="599846"/>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p:cNvSpPr/>
          <p:nvPr/>
        </p:nvSpPr>
        <p:spPr>
          <a:xfrm>
            <a:off x="97779" y="1624524"/>
            <a:ext cx="3927488" cy="897720"/>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36426" y="1671103"/>
            <a:ext cx="3959693" cy="861774"/>
          </a:xfrm>
          <a:prstGeom prst="rect">
            <a:avLst/>
          </a:prstGeom>
          <a:noFill/>
        </p:spPr>
        <p:txBody>
          <a:bodyPr wrap="square" rtlCol="0">
            <a:spAutoFit/>
          </a:bodyPr>
          <a:lstStyle/>
          <a:p>
            <a:r>
              <a:rPr lang="en-US" sz="1000" b="1" i="1" dirty="0">
                <a:latin typeface="Arial" panose="020B0604020202020204" pitchFamily="34" charset="0"/>
                <a:cs typeface="Arial" panose="020B0604020202020204" pitchFamily="34" charset="0"/>
              </a:rPr>
              <a:t>Who says we must do this</a:t>
            </a:r>
            <a:r>
              <a:rPr lang="en-US" sz="1000" b="1" i="1" dirty="0" smtClean="0">
                <a:latin typeface="Arial" panose="020B0604020202020204" pitchFamily="34" charset="0"/>
                <a:cs typeface="Arial" panose="020B0604020202020204" pitchFamily="34" charset="0"/>
              </a:rPr>
              <a:t>?</a:t>
            </a:r>
          </a:p>
          <a:p>
            <a:r>
              <a:rPr lang="en-GB" sz="1000" dirty="0" smtClean="0">
                <a:latin typeface="Arial" panose="020B0604020202020204" pitchFamily="34" charset="0"/>
                <a:cs typeface="Arial" panose="020B0604020202020204" pitchFamily="34" charset="0"/>
              </a:rPr>
              <a:t>The United Nations Convention on the Rights of the Child (UNCRC) is a legally-binding international agreement setting out the civil, political, economic, social and cultural rights of every child. </a:t>
            </a:r>
            <a:r>
              <a:rPr lang="en-GB" sz="1000" b="1" dirty="0" smtClean="0">
                <a:latin typeface="Arial" panose="020B0604020202020204" pitchFamily="34" charset="0"/>
                <a:cs typeface="Arial" panose="020B0604020202020204" pitchFamily="34" charset="0"/>
              </a:rPr>
              <a:t>(Save the Children, 2018)</a:t>
            </a:r>
            <a:endParaRPr lang="en-US" sz="1000" b="1" dirty="0">
              <a:latin typeface="Arial" panose="020B0604020202020204" pitchFamily="34" charset="0"/>
              <a:cs typeface="Arial" panose="020B0604020202020204" pitchFamily="34" charset="0"/>
            </a:endParaRPr>
          </a:p>
        </p:txBody>
      </p:sp>
      <p:sp>
        <p:nvSpPr>
          <p:cNvPr id="24" name="Rounded Rectangle 23"/>
          <p:cNvSpPr/>
          <p:nvPr/>
        </p:nvSpPr>
        <p:spPr>
          <a:xfrm>
            <a:off x="108039" y="5053089"/>
            <a:ext cx="3906965" cy="319858"/>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125283" y="5099170"/>
            <a:ext cx="3918108" cy="246221"/>
          </a:xfrm>
          <a:prstGeom prst="rect">
            <a:avLst/>
          </a:prstGeom>
        </p:spPr>
        <p:txBody>
          <a:bodyPr wrap="square">
            <a:spAutoFit/>
          </a:bodyPr>
          <a:lstStyle/>
          <a:p>
            <a:r>
              <a:rPr lang="en-US" sz="1000" dirty="0">
                <a:latin typeface="Arial" panose="020B0604020202020204" pitchFamily="34" charset="0"/>
                <a:cs typeface="Arial" panose="020B0604020202020204" pitchFamily="34" charset="0"/>
              </a:rPr>
              <a:t>There are </a:t>
            </a:r>
            <a:r>
              <a:rPr lang="en-US" sz="1000" b="1" i="1" dirty="0">
                <a:latin typeface="Arial" panose="020B0604020202020204" pitchFamily="34" charset="0"/>
                <a:cs typeface="Arial" panose="020B0604020202020204" pitchFamily="34" charset="0"/>
              </a:rPr>
              <a:t>54 articles </a:t>
            </a:r>
            <a:r>
              <a:rPr lang="en-US" sz="1000" dirty="0">
                <a:latin typeface="Arial" panose="020B0604020202020204" pitchFamily="34" charset="0"/>
                <a:cs typeface="Arial" panose="020B0604020202020204" pitchFamily="34" charset="0"/>
              </a:rPr>
              <a:t>that make up the rights of the </a:t>
            </a:r>
            <a:r>
              <a:rPr lang="en-US" sz="1000" dirty="0" smtClean="0">
                <a:latin typeface="Arial" panose="020B0604020202020204" pitchFamily="34" charset="0"/>
                <a:cs typeface="Arial" panose="020B0604020202020204" pitchFamily="34" charset="0"/>
              </a:rPr>
              <a:t>child</a:t>
            </a:r>
            <a:r>
              <a:rPr lang="en-US" sz="1000" dirty="0">
                <a:latin typeface="Arial" panose="020B0604020202020204" pitchFamily="34" charset="0"/>
                <a:cs typeface="Arial" panose="020B0604020202020204" pitchFamily="34" charset="0"/>
              </a:rPr>
              <a:t>. </a:t>
            </a:r>
          </a:p>
        </p:txBody>
      </p:sp>
      <p:sp>
        <p:nvSpPr>
          <p:cNvPr id="25" name="Rounded Rectangle 24"/>
          <p:cNvSpPr/>
          <p:nvPr/>
        </p:nvSpPr>
        <p:spPr>
          <a:xfrm>
            <a:off x="68771" y="5458963"/>
            <a:ext cx="3927489" cy="903075"/>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129465" y="5510864"/>
            <a:ext cx="3966653" cy="861774"/>
          </a:xfrm>
          <a:prstGeom prst="rect">
            <a:avLst/>
          </a:prstGeom>
        </p:spPr>
        <p:txBody>
          <a:bodyPr wrap="square">
            <a:spAutoFit/>
          </a:bodyPr>
          <a:lstStyle/>
          <a:p>
            <a:r>
              <a:rPr lang="en-US" sz="1000" b="1" i="1" dirty="0">
                <a:latin typeface="Arial" panose="020B0604020202020204" pitchFamily="34" charset="0"/>
                <a:cs typeface="Arial" panose="020B0604020202020204" pitchFamily="34" charset="0"/>
              </a:rPr>
              <a:t>What is the UNCRC?</a:t>
            </a:r>
          </a:p>
          <a:p>
            <a:r>
              <a:rPr lang="en-GB" sz="1000" dirty="0">
                <a:latin typeface="Arial" panose="020B0604020202020204" pitchFamily="34" charset="0"/>
                <a:cs typeface="Arial" panose="020B0604020202020204" pitchFamily="34" charset="0"/>
              </a:rPr>
              <a:t>The UNCRC, is the basis of all of </a:t>
            </a:r>
            <a:r>
              <a:rPr lang="en-GB" sz="1000" dirty="0" smtClean="0">
                <a:latin typeface="Arial" panose="020B0604020202020204" pitchFamily="34" charset="0"/>
                <a:cs typeface="Arial" panose="020B0604020202020204" pitchFamily="34" charset="0"/>
              </a:rPr>
              <a:t>UNICEF’s</a:t>
            </a:r>
            <a:r>
              <a:rPr lang="en-GB" sz="1000" dirty="0">
                <a:latin typeface="Arial" panose="020B0604020202020204" pitchFamily="34" charset="0"/>
                <a:cs typeface="Arial" panose="020B0604020202020204" pitchFamily="34" charset="0"/>
              </a:rPr>
              <a:t> work. It is the most complete statement of children’s rights ever produced and is the most widely-ratified international human rights treaty in </a:t>
            </a:r>
            <a:r>
              <a:rPr lang="en-GB" sz="1000" dirty="0" smtClean="0">
                <a:latin typeface="Arial" panose="020B0604020202020204" pitchFamily="34" charset="0"/>
                <a:cs typeface="Arial" panose="020B0604020202020204" pitchFamily="34" charset="0"/>
              </a:rPr>
              <a:t>history</a:t>
            </a:r>
            <a:r>
              <a:rPr lang="en-GB" sz="1000" b="1" dirty="0" smtClean="0">
                <a:latin typeface="Arial" panose="020B0604020202020204" pitchFamily="34" charset="0"/>
                <a:cs typeface="Arial" panose="020B0604020202020204" pitchFamily="34" charset="0"/>
              </a:rPr>
              <a:t>. (UNICEF 2018)</a:t>
            </a:r>
            <a:endParaRPr lang="en-US" sz="1000" b="1" dirty="0"/>
          </a:p>
        </p:txBody>
      </p:sp>
      <p:sp>
        <p:nvSpPr>
          <p:cNvPr id="27" name="TextBox 26"/>
          <p:cNvSpPr txBox="1"/>
          <p:nvPr/>
        </p:nvSpPr>
        <p:spPr>
          <a:xfrm>
            <a:off x="97778" y="2637085"/>
            <a:ext cx="3969955" cy="1123712"/>
          </a:xfrm>
          <a:prstGeom prst="roundRect">
            <a:avLst/>
          </a:prstGeom>
          <a:ln w="38100"/>
        </p:spPr>
        <p:style>
          <a:lnRef idx="2">
            <a:schemeClr val="dk1"/>
          </a:lnRef>
          <a:fillRef idx="1">
            <a:schemeClr val="lt1"/>
          </a:fillRef>
          <a:effectRef idx="0">
            <a:schemeClr val="dk1"/>
          </a:effectRef>
          <a:fontRef idx="minor">
            <a:schemeClr val="dk1"/>
          </a:fontRef>
        </p:style>
        <p:txBody>
          <a:bodyPr wrap="square" rtlCol="0">
            <a:spAutoFit/>
          </a:bodyPr>
          <a:lstStyle/>
          <a:p>
            <a:r>
              <a:rPr lang="en-GB" sz="1000" b="1" i="1" dirty="0" smtClean="0">
                <a:latin typeface="Arial" panose="020B0604020202020204" pitchFamily="34" charset="0"/>
                <a:cs typeface="Arial" panose="020B0604020202020204" pitchFamily="34" charset="0"/>
              </a:rPr>
              <a:t>Who are the United Nations?</a:t>
            </a:r>
          </a:p>
          <a:p>
            <a:r>
              <a:rPr lang="en-GB" sz="1000" dirty="0" smtClean="0">
                <a:latin typeface="Arial" panose="020B0604020202020204" pitchFamily="34" charset="0"/>
                <a:cs typeface="Arial" panose="020B0604020202020204" pitchFamily="34" charset="0"/>
              </a:rPr>
              <a:t>The </a:t>
            </a:r>
            <a:r>
              <a:rPr lang="en-GB" sz="1000" dirty="0">
                <a:latin typeface="Arial" panose="020B0604020202020204" pitchFamily="34" charset="0"/>
                <a:cs typeface="Arial" panose="020B0604020202020204" pitchFamily="34" charset="0"/>
              </a:rPr>
              <a:t>United Nations is an international organization founded in 1945.  It is currently made up of 193 Member States.  The mission and work of the United Nations are guided by the purposes and principles contained in its founding </a:t>
            </a:r>
            <a:r>
              <a:rPr lang="en-GB" sz="1000" dirty="0" smtClean="0">
                <a:latin typeface="Arial" panose="020B0604020202020204" pitchFamily="34" charset="0"/>
                <a:cs typeface="Arial" panose="020B0604020202020204" pitchFamily="34" charset="0"/>
              </a:rPr>
              <a:t>Charter. </a:t>
            </a:r>
            <a:r>
              <a:rPr lang="en-GB" sz="1000" b="1" dirty="0" smtClean="0">
                <a:latin typeface="Arial" panose="020B0604020202020204" pitchFamily="34" charset="0"/>
                <a:cs typeface="Arial" panose="020B0604020202020204" pitchFamily="34" charset="0"/>
              </a:rPr>
              <a:t>(UNITED NATIONS, 2018)</a:t>
            </a:r>
            <a:endParaRPr lang="en-US" sz="1000" b="1" dirty="0">
              <a:latin typeface="Arial" panose="020B0604020202020204" pitchFamily="34" charset="0"/>
              <a:cs typeface="Arial" panose="020B0604020202020204" pitchFamily="34" charset="0"/>
            </a:endParaRPr>
          </a:p>
        </p:txBody>
      </p:sp>
      <p:pic>
        <p:nvPicPr>
          <p:cNvPr id="12" name="Picture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41001" y="5989075"/>
            <a:ext cx="2729656" cy="564231"/>
          </a:xfrm>
          <a:prstGeom prst="rect">
            <a:avLst/>
          </a:prstGeom>
        </p:spPr>
      </p:pic>
      <p:pic>
        <p:nvPicPr>
          <p:cNvPr id="30" name="Picture 29"/>
          <p:cNvPicPr>
            <a:picLocks noChangeAspect="1"/>
          </p:cNvPicPr>
          <p:nvPr/>
        </p:nvPicPr>
        <p:blipFill rotWithShape="1">
          <a:blip r:embed="rId3">
            <a:extLst>
              <a:ext uri="{28A0092B-C50C-407E-A947-70E740481C1C}">
                <a14:useLocalDpi xmlns:a14="http://schemas.microsoft.com/office/drawing/2010/main" val="0"/>
              </a:ext>
            </a:extLst>
          </a:blip>
          <a:srcRect l="11614" t="16144" r="12114" b="19933"/>
          <a:stretch/>
        </p:blipFill>
        <p:spPr>
          <a:xfrm>
            <a:off x="9908202" y="17859"/>
            <a:ext cx="2189410" cy="553792"/>
          </a:xfrm>
          <a:prstGeom prst="rect">
            <a:avLst/>
          </a:prstGeom>
        </p:spPr>
      </p:pic>
      <p:sp>
        <p:nvSpPr>
          <p:cNvPr id="32" name="Rounded Rectangle 31"/>
          <p:cNvSpPr/>
          <p:nvPr/>
        </p:nvSpPr>
        <p:spPr>
          <a:xfrm>
            <a:off x="4165420" y="17860"/>
            <a:ext cx="3940180" cy="849404"/>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p:cNvSpPr/>
          <p:nvPr/>
        </p:nvSpPr>
        <p:spPr>
          <a:xfrm>
            <a:off x="4104953" y="27443"/>
            <a:ext cx="4092995" cy="1046440"/>
          </a:xfrm>
          <a:prstGeom prst="rect">
            <a:avLst/>
          </a:prstGeom>
        </p:spPr>
        <p:txBody>
          <a:bodyPr wrap="square">
            <a:spAutoFit/>
          </a:bodyPr>
          <a:lstStyle/>
          <a:p>
            <a:r>
              <a:rPr lang="en-GB" sz="1000" dirty="0" smtClean="0">
                <a:latin typeface="Arial" panose="020B0604020202020204" pitchFamily="34" charset="0"/>
                <a:cs typeface="Arial" panose="020B0604020202020204" pitchFamily="34" charset="0"/>
              </a:rPr>
              <a:t>The </a:t>
            </a:r>
            <a:r>
              <a:rPr lang="en-GB" sz="1000" dirty="0">
                <a:latin typeface="Arial" panose="020B0604020202020204" pitchFamily="34" charset="0"/>
                <a:cs typeface="Arial" panose="020B0604020202020204" pitchFamily="34" charset="0"/>
              </a:rPr>
              <a:t>Children's Commissioner must, in particular, have regard to the United Nations Convention on the Rights of the Child in considering for the purposes of the primary function what constitute the rights and interests of children (generally or so far as relating to a particular matter</a:t>
            </a:r>
            <a:r>
              <a:rPr lang="en-GB" sz="1000" dirty="0" smtClean="0">
                <a:latin typeface="Arial" panose="020B0604020202020204" pitchFamily="34" charset="0"/>
                <a:cs typeface="Arial" panose="020B0604020202020204" pitchFamily="34" charset="0"/>
              </a:rPr>
              <a:t>).</a:t>
            </a:r>
            <a:r>
              <a:rPr lang="en-GB" sz="1000" b="1" i="1" dirty="0" smtClean="0">
                <a:latin typeface="Arial" panose="020B0604020202020204" pitchFamily="34" charset="0"/>
                <a:cs typeface="Arial" panose="020B0604020202020204" pitchFamily="34" charset="0"/>
              </a:rPr>
              <a:t> (</a:t>
            </a:r>
            <a:r>
              <a:rPr lang="en-GB" sz="1000" b="1" dirty="0" smtClean="0">
                <a:latin typeface="Arial" panose="020B0604020202020204" pitchFamily="34" charset="0"/>
                <a:cs typeface="Arial" panose="020B0604020202020204" pitchFamily="34" charset="0"/>
              </a:rPr>
              <a:t>The </a:t>
            </a:r>
            <a:r>
              <a:rPr lang="en-GB" sz="1000" b="1" dirty="0">
                <a:latin typeface="Arial" panose="020B0604020202020204" pitchFamily="34" charset="0"/>
                <a:cs typeface="Arial" panose="020B0604020202020204" pitchFamily="34" charset="0"/>
              </a:rPr>
              <a:t>children Act </a:t>
            </a:r>
            <a:r>
              <a:rPr lang="en-GB" sz="1000" b="1" dirty="0" smtClean="0">
                <a:latin typeface="Arial" panose="020B0604020202020204" pitchFamily="34" charset="0"/>
                <a:cs typeface="Arial" panose="020B0604020202020204" pitchFamily="34" charset="0"/>
              </a:rPr>
              <a:t>2004)</a:t>
            </a:r>
            <a:r>
              <a:rPr lang="en-GB" sz="1000" dirty="0" smtClean="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p:txBody>
      </p:sp>
      <p:sp>
        <p:nvSpPr>
          <p:cNvPr id="35" name="Rectangle 34"/>
          <p:cNvSpPr/>
          <p:nvPr/>
        </p:nvSpPr>
        <p:spPr>
          <a:xfrm>
            <a:off x="9137144" y="6505704"/>
            <a:ext cx="2971883" cy="400110"/>
          </a:xfrm>
          <a:prstGeom prst="rect">
            <a:avLst/>
          </a:prstGeom>
        </p:spPr>
        <p:txBody>
          <a:bodyPr wrap="square">
            <a:spAutoFit/>
          </a:bodyPr>
          <a:lstStyle/>
          <a:p>
            <a:r>
              <a:rPr lang="en-US" sz="1000" dirty="0" smtClean="0">
                <a:latin typeface="Arial" panose="020B0604020202020204" pitchFamily="34" charset="0"/>
                <a:cs typeface="Arial" panose="020B0604020202020204" pitchFamily="34" charset="0"/>
              </a:rPr>
              <a:t>Source: https://www.thersa.org/events/2017/04/</a:t>
            </a:r>
          </a:p>
          <a:p>
            <a:r>
              <a:rPr lang="en-US" sz="1000" dirty="0" smtClean="0">
                <a:latin typeface="Arial" panose="020B0604020202020204" pitchFamily="34" charset="0"/>
                <a:cs typeface="Arial" panose="020B0604020202020204" pitchFamily="34" charset="0"/>
              </a:rPr>
              <a:t>Supporting-Refugee-Children-in-Education#</a:t>
            </a:r>
            <a:endParaRPr lang="en-US" sz="1000" dirty="0">
              <a:latin typeface="Arial" panose="020B0604020202020204" pitchFamily="34" charset="0"/>
              <a:cs typeface="Arial" panose="020B0604020202020204" pitchFamily="34" charset="0"/>
            </a:endParaRPr>
          </a:p>
        </p:txBody>
      </p:sp>
      <p:sp>
        <p:nvSpPr>
          <p:cNvPr id="2" name="Rectangle 1"/>
          <p:cNvSpPr/>
          <p:nvPr/>
        </p:nvSpPr>
        <p:spPr>
          <a:xfrm>
            <a:off x="4156938" y="711395"/>
            <a:ext cx="4005479" cy="1046440"/>
          </a:xfrm>
          <a:prstGeom prst="rect">
            <a:avLst/>
          </a:prstGeom>
        </p:spPr>
        <p:txBody>
          <a:bodyPr wrap="square">
            <a:spAutoFit/>
          </a:bodyPr>
          <a:lstStyle/>
          <a:p>
            <a:endParaRPr lang="en-GB" sz="12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 </a:t>
            </a:r>
            <a:r>
              <a:rPr lang="en-GB" sz="1000" b="1" i="1" dirty="0">
                <a:latin typeface="Arial" panose="020B0604020202020204" pitchFamily="34" charset="0"/>
                <a:cs typeface="Arial" panose="020B0604020202020204" pitchFamily="34" charset="0"/>
              </a:rPr>
              <a:t>54 articles </a:t>
            </a:r>
            <a:r>
              <a:rPr lang="en-GB" sz="1000" dirty="0">
                <a:latin typeface="Arial" panose="020B0604020202020204" pitchFamily="34" charset="0"/>
                <a:cs typeface="Arial" panose="020B0604020202020204" pitchFamily="34" charset="0"/>
              </a:rPr>
              <a:t>are paramount when working with children, they must be adhered to, and </a:t>
            </a:r>
            <a:r>
              <a:rPr lang="en-GB" sz="1000" dirty="0" smtClean="0">
                <a:latin typeface="Arial" panose="020B0604020202020204" pitchFamily="34" charset="0"/>
                <a:cs typeface="Arial" panose="020B0604020202020204" pitchFamily="34" charset="0"/>
              </a:rPr>
              <a:t>children's </a:t>
            </a:r>
            <a:r>
              <a:rPr lang="en-GB" sz="1000" dirty="0">
                <a:latin typeface="Arial" panose="020B0604020202020204" pitchFamily="34" charset="0"/>
                <a:cs typeface="Arial" panose="020B0604020202020204" pitchFamily="34" charset="0"/>
              </a:rPr>
              <a:t>needs met at all times. Anybody that works </a:t>
            </a:r>
            <a:r>
              <a:rPr lang="en-GB" sz="1000" dirty="0" smtClean="0">
                <a:latin typeface="Arial" panose="020B0604020202020204" pitchFamily="34" charset="0"/>
                <a:cs typeface="Arial" panose="020B0604020202020204" pitchFamily="34" charset="0"/>
              </a:rPr>
              <a:t>with, or comes into contact with children </a:t>
            </a:r>
            <a:r>
              <a:rPr lang="en-GB" sz="1000" dirty="0">
                <a:latin typeface="Arial" panose="020B0604020202020204" pitchFamily="34" charset="0"/>
                <a:cs typeface="Arial" panose="020B0604020202020204" pitchFamily="34" charset="0"/>
              </a:rPr>
              <a:t>at any time will become accustom to the rights of the child. </a:t>
            </a:r>
            <a:r>
              <a:rPr lang="en-GB" sz="1000" dirty="0" smtClean="0">
                <a:latin typeface="Arial" panose="020B0604020202020204" pitchFamily="34" charset="0"/>
                <a:cs typeface="Arial" panose="020B0604020202020204" pitchFamily="34" charset="0"/>
              </a:rPr>
              <a:t>All adults have an ethical and moral obligation to ensure the Child's voice is respected.</a:t>
            </a:r>
            <a:endParaRPr lang="en-US" sz="1000" dirty="0">
              <a:latin typeface="Arial" panose="020B0604020202020204" pitchFamily="34" charset="0"/>
              <a:cs typeface="Arial" panose="020B0604020202020204" pitchFamily="34" charset="0"/>
            </a:endParaRPr>
          </a:p>
        </p:txBody>
      </p:sp>
      <p:sp>
        <p:nvSpPr>
          <p:cNvPr id="37" name="Rounded Rectangle 36"/>
          <p:cNvSpPr/>
          <p:nvPr/>
        </p:nvSpPr>
        <p:spPr>
          <a:xfrm>
            <a:off x="4160617" y="922363"/>
            <a:ext cx="3907391" cy="835472"/>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p:nvSpPr>
        <p:spPr>
          <a:xfrm>
            <a:off x="4076567" y="1823027"/>
            <a:ext cx="3937776" cy="2714956"/>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8234557" y="114525"/>
            <a:ext cx="1745986" cy="584775"/>
          </a:xfrm>
          <a:prstGeom prst="rect">
            <a:avLst/>
          </a:prstGeom>
        </p:spPr>
        <p:txBody>
          <a:bodyPr wrap="square">
            <a:spAutoFit/>
          </a:bodyPr>
          <a:lstStyle/>
          <a:p>
            <a:r>
              <a:rPr lang="en-US" sz="800" dirty="0" smtClean="0">
                <a:latin typeface="Arial" panose="020B0604020202020204" pitchFamily="34" charset="0"/>
                <a:cs typeface="Arial" panose="020B0604020202020204" pitchFamily="34" charset="0"/>
              </a:rPr>
              <a:t>Source:</a:t>
            </a:r>
          </a:p>
          <a:p>
            <a:r>
              <a:rPr lang="en-US" sz="800" dirty="0" smtClean="0">
                <a:latin typeface="Arial" panose="020B0604020202020204" pitchFamily="34" charset="0"/>
                <a:cs typeface="Arial" panose="020B0604020202020204" pitchFamily="34" charset="0"/>
              </a:rPr>
              <a:t> http</a:t>
            </a:r>
            <a:r>
              <a:rPr lang="en-US" sz="800" dirty="0">
                <a:latin typeface="Arial" panose="020B0604020202020204" pitchFamily="34" charset="0"/>
                <a:cs typeface="Arial" panose="020B0604020202020204" pitchFamily="34" charset="0"/>
              </a:rPr>
              <a:t>://</a:t>
            </a:r>
            <a:r>
              <a:rPr lang="en-US" sz="800" dirty="0" smtClean="0">
                <a:latin typeface="Arial" panose="020B0604020202020204" pitchFamily="34" charset="0"/>
                <a:cs typeface="Arial" panose="020B0604020202020204" pitchFamily="34" charset="0"/>
              </a:rPr>
              <a:t>www.wales.nhs.uk/sites3</a:t>
            </a:r>
          </a:p>
          <a:p>
            <a:r>
              <a:rPr lang="en-US" sz="800" dirty="0" smtClean="0">
                <a:latin typeface="Arial" panose="020B0604020202020204" pitchFamily="34" charset="0"/>
                <a:cs typeface="Arial" panose="020B0604020202020204" pitchFamily="34" charset="0"/>
              </a:rPr>
              <a:t>/gallery/970/Welsh%20Government.jpg</a:t>
            </a:r>
            <a:endParaRPr lang="en-US" sz="800" dirty="0">
              <a:latin typeface="Arial" panose="020B0604020202020204" pitchFamily="34" charset="0"/>
              <a:cs typeface="Arial" panose="020B0604020202020204" pitchFamily="34" charset="0"/>
            </a:endParaRPr>
          </a:p>
        </p:txBody>
      </p:sp>
      <p:sp>
        <p:nvSpPr>
          <p:cNvPr id="11" name="Rectangle 10"/>
          <p:cNvSpPr/>
          <p:nvPr/>
        </p:nvSpPr>
        <p:spPr>
          <a:xfrm>
            <a:off x="4163312" y="1836821"/>
            <a:ext cx="3876558" cy="2985433"/>
          </a:xfrm>
          <a:prstGeom prst="rect">
            <a:avLst/>
          </a:prstGeom>
        </p:spPr>
        <p:txBody>
          <a:bodyPr wrap="square">
            <a:spAutoFit/>
          </a:bodyPr>
          <a:lstStyle/>
          <a:p>
            <a:r>
              <a:rPr lang="en-GB" sz="1000" dirty="0" smtClean="0">
                <a:latin typeface="Arial" panose="020B0604020202020204" pitchFamily="34" charset="0"/>
                <a:cs typeface="Arial" panose="020B0604020202020204" pitchFamily="34" charset="0"/>
              </a:rPr>
              <a:t>The Welsh Assembly Governments seven core aims for children and young people summarise the UN Convention on the Rights of the Child (UNCRC) and form the basis for decisions on priorities and objectives nationally. They should also form the basis for decisions on strategy and service provision locally.  </a:t>
            </a:r>
          </a:p>
          <a:p>
            <a:r>
              <a:rPr lang="en-GB" sz="1000" dirty="0" smtClean="0">
                <a:latin typeface="Arial" panose="020B0604020202020204" pitchFamily="34" charset="0"/>
                <a:cs typeface="Arial" panose="020B0604020202020204" pitchFamily="34" charset="0"/>
              </a:rPr>
              <a:t>The </a:t>
            </a:r>
            <a:r>
              <a:rPr lang="en-GB" sz="1000" dirty="0">
                <a:latin typeface="Arial" panose="020B0604020202020204" pitchFamily="34" charset="0"/>
                <a:cs typeface="Arial" panose="020B0604020202020204" pitchFamily="34" charset="0"/>
              </a:rPr>
              <a:t>seven core aims state that all children and young people: </a:t>
            </a:r>
          </a:p>
          <a:p>
            <a:pPr marL="228600" indent="-228600">
              <a:buAutoNum type="arabicPeriod"/>
            </a:pPr>
            <a:r>
              <a:rPr lang="en-GB" sz="1000" dirty="0" smtClean="0">
                <a:latin typeface="Arial" panose="020B0604020202020204" pitchFamily="34" charset="0"/>
                <a:cs typeface="Arial" panose="020B0604020202020204" pitchFamily="34" charset="0"/>
              </a:rPr>
              <a:t>have </a:t>
            </a:r>
            <a:r>
              <a:rPr lang="en-GB" sz="1000" dirty="0">
                <a:latin typeface="Arial" panose="020B0604020202020204" pitchFamily="34" charset="0"/>
                <a:cs typeface="Arial" panose="020B0604020202020204" pitchFamily="34" charset="0"/>
              </a:rPr>
              <a:t>a flying start in </a:t>
            </a:r>
            <a:r>
              <a:rPr lang="en-GB" sz="1000" dirty="0" smtClean="0">
                <a:latin typeface="Arial" panose="020B0604020202020204" pitchFamily="34" charset="0"/>
                <a:cs typeface="Arial" panose="020B0604020202020204" pitchFamily="34" charset="0"/>
              </a:rPr>
              <a:t>life</a:t>
            </a:r>
          </a:p>
          <a:p>
            <a:pPr marL="228600" indent="-228600">
              <a:buAutoNum type="arabicPeriod"/>
            </a:pPr>
            <a:r>
              <a:rPr lang="en-GB" sz="1000" dirty="0" smtClean="0">
                <a:latin typeface="Arial" panose="020B0604020202020204" pitchFamily="34" charset="0"/>
                <a:cs typeface="Arial" panose="020B0604020202020204" pitchFamily="34" charset="0"/>
              </a:rPr>
              <a:t>have </a:t>
            </a:r>
            <a:r>
              <a:rPr lang="en-GB" sz="1000" dirty="0">
                <a:latin typeface="Arial" panose="020B0604020202020204" pitchFamily="34" charset="0"/>
                <a:cs typeface="Arial" panose="020B0604020202020204" pitchFamily="34" charset="0"/>
              </a:rPr>
              <a:t>a comprehensive range of education and learning opportunities </a:t>
            </a:r>
            <a:endParaRPr lang="en-GB" sz="1000" dirty="0" smtClean="0">
              <a:latin typeface="Arial" panose="020B0604020202020204" pitchFamily="34" charset="0"/>
              <a:cs typeface="Arial" panose="020B0604020202020204" pitchFamily="34" charset="0"/>
            </a:endParaRPr>
          </a:p>
          <a:p>
            <a:pPr marL="228600" indent="-228600">
              <a:buAutoNum type="arabicPeriod"/>
            </a:pPr>
            <a:r>
              <a:rPr lang="en-GB" sz="1000" dirty="0" smtClean="0">
                <a:latin typeface="Arial" panose="020B0604020202020204" pitchFamily="34" charset="0"/>
                <a:cs typeface="Arial" panose="020B0604020202020204" pitchFamily="34" charset="0"/>
              </a:rPr>
              <a:t>enjoy </a:t>
            </a:r>
            <a:r>
              <a:rPr lang="en-GB" sz="1000" dirty="0">
                <a:latin typeface="Arial" panose="020B0604020202020204" pitchFamily="34" charset="0"/>
                <a:cs typeface="Arial" panose="020B0604020202020204" pitchFamily="34" charset="0"/>
              </a:rPr>
              <a:t>the best possible health and are free from abuse, victimisation and exploitation </a:t>
            </a:r>
          </a:p>
          <a:p>
            <a:pPr marL="228600" indent="-228600">
              <a:buAutoNum type="arabicPeriod"/>
            </a:pPr>
            <a:r>
              <a:rPr lang="en-GB" sz="1000" dirty="0" smtClean="0">
                <a:latin typeface="Arial" panose="020B0604020202020204" pitchFamily="34" charset="0"/>
                <a:cs typeface="Arial" panose="020B0604020202020204" pitchFamily="34" charset="0"/>
              </a:rPr>
              <a:t>have </a:t>
            </a:r>
            <a:r>
              <a:rPr lang="en-GB" sz="1000" dirty="0">
                <a:latin typeface="Arial" panose="020B0604020202020204" pitchFamily="34" charset="0"/>
                <a:cs typeface="Arial" panose="020B0604020202020204" pitchFamily="34" charset="0"/>
              </a:rPr>
              <a:t>access to play, leisure, sporting and cultural activities </a:t>
            </a:r>
            <a:endParaRPr lang="en-GB" sz="1000" dirty="0" smtClean="0">
              <a:latin typeface="Arial" panose="020B0604020202020204" pitchFamily="34" charset="0"/>
              <a:cs typeface="Arial" panose="020B0604020202020204" pitchFamily="34" charset="0"/>
            </a:endParaRPr>
          </a:p>
          <a:p>
            <a:pPr marL="228600" indent="-228600">
              <a:buAutoNum type="arabicPeriod"/>
            </a:pPr>
            <a:r>
              <a:rPr lang="en-GB" sz="1000" dirty="0" smtClean="0">
                <a:latin typeface="Arial" panose="020B0604020202020204" pitchFamily="34" charset="0"/>
                <a:cs typeface="Arial" panose="020B0604020202020204" pitchFamily="34" charset="0"/>
              </a:rPr>
              <a:t>are </a:t>
            </a:r>
            <a:r>
              <a:rPr lang="en-GB" sz="1000" dirty="0">
                <a:latin typeface="Arial" panose="020B0604020202020204" pitchFamily="34" charset="0"/>
                <a:cs typeface="Arial" panose="020B0604020202020204" pitchFamily="34" charset="0"/>
              </a:rPr>
              <a:t>listened to, treated with respect, and have their race and cultural identity recognised </a:t>
            </a:r>
            <a:endParaRPr lang="en-GB" sz="1000" dirty="0" smtClean="0">
              <a:latin typeface="Arial" panose="020B0604020202020204" pitchFamily="34" charset="0"/>
              <a:cs typeface="Arial" panose="020B0604020202020204" pitchFamily="34" charset="0"/>
            </a:endParaRPr>
          </a:p>
          <a:p>
            <a:pPr marL="228600" indent="-228600">
              <a:buAutoNum type="arabicPeriod"/>
            </a:pPr>
            <a:r>
              <a:rPr lang="en-GB" sz="1000" dirty="0" smtClean="0">
                <a:latin typeface="Arial" panose="020B0604020202020204" pitchFamily="34" charset="0"/>
                <a:cs typeface="Arial" panose="020B0604020202020204" pitchFamily="34" charset="0"/>
              </a:rPr>
              <a:t>have </a:t>
            </a:r>
            <a:r>
              <a:rPr lang="en-GB" sz="1000" dirty="0">
                <a:latin typeface="Arial" panose="020B0604020202020204" pitchFamily="34" charset="0"/>
                <a:cs typeface="Arial" panose="020B0604020202020204" pitchFamily="34" charset="0"/>
              </a:rPr>
              <a:t>a safe home and a community which supports physical and emotional wellbeing </a:t>
            </a:r>
            <a:endParaRPr lang="en-GB" sz="1000" dirty="0" smtClean="0">
              <a:latin typeface="Arial" panose="020B0604020202020204" pitchFamily="34" charset="0"/>
              <a:cs typeface="Arial" panose="020B0604020202020204" pitchFamily="34" charset="0"/>
            </a:endParaRPr>
          </a:p>
          <a:p>
            <a:pPr marL="228600" indent="-228600">
              <a:buAutoNum type="arabicPeriod"/>
            </a:pPr>
            <a:r>
              <a:rPr lang="en-GB" sz="1000" dirty="0" smtClean="0">
                <a:latin typeface="Arial" panose="020B0604020202020204" pitchFamily="34" charset="0"/>
                <a:cs typeface="Arial" panose="020B0604020202020204" pitchFamily="34" charset="0"/>
              </a:rPr>
              <a:t>are </a:t>
            </a:r>
            <a:r>
              <a:rPr lang="en-GB" sz="1000" dirty="0">
                <a:latin typeface="Arial" panose="020B0604020202020204" pitchFamily="34" charset="0"/>
                <a:cs typeface="Arial" panose="020B0604020202020204" pitchFamily="34" charset="0"/>
              </a:rPr>
              <a:t>not disadvantaged by poverty</a:t>
            </a:r>
            <a:r>
              <a:rPr lang="en-GB" sz="1000" dirty="0" smtClean="0">
                <a:latin typeface="Arial" panose="020B0604020202020204" pitchFamily="34" charset="0"/>
                <a:cs typeface="Arial" panose="020B0604020202020204" pitchFamily="34" charset="0"/>
              </a:rPr>
              <a:t>. </a:t>
            </a:r>
            <a:r>
              <a:rPr lang="en-GB" sz="1000" b="1" dirty="0" smtClean="0">
                <a:latin typeface="Arial" panose="020B0604020202020204" pitchFamily="34" charset="0"/>
                <a:cs typeface="Arial" panose="020B0604020202020204" pitchFamily="34" charset="0"/>
              </a:rPr>
              <a:t>(WJEC, 2018)</a:t>
            </a:r>
            <a:endParaRPr lang="en-GB" sz="1000" b="1" dirty="0">
              <a:latin typeface="Arial" panose="020B0604020202020204" pitchFamily="34" charset="0"/>
              <a:cs typeface="Arial" panose="020B0604020202020204" pitchFamily="34" charset="0"/>
            </a:endParaRPr>
          </a:p>
          <a:p>
            <a:r>
              <a:rPr lang="en-GB" dirty="0"/>
              <a:t> </a:t>
            </a:r>
            <a:endParaRPr lang="en-US" dirty="0"/>
          </a:p>
        </p:txBody>
      </p:sp>
      <p:sp>
        <p:nvSpPr>
          <p:cNvPr id="31" name="Rounded Rectangle 30"/>
          <p:cNvSpPr/>
          <p:nvPr/>
        </p:nvSpPr>
        <p:spPr>
          <a:xfrm>
            <a:off x="8171251" y="597623"/>
            <a:ext cx="3937776" cy="5300698"/>
          </a:xfrm>
          <a:prstGeom prst="round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8216067" y="644420"/>
            <a:ext cx="3892960" cy="5509200"/>
          </a:xfrm>
          <a:prstGeom prst="rect">
            <a:avLst/>
          </a:prstGeom>
        </p:spPr>
        <p:txBody>
          <a:bodyPr wrap="square">
            <a:spAutoFit/>
          </a:bodyPr>
          <a:lstStyle/>
          <a:p>
            <a:endParaRPr lang="en-GB" sz="1200" dirty="0">
              <a:latin typeface="Arial" panose="020B0604020202020204" pitchFamily="34" charset="0"/>
              <a:cs typeface="Arial" panose="020B0604020202020204" pitchFamily="34" charset="0"/>
            </a:endParaRPr>
          </a:p>
          <a:p>
            <a:r>
              <a:rPr lang="en-GB" sz="1000" dirty="0" smtClean="0">
                <a:latin typeface="Arial" panose="020B0604020202020204" pitchFamily="34" charset="0"/>
                <a:cs typeface="Arial" panose="020B0604020202020204" pitchFamily="34" charset="0"/>
              </a:rPr>
              <a:t>There are many charities in Wales that work to protect the child and ensure their voice is respected. The purpose of the charities relate to the 54 articles. </a:t>
            </a:r>
          </a:p>
          <a:p>
            <a:r>
              <a:rPr lang="en-GB" sz="1000" dirty="0" smtClean="0">
                <a:latin typeface="Arial" panose="020B0604020202020204" pitchFamily="34" charset="0"/>
                <a:cs typeface="Arial" panose="020B0604020202020204" pitchFamily="34" charset="0"/>
              </a:rPr>
              <a:t>These are some of the charities and their aims:</a:t>
            </a:r>
          </a:p>
          <a:p>
            <a:endParaRPr lang="en-GB" sz="1000" dirty="0" smtClean="0">
              <a:latin typeface="Arial" panose="020B0604020202020204" pitchFamily="34" charset="0"/>
              <a:cs typeface="Arial" panose="020B0604020202020204" pitchFamily="34" charset="0"/>
            </a:endParaRPr>
          </a:p>
          <a:p>
            <a:pPr fontAlgn="base"/>
            <a:r>
              <a:rPr lang="en-GB" sz="1000" b="1" i="1" dirty="0" smtClean="0">
                <a:latin typeface="Arial" panose="020B0604020202020204" pitchFamily="34" charset="0"/>
                <a:cs typeface="Arial" panose="020B0604020202020204" pitchFamily="34" charset="0"/>
              </a:rPr>
              <a:t>Action for Children - </a:t>
            </a:r>
            <a:r>
              <a:rPr lang="en-GB" sz="1000" dirty="0">
                <a:latin typeface="Arial" panose="020B0604020202020204" pitchFamily="34" charset="0"/>
                <a:cs typeface="Arial" panose="020B0604020202020204" pitchFamily="34" charset="0"/>
              </a:rPr>
              <a:t>Action for Children has been working in Wales since 1911. We support vulnerable children, young people and families in Wales through over 100 projects and services, working in partnership with local authorities, health boards and other third sector </a:t>
            </a:r>
            <a:r>
              <a:rPr lang="en-GB" sz="1000" dirty="0" smtClean="0">
                <a:latin typeface="Arial" panose="020B0604020202020204" pitchFamily="34" charset="0"/>
                <a:cs typeface="Arial" panose="020B0604020202020204" pitchFamily="34" charset="0"/>
              </a:rPr>
              <a:t>organisations. Our </a:t>
            </a:r>
            <a:r>
              <a:rPr lang="en-GB" sz="1000" dirty="0">
                <a:latin typeface="Arial" panose="020B0604020202020204" pitchFamily="34" charset="0"/>
                <a:cs typeface="Arial" panose="020B0604020202020204" pitchFamily="34" charset="0"/>
              </a:rPr>
              <a:t>aim is to give the children, young people and families the chance to fulfill their potential and to make the most of their lives</a:t>
            </a:r>
            <a:r>
              <a:rPr lang="en-GB" sz="1000" dirty="0" smtClean="0">
                <a:latin typeface="Arial" panose="020B0604020202020204" pitchFamily="34" charset="0"/>
                <a:cs typeface="Arial" panose="020B0604020202020204" pitchFamily="34" charset="0"/>
              </a:rPr>
              <a:t>. </a:t>
            </a:r>
            <a:r>
              <a:rPr lang="en-GB" sz="1000" b="1" dirty="0" smtClean="0">
                <a:latin typeface="Arial" panose="020B0604020202020204" pitchFamily="34" charset="0"/>
                <a:cs typeface="Arial" panose="020B0604020202020204" pitchFamily="34" charset="0"/>
              </a:rPr>
              <a:t>(Action for Children, 2018)</a:t>
            </a:r>
          </a:p>
          <a:p>
            <a:pPr fontAlgn="base"/>
            <a:endParaRPr lang="en-GB" sz="1000" b="1" dirty="0">
              <a:latin typeface="Arial" panose="020B0604020202020204" pitchFamily="34" charset="0"/>
              <a:cs typeface="Arial" panose="020B0604020202020204" pitchFamily="34" charset="0"/>
            </a:endParaRPr>
          </a:p>
          <a:p>
            <a:r>
              <a:rPr lang="en-US" sz="1000" b="1" i="1" dirty="0" smtClean="0">
                <a:latin typeface="Arial" panose="020B0604020202020204" pitchFamily="34" charset="0"/>
                <a:cs typeface="Arial" panose="020B0604020202020204" pitchFamily="34" charset="0"/>
              </a:rPr>
              <a:t>NSPCC-  </a:t>
            </a:r>
            <a:r>
              <a:rPr lang="en-GB" sz="1000" dirty="0" smtClean="0">
                <a:latin typeface="Arial" panose="020B0604020202020204" pitchFamily="34" charset="0"/>
                <a:cs typeface="Arial" panose="020B0604020202020204" pitchFamily="34" charset="0"/>
              </a:rPr>
              <a:t>We’re </a:t>
            </a:r>
            <a:r>
              <a:rPr lang="en-GB" sz="1000" dirty="0">
                <a:latin typeface="Arial" panose="020B0604020202020204" pitchFamily="34" charset="0"/>
                <a:cs typeface="Arial" panose="020B0604020202020204" pitchFamily="34" charset="0"/>
              </a:rPr>
              <a:t>working to strengthen the delivery of children’s rights and create safer childhoods for every child in Wales. </a:t>
            </a:r>
            <a:r>
              <a:rPr lang="en-GB" sz="1000" b="1" dirty="0" smtClean="0">
                <a:latin typeface="Arial" panose="020B0604020202020204" pitchFamily="34" charset="0"/>
                <a:cs typeface="Arial" panose="020B0604020202020204" pitchFamily="34" charset="0"/>
              </a:rPr>
              <a:t>(NSPCC, 2018)</a:t>
            </a:r>
          </a:p>
          <a:p>
            <a:endParaRPr lang="en-US" sz="1000" b="1" i="1" dirty="0" smtClean="0">
              <a:latin typeface="Arial" panose="020B0604020202020204" pitchFamily="34" charset="0"/>
              <a:cs typeface="Arial" panose="020B0604020202020204" pitchFamily="34" charset="0"/>
            </a:endParaRPr>
          </a:p>
          <a:p>
            <a:pPr fontAlgn="base"/>
            <a:r>
              <a:rPr lang="en-US" sz="1000" b="1" i="1" dirty="0" smtClean="0">
                <a:latin typeface="Arial" panose="020B0604020202020204" pitchFamily="34" charset="0"/>
                <a:cs typeface="Arial" panose="020B0604020202020204" pitchFamily="34" charset="0"/>
              </a:rPr>
              <a:t>Families First Wales - </a:t>
            </a:r>
            <a:r>
              <a:rPr lang="en-GB" sz="1000" dirty="0">
                <a:latin typeface="Arial" panose="020B0604020202020204" pitchFamily="34" charset="0"/>
                <a:cs typeface="Arial" panose="020B0604020202020204" pitchFamily="34" charset="0"/>
              </a:rPr>
              <a:t>Every county in Wales has a Families First programme and the aims are to:</a:t>
            </a:r>
          </a:p>
          <a:p>
            <a:pPr fontAlgn="base"/>
            <a:r>
              <a:rPr lang="en-GB" sz="1000" dirty="0">
                <a:latin typeface="Arial" panose="020B0604020202020204" pitchFamily="34" charset="0"/>
                <a:cs typeface="Arial" panose="020B0604020202020204" pitchFamily="34" charset="0"/>
              </a:rPr>
              <a:t>Help low income families find and keep jobs and develop their </a:t>
            </a:r>
            <a:r>
              <a:rPr lang="en-GB" sz="1000" dirty="0" smtClean="0">
                <a:latin typeface="Arial" panose="020B0604020202020204" pitchFamily="34" charset="0"/>
                <a:cs typeface="Arial" panose="020B0604020202020204" pitchFamily="34" charset="0"/>
              </a:rPr>
              <a:t>skills. Help </a:t>
            </a:r>
            <a:r>
              <a:rPr lang="en-GB" sz="1000" dirty="0">
                <a:latin typeface="Arial" panose="020B0604020202020204" pitchFamily="34" charset="0"/>
                <a:cs typeface="Arial" panose="020B0604020202020204" pitchFamily="34" charset="0"/>
              </a:rPr>
              <a:t>children, young people and families to reach their </a:t>
            </a:r>
            <a:r>
              <a:rPr lang="en-GB" sz="1000" dirty="0" smtClean="0">
                <a:latin typeface="Arial" panose="020B0604020202020204" pitchFamily="34" charset="0"/>
                <a:cs typeface="Arial" panose="020B0604020202020204" pitchFamily="34" charset="0"/>
              </a:rPr>
              <a:t>potential. Ensure </a:t>
            </a:r>
            <a:r>
              <a:rPr lang="en-GB" sz="1000" dirty="0">
                <a:latin typeface="Arial" panose="020B0604020202020204" pitchFamily="34" charset="0"/>
                <a:cs typeface="Arial" panose="020B0604020202020204" pitchFamily="34" charset="0"/>
              </a:rPr>
              <a:t>children, young people and families are healthy, safe and enjoy well-being</a:t>
            </a:r>
          </a:p>
          <a:p>
            <a:pPr fontAlgn="base"/>
            <a:r>
              <a:rPr lang="en-GB" sz="1000" dirty="0">
                <a:latin typeface="Arial" panose="020B0604020202020204" pitchFamily="34" charset="0"/>
                <a:cs typeface="Arial" panose="020B0604020202020204" pitchFamily="34" charset="0"/>
              </a:rPr>
              <a:t>Encourage families to be nurturing and </a:t>
            </a:r>
            <a:r>
              <a:rPr lang="en-GB" sz="1000" dirty="0" smtClean="0">
                <a:latin typeface="Arial" panose="020B0604020202020204" pitchFamily="34" charset="0"/>
                <a:cs typeface="Arial" panose="020B0604020202020204" pitchFamily="34" charset="0"/>
              </a:rPr>
              <a:t>resilient. </a:t>
            </a:r>
            <a:r>
              <a:rPr lang="en-GB" sz="1000" b="1" dirty="0" smtClean="0">
                <a:latin typeface="Arial" panose="020B0604020202020204" pitchFamily="34" charset="0"/>
                <a:cs typeface="Arial" panose="020B0604020202020204" pitchFamily="34" charset="0"/>
              </a:rPr>
              <a:t>(Family Point, 2018)</a:t>
            </a:r>
            <a:endParaRPr lang="en-GB" sz="1000" b="1" dirty="0">
              <a:latin typeface="Arial" panose="020B0604020202020204" pitchFamily="34" charset="0"/>
              <a:cs typeface="Arial" panose="020B0604020202020204" pitchFamily="34" charset="0"/>
            </a:endParaRPr>
          </a:p>
          <a:p>
            <a:endParaRPr lang="en-US" sz="1000" b="1" i="1" dirty="0" smtClean="0">
              <a:latin typeface="Arial" panose="020B0604020202020204" pitchFamily="34" charset="0"/>
              <a:cs typeface="Arial" panose="020B0604020202020204" pitchFamily="34" charset="0"/>
            </a:endParaRPr>
          </a:p>
          <a:p>
            <a:r>
              <a:rPr lang="en-US" sz="1000" b="1" i="1" dirty="0" smtClean="0">
                <a:latin typeface="Arial" panose="020B0604020202020204" pitchFamily="34" charset="0"/>
                <a:cs typeface="Arial" panose="020B0604020202020204" pitchFamily="34" charset="0"/>
              </a:rPr>
              <a:t>Barnardos - </a:t>
            </a:r>
            <a:r>
              <a:rPr lang="en-GB" sz="1000" dirty="0" smtClean="0"/>
              <a:t>Our aim is to reach out to the most disadvantaged children, young people, families and communities in Wales to help ensure that every child has the best possible start in life. We try to ensure that every young person can realise their full potential, whatever the circumstances of their life. </a:t>
            </a:r>
          </a:p>
          <a:p>
            <a:r>
              <a:rPr lang="en-GB" sz="1000" dirty="0" smtClean="0"/>
              <a:t>   (</a:t>
            </a:r>
            <a:r>
              <a:rPr lang="en-GB" sz="1000" b="1" dirty="0" smtClean="0"/>
              <a:t>Barnardo’s 2018)</a:t>
            </a:r>
          </a:p>
          <a:p>
            <a:endParaRPr lang="en-GB" sz="1000" b="1" i="1" dirty="0" smtClean="0">
              <a:latin typeface="Arial" panose="020B0604020202020204" pitchFamily="34" charset="0"/>
              <a:cs typeface="Arial" panose="020B0604020202020204" pitchFamily="34" charset="0"/>
            </a:endParaRPr>
          </a:p>
          <a:p>
            <a:endParaRPr lang="en-US" sz="1000" b="1" i="1" dirty="0" smtClean="0">
              <a:latin typeface="Arial" panose="020B0604020202020204" pitchFamily="34" charset="0"/>
              <a:cs typeface="Arial" panose="020B0604020202020204" pitchFamily="34" charset="0"/>
            </a:endParaRPr>
          </a:p>
        </p:txBody>
      </p:sp>
      <p:sp>
        <p:nvSpPr>
          <p:cNvPr id="36" name="TextBox 35"/>
          <p:cNvSpPr txBox="1"/>
          <p:nvPr/>
        </p:nvSpPr>
        <p:spPr>
          <a:xfrm>
            <a:off x="4079497" y="5838528"/>
            <a:ext cx="3969955" cy="953453"/>
          </a:xfrm>
          <a:prstGeom prst="roundRect">
            <a:avLst/>
          </a:prstGeom>
          <a:ln w="38100"/>
        </p:spPr>
        <p:style>
          <a:lnRef idx="2">
            <a:schemeClr val="dk1"/>
          </a:lnRef>
          <a:fillRef idx="1">
            <a:schemeClr val="lt1"/>
          </a:fillRef>
          <a:effectRef idx="0">
            <a:schemeClr val="dk1"/>
          </a:effectRef>
          <a:fontRef idx="minor">
            <a:schemeClr val="dk1"/>
          </a:fontRef>
        </p:style>
        <p:txBody>
          <a:bodyPr wrap="square" rtlCol="0">
            <a:spAutoFit/>
          </a:bodyPr>
          <a:lstStyle/>
          <a:p>
            <a:r>
              <a:rPr lang="en-GB" sz="1000" dirty="0" smtClean="0">
                <a:latin typeface="Arial" panose="020B0604020202020204" pitchFamily="34" charset="0"/>
                <a:cs typeface="Arial" panose="020B0604020202020204" pitchFamily="34" charset="0"/>
              </a:rPr>
              <a:t>We should educate children on their rights, in accordance with the UNCRC. Citizenship </a:t>
            </a:r>
            <a:r>
              <a:rPr lang="en-GB" sz="1000" dirty="0">
                <a:latin typeface="Arial" panose="020B0604020202020204" pitchFamily="34" charset="0"/>
                <a:cs typeface="Arial" panose="020B0604020202020204" pitchFamily="34" charset="0"/>
              </a:rPr>
              <a:t>education is about helping young people to understand their rights and responsibilities, to understand how society works and to play an active role in society</a:t>
            </a:r>
            <a:r>
              <a:rPr lang="en-GB" sz="1000" dirty="0" smtClean="0">
                <a:latin typeface="Arial" panose="020B0604020202020204" pitchFamily="34" charset="0"/>
                <a:cs typeface="Arial" panose="020B0604020202020204" pitchFamily="34" charset="0"/>
              </a:rPr>
              <a:t>. </a:t>
            </a:r>
            <a:r>
              <a:rPr lang="en-GB" sz="1000" b="1" dirty="0" smtClean="0">
                <a:latin typeface="Arial" panose="020B0604020202020204" pitchFamily="34" charset="0"/>
                <a:cs typeface="Arial" panose="020B0604020202020204" pitchFamily="34" charset="0"/>
              </a:rPr>
              <a:t>(Global Citizenship for young children, 2008)</a:t>
            </a:r>
            <a:endParaRPr lang="en-US" sz="1000" b="1" dirty="0">
              <a:latin typeface="Arial" panose="020B0604020202020204" pitchFamily="34" charset="0"/>
              <a:cs typeface="Arial" panose="020B0604020202020204" pitchFamily="34" charset="0"/>
            </a:endParaRPr>
          </a:p>
        </p:txBody>
      </p:sp>
      <p:sp>
        <p:nvSpPr>
          <p:cNvPr id="42" name="Rounded Rectangle 41"/>
          <p:cNvSpPr/>
          <p:nvPr/>
        </p:nvSpPr>
        <p:spPr>
          <a:xfrm>
            <a:off x="4124505" y="4623703"/>
            <a:ext cx="3906965" cy="1164162"/>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p:cNvSpPr txBox="1"/>
          <p:nvPr/>
        </p:nvSpPr>
        <p:spPr>
          <a:xfrm>
            <a:off x="4134765" y="4603480"/>
            <a:ext cx="3962355" cy="1169551"/>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Relevant Legislative documents in Wales than encompass the UNCRCs right of the child: </a:t>
            </a:r>
          </a:p>
          <a:p>
            <a:pPr marL="171450" indent="-171450">
              <a:buFont typeface="Arial" panose="020B0604020202020204" pitchFamily="34" charset="0"/>
              <a:buChar char="•"/>
            </a:pPr>
            <a:r>
              <a:rPr lang="en-US" sz="1000" dirty="0">
                <a:latin typeface="Arial" panose="020B0604020202020204" pitchFamily="34" charset="0"/>
                <a:cs typeface="Arial" panose="020B0604020202020204" pitchFamily="34" charset="0"/>
              </a:rPr>
              <a:t>The Children Act 2004</a:t>
            </a:r>
          </a:p>
          <a:p>
            <a:pPr marL="171450" indent="-171450">
              <a:buFont typeface="Arial" panose="020B0604020202020204" pitchFamily="34" charset="0"/>
              <a:buChar char="•"/>
            </a:pPr>
            <a:r>
              <a:rPr lang="en-US" sz="1000" dirty="0">
                <a:latin typeface="Arial" panose="020B0604020202020204" pitchFamily="34" charset="0"/>
                <a:cs typeface="Arial" panose="020B0604020202020204" pitchFamily="34" charset="0"/>
              </a:rPr>
              <a:t>The Social Services and Well-being (Wales) Act 2014</a:t>
            </a:r>
          </a:p>
          <a:p>
            <a:pPr marL="171450" indent="-171450">
              <a:buFont typeface="Arial" panose="020B0604020202020204" pitchFamily="34" charset="0"/>
              <a:buChar char="•"/>
            </a:pPr>
            <a:r>
              <a:rPr lang="en-US" sz="1000" dirty="0">
                <a:latin typeface="Arial" panose="020B0604020202020204" pitchFamily="34" charset="0"/>
                <a:cs typeface="Arial" panose="020B0604020202020204" pitchFamily="34" charset="0"/>
              </a:rPr>
              <a:t>Children and young people measure wales</a:t>
            </a:r>
          </a:p>
          <a:p>
            <a:pPr marL="171450" indent="-171450">
              <a:buFont typeface="Arial" panose="020B0604020202020204" pitchFamily="34" charset="0"/>
              <a:buChar char="•"/>
            </a:pPr>
            <a:r>
              <a:rPr lang="en-US" sz="1000" dirty="0">
                <a:latin typeface="Arial" panose="020B0604020202020204" pitchFamily="34" charset="0"/>
                <a:cs typeface="Arial" panose="020B0604020202020204" pitchFamily="34" charset="0"/>
              </a:rPr>
              <a:t>Children and families (Wales) measure 2010</a:t>
            </a:r>
          </a:p>
          <a:p>
            <a:pPr marL="171450" indent="-171450">
              <a:buFont typeface="Arial" panose="020B0604020202020204" pitchFamily="34" charset="0"/>
              <a:buChar char="•"/>
            </a:pPr>
            <a:r>
              <a:rPr lang="en-US" sz="1000" dirty="0">
                <a:latin typeface="Arial" panose="020B0604020202020204" pitchFamily="34" charset="0"/>
                <a:cs typeface="Arial" panose="020B0604020202020204" pitchFamily="34" charset="0"/>
              </a:rPr>
              <a:t>Well being of future generations (wales) Act 2015</a:t>
            </a:r>
          </a:p>
        </p:txBody>
      </p:sp>
    </p:spTree>
    <p:extLst>
      <p:ext uri="{BB962C8B-B14F-4D97-AF65-F5344CB8AC3E}">
        <p14:creationId xmlns:p14="http://schemas.microsoft.com/office/powerpoint/2010/main" val="31540600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327" y="31051"/>
            <a:ext cx="3998973" cy="6586418"/>
          </a:xfrm>
          <a:prstGeom prst="rect">
            <a:avLst/>
          </a:prstGeom>
          <a:noFill/>
          <a:ln>
            <a:noFill/>
          </a:ln>
        </p:spPr>
        <p:txBody>
          <a:bodyPr wrap="square" rtlCol="0">
            <a:spAutoFit/>
          </a:bodyPr>
          <a:lstStyle/>
          <a:p>
            <a:r>
              <a:rPr lang="en-US" sz="1000" b="1" dirty="0" smtClean="0">
                <a:latin typeface="Arial" panose="020B0604020202020204" pitchFamily="34" charset="0"/>
                <a:cs typeface="Arial" panose="020B0604020202020204" pitchFamily="34" charset="0"/>
              </a:rPr>
              <a:t>      </a:t>
            </a:r>
            <a:r>
              <a:rPr lang="en-US" sz="1000" b="1" u="sng" dirty="0" smtClean="0">
                <a:latin typeface="Arial" panose="020B0604020202020204" pitchFamily="34" charset="0"/>
                <a:cs typeface="Arial" panose="020B0604020202020204" pitchFamily="34" charset="0"/>
              </a:rPr>
              <a:t> Articles that are vital for the child –</a:t>
            </a:r>
          </a:p>
          <a:p>
            <a:endParaRPr lang="en-US" sz="10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000" b="1" i="1" dirty="0" smtClean="0">
                <a:latin typeface="Arial" panose="020B0604020202020204" pitchFamily="34" charset="0"/>
                <a:cs typeface="Arial" panose="020B0604020202020204" pitchFamily="34" charset="0"/>
              </a:rPr>
              <a:t>Article 3 </a:t>
            </a:r>
            <a:r>
              <a:rPr lang="en-GB" sz="1000" b="1" i="1" dirty="0" smtClean="0">
                <a:latin typeface="Arial" panose="020B0604020202020204" pitchFamily="34" charset="0"/>
                <a:cs typeface="Arial" panose="020B0604020202020204" pitchFamily="34" charset="0"/>
              </a:rPr>
              <a:t>- (</a:t>
            </a:r>
            <a:r>
              <a:rPr lang="en-GB" sz="1000" b="1" i="1" dirty="0">
                <a:latin typeface="Arial" panose="020B0604020202020204" pitchFamily="34" charset="0"/>
                <a:cs typeface="Arial" panose="020B0604020202020204" pitchFamily="34" charset="0"/>
              </a:rPr>
              <a:t>best interests of the child) The best interests of the child must be a top priority in all decisions and actions that affect children</a:t>
            </a:r>
            <a:r>
              <a:rPr lang="en-GB" sz="1000" b="1" i="1" dirty="0" smtClean="0">
                <a:latin typeface="Arial" panose="020B0604020202020204" pitchFamily="34" charset="0"/>
                <a:cs typeface="Arial" panose="020B0604020202020204" pitchFamily="34" charset="0"/>
              </a:rPr>
              <a:t>. </a:t>
            </a:r>
            <a:r>
              <a:rPr lang="en-GB" sz="1000" dirty="0" smtClean="0">
                <a:latin typeface="Arial" panose="020B0604020202020204" pitchFamily="34" charset="0"/>
                <a:cs typeface="Arial" panose="020B0604020202020204" pitchFamily="34" charset="0"/>
              </a:rPr>
              <a:t>The child should be at the centre of all decisions, everybody working with the child should be working in their best interest.</a:t>
            </a:r>
            <a:endParaRPr lang="en-GB" sz="1000" dirty="0">
              <a:latin typeface="Arial" panose="020B0604020202020204" pitchFamily="34" charset="0"/>
              <a:cs typeface="Arial" panose="020B0604020202020204" pitchFamily="34" charset="0"/>
            </a:endParaRPr>
          </a:p>
          <a:p>
            <a:endParaRPr lang="en-US" sz="1000" b="1" i="1"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000" b="1" i="1" dirty="0" smtClean="0">
                <a:latin typeface="Arial" panose="020B0604020202020204" pitchFamily="34" charset="0"/>
                <a:cs typeface="Arial" panose="020B0604020202020204" pitchFamily="34" charset="0"/>
              </a:rPr>
              <a:t>Article 6 - </a:t>
            </a:r>
            <a:r>
              <a:rPr lang="en-GB" sz="1000" b="1" i="1" dirty="0" smtClean="0">
                <a:latin typeface="Arial" panose="020B0604020202020204" pitchFamily="34" charset="0"/>
                <a:cs typeface="Arial" panose="020B0604020202020204" pitchFamily="34" charset="0"/>
              </a:rPr>
              <a:t>(</a:t>
            </a:r>
            <a:r>
              <a:rPr lang="en-GB" sz="1000" b="1" i="1" dirty="0">
                <a:latin typeface="Arial" panose="020B0604020202020204" pitchFamily="34" charset="0"/>
                <a:cs typeface="Arial" panose="020B0604020202020204" pitchFamily="34" charset="0"/>
              </a:rPr>
              <a:t>life, survival and development) Every child has the right to life. Governments must do all they can to ensure that children survive and develop to their full potential</a:t>
            </a:r>
            <a:r>
              <a:rPr lang="en-GB" sz="1000" b="1" i="1" dirty="0" smtClean="0">
                <a:latin typeface="Arial" panose="020B0604020202020204" pitchFamily="34" charset="0"/>
                <a:cs typeface="Arial" panose="020B0604020202020204" pitchFamily="34" charset="0"/>
              </a:rPr>
              <a:t>.  </a:t>
            </a:r>
            <a:r>
              <a:rPr lang="en-GB" sz="1000" dirty="0" smtClean="0">
                <a:latin typeface="Arial" panose="020B0604020202020204" pitchFamily="34" charset="0"/>
                <a:cs typeface="Arial" panose="020B0604020202020204" pitchFamily="34" charset="0"/>
              </a:rPr>
              <a:t>The government has a duty of care to all children, if </a:t>
            </a:r>
            <a:r>
              <a:rPr lang="en-GB" sz="1000" dirty="0">
                <a:latin typeface="Arial" panose="020B0604020202020204" pitchFamily="34" charset="0"/>
                <a:cs typeface="Arial" panose="020B0604020202020204" pitchFamily="34" charset="0"/>
              </a:rPr>
              <a:t>a</a:t>
            </a:r>
            <a:r>
              <a:rPr lang="en-GB" sz="1000" dirty="0" smtClean="0">
                <a:latin typeface="Arial" panose="020B0604020202020204" pitchFamily="34" charset="0"/>
                <a:cs typeface="Arial" panose="020B0604020202020204" pitchFamily="34" charset="0"/>
              </a:rPr>
              <a:t> child is failing to thrive they must ensure the correct support is available and accessible. </a:t>
            </a:r>
          </a:p>
          <a:p>
            <a:endParaRPr lang="en-US" sz="10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000" b="1" i="1" dirty="0" smtClean="0">
                <a:latin typeface="Arial" panose="020B0604020202020204" pitchFamily="34" charset="0"/>
                <a:cs typeface="Arial" panose="020B0604020202020204" pitchFamily="34" charset="0"/>
              </a:rPr>
              <a:t>Article 12</a:t>
            </a:r>
            <a:r>
              <a:rPr lang="en-GB" sz="1000" b="1" i="1" dirty="0">
                <a:latin typeface="Arial" panose="020B0604020202020204" pitchFamily="34" charset="0"/>
                <a:cs typeface="Arial" panose="020B0604020202020204" pitchFamily="34" charset="0"/>
              </a:rPr>
              <a:t> </a:t>
            </a:r>
            <a:r>
              <a:rPr lang="en-GB" sz="1000" b="1" i="1" dirty="0" smtClean="0">
                <a:latin typeface="Arial" panose="020B0604020202020204" pitchFamily="34" charset="0"/>
                <a:cs typeface="Arial" panose="020B0604020202020204" pitchFamily="34" charset="0"/>
              </a:rPr>
              <a:t>- (</a:t>
            </a:r>
            <a:r>
              <a:rPr lang="en-GB" sz="1000" b="1" i="1" dirty="0">
                <a:latin typeface="Arial" panose="020B0604020202020204" pitchFamily="34" charset="0"/>
                <a:cs typeface="Arial" panose="020B0604020202020204" pitchFamily="34" charset="0"/>
              </a:rPr>
              <a:t>respect for the views  of the child) Every child has the right to express their views, feelings and wishes in all matters affecting them, and to have their views considered and taken seriously. This right applies at all times, for example during immigration proceedings, housing decisions or the child’s day-to-day home </a:t>
            </a:r>
            <a:r>
              <a:rPr lang="en-GB" sz="1000" b="1" i="1" dirty="0" smtClean="0">
                <a:latin typeface="Arial" panose="020B0604020202020204" pitchFamily="34" charset="0"/>
                <a:cs typeface="Arial" panose="020B0604020202020204" pitchFamily="34" charset="0"/>
              </a:rPr>
              <a:t>life. </a:t>
            </a:r>
            <a:r>
              <a:rPr lang="en-GB" sz="1000" dirty="0" smtClean="0">
                <a:latin typeface="Arial" panose="020B0604020202020204" pitchFamily="34" charset="0"/>
                <a:cs typeface="Arial" panose="020B0604020202020204" pitchFamily="34" charset="0"/>
              </a:rPr>
              <a:t>The child's voice must be heard and respected in situations that affect them. Their opinion matters and should </a:t>
            </a:r>
          </a:p>
          <a:p>
            <a:pPr marL="171450" indent="-171450">
              <a:buFont typeface="Arial" panose="020B0604020202020204" pitchFamily="34" charset="0"/>
              <a:buChar char="•"/>
            </a:pPr>
            <a:endParaRPr lang="en-US" sz="1000" b="1" i="1"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000" b="1" i="1" dirty="0" smtClean="0">
                <a:latin typeface="Arial" panose="020B0604020202020204" pitchFamily="34" charset="0"/>
                <a:cs typeface="Arial" panose="020B0604020202020204" pitchFamily="34" charset="0"/>
              </a:rPr>
              <a:t>Article 31 -  </a:t>
            </a:r>
            <a:r>
              <a:rPr lang="en-GB" sz="1000" b="1" i="1" dirty="0">
                <a:latin typeface="Arial" panose="020B0604020202020204" pitchFamily="34" charset="0"/>
                <a:cs typeface="Arial" panose="020B0604020202020204" pitchFamily="34" charset="0"/>
              </a:rPr>
              <a:t>(leisure, play and culture) Every child has the right to relax, play and take part in a wide range of cultural and artistic activities</a:t>
            </a:r>
            <a:r>
              <a:rPr lang="en-GB" sz="1000" b="1" i="1" dirty="0" smtClean="0">
                <a:latin typeface="Arial" panose="020B0604020202020204" pitchFamily="34" charset="0"/>
                <a:cs typeface="Arial" panose="020B0604020202020204" pitchFamily="34" charset="0"/>
              </a:rPr>
              <a:t>. </a:t>
            </a:r>
            <a:r>
              <a:rPr lang="en-GB" sz="1000" dirty="0" smtClean="0">
                <a:latin typeface="Arial" panose="020B0604020202020204" pitchFamily="34" charset="0"/>
                <a:cs typeface="Arial" panose="020B0604020202020204" pitchFamily="34" charset="0"/>
              </a:rPr>
              <a:t>We must facilitate the option for children to take part in leisure, play and cultured activities. </a:t>
            </a:r>
          </a:p>
          <a:p>
            <a:pPr marL="171450" indent="-1714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r>
              <a:rPr lang="en-GB" sz="1000" dirty="0" smtClean="0">
                <a:latin typeface="Arial" panose="020B0604020202020204" pitchFamily="34" charset="0"/>
                <a:cs typeface="Arial" panose="020B0604020202020204" pitchFamily="34" charset="0"/>
              </a:rPr>
              <a:t>Maslow's hierarchy of needs explains the need for basic human rights to be met, in order for a child to progress. Maslow teaches us that the lower level needs must be attained before moving on to the higher level needs. The UNCRC ensure the children's basic needs are met.</a:t>
            </a:r>
          </a:p>
          <a:p>
            <a:r>
              <a:rPr lang="en-GB" sz="1000" dirty="0" smtClean="0">
                <a:latin typeface="Arial" panose="020B0604020202020204" pitchFamily="34" charset="0"/>
                <a:cs typeface="Arial" panose="020B0604020202020204" pitchFamily="34" charset="0"/>
              </a:rPr>
              <a:t>This theory links with these</a:t>
            </a:r>
          </a:p>
          <a:p>
            <a:r>
              <a:rPr lang="en-GB" sz="1000" dirty="0" smtClean="0">
                <a:latin typeface="Arial" panose="020B0604020202020204" pitchFamily="34" charset="0"/>
                <a:cs typeface="Arial" panose="020B0604020202020204" pitchFamily="34" charset="0"/>
              </a:rPr>
              <a:t> critical articles listed above. </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r>
              <a:rPr lang="en-GB" sz="1000" dirty="0" smtClean="0">
                <a:latin typeface="Arial" panose="020B0604020202020204" pitchFamily="34" charset="0"/>
                <a:cs typeface="Arial" panose="020B0604020202020204" pitchFamily="34" charset="0"/>
              </a:rPr>
              <a:t>Source: </a:t>
            </a:r>
            <a:r>
              <a:rPr lang="en-US" sz="1000" dirty="0" smtClean="0">
                <a:solidFill>
                  <a:schemeClr val="accent2">
                    <a:lumMod val="50000"/>
                  </a:schemeClr>
                </a:solidFill>
                <a:hlinkClick r:id="rId3"/>
              </a:rPr>
              <a:t>https</a:t>
            </a:r>
            <a:r>
              <a:rPr lang="en-US" sz="1000" dirty="0">
                <a:solidFill>
                  <a:schemeClr val="accent2">
                    <a:lumMod val="50000"/>
                  </a:schemeClr>
                </a:solidFill>
                <a:hlinkClick r:id="rId3"/>
              </a:rPr>
              <a:t>://</a:t>
            </a:r>
            <a:r>
              <a:rPr lang="en-US" sz="1000" dirty="0" smtClean="0">
                <a:solidFill>
                  <a:schemeClr val="accent2">
                    <a:lumMod val="50000"/>
                  </a:schemeClr>
                </a:solidFill>
                <a:hlinkClick r:id="rId3"/>
              </a:rPr>
              <a:t>www.learning-</a:t>
            </a:r>
            <a:endParaRPr lang="en-US" sz="1000" dirty="0" smtClean="0">
              <a:solidFill>
                <a:schemeClr val="accent2">
                  <a:lumMod val="50000"/>
                </a:schemeClr>
              </a:solidFill>
            </a:endParaRPr>
          </a:p>
          <a:p>
            <a:r>
              <a:rPr lang="en-US" sz="1000" dirty="0" smtClean="0">
                <a:solidFill>
                  <a:schemeClr val="accent2">
                    <a:lumMod val="50000"/>
                  </a:schemeClr>
                </a:solidFill>
              </a:rPr>
              <a:t>theories.com/</a:t>
            </a:r>
            <a:r>
              <a:rPr lang="en-US" sz="1000" dirty="0" err="1" smtClean="0">
                <a:solidFill>
                  <a:schemeClr val="accent2">
                    <a:lumMod val="50000"/>
                  </a:schemeClr>
                </a:solidFill>
              </a:rPr>
              <a:t>maslows</a:t>
            </a:r>
            <a:r>
              <a:rPr lang="en-US" sz="1000" dirty="0" smtClean="0">
                <a:solidFill>
                  <a:schemeClr val="accent2">
                    <a:lumMod val="50000"/>
                  </a:schemeClr>
                </a:solidFill>
              </a:rPr>
              <a:t>-hierarchy</a:t>
            </a:r>
          </a:p>
          <a:p>
            <a:r>
              <a:rPr lang="en-US" sz="1000" dirty="0" smtClean="0">
                <a:solidFill>
                  <a:schemeClr val="accent2">
                    <a:lumMod val="50000"/>
                  </a:schemeClr>
                </a:solidFill>
              </a:rPr>
              <a:t>-of-needs.html</a:t>
            </a:r>
          </a:p>
          <a:p>
            <a:pPr marL="171450" indent="-171450">
              <a:buFont typeface="Arial" panose="020B0604020202020204" pitchFamily="34" charset="0"/>
              <a:buChar char="•"/>
            </a:pPr>
            <a:endParaRPr lang="en-US" sz="1200" dirty="0"/>
          </a:p>
        </p:txBody>
      </p:sp>
      <p:sp>
        <p:nvSpPr>
          <p:cNvPr id="12" name="TextBox 11"/>
          <p:cNvSpPr txBox="1"/>
          <p:nvPr/>
        </p:nvSpPr>
        <p:spPr>
          <a:xfrm>
            <a:off x="8343098" y="1554971"/>
            <a:ext cx="3880386" cy="1323439"/>
          </a:xfrm>
          <a:prstGeom prst="rect">
            <a:avLst/>
          </a:prstGeom>
          <a:noFill/>
          <a:ln>
            <a:noFill/>
          </a:ln>
        </p:spPr>
        <p:txBody>
          <a:bodyPr wrap="square" rtlCol="0">
            <a:spAutoFit/>
          </a:bodyPr>
          <a:lstStyle/>
          <a:p>
            <a:r>
              <a:rPr lang="en-GB" sz="1000" dirty="0" smtClean="0">
                <a:latin typeface="Arial" panose="020B0604020202020204" pitchFamily="34" charset="0"/>
                <a:cs typeface="Arial" panose="020B0604020202020204" pitchFamily="34" charset="0"/>
              </a:rPr>
              <a:t>The welsh assembly government provide free breakfast in all local authority schools. This initiative would make the connection  with the requirements of this article.</a:t>
            </a:r>
          </a:p>
          <a:p>
            <a:r>
              <a:rPr lang="en-GB" sz="1000" dirty="0" smtClean="0">
                <a:latin typeface="Arial" panose="020B0604020202020204" pitchFamily="34" charset="0"/>
                <a:cs typeface="Arial" panose="020B0604020202020204" pitchFamily="34" charset="0"/>
              </a:rPr>
              <a:t>Having a healthy breakfast may help to improve children’s health and concentration. (</a:t>
            </a:r>
            <a:r>
              <a:rPr lang="en-GB" sz="1000" b="1" dirty="0" smtClean="0">
                <a:latin typeface="Arial" panose="020B0604020202020204" pitchFamily="34" charset="0"/>
                <a:cs typeface="Arial" panose="020B0604020202020204" pitchFamily="34" charset="0"/>
              </a:rPr>
              <a:t>Welsh assembly Government, 2018) </a:t>
            </a:r>
            <a:r>
              <a:rPr lang="en-GB" sz="1000" dirty="0" smtClean="0">
                <a:latin typeface="Arial" panose="020B0604020202020204" pitchFamily="34" charset="0"/>
                <a:cs typeface="Arial" panose="020B0604020202020204" pitchFamily="34" charset="0"/>
              </a:rPr>
              <a:t>A  breakfast club would provide a healthy and nutritious start to a child's day, breakfast club could also give children an understanding of what is healthy from the breakfast being offered. </a:t>
            </a:r>
            <a:endParaRPr lang="en-US" sz="1000" dirty="0" smtClean="0">
              <a:latin typeface="Arial" panose="020B0604020202020204" pitchFamily="34" charset="0"/>
              <a:cs typeface="Arial" panose="020B0604020202020204" pitchFamily="34" charset="0"/>
            </a:endParaRPr>
          </a:p>
        </p:txBody>
      </p:sp>
      <p:sp>
        <p:nvSpPr>
          <p:cNvPr id="17" name="Rounded Rectangle 16"/>
          <p:cNvSpPr/>
          <p:nvPr/>
        </p:nvSpPr>
        <p:spPr>
          <a:xfrm>
            <a:off x="12819" y="0"/>
            <a:ext cx="3937776" cy="6803501"/>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p:cNvSpPr/>
          <p:nvPr/>
        </p:nvSpPr>
        <p:spPr>
          <a:xfrm>
            <a:off x="4097403" y="76330"/>
            <a:ext cx="3802528" cy="997706"/>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p:cNvSpPr/>
          <p:nvPr/>
        </p:nvSpPr>
        <p:spPr>
          <a:xfrm>
            <a:off x="8343099" y="1504495"/>
            <a:ext cx="3805791" cy="1357590"/>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4097403" y="150528"/>
            <a:ext cx="3802528" cy="861774"/>
          </a:xfrm>
          <a:prstGeom prst="rect">
            <a:avLst/>
          </a:prstGeom>
        </p:spPr>
        <p:txBody>
          <a:bodyPr wrap="square">
            <a:spAutoFit/>
          </a:bodyPr>
          <a:lstStyle/>
          <a:p>
            <a:r>
              <a:rPr lang="en-GB" sz="1000" b="1" i="1" dirty="0">
                <a:latin typeface="Arial" panose="020B0604020202020204" pitchFamily="34" charset="0"/>
                <a:cs typeface="Arial" panose="020B0604020202020204" pitchFamily="34" charset="0"/>
              </a:rPr>
              <a:t> </a:t>
            </a:r>
            <a:r>
              <a:rPr lang="en-GB" sz="1000" b="1" i="1" dirty="0" smtClean="0">
                <a:latin typeface="Arial" panose="020B0604020202020204" pitchFamily="34" charset="0"/>
                <a:cs typeface="Arial" panose="020B0604020202020204" pitchFamily="34" charset="0"/>
              </a:rPr>
              <a:t>Article 18 </a:t>
            </a:r>
            <a:r>
              <a:rPr lang="en-GB" sz="1000" dirty="0" smtClean="0">
                <a:latin typeface="Arial" panose="020B0604020202020204" pitchFamily="34" charset="0"/>
                <a:cs typeface="Arial" panose="020B0604020202020204" pitchFamily="34" charset="0"/>
              </a:rPr>
              <a:t>(parental </a:t>
            </a:r>
            <a:r>
              <a:rPr lang="en-GB" sz="1000" dirty="0">
                <a:latin typeface="Arial" panose="020B0604020202020204" pitchFamily="34" charset="0"/>
                <a:cs typeface="Arial" panose="020B0604020202020204" pitchFamily="34" charset="0"/>
              </a:rPr>
              <a:t>responsibilities </a:t>
            </a:r>
            <a:r>
              <a:rPr lang="en-GB" sz="1000" dirty="0" smtClean="0">
                <a:latin typeface="Arial" panose="020B0604020202020204" pitchFamily="34" charset="0"/>
                <a:cs typeface="Arial" panose="020B0604020202020204" pitchFamily="34" charset="0"/>
              </a:rPr>
              <a:t>and </a:t>
            </a:r>
            <a:r>
              <a:rPr lang="en-GB" sz="1000" dirty="0">
                <a:latin typeface="Arial" panose="020B0604020202020204" pitchFamily="34" charset="0"/>
                <a:cs typeface="Arial" panose="020B0604020202020204" pitchFamily="34" charset="0"/>
              </a:rPr>
              <a:t>state assistance) Both parents share responsibility for bringing up their child and should always consider what is best for the child. Governments must support parents by creating support services for children and giving parents the help they need to raise their children. </a:t>
            </a:r>
            <a:endParaRPr lang="en-US" sz="1000" dirty="0">
              <a:latin typeface="Arial" panose="020B0604020202020204" pitchFamily="34" charset="0"/>
              <a:cs typeface="Arial" panose="020B0604020202020204" pitchFamily="34" charset="0"/>
            </a:endParaRPr>
          </a:p>
        </p:txBody>
      </p:sp>
      <p:sp>
        <p:nvSpPr>
          <p:cNvPr id="20" name="Rounded Rectangle 19"/>
          <p:cNvSpPr/>
          <p:nvPr/>
        </p:nvSpPr>
        <p:spPr>
          <a:xfrm>
            <a:off x="4110777" y="1129018"/>
            <a:ext cx="3806551" cy="791384"/>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p:cNvSpPr/>
          <p:nvPr/>
        </p:nvSpPr>
        <p:spPr>
          <a:xfrm>
            <a:off x="4152474" y="1137848"/>
            <a:ext cx="3727179" cy="707886"/>
          </a:xfrm>
          <a:prstGeom prst="rect">
            <a:avLst/>
          </a:prstGeom>
        </p:spPr>
        <p:txBody>
          <a:bodyPr wrap="square">
            <a:spAutoFit/>
          </a:bodyPr>
          <a:lstStyle/>
          <a:p>
            <a:r>
              <a:rPr lang="en-GB" sz="1000" b="1" i="1" dirty="0">
                <a:latin typeface="Arial" panose="020B0604020202020204" pitchFamily="34" charset="0"/>
                <a:cs typeface="Arial" panose="020B0604020202020204" pitchFamily="34" charset="0"/>
              </a:rPr>
              <a:t>Article 24 </a:t>
            </a:r>
            <a:r>
              <a:rPr lang="en-GB" sz="1000" dirty="0">
                <a:latin typeface="Arial" panose="020B0604020202020204" pitchFamily="34" charset="0"/>
                <a:cs typeface="Arial" panose="020B0604020202020204" pitchFamily="34" charset="0"/>
              </a:rPr>
              <a:t>states that ‘Governments must provide good quality health care, clean water, nutritious food, and a clean environment and education on health and well-being so that children can stay healthy.’ </a:t>
            </a:r>
            <a:endParaRPr lang="en-US" sz="1000" dirty="0"/>
          </a:p>
        </p:txBody>
      </p:sp>
      <p:sp>
        <p:nvSpPr>
          <p:cNvPr id="23" name="Rounded Rectangle 22"/>
          <p:cNvSpPr/>
          <p:nvPr/>
        </p:nvSpPr>
        <p:spPr>
          <a:xfrm>
            <a:off x="8317136" y="31051"/>
            <a:ext cx="3805791" cy="1424251"/>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23"/>
          <p:cNvSpPr/>
          <p:nvPr/>
        </p:nvSpPr>
        <p:spPr>
          <a:xfrm>
            <a:off x="4097403" y="1994750"/>
            <a:ext cx="3819925" cy="791384"/>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ounded Rectangle 24"/>
          <p:cNvSpPr/>
          <p:nvPr/>
        </p:nvSpPr>
        <p:spPr>
          <a:xfrm>
            <a:off x="4110777" y="2860161"/>
            <a:ext cx="3784908" cy="791384"/>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p:cNvSpPr/>
          <p:nvPr/>
        </p:nvSpPr>
        <p:spPr>
          <a:xfrm>
            <a:off x="4114800" y="2050275"/>
            <a:ext cx="3793815" cy="707886"/>
          </a:xfrm>
          <a:prstGeom prst="rect">
            <a:avLst/>
          </a:prstGeom>
        </p:spPr>
        <p:txBody>
          <a:bodyPr wrap="square">
            <a:spAutoFit/>
          </a:bodyPr>
          <a:lstStyle/>
          <a:p>
            <a:r>
              <a:rPr lang="en-GB" sz="1000" b="1" i="1" dirty="0" smtClean="0">
                <a:latin typeface="Arial" panose="020B0604020202020204" pitchFamily="34" charset="0"/>
                <a:cs typeface="Arial" panose="020B0604020202020204" pitchFamily="34" charset="0"/>
              </a:rPr>
              <a:t>Article 19 </a:t>
            </a:r>
            <a:r>
              <a:rPr lang="en-GB" sz="1000" dirty="0" smtClean="0">
                <a:latin typeface="Arial" panose="020B0604020202020204" pitchFamily="34" charset="0"/>
                <a:cs typeface="Arial" panose="020B0604020202020204" pitchFamily="34" charset="0"/>
              </a:rPr>
              <a:t>(protection </a:t>
            </a:r>
            <a:r>
              <a:rPr lang="en-GB" sz="1000" dirty="0">
                <a:latin typeface="Arial" panose="020B0604020202020204" pitchFamily="34" charset="0"/>
                <a:cs typeface="Arial" panose="020B0604020202020204" pitchFamily="34" charset="0"/>
              </a:rPr>
              <a:t>from violence, abuse and neglect) Governments must do all they can to ensure that children are protected from all forms of violence, abuse, neglect and bad treatment by their parents or anyone else who looks after them.</a:t>
            </a:r>
          </a:p>
        </p:txBody>
      </p:sp>
      <p:sp>
        <p:nvSpPr>
          <p:cNvPr id="27" name="Rectangle 26"/>
          <p:cNvSpPr/>
          <p:nvPr/>
        </p:nvSpPr>
        <p:spPr>
          <a:xfrm>
            <a:off x="4132197" y="2922216"/>
            <a:ext cx="3785131" cy="707886"/>
          </a:xfrm>
          <a:prstGeom prst="rect">
            <a:avLst/>
          </a:prstGeom>
        </p:spPr>
        <p:txBody>
          <a:bodyPr wrap="square">
            <a:spAutoFit/>
          </a:bodyPr>
          <a:lstStyle/>
          <a:p>
            <a:r>
              <a:rPr lang="en-GB" sz="1000" b="1" i="1" dirty="0" smtClean="0">
                <a:latin typeface="Arial" panose="020B0604020202020204" pitchFamily="34" charset="0"/>
                <a:cs typeface="Arial" panose="020B0604020202020204" pitchFamily="34" charset="0"/>
              </a:rPr>
              <a:t>Article 26 </a:t>
            </a:r>
            <a:r>
              <a:rPr lang="en-GB" sz="1000" dirty="0" smtClean="0">
                <a:latin typeface="Arial" panose="020B0604020202020204" pitchFamily="34" charset="0"/>
                <a:cs typeface="Arial" panose="020B0604020202020204" pitchFamily="34" charset="0"/>
              </a:rPr>
              <a:t>(social </a:t>
            </a:r>
            <a:r>
              <a:rPr lang="en-GB" sz="1000" dirty="0">
                <a:latin typeface="Arial" panose="020B0604020202020204" pitchFamily="34" charset="0"/>
                <a:cs typeface="Arial" panose="020B0604020202020204" pitchFamily="34" charset="0"/>
              </a:rPr>
              <a:t>security) Every child has the right to benefit from social security. Governments must provide social security, including financial support and other benefits, to families in need of assistance.</a:t>
            </a:r>
          </a:p>
        </p:txBody>
      </p:sp>
      <p:sp>
        <p:nvSpPr>
          <p:cNvPr id="28" name="Rounded Rectangle 27"/>
          <p:cNvSpPr/>
          <p:nvPr/>
        </p:nvSpPr>
        <p:spPr>
          <a:xfrm>
            <a:off x="8329098" y="2913594"/>
            <a:ext cx="3802528" cy="1734881"/>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ounded Rectangle 28"/>
          <p:cNvSpPr/>
          <p:nvPr/>
        </p:nvSpPr>
        <p:spPr>
          <a:xfrm>
            <a:off x="8329098" y="4714982"/>
            <a:ext cx="3802528" cy="1537311"/>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a:off x="8327467" y="23112"/>
            <a:ext cx="3785131" cy="1477328"/>
          </a:xfrm>
          <a:prstGeom prst="rect">
            <a:avLst/>
          </a:prstGeom>
        </p:spPr>
        <p:txBody>
          <a:bodyPr wrap="square">
            <a:spAutoFit/>
          </a:bodyPr>
          <a:lstStyle/>
          <a:p>
            <a:r>
              <a:rPr lang="en-GB" sz="1000" dirty="0" smtClean="0">
                <a:latin typeface="Arial" panose="020B0604020202020204" pitchFamily="34" charset="0"/>
                <a:cs typeface="Arial" panose="020B0604020202020204" pitchFamily="34" charset="0"/>
              </a:rPr>
              <a:t>The early help team are a support service that are there to assist parents and support them with any issues they may have when parenting.  ‘</a:t>
            </a:r>
          </a:p>
          <a:p>
            <a:r>
              <a:rPr lang="en-GB" sz="1000" dirty="0" smtClean="0">
                <a:latin typeface="Arial" panose="020B0604020202020204" pitchFamily="34" charset="0"/>
                <a:cs typeface="Arial" panose="020B0604020202020204" pitchFamily="34" charset="0"/>
              </a:rPr>
              <a:t>It </a:t>
            </a:r>
            <a:r>
              <a:rPr lang="en-GB" sz="1000" dirty="0">
                <a:latin typeface="Arial" panose="020B0604020202020204" pitchFamily="34" charset="0"/>
                <a:cs typeface="Arial" panose="020B0604020202020204" pitchFamily="34" charset="0"/>
              </a:rPr>
              <a:t>is important to recognise that early intervention is not a single, one-off event </a:t>
            </a:r>
          </a:p>
          <a:p>
            <a:r>
              <a:rPr lang="en-GB" sz="1000" dirty="0">
                <a:latin typeface="Arial" panose="020B0604020202020204" pitchFamily="34" charset="0"/>
                <a:cs typeface="Arial" panose="020B0604020202020204" pitchFamily="34" charset="0"/>
              </a:rPr>
              <a:t>but a process whereby: </a:t>
            </a:r>
            <a:r>
              <a:rPr lang="en-GB" sz="1000" dirty="0" smtClean="0">
                <a:latin typeface="Arial" panose="020B0604020202020204" pitchFamily="34" charset="0"/>
                <a:cs typeface="Arial" panose="020B0604020202020204" pitchFamily="34" charset="0"/>
              </a:rPr>
              <a:t>Children</a:t>
            </a:r>
            <a:r>
              <a:rPr lang="en-GB" sz="1000" dirty="0">
                <a:latin typeface="Arial" panose="020B0604020202020204" pitchFamily="34" charset="0"/>
                <a:cs typeface="Arial" panose="020B0604020202020204" pitchFamily="34" charset="0"/>
              </a:rPr>
              <a:t>, young people and families’ difficulties are identified before they </a:t>
            </a:r>
            <a:r>
              <a:rPr lang="en-GB" sz="1000" dirty="0" smtClean="0">
                <a:latin typeface="Arial" panose="020B0604020202020204" pitchFamily="34" charset="0"/>
                <a:cs typeface="Arial" panose="020B0604020202020204" pitchFamily="34" charset="0"/>
              </a:rPr>
              <a:t>have </a:t>
            </a:r>
            <a:r>
              <a:rPr lang="en-GB" sz="1000" dirty="0">
                <a:latin typeface="Arial" panose="020B0604020202020204" pitchFamily="34" charset="0"/>
                <a:cs typeface="Arial" panose="020B0604020202020204" pitchFamily="34" charset="0"/>
              </a:rPr>
              <a:t>reached a point at which a child’s development and well-being is </a:t>
            </a:r>
            <a:r>
              <a:rPr lang="en-GB" sz="1000" dirty="0" smtClean="0">
                <a:latin typeface="Arial" panose="020B0604020202020204" pitchFamily="34" charset="0"/>
                <a:cs typeface="Arial" panose="020B0604020202020204" pitchFamily="34" charset="0"/>
              </a:rPr>
              <a:t>seriously </a:t>
            </a:r>
            <a:r>
              <a:rPr lang="en-GB" sz="1000" dirty="0">
                <a:latin typeface="Arial" panose="020B0604020202020204" pitchFamily="34" charset="0"/>
                <a:cs typeface="Arial" panose="020B0604020202020204" pitchFamily="34" charset="0"/>
              </a:rPr>
              <a:t>compromised. </a:t>
            </a:r>
            <a:r>
              <a:rPr lang="en-GB" sz="1000" b="1" dirty="0" smtClean="0">
                <a:latin typeface="Arial" panose="020B0604020202020204" pitchFamily="34" charset="0"/>
                <a:cs typeface="Arial" panose="020B0604020202020204" pitchFamily="34" charset="0"/>
              </a:rPr>
              <a:t>(Early help team, Bridgend co)</a:t>
            </a:r>
            <a:endParaRPr lang="en-US" sz="1000" b="1" dirty="0">
              <a:latin typeface="Arial" panose="020B0604020202020204" pitchFamily="34" charset="0"/>
              <a:cs typeface="Arial" panose="020B0604020202020204" pitchFamily="34" charset="0"/>
            </a:endParaRPr>
          </a:p>
        </p:txBody>
      </p:sp>
      <p:sp>
        <p:nvSpPr>
          <p:cNvPr id="33" name="TextBox 32"/>
          <p:cNvSpPr txBox="1"/>
          <p:nvPr/>
        </p:nvSpPr>
        <p:spPr>
          <a:xfrm>
            <a:off x="8353837" y="2875003"/>
            <a:ext cx="3805791" cy="1785104"/>
          </a:xfrm>
          <a:prstGeom prst="rect">
            <a:avLst/>
          </a:prstGeom>
          <a:noFill/>
          <a:ln>
            <a:noFill/>
          </a:ln>
        </p:spPr>
        <p:txBody>
          <a:bodyPr wrap="square" rtlCol="0">
            <a:spAutoFit/>
          </a:bodyPr>
          <a:lstStyle/>
          <a:p>
            <a:r>
              <a:rPr lang="en-GB" sz="1000" dirty="0" smtClean="0">
                <a:latin typeface="Arial" panose="020B0604020202020204" pitchFamily="34" charset="0"/>
                <a:cs typeface="Arial" panose="020B0604020202020204" pitchFamily="34" charset="0"/>
              </a:rPr>
              <a:t>Every single person that works with children has a duty of care to the child. Should any person have any safeguarding issues they should report this to the appropriate service. This is in the best interest of the child. Social services would intervene if a child was thought to be at risk. </a:t>
            </a:r>
          </a:p>
          <a:p>
            <a:r>
              <a:rPr lang="en-GB" sz="1000" dirty="0" smtClean="0"/>
              <a:t>Local </a:t>
            </a:r>
            <a:r>
              <a:rPr lang="en-GB" sz="1000" dirty="0"/>
              <a:t>authority adult or children’s social services support family members who have additional needs beyond what health, education or community services can help with.  They also have a duty to safeguard children and vulnerable adults who may be at risk of harm, whether from family members or others. </a:t>
            </a:r>
            <a:r>
              <a:rPr lang="en-GB" sz="1000" b="1" dirty="0" smtClean="0"/>
              <a:t>(Family lives.org)</a:t>
            </a:r>
            <a:endParaRPr lang="en-US" sz="1000" b="1" dirty="0" smtClean="0">
              <a:latin typeface="Arial" panose="020B0604020202020204" pitchFamily="34" charset="0"/>
              <a:cs typeface="Arial" panose="020B0604020202020204" pitchFamily="34" charset="0"/>
            </a:endParaRPr>
          </a:p>
        </p:txBody>
      </p:sp>
      <p:sp>
        <p:nvSpPr>
          <p:cNvPr id="34" name="TextBox 33"/>
          <p:cNvSpPr txBox="1"/>
          <p:nvPr/>
        </p:nvSpPr>
        <p:spPr>
          <a:xfrm>
            <a:off x="8353837" y="4744973"/>
            <a:ext cx="3805791" cy="1477328"/>
          </a:xfrm>
          <a:prstGeom prst="rect">
            <a:avLst/>
          </a:prstGeom>
          <a:noFill/>
          <a:ln>
            <a:noFill/>
          </a:ln>
        </p:spPr>
        <p:txBody>
          <a:bodyPr wrap="square" rtlCol="0">
            <a:spAutoFit/>
          </a:bodyPr>
          <a:lstStyle/>
          <a:p>
            <a:r>
              <a:rPr lang="en-GB" sz="1000" dirty="0" smtClean="0">
                <a:latin typeface="Arial" panose="020B0604020202020204" pitchFamily="34" charset="0"/>
                <a:cs typeface="Arial" panose="020B0604020202020204" pitchFamily="34" charset="0"/>
              </a:rPr>
              <a:t>There are many benefits available for families in need. Parents/Carers can gain financial help for their children. Some of these include</a:t>
            </a:r>
          </a:p>
          <a:p>
            <a:pPr marL="171450" indent="-171450">
              <a:buFont typeface="Arial" panose="020B0604020202020204" pitchFamily="34" charset="0"/>
              <a:buChar char="•"/>
            </a:pPr>
            <a:r>
              <a:rPr lang="en-GB" sz="1000" dirty="0" smtClean="0">
                <a:latin typeface="Arial" panose="020B0604020202020204" pitchFamily="34" charset="0"/>
                <a:cs typeface="Arial" panose="020B0604020202020204" pitchFamily="34" charset="0"/>
              </a:rPr>
              <a:t>Pupil development grant – </a:t>
            </a:r>
            <a:r>
              <a:rPr lang="en-GB" sz="1000" dirty="0">
                <a:latin typeface="Arial" panose="020B0604020202020204" pitchFamily="34" charset="0"/>
                <a:cs typeface="Arial" panose="020B0604020202020204" pitchFamily="34" charset="0"/>
              </a:rPr>
              <a:t>Get £125 to buy school uniform, equipment, sports kit and kit for activities outside of school for your child</a:t>
            </a:r>
            <a:r>
              <a:rPr lang="en-GB" sz="1000" dirty="0" smtClean="0">
                <a:latin typeface="Arial" panose="020B0604020202020204" pitchFamily="34" charset="0"/>
                <a:cs typeface="Arial" panose="020B0604020202020204" pitchFamily="34" charset="0"/>
              </a:rPr>
              <a:t>. </a:t>
            </a:r>
            <a:r>
              <a:rPr lang="en-GB" sz="1000" b="1" dirty="0" smtClean="0">
                <a:latin typeface="Arial" panose="020B0604020202020204" pitchFamily="34" charset="0"/>
                <a:cs typeface="Arial" panose="020B0604020202020204" pitchFamily="34" charset="0"/>
              </a:rPr>
              <a:t>(Welsh Government, 2018)</a:t>
            </a:r>
          </a:p>
          <a:p>
            <a:pPr marL="171450" indent="-171450">
              <a:buFont typeface="Arial" panose="020B0604020202020204" pitchFamily="34" charset="0"/>
              <a:buChar char="•"/>
            </a:pPr>
            <a:r>
              <a:rPr lang="en-US" sz="1000" dirty="0" smtClean="0">
                <a:latin typeface="Arial" panose="020B0604020202020204" pitchFamily="34" charset="0"/>
                <a:cs typeface="Arial" panose="020B0604020202020204" pitchFamily="34" charset="0"/>
              </a:rPr>
              <a:t>Free school meals - </a:t>
            </a:r>
            <a:r>
              <a:rPr lang="en-GB" sz="1000" dirty="0">
                <a:latin typeface="Arial" panose="020B0604020202020204" pitchFamily="34" charset="0"/>
                <a:cs typeface="Arial" panose="020B0604020202020204" pitchFamily="34" charset="0"/>
              </a:rPr>
              <a:t>Free school meals are available to any full-time pupil who is still at school and eligible. </a:t>
            </a:r>
            <a:r>
              <a:rPr lang="en-GB" sz="1000" b="1" dirty="0" smtClean="0">
                <a:latin typeface="Arial" panose="020B0604020202020204" pitchFamily="34" charset="0"/>
                <a:cs typeface="Arial" panose="020B0604020202020204" pitchFamily="34" charset="0"/>
              </a:rPr>
              <a:t>(Welsh Government, 2018)</a:t>
            </a:r>
            <a:endParaRPr lang="en-US" sz="1000" b="1" dirty="0" smtClean="0">
              <a:latin typeface="Arial" panose="020B0604020202020204" pitchFamily="34" charset="0"/>
              <a:cs typeface="Arial" panose="020B0604020202020204" pitchFamily="34" charset="0"/>
            </a:endParaRPr>
          </a:p>
        </p:txBody>
      </p:sp>
      <p:sp>
        <p:nvSpPr>
          <p:cNvPr id="36" name="Down Arrow 35"/>
          <p:cNvSpPr/>
          <p:nvPr/>
        </p:nvSpPr>
        <p:spPr>
          <a:xfrm rot="16200000">
            <a:off x="7901258" y="638472"/>
            <a:ext cx="374531" cy="457225"/>
          </a:xfrm>
          <a:prstGeom prst="down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Down Arrow 36"/>
          <p:cNvSpPr/>
          <p:nvPr/>
        </p:nvSpPr>
        <p:spPr>
          <a:xfrm rot="16200000">
            <a:off x="7970331" y="1529027"/>
            <a:ext cx="374531" cy="457225"/>
          </a:xfrm>
          <a:prstGeom prst="down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Down Arrow 37"/>
          <p:cNvSpPr/>
          <p:nvPr/>
        </p:nvSpPr>
        <p:spPr>
          <a:xfrm rot="19294080">
            <a:off x="7964016" y="2593647"/>
            <a:ext cx="374531" cy="706952"/>
          </a:xfrm>
          <a:prstGeom prst="down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Down Arrow 38"/>
          <p:cNvSpPr/>
          <p:nvPr/>
        </p:nvSpPr>
        <p:spPr>
          <a:xfrm rot="20131170">
            <a:off x="7878582" y="3586307"/>
            <a:ext cx="374531" cy="1353736"/>
          </a:xfrm>
          <a:prstGeom prst="down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p:nvSpPr>
        <p:spPr>
          <a:xfrm>
            <a:off x="4110777" y="3713600"/>
            <a:ext cx="3784908" cy="3077287"/>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4206254" y="3619234"/>
            <a:ext cx="3784908" cy="3323987"/>
          </a:xfrm>
          <a:prstGeom prst="rect">
            <a:avLst/>
          </a:prstGeom>
          <a:noFill/>
          <a:ln>
            <a:noFill/>
          </a:ln>
        </p:spPr>
        <p:txBody>
          <a:bodyPr wrap="square" rtlCol="0">
            <a:spAutoFit/>
          </a:bodyPr>
          <a:lstStyle/>
          <a:p>
            <a:endParaRPr lang="en-GB" sz="1000" dirty="0" smtClean="0">
              <a:latin typeface="Arial" panose="020B0604020202020204" pitchFamily="34" charset="0"/>
              <a:cs typeface="Arial" panose="020B0604020202020204" pitchFamily="34" charset="0"/>
            </a:endParaRPr>
          </a:p>
          <a:p>
            <a:r>
              <a:rPr lang="en-GB" sz="1000" dirty="0" smtClean="0">
                <a:latin typeface="Arial" panose="020B0604020202020204" pitchFamily="34" charset="0"/>
                <a:cs typeface="Arial" panose="020B0604020202020204" pitchFamily="34" charset="0"/>
              </a:rPr>
              <a:t>In Wales we are showing great advances in respecting the rights of children. </a:t>
            </a:r>
          </a:p>
          <a:p>
            <a:pPr marL="171450" indent="-171450">
              <a:buFont typeface="Arial" panose="020B0604020202020204" pitchFamily="34" charset="0"/>
              <a:buChar char="•"/>
            </a:pPr>
            <a:r>
              <a:rPr lang="en-GB" sz="1000" dirty="0" smtClean="0">
                <a:latin typeface="Arial" panose="020B0604020202020204" pitchFamily="34" charset="0"/>
                <a:cs typeface="Arial" panose="020B0604020202020204" pitchFamily="34" charset="0"/>
              </a:rPr>
              <a:t>We </a:t>
            </a:r>
            <a:r>
              <a:rPr lang="en-GB" sz="1000" dirty="0">
                <a:latin typeface="Arial" panose="020B0604020202020204" pitchFamily="34" charset="0"/>
                <a:cs typeface="Arial" panose="020B0604020202020204" pitchFamily="34" charset="0"/>
              </a:rPr>
              <a:t>were the first country in the UK to appoint a Children’s </a:t>
            </a:r>
            <a:r>
              <a:rPr lang="en-GB" sz="1000" dirty="0" smtClean="0">
                <a:latin typeface="Arial" panose="020B0604020202020204" pitchFamily="34" charset="0"/>
                <a:cs typeface="Arial" panose="020B0604020202020204" pitchFamily="34" charset="0"/>
              </a:rPr>
              <a:t>Commissioner, the </a:t>
            </a:r>
            <a:r>
              <a:rPr lang="en-GB" sz="1000" dirty="0">
                <a:latin typeface="Arial" panose="020B0604020202020204" pitchFamily="34" charset="0"/>
                <a:cs typeface="Arial" panose="020B0604020202020204" pitchFamily="34" charset="0"/>
              </a:rPr>
              <a:t>Commissioner is a champion for children and young people in Wales and is separate from the Welsh Government. He has powers to challenge those who deliver services for children and young people</a:t>
            </a:r>
            <a:r>
              <a:rPr lang="en-GB" sz="1000" dirty="0" smtClean="0">
                <a:latin typeface="Arial" panose="020B0604020202020204" pitchFamily="34" charset="0"/>
                <a:cs typeface="Arial" panose="020B0604020202020204" pitchFamily="34" charset="0"/>
              </a:rPr>
              <a:t>.</a:t>
            </a:r>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We’re the first country in the UK to put children’s rights into law with the ‘</a:t>
            </a:r>
            <a:r>
              <a:rPr lang="en-GB" sz="1000" b="1" dirty="0">
                <a:latin typeface="Arial" panose="020B0604020202020204" pitchFamily="34" charset="0"/>
                <a:cs typeface="Arial" panose="020B0604020202020204" pitchFamily="34" charset="0"/>
              </a:rPr>
              <a:t>Rights of Children and Young Persons (Wales) Measure 2011’. </a:t>
            </a:r>
            <a:endParaRPr lang="en-GB" sz="1000" b="1"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smtClean="0">
                <a:latin typeface="Arial" panose="020B0604020202020204" pitchFamily="34" charset="0"/>
                <a:cs typeface="Arial" panose="020B0604020202020204" pitchFamily="34" charset="0"/>
              </a:rPr>
              <a:t>We </a:t>
            </a:r>
            <a:r>
              <a:rPr lang="en-GB" sz="1000" dirty="0">
                <a:latin typeface="Arial" panose="020B0604020202020204" pitchFamily="34" charset="0"/>
                <a:cs typeface="Arial" panose="020B0604020202020204" pitchFamily="34" charset="0"/>
              </a:rPr>
              <a:t>focus on a child’s right to life, survival and development. -There are some great projects and plans that support this across Wales for example the ‘</a:t>
            </a:r>
            <a:r>
              <a:rPr lang="en-GB" sz="1000" b="1" dirty="0" smtClean="0">
                <a:latin typeface="Arial" panose="020B0604020202020204" pitchFamily="34" charset="0"/>
                <a:cs typeface="Arial" panose="020B0604020202020204" pitchFamily="34" charset="0"/>
              </a:rPr>
              <a:t>Building </a:t>
            </a:r>
            <a:r>
              <a:rPr lang="en-GB" sz="1000" b="1" dirty="0">
                <a:latin typeface="Arial" panose="020B0604020202020204" pitchFamily="34" charset="0"/>
                <a:cs typeface="Arial" panose="020B0604020202020204" pitchFamily="34" charset="0"/>
              </a:rPr>
              <a:t>a Brighter Future: Early Years and Childcare Plan’ </a:t>
            </a:r>
            <a:r>
              <a:rPr lang="en-GB" sz="1000" dirty="0">
                <a:latin typeface="Arial" panose="020B0604020202020204" pitchFamily="34" charset="0"/>
                <a:cs typeface="Arial" panose="020B0604020202020204" pitchFamily="34" charset="0"/>
              </a:rPr>
              <a:t>and the </a:t>
            </a:r>
            <a:r>
              <a:rPr lang="en-GB" sz="1000" b="1" dirty="0">
                <a:latin typeface="Arial" panose="020B0604020202020204" pitchFamily="34" charset="0"/>
                <a:cs typeface="Arial" panose="020B0604020202020204" pitchFamily="34" charset="0"/>
              </a:rPr>
              <a:t>‘Strategic Vision for Maternity Services in Wales’. </a:t>
            </a:r>
            <a:endParaRPr lang="en-GB" sz="1000" b="1"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smtClean="0">
                <a:latin typeface="Arial" panose="020B0604020202020204" pitchFamily="34" charset="0"/>
                <a:cs typeface="Arial" panose="020B0604020202020204" pitchFamily="34" charset="0"/>
              </a:rPr>
              <a:t>We </a:t>
            </a:r>
            <a:r>
              <a:rPr lang="en-GB" sz="1000" dirty="0">
                <a:latin typeface="Arial" panose="020B0604020202020204" pitchFamily="34" charset="0"/>
                <a:cs typeface="Arial" panose="020B0604020202020204" pitchFamily="34" charset="0"/>
              </a:rPr>
              <a:t>have improved services for disabled children. </a:t>
            </a:r>
          </a:p>
          <a:p>
            <a:r>
              <a:rPr lang="en-GB" sz="1000" dirty="0" smtClean="0">
                <a:latin typeface="Arial" panose="020B0604020202020204" pitchFamily="34" charset="0"/>
                <a:cs typeface="Arial" panose="020B0604020202020204" pitchFamily="34" charset="0"/>
              </a:rPr>
              <a:t>     We </a:t>
            </a:r>
            <a:r>
              <a:rPr lang="en-GB" sz="1000" dirty="0">
                <a:latin typeface="Arial" panose="020B0604020202020204" pitchFamily="34" charset="0"/>
                <a:cs typeface="Arial" panose="020B0604020202020204" pitchFamily="34" charset="0"/>
              </a:rPr>
              <a:t>have done this by having a </a:t>
            </a:r>
            <a:r>
              <a:rPr lang="en-GB" sz="1000" b="1" dirty="0">
                <a:latin typeface="Arial" panose="020B0604020202020204" pitchFamily="34" charset="0"/>
                <a:cs typeface="Arial" panose="020B0604020202020204" pitchFamily="34" charset="0"/>
              </a:rPr>
              <a:t>National Service </a:t>
            </a:r>
            <a:r>
              <a:rPr lang="en-GB" sz="1000" b="1" dirty="0" smtClean="0">
                <a:latin typeface="Arial" panose="020B0604020202020204" pitchFamily="34" charset="0"/>
                <a:cs typeface="Arial" panose="020B0604020202020204" pitchFamily="34" charset="0"/>
              </a:rPr>
              <a:t>Framework for </a:t>
            </a:r>
            <a:r>
              <a:rPr lang="en-GB" sz="1000" b="1" dirty="0">
                <a:latin typeface="Arial" panose="020B0604020202020204" pitchFamily="34" charset="0"/>
                <a:cs typeface="Arial" panose="020B0604020202020204" pitchFamily="34" charset="0"/>
              </a:rPr>
              <a:t>Children and Young People and Maternity </a:t>
            </a:r>
            <a:r>
              <a:rPr lang="en-GB" sz="1000" b="1" dirty="0" smtClean="0">
                <a:latin typeface="Arial" panose="020B0604020202020204" pitchFamily="34" charset="0"/>
                <a:cs typeface="Arial" panose="020B0604020202020204" pitchFamily="34" charset="0"/>
              </a:rPr>
              <a:t>Services</a:t>
            </a:r>
            <a:r>
              <a:rPr lang="en-GB" sz="1000" dirty="0" smtClean="0">
                <a:latin typeface="Arial" panose="020B0604020202020204" pitchFamily="34" charset="0"/>
                <a:cs typeface="Arial" panose="020B0604020202020204" pitchFamily="34" charset="0"/>
              </a:rPr>
              <a:t>(NSF). </a:t>
            </a:r>
            <a:r>
              <a:rPr lang="en-GB" sz="1000" b="1" dirty="0" smtClean="0">
                <a:latin typeface="Arial" panose="020B0604020202020204" pitchFamily="34" charset="0"/>
                <a:cs typeface="Arial" panose="020B0604020202020204" pitchFamily="34" charset="0"/>
              </a:rPr>
              <a:t>(Welsh Government, 2013)</a:t>
            </a:r>
            <a:endParaRPr lang="en-GB" sz="1000" b="1" dirty="0">
              <a:latin typeface="Arial" panose="020B0604020202020204" pitchFamily="34" charset="0"/>
              <a:cs typeface="Arial" panose="020B0604020202020204" pitchFamily="34" charset="0"/>
            </a:endParaRPr>
          </a:p>
          <a:p>
            <a:r>
              <a:rPr lang="en-US" sz="1000" b="1" dirty="0" smtClean="0">
                <a:latin typeface="Arial" panose="020B0604020202020204" pitchFamily="34" charset="0"/>
                <a:cs typeface="Arial" panose="020B0604020202020204" pitchFamily="34" charset="0"/>
              </a:rPr>
              <a:t> </a:t>
            </a:r>
          </a:p>
        </p:txBody>
      </p:sp>
      <p:pic>
        <p:nvPicPr>
          <p:cNvPr id="43" name="Picture 4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1981707" y="5140345"/>
            <a:ext cx="1676545" cy="1508175"/>
          </a:xfrm>
          <a:prstGeom prst="rect">
            <a:avLst/>
          </a:prstGeom>
        </p:spPr>
      </p:pic>
      <p:sp>
        <p:nvSpPr>
          <p:cNvPr id="48" name="Down Arrow 47"/>
          <p:cNvSpPr/>
          <p:nvPr/>
        </p:nvSpPr>
        <p:spPr>
          <a:xfrm rot="16200000">
            <a:off x="7972413" y="6273561"/>
            <a:ext cx="234136" cy="593460"/>
          </a:xfrm>
          <a:prstGeom prst="down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ounded Rectangle 48"/>
          <p:cNvSpPr/>
          <p:nvPr/>
        </p:nvSpPr>
        <p:spPr>
          <a:xfrm>
            <a:off x="8343099" y="6307167"/>
            <a:ext cx="3769499" cy="493843"/>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p:cNvSpPr/>
          <p:nvPr/>
        </p:nvSpPr>
        <p:spPr>
          <a:xfrm>
            <a:off x="8386209" y="6299275"/>
            <a:ext cx="3726389" cy="553998"/>
          </a:xfrm>
          <a:prstGeom prst="rect">
            <a:avLst/>
          </a:prstGeom>
        </p:spPr>
        <p:txBody>
          <a:bodyPr wrap="square">
            <a:spAutoFit/>
          </a:bodyPr>
          <a:lstStyle/>
          <a:p>
            <a:r>
              <a:rPr lang="en-US" sz="1000" dirty="0" smtClean="0">
                <a:latin typeface="Arial" panose="020B0604020202020204" pitchFamily="34" charset="0"/>
                <a:cs typeface="Arial" panose="020B0604020202020204" pitchFamily="34" charset="0"/>
              </a:rPr>
              <a:t>Read more about developments in Wales, and view the commissioners priorities for 2016- 2019 at www.childcomwales.org.uk</a:t>
            </a: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144869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1564</Words>
  <Application>Microsoft Office PowerPoint</Application>
  <PresentationFormat>Widescreen</PresentationFormat>
  <Paragraphs>97</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Caerau Primary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Sambell</dc:creator>
  <cp:lastModifiedBy>Lisa Sambell</cp:lastModifiedBy>
  <cp:revision>1</cp:revision>
  <dcterms:created xsi:type="dcterms:W3CDTF">2018-10-24T10:13:39Z</dcterms:created>
  <dcterms:modified xsi:type="dcterms:W3CDTF">2018-10-24T10:14:03Z</dcterms:modified>
</cp:coreProperties>
</file>