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310" r:id="rId3"/>
    <p:sldId id="298" r:id="rId4"/>
    <p:sldId id="308" r:id="rId5"/>
    <p:sldId id="307" r:id="rId6"/>
    <p:sldId id="303" r:id="rId7"/>
    <p:sldId id="304" r:id="rId8"/>
    <p:sldId id="309" r:id="rId9"/>
    <p:sldId id="305" r:id="rId10"/>
    <p:sldId id="311" r:id="rId11"/>
    <p:sldId id="312" r:id="rId12"/>
    <p:sldId id="313" r:id="rId13"/>
  </p:sldIdLst>
  <p:sldSz cx="12188825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19C3E7-BF93-438E-982B-F333E7B63E20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4E5110-267E-481B-9FB3-C196D40C8741}">
      <dgm:prSet phldrT="[Text]"/>
      <dgm:spPr/>
      <dgm:t>
        <a:bodyPr/>
        <a:lstStyle/>
        <a:p>
          <a:r>
            <a:rPr lang="en-HK" dirty="0"/>
            <a:t>Theory Discovery</a:t>
          </a:r>
          <a:endParaRPr lang="en-GB" dirty="0"/>
        </a:p>
      </dgm:t>
    </dgm:pt>
    <dgm:pt modelId="{E2EA4726-3AB3-4570-88AF-C881375E9509}" type="parTrans" cxnId="{88CA4DF6-8939-478B-9F0C-F03EFB61935B}">
      <dgm:prSet/>
      <dgm:spPr/>
      <dgm:t>
        <a:bodyPr/>
        <a:lstStyle/>
        <a:p>
          <a:endParaRPr lang="en-GB"/>
        </a:p>
      </dgm:t>
    </dgm:pt>
    <dgm:pt modelId="{7A8E9F67-1327-4D09-B5C9-A8C0243A779A}" type="sibTrans" cxnId="{88CA4DF6-8939-478B-9F0C-F03EFB61935B}">
      <dgm:prSet/>
      <dgm:spPr/>
      <dgm:t>
        <a:bodyPr/>
        <a:lstStyle/>
        <a:p>
          <a:endParaRPr lang="en-GB"/>
        </a:p>
      </dgm:t>
    </dgm:pt>
    <dgm:pt modelId="{7E794628-19B7-40BB-A5ED-58CE052F8BE0}">
      <dgm:prSet phldrT="[Text]"/>
      <dgm:spPr/>
      <dgm:t>
        <a:bodyPr/>
        <a:lstStyle/>
        <a:p>
          <a:r>
            <a:rPr lang="en-HK" dirty="0"/>
            <a:t>Theory Refinement</a:t>
          </a:r>
          <a:endParaRPr lang="en-GB" dirty="0"/>
        </a:p>
      </dgm:t>
    </dgm:pt>
    <dgm:pt modelId="{D3755211-5623-4B0E-827E-E35F82BBA8BB}" type="parTrans" cxnId="{39029F4B-1F39-428F-97AA-F38F0C4A474B}">
      <dgm:prSet/>
      <dgm:spPr/>
      <dgm:t>
        <a:bodyPr/>
        <a:lstStyle/>
        <a:p>
          <a:endParaRPr lang="en-GB"/>
        </a:p>
      </dgm:t>
    </dgm:pt>
    <dgm:pt modelId="{6EC49657-2E6A-4445-8030-B909FA311FB1}" type="sibTrans" cxnId="{39029F4B-1F39-428F-97AA-F38F0C4A474B}">
      <dgm:prSet/>
      <dgm:spPr/>
      <dgm:t>
        <a:bodyPr/>
        <a:lstStyle/>
        <a:p>
          <a:endParaRPr lang="en-GB"/>
        </a:p>
      </dgm:t>
    </dgm:pt>
    <dgm:pt modelId="{8D9EB9E0-58B9-4247-9808-FE05F4D89783}">
      <dgm:prSet phldrT="[Text]"/>
      <dgm:spPr/>
      <dgm:t>
        <a:bodyPr/>
        <a:lstStyle/>
        <a:p>
          <a:r>
            <a:rPr lang="en-HK" dirty="0"/>
            <a:t>Theory Test</a:t>
          </a:r>
          <a:endParaRPr lang="en-GB" dirty="0"/>
        </a:p>
      </dgm:t>
    </dgm:pt>
    <dgm:pt modelId="{BA5F48AF-BE53-4694-B620-F0020614A9AF}" type="parTrans" cxnId="{98A8742C-B531-4CFD-9A8F-0711B7528785}">
      <dgm:prSet/>
      <dgm:spPr/>
      <dgm:t>
        <a:bodyPr/>
        <a:lstStyle/>
        <a:p>
          <a:endParaRPr lang="en-GB"/>
        </a:p>
      </dgm:t>
    </dgm:pt>
    <dgm:pt modelId="{D6CC7A50-982B-4DD6-B8C2-1D0E0DCE00DA}" type="sibTrans" cxnId="{98A8742C-B531-4CFD-9A8F-0711B7528785}">
      <dgm:prSet/>
      <dgm:spPr/>
      <dgm:t>
        <a:bodyPr/>
        <a:lstStyle/>
        <a:p>
          <a:endParaRPr lang="en-GB"/>
        </a:p>
      </dgm:t>
    </dgm:pt>
    <dgm:pt modelId="{11669636-3232-4301-98F3-78CDE3013608}" type="pres">
      <dgm:prSet presAssocID="{1C19C3E7-BF93-438E-982B-F333E7B63E20}" presName="Name0" presStyleCnt="0">
        <dgm:presLayoutVars>
          <dgm:dir/>
          <dgm:resizeHandles val="exact"/>
        </dgm:presLayoutVars>
      </dgm:prSet>
      <dgm:spPr/>
    </dgm:pt>
    <dgm:pt modelId="{4757BABE-BF6D-4A56-8063-E5D67CD52ADB}" type="pres">
      <dgm:prSet presAssocID="{4A4E5110-267E-481B-9FB3-C196D40C8741}" presName="node" presStyleLbl="node1" presStyleIdx="0" presStyleCnt="3">
        <dgm:presLayoutVars>
          <dgm:bulletEnabled val="1"/>
        </dgm:presLayoutVars>
      </dgm:prSet>
      <dgm:spPr/>
    </dgm:pt>
    <dgm:pt modelId="{7071E5A0-F88C-4FF8-94FB-9F44117CFBE2}" type="pres">
      <dgm:prSet presAssocID="{7A8E9F67-1327-4D09-B5C9-A8C0243A779A}" presName="sibTrans" presStyleLbl="sibTrans2D1" presStyleIdx="0" presStyleCnt="3"/>
      <dgm:spPr/>
    </dgm:pt>
    <dgm:pt modelId="{5CAEE097-86FA-425E-9914-F919B11F114A}" type="pres">
      <dgm:prSet presAssocID="{7A8E9F67-1327-4D09-B5C9-A8C0243A779A}" presName="connectorText" presStyleLbl="sibTrans2D1" presStyleIdx="0" presStyleCnt="3"/>
      <dgm:spPr/>
    </dgm:pt>
    <dgm:pt modelId="{FD59B82A-14A5-46BE-AC1B-0706C741B1CC}" type="pres">
      <dgm:prSet presAssocID="{7E794628-19B7-40BB-A5ED-58CE052F8BE0}" presName="node" presStyleLbl="node1" presStyleIdx="1" presStyleCnt="3">
        <dgm:presLayoutVars>
          <dgm:bulletEnabled val="1"/>
        </dgm:presLayoutVars>
      </dgm:prSet>
      <dgm:spPr/>
    </dgm:pt>
    <dgm:pt modelId="{4E6C37EA-5152-4B52-89A0-DEB4E85ABE9E}" type="pres">
      <dgm:prSet presAssocID="{6EC49657-2E6A-4445-8030-B909FA311FB1}" presName="sibTrans" presStyleLbl="sibTrans2D1" presStyleIdx="1" presStyleCnt="3"/>
      <dgm:spPr/>
    </dgm:pt>
    <dgm:pt modelId="{629D0CF9-F012-44D5-9555-F3F9068891DF}" type="pres">
      <dgm:prSet presAssocID="{6EC49657-2E6A-4445-8030-B909FA311FB1}" presName="connectorText" presStyleLbl="sibTrans2D1" presStyleIdx="1" presStyleCnt="3"/>
      <dgm:spPr/>
    </dgm:pt>
    <dgm:pt modelId="{422FD999-8B30-4289-B909-A31F3AF0A314}" type="pres">
      <dgm:prSet presAssocID="{8D9EB9E0-58B9-4247-9808-FE05F4D89783}" presName="node" presStyleLbl="node1" presStyleIdx="2" presStyleCnt="3">
        <dgm:presLayoutVars>
          <dgm:bulletEnabled val="1"/>
        </dgm:presLayoutVars>
      </dgm:prSet>
      <dgm:spPr/>
    </dgm:pt>
    <dgm:pt modelId="{E349A156-0C90-4F82-80AF-40D67DA18524}" type="pres">
      <dgm:prSet presAssocID="{D6CC7A50-982B-4DD6-B8C2-1D0E0DCE00DA}" presName="sibTrans" presStyleLbl="sibTrans2D1" presStyleIdx="2" presStyleCnt="3"/>
      <dgm:spPr/>
    </dgm:pt>
    <dgm:pt modelId="{1960B34A-C0E3-405C-9186-F0C4374D9034}" type="pres">
      <dgm:prSet presAssocID="{D6CC7A50-982B-4DD6-B8C2-1D0E0DCE00DA}" presName="connectorText" presStyleLbl="sibTrans2D1" presStyleIdx="2" presStyleCnt="3"/>
      <dgm:spPr/>
    </dgm:pt>
  </dgm:ptLst>
  <dgm:cxnLst>
    <dgm:cxn modelId="{79BBC510-4C65-4D11-B15B-F6544DB8F670}" type="presOf" srcId="{6EC49657-2E6A-4445-8030-B909FA311FB1}" destId="{629D0CF9-F012-44D5-9555-F3F9068891DF}" srcOrd="1" destOrd="0" presId="urn:microsoft.com/office/officeart/2005/8/layout/cycle7"/>
    <dgm:cxn modelId="{83B89912-7D86-401E-BC8F-0D885ED047C0}" type="presOf" srcId="{D6CC7A50-982B-4DD6-B8C2-1D0E0DCE00DA}" destId="{1960B34A-C0E3-405C-9186-F0C4374D9034}" srcOrd="1" destOrd="0" presId="urn:microsoft.com/office/officeart/2005/8/layout/cycle7"/>
    <dgm:cxn modelId="{98A8742C-B531-4CFD-9A8F-0711B7528785}" srcId="{1C19C3E7-BF93-438E-982B-F333E7B63E20}" destId="{8D9EB9E0-58B9-4247-9808-FE05F4D89783}" srcOrd="2" destOrd="0" parTransId="{BA5F48AF-BE53-4694-B620-F0020614A9AF}" sibTransId="{D6CC7A50-982B-4DD6-B8C2-1D0E0DCE00DA}"/>
    <dgm:cxn modelId="{D1873635-233F-43F0-B036-88C2989CAD92}" type="presOf" srcId="{1C19C3E7-BF93-438E-982B-F333E7B63E20}" destId="{11669636-3232-4301-98F3-78CDE3013608}" srcOrd="0" destOrd="0" presId="urn:microsoft.com/office/officeart/2005/8/layout/cycle7"/>
    <dgm:cxn modelId="{4AC85B5D-AA12-4C0F-85B2-70381FDA7558}" type="presOf" srcId="{6EC49657-2E6A-4445-8030-B909FA311FB1}" destId="{4E6C37EA-5152-4B52-89A0-DEB4E85ABE9E}" srcOrd="0" destOrd="0" presId="urn:microsoft.com/office/officeart/2005/8/layout/cycle7"/>
    <dgm:cxn modelId="{59CDD442-4004-4569-A563-C1D2CA8737D5}" type="presOf" srcId="{4A4E5110-267E-481B-9FB3-C196D40C8741}" destId="{4757BABE-BF6D-4A56-8063-E5D67CD52ADB}" srcOrd="0" destOrd="0" presId="urn:microsoft.com/office/officeart/2005/8/layout/cycle7"/>
    <dgm:cxn modelId="{39029F4B-1F39-428F-97AA-F38F0C4A474B}" srcId="{1C19C3E7-BF93-438E-982B-F333E7B63E20}" destId="{7E794628-19B7-40BB-A5ED-58CE052F8BE0}" srcOrd="1" destOrd="0" parTransId="{D3755211-5623-4B0E-827E-E35F82BBA8BB}" sibTransId="{6EC49657-2E6A-4445-8030-B909FA311FB1}"/>
    <dgm:cxn modelId="{CC314D79-610A-4452-BAB4-1F61A28C918D}" type="presOf" srcId="{7A8E9F67-1327-4D09-B5C9-A8C0243A779A}" destId="{7071E5A0-F88C-4FF8-94FB-9F44117CFBE2}" srcOrd="0" destOrd="0" presId="urn:microsoft.com/office/officeart/2005/8/layout/cycle7"/>
    <dgm:cxn modelId="{1026FA7A-95E6-43C6-B45D-FE132733E363}" type="presOf" srcId="{8D9EB9E0-58B9-4247-9808-FE05F4D89783}" destId="{422FD999-8B30-4289-B909-A31F3AF0A314}" srcOrd="0" destOrd="0" presId="urn:microsoft.com/office/officeart/2005/8/layout/cycle7"/>
    <dgm:cxn modelId="{38A35B87-0144-44DE-B466-F6D60F6CEF90}" type="presOf" srcId="{7E794628-19B7-40BB-A5ED-58CE052F8BE0}" destId="{FD59B82A-14A5-46BE-AC1B-0706C741B1CC}" srcOrd="0" destOrd="0" presId="urn:microsoft.com/office/officeart/2005/8/layout/cycle7"/>
    <dgm:cxn modelId="{47DBBC99-56B6-4A67-B691-7257534A046C}" type="presOf" srcId="{D6CC7A50-982B-4DD6-B8C2-1D0E0DCE00DA}" destId="{E349A156-0C90-4F82-80AF-40D67DA18524}" srcOrd="0" destOrd="0" presId="urn:microsoft.com/office/officeart/2005/8/layout/cycle7"/>
    <dgm:cxn modelId="{18D41AA5-F476-47D6-9B62-2BBA055BE6D6}" type="presOf" srcId="{7A8E9F67-1327-4D09-B5C9-A8C0243A779A}" destId="{5CAEE097-86FA-425E-9914-F919B11F114A}" srcOrd="1" destOrd="0" presId="urn:microsoft.com/office/officeart/2005/8/layout/cycle7"/>
    <dgm:cxn modelId="{88CA4DF6-8939-478B-9F0C-F03EFB61935B}" srcId="{1C19C3E7-BF93-438E-982B-F333E7B63E20}" destId="{4A4E5110-267E-481B-9FB3-C196D40C8741}" srcOrd="0" destOrd="0" parTransId="{E2EA4726-3AB3-4570-88AF-C881375E9509}" sibTransId="{7A8E9F67-1327-4D09-B5C9-A8C0243A779A}"/>
    <dgm:cxn modelId="{574B33DE-BE55-49C5-A5F5-51C9B0657654}" type="presParOf" srcId="{11669636-3232-4301-98F3-78CDE3013608}" destId="{4757BABE-BF6D-4A56-8063-E5D67CD52ADB}" srcOrd="0" destOrd="0" presId="urn:microsoft.com/office/officeart/2005/8/layout/cycle7"/>
    <dgm:cxn modelId="{9F3B1AE5-988D-472E-BC74-3D897F036856}" type="presParOf" srcId="{11669636-3232-4301-98F3-78CDE3013608}" destId="{7071E5A0-F88C-4FF8-94FB-9F44117CFBE2}" srcOrd="1" destOrd="0" presId="urn:microsoft.com/office/officeart/2005/8/layout/cycle7"/>
    <dgm:cxn modelId="{621FC11A-8C85-43B1-BECC-EB35E3903F2E}" type="presParOf" srcId="{7071E5A0-F88C-4FF8-94FB-9F44117CFBE2}" destId="{5CAEE097-86FA-425E-9914-F919B11F114A}" srcOrd="0" destOrd="0" presId="urn:microsoft.com/office/officeart/2005/8/layout/cycle7"/>
    <dgm:cxn modelId="{441520E5-FBA0-4CA0-AA67-3AC3D6C9DADE}" type="presParOf" srcId="{11669636-3232-4301-98F3-78CDE3013608}" destId="{FD59B82A-14A5-46BE-AC1B-0706C741B1CC}" srcOrd="2" destOrd="0" presId="urn:microsoft.com/office/officeart/2005/8/layout/cycle7"/>
    <dgm:cxn modelId="{5DFBFF47-E4C0-49AF-8CAC-8C85B64C176B}" type="presParOf" srcId="{11669636-3232-4301-98F3-78CDE3013608}" destId="{4E6C37EA-5152-4B52-89A0-DEB4E85ABE9E}" srcOrd="3" destOrd="0" presId="urn:microsoft.com/office/officeart/2005/8/layout/cycle7"/>
    <dgm:cxn modelId="{F84B37C6-E926-4DC4-ACA5-29009840C67A}" type="presParOf" srcId="{4E6C37EA-5152-4B52-89A0-DEB4E85ABE9E}" destId="{629D0CF9-F012-44D5-9555-F3F9068891DF}" srcOrd="0" destOrd="0" presId="urn:microsoft.com/office/officeart/2005/8/layout/cycle7"/>
    <dgm:cxn modelId="{D38AC0D8-8A4C-4BB8-B19D-8D77A8FD69FB}" type="presParOf" srcId="{11669636-3232-4301-98F3-78CDE3013608}" destId="{422FD999-8B30-4289-B909-A31F3AF0A314}" srcOrd="4" destOrd="0" presId="urn:microsoft.com/office/officeart/2005/8/layout/cycle7"/>
    <dgm:cxn modelId="{2DD1AE68-7006-452A-B7FA-734914EA7ACA}" type="presParOf" srcId="{11669636-3232-4301-98F3-78CDE3013608}" destId="{E349A156-0C90-4F82-80AF-40D67DA18524}" srcOrd="5" destOrd="0" presId="urn:microsoft.com/office/officeart/2005/8/layout/cycle7"/>
    <dgm:cxn modelId="{85CA761A-3B45-418F-BCC1-7352A7E74B60}" type="presParOf" srcId="{E349A156-0C90-4F82-80AF-40D67DA18524}" destId="{1960B34A-C0E3-405C-9186-F0C4374D903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7BABE-BF6D-4A56-8063-E5D67CD52ADB}">
      <dsp:nvSpPr>
        <dsp:cNvPr id="0" name=""/>
        <dsp:cNvSpPr/>
      </dsp:nvSpPr>
      <dsp:spPr>
        <a:xfrm>
          <a:off x="1355430" y="483604"/>
          <a:ext cx="1640113" cy="8200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000" kern="1200" dirty="0"/>
            <a:t>Theory Discovery</a:t>
          </a:r>
          <a:endParaRPr lang="en-GB" sz="2000" kern="1200" dirty="0"/>
        </a:p>
      </dsp:txBody>
      <dsp:txXfrm>
        <a:off x="1379449" y="507623"/>
        <a:ext cx="1592075" cy="772018"/>
      </dsp:txXfrm>
    </dsp:sp>
    <dsp:sp modelId="{7071E5A0-F88C-4FF8-94FB-9F44117CFBE2}">
      <dsp:nvSpPr>
        <dsp:cNvPr id="0" name=""/>
        <dsp:cNvSpPr/>
      </dsp:nvSpPr>
      <dsp:spPr>
        <a:xfrm rot="3600000">
          <a:off x="2425229" y="1923018"/>
          <a:ext cx="854857" cy="28701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511335" y="1980422"/>
        <a:ext cx="682645" cy="172211"/>
      </dsp:txXfrm>
    </dsp:sp>
    <dsp:sp modelId="{FD59B82A-14A5-46BE-AC1B-0706C741B1CC}">
      <dsp:nvSpPr>
        <dsp:cNvPr id="0" name=""/>
        <dsp:cNvSpPr/>
      </dsp:nvSpPr>
      <dsp:spPr>
        <a:xfrm>
          <a:off x="2709772" y="2829394"/>
          <a:ext cx="1640113" cy="8200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000" kern="1200" dirty="0"/>
            <a:t>Theory Refinement</a:t>
          </a:r>
          <a:endParaRPr lang="en-GB" sz="2000" kern="1200" dirty="0"/>
        </a:p>
      </dsp:txBody>
      <dsp:txXfrm>
        <a:off x="2733791" y="2853413"/>
        <a:ext cx="1592075" cy="772018"/>
      </dsp:txXfrm>
    </dsp:sp>
    <dsp:sp modelId="{4E6C37EA-5152-4B52-89A0-DEB4E85ABE9E}">
      <dsp:nvSpPr>
        <dsp:cNvPr id="0" name=""/>
        <dsp:cNvSpPr/>
      </dsp:nvSpPr>
      <dsp:spPr>
        <a:xfrm rot="10800000">
          <a:off x="1748058" y="3095913"/>
          <a:ext cx="854857" cy="28701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1834164" y="3153317"/>
        <a:ext cx="682645" cy="172211"/>
      </dsp:txXfrm>
    </dsp:sp>
    <dsp:sp modelId="{422FD999-8B30-4289-B909-A31F3AF0A314}">
      <dsp:nvSpPr>
        <dsp:cNvPr id="0" name=""/>
        <dsp:cNvSpPr/>
      </dsp:nvSpPr>
      <dsp:spPr>
        <a:xfrm>
          <a:off x="1087" y="2829394"/>
          <a:ext cx="1640113" cy="8200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000" kern="1200" dirty="0"/>
            <a:t>Theory Test</a:t>
          </a:r>
          <a:endParaRPr lang="en-GB" sz="2000" kern="1200" dirty="0"/>
        </a:p>
      </dsp:txBody>
      <dsp:txXfrm>
        <a:off x="25106" y="2853413"/>
        <a:ext cx="1592075" cy="772018"/>
      </dsp:txXfrm>
    </dsp:sp>
    <dsp:sp modelId="{E349A156-0C90-4F82-80AF-40D67DA18524}">
      <dsp:nvSpPr>
        <dsp:cNvPr id="0" name=""/>
        <dsp:cNvSpPr/>
      </dsp:nvSpPr>
      <dsp:spPr>
        <a:xfrm rot="18000000">
          <a:off x="1070887" y="1923018"/>
          <a:ext cx="854857" cy="28701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156993" y="1980422"/>
        <a:ext cx="682645" cy="1722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12/28/2022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12/28/2022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4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dirty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12/28/2022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12/28/2022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HK" dirty="0"/>
              <a:t>04 Making Theoretical and Practical Contributions in Empirical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E2F2C-256C-440D-A087-F930015A8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and practical contributions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5AF3-ADA9-4E11-A4F7-D1A108D7F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Explain the problem in a way that grabs the reader’s attention and concern.</a:t>
            </a:r>
          </a:p>
          <a:p>
            <a:r>
              <a:rPr lang="en-HK" dirty="0"/>
              <a:t>State clearly why your research is important; do not simply state the research questions, or refer to a scarcity of knowledge.</a:t>
            </a:r>
          </a:p>
          <a:p>
            <a:r>
              <a:rPr lang="en-HK" dirty="0"/>
              <a:t>Discuss the problem in its real-world context and point to possible beneficiaries of the research.</a:t>
            </a:r>
          </a:p>
          <a:p>
            <a:r>
              <a:rPr lang="en-HK" dirty="0"/>
              <a:t>Explain how your research will actually contribute to resolving the problem in some way.</a:t>
            </a:r>
          </a:p>
          <a:p>
            <a:r>
              <a:rPr lang="en-HK" dirty="0"/>
              <a:t>Discuss both the specific and the generalisable contribution of the research. Explain how it will contribute not only to resolving a specific problem, but will shed light on other problems like it.</a:t>
            </a:r>
          </a:p>
          <a:p>
            <a:r>
              <a:rPr lang="en-HK" dirty="0"/>
              <a:t>Establish that your contribution has not already been made by discussing the shortfalls of existing research in the area.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69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A58CF-F062-4F13-A036-A00170BA4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34511-0B50-4477-9525-2681FCD8A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A theory is "an ordered set of assertions about a </a:t>
            </a:r>
            <a:r>
              <a:rPr lang="en-HK" dirty="0">
                <a:solidFill>
                  <a:srgbClr val="FF0000"/>
                </a:solidFill>
              </a:rPr>
              <a:t>generic behaviour or structure</a:t>
            </a:r>
            <a:r>
              <a:rPr lang="en-HK" dirty="0"/>
              <a:t> assumed to hold throughout a significant </a:t>
            </a:r>
            <a:r>
              <a:rPr lang="en-HK" dirty="0">
                <a:solidFill>
                  <a:srgbClr val="FF0000"/>
                </a:solidFill>
              </a:rPr>
              <a:t>range of specific instances</a:t>
            </a:r>
            <a:r>
              <a:rPr lang="en-HK" dirty="0"/>
              <a:t>" (Sutherland 1975 as cited in Weick 1989, 517). </a:t>
            </a:r>
          </a:p>
          <a:p>
            <a:r>
              <a:rPr lang="en-HK" dirty="0"/>
              <a:t>It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HK" dirty="0"/>
              <a:t>Constructs are concepts adapted for a research purpose</a:t>
            </a:r>
          </a:p>
          <a:p>
            <a:pPr lvl="1"/>
            <a:r>
              <a:rPr lang="en-HK" dirty="0"/>
              <a:t>Through research, researchers can </a:t>
            </a:r>
            <a:r>
              <a:rPr lang="en-HK" dirty="0">
                <a:solidFill>
                  <a:srgbClr val="FF0000"/>
                </a:solidFill>
              </a:rPr>
              <a:t>develop, modify, or evaluate </a:t>
            </a:r>
            <a:r>
              <a:rPr lang="en-HK" dirty="0"/>
              <a:t>theories.</a:t>
            </a:r>
          </a:p>
          <a:p>
            <a:r>
              <a:rPr lang="en-HK" dirty="0"/>
              <a:t>In a broad sense, any idea about how things relate to each other can be considered as a theory.</a:t>
            </a:r>
          </a:p>
        </p:txBody>
      </p:sp>
    </p:spTree>
    <p:extLst>
      <p:ext uri="{BB962C8B-B14F-4D97-AF65-F5344CB8AC3E}">
        <p14:creationId xmlns:p14="http://schemas.microsoft.com/office/powerpoint/2010/main" val="3997996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2F3EC-168F-4043-9283-695CD562A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The four essential elements of a theory*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B1CBD-298B-4E30-A22D-4CDCA5B01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Theories should explain </a:t>
            </a:r>
            <a:r>
              <a:rPr lang="en-HK" dirty="0">
                <a:solidFill>
                  <a:srgbClr val="FF0000"/>
                </a:solidFill>
              </a:rPr>
              <a:t>why </a:t>
            </a:r>
            <a:r>
              <a:rPr lang="en-HK" dirty="0"/>
              <a:t>things happen, rather than just describe (</a:t>
            </a:r>
            <a:r>
              <a:rPr lang="en-HK" dirty="0">
                <a:solidFill>
                  <a:srgbClr val="FF0000"/>
                </a:solidFill>
              </a:rPr>
              <a:t>what</a:t>
            </a:r>
            <a:r>
              <a:rPr lang="en-HK" dirty="0"/>
              <a:t>) or predict (</a:t>
            </a:r>
            <a:r>
              <a:rPr lang="en-HK" dirty="0">
                <a:solidFill>
                  <a:srgbClr val="FF0000"/>
                </a:solidFill>
              </a:rPr>
              <a:t>how</a:t>
            </a:r>
            <a:r>
              <a:rPr lang="en-HK" dirty="0"/>
              <a:t>). </a:t>
            </a:r>
          </a:p>
          <a:p>
            <a:r>
              <a:rPr lang="en-HK" dirty="0"/>
              <a:t>What: Which constructs should be considered as part of the explanation of the phenomena?</a:t>
            </a:r>
          </a:p>
          <a:p>
            <a:r>
              <a:rPr lang="en-HK" dirty="0"/>
              <a:t>How: How are constructs related?</a:t>
            </a:r>
          </a:p>
          <a:p>
            <a:r>
              <a:rPr lang="en-HK" dirty="0"/>
              <a:t>Why: What are the underlying psychological, economic, or social dynamics that justify the selection of constructs and the proposed causal relationships?</a:t>
            </a:r>
          </a:p>
          <a:p>
            <a:r>
              <a:rPr lang="en-HK" dirty="0"/>
              <a:t>Who, where and when: These questions specify the boundary of the theory. They are contextual factors that affect the behaviour.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FAD48-361F-4E2C-B4E0-3EC20C2C1686}"/>
              </a:ext>
            </a:extLst>
          </p:cNvPr>
          <p:cNvSpPr txBox="1"/>
          <p:nvPr/>
        </p:nvSpPr>
        <p:spPr>
          <a:xfrm>
            <a:off x="1341884" y="6199990"/>
            <a:ext cx="7560840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* </a:t>
            </a:r>
            <a:r>
              <a:rPr lang="en-HK" sz="2000" dirty="0"/>
              <a:t>Dublin, 1978; Whetten, 1989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3780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EC51-EF2F-4F56-A16B-51AD5E197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D288-A2EA-4D84-B8F4-044CAAA54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What: Introducing a new construct and explaining how it relates to important constructs.</a:t>
            </a:r>
          </a:p>
          <a:p>
            <a:r>
              <a:rPr lang="en-HK" dirty="0"/>
              <a:t>Example: </a:t>
            </a:r>
            <a:r>
              <a:rPr lang="en-HK" dirty="0" err="1"/>
              <a:t>Gwinner</a:t>
            </a:r>
            <a:r>
              <a:rPr lang="en-HK" dirty="0"/>
              <a:t>, K. P., </a:t>
            </a:r>
            <a:r>
              <a:rPr lang="en-HK" dirty="0" err="1"/>
              <a:t>Gremler</a:t>
            </a:r>
            <a:r>
              <a:rPr lang="en-HK" dirty="0"/>
              <a:t>, D. D., &amp; Bitner, M. J. (1998). Relational benefits in services industries: the customer’s perspective. Journal of the academy of marketing science, 26(2), 101-114.</a:t>
            </a:r>
          </a:p>
          <a:p>
            <a:pPr lvl="1"/>
            <a:r>
              <a:rPr lang="en-HK" dirty="0"/>
              <a:t>The benefits that customer loyalty can bring to firms are well understood but the kind of benefits that customers truly value are unknown.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B9A99F-1B3D-4289-8816-10C97D2B2C71}"/>
              </a:ext>
            </a:extLst>
          </p:cNvPr>
          <p:cNvSpPr txBox="1"/>
          <p:nvPr/>
        </p:nvSpPr>
        <p:spPr>
          <a:xfrm>
            <a:off x="1629916" y="5229200"/>
            <a:ext cx="1728192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Relational Benefit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43D228-5F53-4141-9F69-7B7F1A4C11DF}"/>
              </a:ext>
            </a:extLst>
          </p:cNvPr>
          <p:cNvSpPr txBox="1"/>
          <p:nvPr/>
        </p:nvSpPr>
        <p:spPr>
          <a:xfrm>
            <a:off x="4211759" y="4949504"/>
            <a:ext cx="1728192" cy="424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Loyalty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6E147-2D4D-4558-A77C-D38330294097}"/>
              </a:ext>
            </a:extLst>
          </p:cNvPr>
          <p:cNvSpPr txBox="1"/>
          <p:nvPr/>
        </p:nvSpPr>
        <p:spPr>
          <a:xfrm>
            <a:off x="4211759" y="5706987"/>
            <a:ext cx="1728192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Word of mouth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8A347EA-02D5-4A71-AA3D-86B2395AC7E0}"/>
              </a:ext>
            </a:extLst>
          </p:cNvPr>
          <p:cNvCxnSpPr>
            <a:stCxn id="4" idx="3"/>
            <a:endCxn id="5" idx="1"/>
          </p:cNvCxnSpPr>
          <p:nvPr/>
        </p:nvCxnSpPr>
        <p:spPr>
          <a:xfrm flipV="1">
            <a:off x="3358108" y="5161870"/>
            <a:ext cx="853651" cy="44589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E3580DE-DF35-4DEF-8189-2C720E93BBA0}"/>
              </a:ext>
            </a:extLst>
          </p:cNvPr>
          <p:cNvCxnSpPr>
            <a:stCxn id="4" idx="3"/>
            <a:endCxn id="6" idx="1"/>
          </p:cNvCxnSpPr>
          <p:nvPr/>
        </p:nvCxnSpPr>
        <p:spPr>
          <a:xfrm>
            <a:off x="3358108" y="5607765"/>
            <a:ext cx="853651" cy="47778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428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7854-6095-4FFB-B368-6AC68BCE0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9732-03FE-48ED-97BE-B177DF978F92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r>
              <a:rPr lang="en-HK" dirty="0"/>
              <a:t>How and why: Identifying factors that mediate key relationships.</a:t>
            </a:r>
          </a:p>
          <a:p>
            <a:r>
              <a:rPr lang="en-HK" dirty="0"/>
              <a:t>Example: </a:t>
            </a:r>
            <a:r>
              <a:rPr lang="en-HK" dirty="0" err="1"/>
              <a:t>Vandenabeele</a:t>
            </a:r>
            <a:r>
              <a:rPr lang="en-HK" dirty="0"/>
              <a:t>, W. (2009). The mediating effect of job satisfaction and organizational commitment on self-reported performance: more robust evidence of the PSM—performance relationship. International review of administrative sciences, 75(1), 11-34.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71DD35-677B-4A53-8D0A-CDF66D715FEF}"/>
              </a:ext>
            </a:extLst>
          </p:cNvPr>
          <p:cNvSpPr txBox="1"/>
          <p:nvPr/>
        </p:nvSpPr>
        <p:spPr>
          <a:xfrm>
            <a:off x="1217611" y="4788979"/>
            <a:ext cx="2272848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Public service motivation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417C0E-7AA8-4636-B123-450BD2A880FC}"/>
              </a:ext>
            </a:extLst>
          </p:cNvPr>
          <p:cNvSpPr txBox="1"/>
          <p:nvPr/>
        </p:nvSpPr>
        <p:spPr>
          <a:xfrm>
            <a:off x="4156355" y="4384146"/>
            <a:ext cx="2370105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b="1" dirty="0"/>
              <a:t>Job satisfaction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2A6E68-2FF2-43F0-BE2B-03E2C3A85830}"/>
              </a:ext>
            </a:extLst>
          </p:cNvPr>
          <p:cNvSpPr txBox="1"/>
          <p:nvPr/>
        </p:nvSpPr>
        <p:spPr>
          <a:xfrm>
            <a:off x="7318548" y="4955178"/>
            <a:ext cx="2272849" cy="424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b="1" dirty="0"/>
              <a:t>Performance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BFFB76-9059-466D-A0AC-0016BD14F22B}"/>
              </a:ext>
            </a:extLst>
          </p:cNvPr>
          <p:cNvSpPr txBox="1"/>
          <p:nvPr/>
        </p:nvSpPr>
        <p:spPr>
          <a:xfrm>
            <a:off x="4154404" y="5369876"/>
            <a:ext cx="2372056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b="1" dirty="0"/>
              <a:t>Organizational commitment</a:t>
            </a:r>
            <a:endParaRPr lang="en-GB" sz="24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08ADFBC-0C00-4726-A8F8-5B0F0CBE6099}"/>
              </a:ext>
            </a:extLst>
          </p:cNvPr>
          <p:cNvCxnSpPr>
            <a:endCxn id="5" idx="1"/>
          </p:cNvCxnSpPr>
          <p:nvPr/>
        </p:nvCxnSpPr>
        <p:spPr>
          <a:xfrm flipV="1">
            <a:off x="3506332" y="4762711"/>
            <a:ext cx="650023" cy="37856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DD4BB6B-F85E-4EBB-BF99-0C07E9E1169A}"/>
              </a:ext>
            </a:extLst>
          </p:cNvPr>
          <p:cNvCxnSpPr>
            <a:endCxn id="7" idx="1"/>
          </p:cNvCxnSpPr>
          <p:nvPr/>
        </p:nvCxnSpPr>
        <p:spPr>
          <a:xfrm>
            <a:off x="3497420" y="5167544"/>
            <a:ext cx="656984" cy="58089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B5C4BAB-744F-4683-AA10-6F5E2B3AF839}"/>
              </a:ext>
            </a:extLst>
          </p:cNvPr>
          <p:cNvCxnSpPr/>
          <p:nvPr/>
        </p:nvCxnSpPr>
        <p:spPr>
          <a:xfrm>
            <a:off x="6526460" y="4788979"/>
            <a:ext cx="792088" cy="35229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2C4E69D-B3E2-4969-9758-BCE92DB2934B}"/>
              </a:ext>
            </a:extLst>
          </p:cNvPr>
          <p:cNvCxnSpPr>
            <a:stCxn id="7" idx="3"/>
          </p:cNvCxnSpPr>
          <p:nvPr/>
        </p:nvCxnSpPr>
        <p:spPr>
          <a:xfrm flipV="1">
            <a:off x="6526460" y="5141276"/>
            <a:ext cx="792088" cy="60716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7729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443A1-D242-4236-8AEA-ECFB2418E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880DF-0250-4CCD-826D-A9613666D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Why: Developing the logic that reconciles predictions from competing theories.</a:t>
            </a:r>
          </a:p>
          <a:p>
            <a:r>
              <a:rPr lang="en-HK" dirty="0"/>
              <a:t>Example: Desai, A. Kroll, M. &amp; Wright, P. (2003). CEO duality, board monitoring, and acquisition performance: A test of competing theories. Journal of Business Strategies, 20(2), pp. 137-156.</a:t>
            </a:r>
          </a:p>
          <a:p>
            <a:pPr lvl="1"/>
            <a:r>
              <a:rPr lang="en-HK" dirty="0"/>
              <a:t>CEO duality: CEO is also chairman of the board.</a:t>
            </a:r>
          </a:p>
          <a:p>
            <a:pPr lvl="1"/>
            <a:r>
              <a:rPr lang="en-HK" dirty="0"/>
              <a:t>Competing theories: Agency theory versus stewardship theory.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709DE3-FD20-4850-88AF-C765187FA4E7}"/>
              </a:ext>
            </a:extLst>
          </p:cNvPr>
          <p:cNvSpPr txBox="1"/>
          <p:nvPr/>
        </p:nvSpPr>
        <p:spPr>
          <a:xfrm>
            <a:off x="1152307" y="4916470"/>
            <a:ext cx="1440160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CEO Duality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8DAE60-2410-43B8-854D-058721328B7A}"/>
              </a:ext>
            </a:extLst>
          </p:cNvPr>
          <p:cNvSpPr txBox="1"/>
          <p:nvPr/>
        </p:nvSpPr>
        <p:spPr>
          <a:xfrm>
            <a:off x="4010296" y="4916470"/>
            <a:ext cx="2232248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Firm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33E02B4-82CF-4399-A554-9CD5EEA54368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2592467" y="5295035"/>
            <a:ext cx="1417829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C9A5EDF-5364-421D-886D-9205EB0D44F1}"/>
              </a:ext>
            </a:extLst>
          </p:cNvPr>
          <p:cNvSpPr txBox="1"/>
          <p:nvPr/>
        </p:nvSpPr>
        <p:spPr>
          <a:xfrm>
            <a:off x="2494012" y="5409335"/>
            <a:ext cx="165618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Agency theory: negative</a:t>
            </a:r>
          </a:p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relationship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14752E-7A90-436B-AE60-6A8F5FB288E3}"/>
              </a:ext>
            </a:extLst>
          </p:cNvPr>
          <p:cNvSpPr txBox="1"/>
          <p:nvPr/>
        </p:nvSpPr>
        <p:spPr>
          <a:xfrm>
            <a:off x="6513455" y="4926393"/>
            <a:ext cx="1440160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CEO Duality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4311D6-C285-4DD9-A28C-16AEB87AD478}"/>
              </a:ext>
            </a:extLst>
          </p:cNvPr>
          <p:cNvSpPr txBox="1"/>
          <p:nvPr/>
        </p:nvSpPr>
        <p:spPr>
          <a:xfrm>
            <a:off x="9037266" y="4926393"/>
            <a:ext cx="2232248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Firm performance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62B76AE-0039-454E-924B-138C8CE54BF5}"/>
              </a:ext>
            </a:extLst>
          </p:cNvPr>
          <p:cNvCxnSpPr>
            <a:cxnSpLocks/>
            <a:stCxn id="11" idx="3"/>
            <a:endCxn id="12" idx="1"/>
          </p:cNvCxnSpPr>
          <p:nvPr/>
        </p:nvCxnSpPr>
        <p:spPr>
          <a:xfrm>
            <a:off x="7953615" y="5304958"/>
            <a:ext cx="1083651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C0BA3CD-758C-43F5-83FF-4D937A11C4AB}"/>
              </a:ext>
            </a:extLst>
          </p:cNvPr>
          <p:cNvSpPr txBox="1"/>
          <p:nvPr/>
        </p:nvSpPr>
        <p:spPr>
          <a:xfrm>
            <a:off x="7660373" y="5627435"/>
            <a:ext cx="165618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Stewardship theory: positive</a:t>
            </a:r>
          </a:p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relationship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12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7854-6095-4FFB-B368-6AC68BCE0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9732-03FE-48ED-97BE-B177DF978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Who, where and when: Identifying factors that moderate key relationships.</a:t>
            </a:r>
          </a:p>
          <a:p>
            <a:r>
              <a:rPr lang="en-HK" dirty="0"/>
              <a:t>Example: </a:t>
            </a:r>
            <a:r>
              <a:rPr lang="en-HK" dirty="0" err="1"/>
              <a:t>Djurkovic</a:t>
            </a:r>
            <a:r>
              <a:rPr lang="en-HK" dirty="0"/>
              <a:t>, N., McCormack, D., &amp; Casimir, G. (2008). Workplace bullying and intention to leave: the moderating effect of perceived organisational support. Human Resource Management Journal, 18(4), 405-422.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141219-D3FF-4B41-B830-7D00E6DDB4F2}"/>
              </a:ext>
            </a:extLst>
          </p:cNvPr>
          <p:cNvSpPr txBox="1"/>
          <p:nvPr/>
        </p:nvSpPr>
        <p:spPr>
          <a:xfrm>
            <a:off x="1619620" y="5157192"/>
            <a:ext cx="1800200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Workplace bullying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91A87-B102-43B5-A301-42F6B2BC7FF5}"/>
              </a:ext>
            </a:extLst>
          </p:cNvPr>
          <p:cNvSpPr txBox="1"/>
          <p:nvPr/>
        </p:nvSpPr>
        <p:spPr>
          <a:xfrm>
            <a:off x="6598468" y="5157192"/>
            <a:ext cx="1800200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Intention to leave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81DDA1-4F63-494D-8540-878D9A3487D9}"/>
              </a:ext>
            </a:extLst>
          </p:cNvPr>
          <p:cNvSpPr txBox="1"/>
          <p:nvPr/>
        </p:nvSpPr>
        <p:spPr>
          <a:xfrm>
            <a:off x="3728422" y="4149080"/>
            <a:ext cx="2365990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Organisational support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A8F196B-3BFE-49C1-BC40-E4C94783482E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3419820" y="5535757"/>
            <a:ext cx="3178648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A36FCE4-D438-4874-B415-E72C32AAFC5D}"/>
              </a:ext>
            </a:extLst>
          </p:cNvPr>
          <p:cNvCxnSpPr>
            <a:stCxn id="6" idx="2"/>
          </p:cNvCxnSpPr>
          <p:nvPr/>
        </p:nvCxnSpPr>
        <p:spPr>
          <a:xfrm>
            <a:off x="4911417" y="4906210"/>
            <a:ext cx="0" cy="62954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17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EC51-EF2F-4F56-A16B-51AD5E197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D288-A2EA-4D84-B8F4-044CAAA54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Who, where and when: Extending a theory to explain a phenomenon where it has not previously been applied.</a:t>
            </a:r>
          </a:p>
          <a:p>
            <a:r>
              <a:rPr lang="en-HK" dirty="0"/>
              <a:t>Example: Chatterjee, A., &amp; Hambrick, D. C. (2007). It's all about me: Narcissistic chief executive officers and their effects on company strategy and performance. </a:t>
            </a:r>
            <a:r>
              <a:rPr lang="en-HK" i="1" dirty="0"/>
              <a:t>Administrative science quarterly</a:t>
            </a:r>
            <a:r>
              <a:rPr lang="en-HK" dirty="0"/>
              <a:t>, 52(3), 351-386.</a:t>
            </a:r>
          </a:p>
          <a:p>
            <a:pPr lvl="1"/>
            <a:r>
              <a:rPr lang="en-HK" dirty="0"/>
              <a:t>This study uses unobtrusive measures of the </a:t>
            </a:r>
            <a:r>
              <a:rPr lang="en-HK" b="1" dirty="0"/>
              <a:t>narcissism</a:t>
            </a:r>
            <a:r>
              <a:rPr lang="en-HK" dirty="0"/>
              <a:t> of chief executive officers (CEOs)—</a:t>
            </a:r>
            <a:r>
              <a:rPr lang="en-HK" dirty="0">
                <a:solidFill>
                  <a:srgbClr val="FF0000"/>
                </a:solidFill>
              </a:rPr>
              <a:t>the prominence of the CEO's photograph in annual reports, the CEO's prominence in press releases, the CEO's use of first-person singular pronouns in interviews, and compensation relative to the second-highest-paid firm executive</a:t>
            </a:r>
            <a:r>
              <a:rPr lang="en-HK" dirty="0"/>
              <a:t>—to examine the effect of CEO narcissism on a firm's strategy and performance.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265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C74D5-3523-4BEC-25FC-8FB78FA22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Case study research and theory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1A4DF-6104-6549-F4E3-72B6DD55A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5956918" cy="3832448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HK" dirty="0"/>
              <a:t>The three main purposes* of case studies are:</a:t>
            </a:r>
          </a:p>
          <a:p>
            <a:r>
              <a:rPr lang="en-HK" dirty="0"/>
              <a:t>Theory discovery: Describe novel or ignored phenomena;</a:t>
            </a:r>
          </a:p>
          <a:p>
            <a:r>
              <a:rPr lang="en-HK" dirty="0"/>
              <a:t>Theory refinement: Illustrate how theory applies and under what circumstances;</a:t>
            </a:r>
          </a:p>
          <a:p>
            <a:r>
              <a:rPr lang="en-HK" dirty="0"/>
              <a:t>Theory refutation: Disconfirm an established theory in a particular situation where it does not apply.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E9348-4FB3-B43F-6FBA-FF1BF4B9CDEB}"/>
              </a:ext>
            </a:extLst>
          </p:cNvPr>
          <p:cNvSpPr txBox="1"/>
          <p:nvPr/>
        </p:nvSpPr>
        <p:spPr>
          <a:xfrm>
            <a:off x="1053852" y="5904434"/>
            <a:ext cx="10297144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 Keating, P. J. (1995). A framework for classifying and evaluating the theoretical contributions of case research in management accounting. </a:t>
            </a:r>
            <a:r>
              <a:rPr lang="en-HK" sz="1600" i="1" dirty="0"/>
              <a:t>Journal of management accounting research</a:t>
            </a:r>
            <a:r>
              <a:rPr lang="en-HK" sz="1600" dirty="0"/>
              <a:t>, 7, 66-86.</a:t>
            </a:r>
            <a:endParaRPr lang="en-GB" sz="16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54C8953-15DE-2A40-013C-BC764683EE23}"/>
              </a:ext>
            </a:extLst>
          </p:cNvPr>
          <p:cNvGraphicFramePr/>
          <p:nvPr/>
        </p:nvGraphicFramePr>
        <p:xfrm>
          <a:off x="6886500" y="1678496"/>
          <a:ext cx="4350974" cy="4133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4174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0B926-4487-E8B8-820F-1845EEFDF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Case study research and theory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3A323-41AB-D29A-A2BF-27B96AF1A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Specify the findings and relate the findings back to the theoretical issue under investigation.</a:t>
            </a:r>
          </a:p>
          <a:p>
            <a:r>
              <a:rPr lang="en-HK" dirty="0"/>
              <a:t>Reassess the applicability of the theory in light of the case study findings and specify how the study refutes, complements or extends existing theories.</a:t>
            </a:r>
          </a:p>
          <a:p>
            <a:pPr lvl="1"/>
            <a:r>
              <a:rPr lang="en-HK" dirty="0"/>
              <a:t>Findings from qualitative research are used to illustrate where the theory fails to explain a phenomenon.</a:t>
            </a:r>
          </a:p>
          <a:p>
            <a:r>
              <a:rPr lang="en-HK" dirty="0"/>
              <a:t>Identify the knowledge gaps and puzzles left unresolved by the study and relate this particular program of research to other theory discovery, theory refinement, or theory refutation studies.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232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03B09-E19C-904D-2970-0C126FB43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Workplace bullying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448EB-EF95-00CA-2878-C2456247AD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/>
              <a:t>Workplace bullying has been studied by many researchers</a:t>
            </a:r>
          </a:p>
          <a:p>
            <a:r>
              <a:rPr lang="en-HK" dirty="0"/>
              <a:t>Another research may not add any new dimension</a:t>
            </a:r>
          </a:p>
          <a:p>
            <a:r>
              <a:rPr lang="en-HK" dirty="0"/>
              <a:t>Such a case will not be published due to its restricted appeal</a:t>
            </a:r>
          </a:p>
          <a:p>
            <a:r>
              <a:rPr lang="en-HK" dirty="0"/>
              <a:t>But if a researcher selects a </a:t>
            </a:r>
            <a:r>
              <a:rPr lang="en-HK" dirty="0">
                <a:solidFill>
                  <a:srgbClr val="FF0000"/>
                </a:solidFill>
              </a:rPr>
              <a:t>context</a:t>
            </a:r>
            <a:r>
              <a:rPr lang="en-HK" dirty="0"/>
              <a:t> in which bullying of </a:t>
            </a:r>
            <a:r>
              <a:rPr lang="en-HK" dirty="0">
                <a:solidFill>
                  <a:srgbClr val="FF0000"/>
                </a:solidFill>
              </a:rPr>
              <a:t>migrant workers </a:t>
            </a:r>
            <a:r>
              <a:rPr lang="en-HK" dirty="0"/>
              <a:t>can be studied, a different meaning of bullying regarding its antecedents, forms and coping strategies may emerge</a:t>
            </a:r>
          </a:p>
          <a:p>
            <a:r>
              <a:rPr lang="en-HK" dirty="0"/>
              <a:t>The study becomes interesting</a:t>
            </a:r>
          </a:p>
          <a:p>
            <a:r>
              <a:rPr lang="en-HK" dirty="0"/>
              <a:t>We need to collect data through interviews of migrant workers, employers, social workers, even customers</a:t>
            </a:r>
          </a:p>
          <a:p>
            <a:r>
              <a:rPr lang="en-HK" dirty="0"/>
              <a:t>Imagine if similar studies can be commissioned in three different countries, how much new knowledge can be developed which can be used by policy makers and consultants?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919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1082</TotalTime>
  <Words>1134</Words>
  <Application>Microsoft Office PowerPoint</Application>
  <PresentationFormat>Custom</PresentationFormat>
  <Paragraphs>81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Continental Asia 16x9</vt:lpstr>
      <vt:lpstr>SBPD8001  Preparing for doctoral research</vt:lpstr>
      <vt:lpstr>Theoretical and practical contributions</vt:lpstr>
      <vt:lpstr>Theoretical Contributions</vt:lpstr>
      <vt:lpstr>The four essential elements of a theory*</vt:lpstr>
      <vt:lpstr>Common types of theoretical contributions</vt:lpstr>
      <vt:lpstr>Common types of theoretical contributions</vt:lpstr>
      <vt:lpstr>Common types of theoretical contributions</vt:lpstr>
      <vt:lpstr>Common types of theoretical contributions</vt:lpstr>
      <vt:lpstr>Common types of theoretical contributions</vt:lpstr>
      <vt:lpstr>Case study research and theory development</vt:lpstr>
      <vt:lpstr>Case study research and theory development</vt:lpstr>
      <vt:lpstr>Example: Workplace bullying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90</cp:revision>
  <cp:lastPrinted>2019-03-23T02:21:21Z</cp:lastPrinted>
  <dcterms:created xsi:type="dcterms:W3CDTF">2018-01-26T07:54:29Z</dcterms:created>
  <dcterms:modified xsi:type="dcterms:W3CDTF">2022-12-28T09:31:36Z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