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68C10-1D75-407F-B3B3-F4319DD65093}" type="datetimeFigureOut">
              <a:rPr lang="en-GB" smtClean="0"/>
              <a:t>25/02/2016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9BDDD-2919-4144-B17C-CD3AA62D48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62226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68C10-1D75-407F-B3B3-F4319DD65093}" type="datetimeFigureOut">
              <a:rPr lang="en-GB" smtClean="0"/>
              <a:t>25/02/2016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9BDDD-2919-4144-B17C-CD3AA62D48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32585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68C10-1D75-407F-B3B3-F4319DD65093}" type="datetimeFigureOut">
              <a:rPr lang="en-GB" smtClean="0"/>
              <a:t>25/02/2016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9BDDD-2919-4144-B17C-CD3AA62D48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97454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68C10-1D75-407F-B3B3-F4319DD65093}" type="datetimeFigureOut">
              <a:rPr lang="en-GB" smtClean="0"/>
              <a:t>25/02/2016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9BDDD-2919-4144-B17C-CD3AA62D48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89571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68C10-1D75-407F-B3B3-F4319DD65093}" type="datetimeFigureOut">
              <a:rPr lang="en-GB" smtClean="0"/>
              <a:t>25/02/2016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9BDDD-2919-4144-B17C-CD3AA62D48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55167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68C10-1D75-407F-B3B3-F4319DD65093}" type="datetimeFigureOut">
              <a:rPr lang="en-GB" smtClean="0"/>
              <a:t>25/02/2016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9BDDD-2919-4144-B17C-CD3AA62D48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72783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68C10-1D75-407F-B3B3-F4319DD65093}" type="datetimeFigureOut">
              <a:rPr lang="en-GB" smtClean="0"/>
              <a:t>25/02/2016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9BDDD-2919-4144-B17C-CD3AA62D48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02337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68C10-1D75-407F-B3B3-F4319DD65093}" type="datetimeFigureOut">
              <a:rPr lang="en-GB" smtClean="0"/>
              <a:t>25/02/2016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9BDDD-2919-4144-B17C-CD3AA62D48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55169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68C10-1D75-407F-B3B3-F4319DD65093}" type="datetimeFigureOut">
              <a:rPr lang="en-GB" smtClean="0"/>
              <a:t>25/02/2016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9BDDD-2919-4144-B17C-CD3AA62D48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18410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68C10-1D75-407F-B3B3-F4319DD65093}" type="datetimeFigureOut">
              <a:rPr lang="en-GB" smtClean="0"/>
              <a:t>25/02/2016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9BDDD-2919-4144-B17C-CD3AA62D48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07888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68C10-1D75-407F-B3B3-F4319DD65093}" type="datetimeFigureOut">
              <a:rPr lang="en-GB" smtClean="0"/>
              <a:t>25/02/2016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9BDDD-2919-4144-B17C-CD3AA62D48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83940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768C10-1D75-407F-B3B3-F4319DD65093}" type="datetimeFigureOut">
              <a:rPr lang="en-GB" smtClean="0"/>
              <a:t>25/02/2016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A9BDDD-2919-4144-B17C-CD3AA62D48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26755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Microwaves in Free Space:  Communications and RADAR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Dr John Rees</a:t>
            </a:r>
          </a:p>
          <a:p>
            <a:r>
              <a:rPr lang="en-GB" dirty="0" smtClean="0"/>
              <a:t>24</a:t>
            </a:r>
            <a:r>
              <a:rPr lang="en-GB" baseline="30000" dirty="0" smtClean="0"/>
              <a:t>th</a:t>
            </a:r>
            <a:r>
              <a:rPr lang="en-GB" dirty="0" smtClean="0"/>
              <a:t> February, 2016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92003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Radiated Field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en-GB" dirty="0" smtClean="0"/>
                  <a:t>If P</a:t>
                </a:r>
                <a:r>
                  <a:rPr lang="en-GB" baseline="-25000" dirty="0" smtClean="0"/>
                  <a:t>T</a:t>
                </a:r>
                <a:r>
                  <a:rPr lang="en-GB" dirty="0" smtClean="0"/>
                  <a:t> is the power delivered to a loss-free isotropic radiating element, the power flux density at a distance r is: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/>
                      </a:rPr>
                      <m:t>𝑆</m:t>
                    </m:r>
                    <m:r>
                      <a:rPr lang="en-GB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/>
                              </a:rPr>
                              <m:t>𝑃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/>
                              </a:rPr>
                              <m:t>𝑇</m:t>
                            </m:r>
                          </m:sub>
                        </m:sSub>
                      </m:num>
                      <m:den>
                        <m:r>
                          <a:rPr lang="en-GB" b="0" i="1" smtClean="0">
                            <a:latin typeface="Cambria Math"/>
                          </a:rPr>
                          <m:t>4</m:t>
                        </m:r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𝜋</m:t>
                        </m:r>
                        <m:sSup>
                          <m:sSupPr>
                            <m:ctrlPr>
                              <a:rPr lang="en-GB" b="0" i="1" smtClean="0">
                                <a:latin typeface="Cambria Math"/>
                                <a:ea typeface="Cambria Math"/>
                              </a:rPr>
                            </m:ctrlPr>
                          </m:sSupPr>
                          <m:e>
                            <m:r>
                              <a:rPr lang="en-GB" b="0" i="1" smtClean="0">
                                <a:latin typeface="Cambria Math"/>
                                <a:ea typeface="Cambria Math"/>
                              </a:rPr>
                              <m:t>𝑟</m:t>
                            </m:r>
                          </m:e>
                          <m:sup>
                            <m:r>
                              <a:rPr lang="en-GB" b="0" i="1" smtClean="0">
                                <a:latin typeface="Cambria Math"/>
                                <a:ea typeface="Cambria Math"/>
                              </a:rPr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r>
                  <a:rPr lang="en-GB" dirty="0" smtClean="0"/>
                  <a:t> Watts/m2</a:t>
                </a:r>
              </a:p>
              <a:p>
                <a:pPr marL="0" indent="0">
                  <a:buNone/>
                </a:pPr>
                <a:r>
                  <a:rPr lang="en-GB" dirty="0" smtClean="0"/>
                  <a:t>Allowing for a non-isotropic radiator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/>
                      </a:rPr>
                      <m:t>𝑆</m:t>
                    </m:r>
                    <m:r>
                      <a:rPr lang="en-GB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/>
                              </a:rPr>
                              <m:t>𝑃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/>
                              </a:rPr>
                              <m:t>𝑇</m:t>
                            </m:r>
                          </m:sub>
                        </m:sSub>
                        <m:sSub>
                          <m:sSubPr>
                            <m:ctrlPr>
                              <a:rPr lang="en-GB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/>
                              </a:rPr>
                              <m:t>𝐺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/>
                              </a:rPr>
                              <m:t>𝑇</m:t>
                            </m:r>
                          </m:sub>
                        </m:sSub>
                      </m:num>
                      <m:den>
                        <m:r>
                          <a:rPr lang="en-GB" b="0" i="1" smtClean="0">
                            <a:latin typeface="Cambria Math"/>
                          </a:rPr>
                          <m:t>4</m:t>
                        </m:r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𝜋</m:t>
                        </m:r>
                        <m:sSup>
                          <m:sSupPr>
                            <m:ctrlPr>
                              <a:rPr lang="en-GB" b="0" i="1" smtClean="0">
                                <a:latin typeface="Cambria Math"/>
                                <a:ea typeface="Cambria Math"/>
                              </a:rPr>
                            </m:ctrlPr>
                          </m:sSupPr>
                          <m:e>
                            <m:r>
                              <a:rPr lang="en-GB" b="0" i="1" smtClean="0">
                                <a:latin typeface="Cambria Math"/>
                                <a:ea typeface="Cambria Math"/>
                              </a:rPr>
                              <m:t>𝑟</m:t>
                            </m:r>
                          </m:e>
                          <m:sup>
                            <m:r>
                              <a:rPr lang="en-GB" b="0" i="1" smtClean="0">
                                <a:latin typeface="Cambria Math"/>
                                <a:ea typeface="Cambria Math"/>
                              </a:rPr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r>
                  <a:rPr lang="en-GB" dirty="0" smtClean="0"/>
                  <a:t> , where G</a:t>
                </a:r>
                <a:r>
                  <a:rPr lang="en-GB" baseline="-25000" dirty="0" smtClean="0"/>
                  <a:t>T</a:t>
                </a:r>
                <a:r>
                  <a:rPr lang="en-GB" dirty="0" smtClean="0"/>
                  <a:t> = gain in the direction of TR</a:t>
                </a:r>
                <a:endParaRPr lang="en-GB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852" t="-1752" r="-51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Straight Connector 4"/>
          <p:cNvCxnSpPr/>
          <p:nvPr/>
        </p:nvCxnSpPr>
        <p:spPr>
          <a:xfrm flipV="1">
            <a:off x="6588224" y="3068960"/>
            <a:ext cx="1224136" cy="648072"/>
          </a:xfrm>
          <a:prstGeom prst="line">
            <a:avLst/>
          </a:prstGeom>
          <a:ln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6228184" y="3532366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7067884" y="3392996"/>
            <a:ext cx="2648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r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7956376" y="2780928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99820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Gain Function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lnSpcReduction="10000"/>
              </a:bodyPr>
              <a:lstStyle/>
              <a:p>
                <a:r>
                  <a:rPr lang="en-GB" dirty="0" smtClean="0"/>
                  <a:t>The gain function of an antenna is the ratio</a:t>
                </a:r>
              </a:p>
              <a:p>
                <a14:m>
                  <m:oMath xmlns:m="http://schemas.openxmlformats.org/officeDocument/2006/math">
                    <m:r>
                      <a:rPr lang="en-GB" b="0" i="1" smtClean="0">
                        <a:latin typeface="Cambria Math"/>
                      </a:rPr>
                      <m:t>𝐺</m:t>
                    </m:r>
                    <m:d>
                      <m:dPr>
                        <m:ctrlPr>
                          <a:rPr lang="en-GB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𝜃</m:t>
                        </m:r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,</m:t>
                        </m:r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𝜙</m:t>
                        </m:r>
                      </m:e>
                    </m:d>
                    <m:r>
                      <a:rPr lang="en-GB" b="0" i="1" smtClean="0">
                        <a:latin typeface="Cambria Math"/>
                        <a:ea typeface="Cambria Math"/>
                      </a:rPr>
                      <m:t>= </m:t>
                    </m:r>
                    <m:f>
                      <m:fPr>
                        <m:ctrlPr>
                          <a:rPr lang="en-GB" b="0" i="1" smtClean="0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𝑃𝑜𝑤𝑒𝑟</m:t>
                        </m:r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 </m:t>
                        </m:r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𝑓𝑙𝑢𝑥</m:t>
                        </m:r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 </m:t>
                        </m:r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𝑎𝑡</m:t>
                        </m:r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 </m:t>
                        </m:r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𝑑𝑖𝑠𝑡𝑎𝑛𝑐𝑒</m:t>
                        </m:r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 </m:t>
                        </m:r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𝑟</m:t>
                        </m:r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 </m:t>
                        </m:r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𝑖𝑛</m:t>
                        </m:r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 </m:t>
                        </m:r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𝑑𝑖𝑟𝑒𝑐𝑡𝑖𝑜𝑛</m:t>
                        </m:r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 (</m:t>
                        </m:r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𝜃</m:t>
                        </m:r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,</m:t>
                        </m:r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𝜙</m:t>
                        </m:r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)</m:t>
                        </m:r>
                      </m:num>
                      <m:den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𝑃𝑜𝑤𝑒𝑟</m:t>
                        </m:r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 </m:t>
                        </m:r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𝑓𝑙𝑢𝑥</m:t>
                        </m:r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 </m:t>
                        </m:r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𝑎𝑡</m:t>
                        </m:r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 </m:t>
                        </m:r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𝑑𝑖𝑠𝑡𝑎𝑛𝑐𝑒</m:t>
                        </m:r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 </m:t>
                        </m:r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𝑟</m:t>
                        </m:r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 </m:t>
                        </m:r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𝑓𝑟𝑜𝑚</m:t>
                        </m:r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 </m:t>
                        </m:r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𝑎𝑛</m:t>
                        </m:r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 </m:t>
                        </m:r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𝑖𝑠𝑜𝑡𝑟𝑜𝑝𝑖𝑐</m:t>
                        </m:r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 </m:t>
                        </m:r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𝑎𝑛𝑡𝑒𝑛𝑛𝑎</m:t>
                        </m:r>
                      </m:den>
                    </m:f>
                  </m:oMath>
                </a14:m>
                <a:endParaRPr lang="en-GB" dirty="0" smtClean="0"/>
              </a:p>
              <a:p>
                <a:endParaRPr lang="en-GB" dirty="0"/>
              </a:p>
              <a:p>
                <a:r>
                  <a:rPr lang="en-GB" dirty="0" smtClean="0"/>
                  <a:t>By convention, the gain is the value of G(</a:t>
                </a:r>
                <a:r>
                  <a:rPr lang="el-GR" dirty="0" smtClean="0"/>
                  <a:t>θ</a:t>
                </a:r>
                <a:r>
                  <a:rPr lang="en-GB" dirty="0" smtClean="0"/>
                  <a:t>,</a:t>
                </a:r>
                <a:r>
                  <a:rPr lang="el-GR" dirty="0" smtClean="0"/>
                  <a:t>φ</a:t>
                </a:r>
                <a:r>
                  <a:rPr lang="en-GB" dirty="0" smtClean="0"/>
                  <a:t>) in a particular direction of interest, or the maximum value of </a:t>
                </a:r>
                <a:r>
                  <a:rPr lang="en-GB" dirty="0" smtClean="0"/>
                  <a:t>G(</a:t>
                </a:r>
                <a:r>
                  <a:rPr lang="el-GR" dirty="0" smtClean="0"/>
                  <a:t>θ</a:t>
                </a:r>
                <a:r>
                  <a:rPr lang="en-GB" dirty="0" smtClean="0"/>
                  <a:t>,</a:t>
                </a:r>
                <a:r>
                  <a:rPr lang="el-GR" dirty="0" smtClean="0"/>
                  <a:t>φ</a:t>
                </a:r>
                <a:r>
                  <a:rPr lang="en-GB" dirty="0" smtClean="0"/>
                  <a:t>), usually expressed in dB’s</a:t>
                </a:r>
                <a:endParaRPr lang="en-GB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630" t="-283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160023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E.g. Uniformly Illuminated Aperture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 smtClean="0"/>
                  <a:t>i.e. amplitude and phase constant</a:t>
                </a:r>
              </a:p>
              <a:p>
                <a:r>
                  <a:rPr lang="en-GB" b="0" dirty="0" smtClean="0"/>
                  <a:t>G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/>
                          </a:rPr>
                          <m:t>4</m:t>
                        </m:r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𝜋</m:t>
                        </m:r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𝐴</m:t>
                        </m:r>
                      </m:num>
                      <m:den>
                        <m:sSup>
                          <m:sSupPr>
                            <m:ctrlPr>
                              <a:rPr lang="en-GB" b="0" i="1" smtClean="0">
                                <a:latin typeface="Cambria Math"/>
                                <a:ea typeface="Cambria Math"/>
                              </a:rPr>
                            </m:ctrlPr>
                          </m:sSupPr>
                          <m:e>
                            <m:r>
                              <a:rPr lang="en-GB" b="0" i="1" smtClean="0">
                                <a:latin typeface="Cambria Math"/>
                                <a:ea typeface="Cambria Math"/>
                              </a:rPr>
                              <m:t>𝜆</m:t>
                            </m:r>
                          </m:e>
                          <m:sup>
                            <m:r>
                              <a:rPr lang="en-GB" b="0" i="1" smtClean="0">
                                <a:latin typeface="Cambria Math"/>
                                <a:ea typeface="Cambria Math"/>
                              </a:rPr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r>
                  <a:rPr lang="en-GB" dirty="0" smtClean="0"/>
                  <a:t> , where </a:t>
                </a:r>
                <a:r>
                  <a:rPr lang="el-GR" dirty="0" smtClean="0"/>
                  <a:t>λ</a:t>
                </a:r>
                <a:r>
                  <a:rPr lang="en-GB" dirty="0" smtClean="0"/>
                  <a:t> = wavelength</a:t>
                </a:r>
              </a:p>
              <a:p>
                <a:pPr marL="0" indent="0">
                  <a:buNone/>
                </a:pPr>
                <a:r>
                  <a:rPr lang="en-GB" dirty="0" smtClean="0"/>
                  <a:t>This is the maximum</a:t>
                </a:r>
              </a:p>
              <a:p>
                <a:pPr marL="0" indent="0">
                  <a:buNone/>
                </a:pPr>
                <a:r>
                  <a:rPr lang="en-GB" dirty="0"/>
                  <a:t>o</a:t>
                </a:r>
                <a:r>
                  <a:rPr lang="en-GB" dirty="0" smtClean="0"/>
                  <a:t>btainable from an aperture</a:t>
                </a:r>
              </a:p>
              <a:p>
                <a:pPr marL="0" indent="0">
                  <a:buNone/>
                </a:pPr>
                <a:r>
                  <a:rPr lang="en-GB" dirty="0"/>
                  <a:t>o</a:t>
                </a:r>
                <a:r>
                  <a:rPr lang="en-GB" dirty="0" smtClean="0"/>
                  <a:t>f area A</a:t>
                </a:r>
              </a:p>
              <a:p>
                <a:pPr marL="0" indent="0">
                  <a:buNone/>
                </a:pPr>
                <a:r>
                  <a:rPr lang="en-GB" dirty="0" smtClean="0"/>
                  <a:t>(useful upper design bound)</a:t>
                </a:r>
              </a:p>
              <a:p>
                <a:endParaRPr lang="en-GB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852" t="-175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reeform 3"/>
          <p:cNvSpPr/>
          <p:nvPr/>
        </p:nvSpPr>
        <p:spPr>
          <a:xfrm>
            <a:off x="6084168" y="3487029"/>
            <a:ext cx="1381297" cy="1234440"/>
          </a:xfrm>
          <a:custGeom>
            <a:avLst/>
            <a:gdLst>
              <a:gd name="connsiteX0" fmla="*/ 35169 w 1381297"/>
              <a:gd name="connsiteY0" fmla="*/ 364002 h 1234440"/>
              <a:gd name="connsiteX1" fmla="*/ 35169 w 1381297"/>
              <a:gd name="connsiteY1" fmla="*/ 364002 h 1234440"/>
              <a:gd name="connsiteX2" fmla="*/ 79130 w 1381297"/>
              <a:gd name="connsiteY2" fmla="*/ 434340 h 1234440"/>
              <a:gd name="connsiteX3" fmla="*/ 131884 w 1381297"/>
              <a:gd name="connsiteY3" fmla="*/ 522263 h 1234440"/>
              <a:gd name="connsiteX4" fmla="*/ 158261 w 1381297"/>
              <a:gd name="connsiteY4" fmla="*/ 548640 h 1234440"/>
              <a:gd name="connsiteX5" fmla="*/ 237392 w 1381297"/>
              <a:gd name="connsiteY5" fmla="*/ 636563 h 1234440"/>
              <a:gd name="connsiteX6" fmla="*/ 290146 w 1381297"/>
              <a:gd name="connsiteY6" fmla="*/ 671733 h 1234440"/>
              <a:gd name="connsiteX7" fmla="*/ 307730 w 1381297"/>
              <a:gd name="connsiteY7" fmla="*/ 698109 h 1234440"/>
              <a:gd name="connsiteX8" fmla="*/ 360484 w 1381297"/>
              <a:gd name="connsiteY8" fmla="*/ 733279 h 1234440"/>
              <a:gd name="connsiteX9" fmla="*/ 386861 w 1381297"/>
              <a:gd name="connsiteY9" fmla="*/ 768448 h 1234440"/>
              <a:gd name="connsiteX10" fmla="*/ 474784 w 1381297"/>
              <a:gd name="connsiteY10" fmla="*/ 821202 h 1234440"/>
              <a:gd name="connsiteX11" fmla="*/ 571500 w 1381297"/>
              <a:gd name="connsiteY11" fmla="*/ 900333 h 1234440"/>
              <a:gd name="connsiteX12" fmla="*/ 545123 w 1381297"/>
              <a:gd name="connsiteY12" fmla="*/ 1005840 h 1234440"/>
              <a:gd name="connsiteX13" fmla="*/ 518746 w 1381297"/>
              <a:gd name="connsiteY13" fmla="*/ 1014633 h 1234440"/>
              <a:gd name="connsiteX14" fmla="*/ 465992 w 1381297"/>
              <a:gd name="connsiteY14" fmla="*/ 1049802 h 1234440"/>
              <a:gd name="connsiteX15" fmla="*/ 404446 w 1381297"/>
              <a:gd name="connsiteY15" fmla="*/ 1093763 h 1234440"/>
              <a:gd name="connsiteX16" fmla="*/ 351692 w 1381297"/>
              <a:gd name="connsiteY16" fmla="*/ 1111348 h 1234440"/>
              <a:gd name="connsiteX17" fmla="*/ 307730 w 1381297"/>
              <a:gd name="connsiteY17" fmla="*/ 1164102 h 1234440"/>
              <a:gd name="connsiteX18" fmla="*/ 272561 w 1381297"/>
              <a:gd name="connsiteY18" fmla="*/ 1225648 h 1234440"/>
              <a:gd name="connsiteX19" fmla="*/ 325315 w 1381297"/>
              <a:gd name="connsiteY19" fmla="*/ 1234440 h 1234440"/>
              <a:gd name="connsiteX20" fmla="*/ 633046 w 1381297"/>
              <a:gd name="connsiteY20" fmla="*/ 1216856 h 1234440"/>
              <a:gd name="connsiteX21" fmla="*/ 756138 w 1381297"/>
              <a:gd name="connsiteY21" fmla="*/ 1190479 h 1234440"/>
              <a:gd name="connsiteX22" fmla="*/ 844061 w 1381297"/>
              <a:gd name="connsiteY22" fmla="*/ 1155309 h 1234440"/>
              <a:gd name="connsiteX23" fmla="*/ 870438 w 1381297"/>
              <a:gd name="connsiteY23" fmla="*/ 1146517 h 1234440"/>
              <a:gd name="connsiteX24" fmla="*/ 905607 w 1381297"/>
              <a:gd name="connsiteY24" fmla="*/ 1120140 h 1234440"/>
              <a:gd name="connsiteX25" fmla="*/ 949569 w 1381297"/>
              <a:gd name="connsiteY25" fmla="*/ 1102556 h 1234440"/>
              <a:gd name="connsiteX26" fmla="*/ 975946 w 1381297"/>
              <a:gd name="connsiteY26" fmla="*/ 1084971 h 1234440"/>
              <a:gd name="connsiteX27" fmla="*/ 1011115 w 1381297"/>
              <a:gd name="connsiteY27" fmla="*/ 1067386 h 1234440"/>
              <a:gd name="connsiteX28" fmla="*/ 1063869 w 1381297"/>
              <a:gd name="connsiteY28" fmla="*/ 1032217 h 1234440"/>
              <a:gd name="connsiteX29" fmla="*/ 1151792 w 1381297"/>
              <a:gd name="connsiteY29" fmla="*/ 1014633 h 1234440"/>
              <a:gd name="connsiteX30" fmla="*/ 1239715 w 1381297"/>
              <a:gd name="connsiteY30" fmla="*/ 979463 h 1234440"/>
              <a:gd name="connsiteX31" fmla="*/ 1248507 w 1381297"/>
              <a:gd name="connsiteY31" fmla="*/ 944294 h 1234440"/>
              <a:gd name="connsiteX32" fmla="*/ 1301261 w 1381297"/>
              <a:gd name="connsiteY32" fmla="*/ 900333 h 1234440"/>
              <a:gd name="connsiteX33" fmla="*/ 1327638 w 1381297"/>
              <a:gd name="connsiteY33" fmla="*/ 873956 h 1234440"/>
              <a:gd name="connsiteX34" fmla="*/ 1345223 w 1381297"/>
              <a:gd name="connsiteY34" fmla="*/ 838786 h 1234440"/>
              <a:gd name="connsiteX35" fmla="*/ 1362807 w 1381297"/>
              <a:gd name="connsiteY35" fmla="*/ 812409 h 1234440"/>
              <a:gd name="connsiteX36" fmla="*/ 1362807 w 1381297"/>
              <a:gd name="connsiteY36" fmla="*/ 618979 h 1234440"/>
              <a:gd name="connsiteX37" fmla="*/ 1354015 w 1381297"/>
              <a:gd name="connsiteY37" fmla="*/ 575017 h 1234440"/>
              <a:gd name="connsiteX38" fmla="*/ 1301261 w 1381297"/>
              <a:gd name="connsiteY38" fmla="*/ 513471 h 1234440"/>
              <a:gd name="connsiteX39" fmla="*/ 1230923 w 1381297"/>
              <a:gd name="connsiteY39" fmla="*/ 407963 h 1234440"/>
              <a:gd name="connsiteX40" fmla="*/ 1169377 w 1381297"/>
              <a:gd name="connsiteY40" fmla="*/ 346417 h 1234440"/>
              <a:gd name="connsiteX41" fmla="*/ 1151792 w 1381297"/>
              <a:gd name="connsiteY41" fmla="*/ 320040 h 1234440"/>
              <a:gd name="connsiteX42" fmla="*/ 1125415 w 1381297"/>
              <a:gd name="connsiteY42" fmla="*/ 302456 h 1234440"/>
              <a:gd name="connsiteX43" fmla="*/ 1046284 w 1381297"/>
              <a:gd name="connsiteY43" fmla="*/ 232117 h 1234440"/>
              <a:gd name="connsiteX44" fmla="*/ 1019907 w 1381297"/>
              <a:gd name="connsiteY44" fmla="*/ 223325 h 1234440"/>
              <a:gd name="connsiteX45" fmla="*/ 993530 w 1381297"/>
              <a:gd name="connsiteY45" fmla="*/ 205740 h 1234440"/>
              <a:gd name="connsiteX46" fmla="*/ 923192 w 1381297"/>
              <a:gd name="connsiteY46" fmla="*/ 144194 h 1234440"/>
              <a:gd name="connsiteX47" fmla="*/ 888023 w 1381297"/>
              <a:gd name="connsiteY47" fmla="*/ 135402 h 1234440"/>
              <a:gd name="connsiteX48" fmla="*/ 808892 w 1381297"/>
              <a:gd name="connsiteY48" fmla="*/ 82648 h 1234440"/>
              <a:gd name="connsiteX49" fmla="*/ 782515 w 1381297"/>
              <a:gd name="connsiteY49" fmla="*/ 65063 h 1234440"/>
              <a:gd name="connsiteX50" fmla="*/ 729761 w 1381297"/>
              <a:gd name="connsiteY50" fmla="*/ 47479 h 1234440"/>
              <a:gd name="connsiteX51" fmla="*/ 685800 w 1381297"/>
              <a:gd name="connsiteY51" fmla="*/ 29894 h 1234440"/>
              <a:gd name="connsiteX52" fmla="*/ 633046 w 1381297"/>
              <a:gd name="connsiteY52" fmla="*/ 21102 h 1234440"/>
              <a:gd name="connsiteX53" fmla="*/ 606669 w 1381297"/>
              <a:gd name="connsiteY53" fmla="*/ 12309 h 1234440"/>
              <a:gd name="connsiteX54" fmla="*/ 202223 w 1381297"/>
              <a:gd name="connsiteY54" fmla="*/ 12309 h 1234440"/>
              <a:gd name="connsiteX55" fmla="*/ 140677 w 1381297"/>
              <a:gd name="connsiteY55" fmla="*/ 38686 h 1234440"/>
              <a:gd name="connsiteX56" fmla="*/ 87923 w 1381297"/>
              <a:gd name="connsiteY56" fmla="*/ 73856 h 1234440"/>
              <a:gd name="connsiteX57" fmla="*/ 70338 w 1381297"/>
              <a:gd name="connsiteY57" fmla="*/ 100233 h 1234440"/>
              <a:gd name="connsiteX58" fmla="*/ 26377 w 1381297"/>
              <a:gd name="connsiteY58" fmla="*/ 144194 h 1234440"/>
              <a:gd name="connsiteX59" fmla="*/ 8792 w 1381297"/>
              <a:gd name="connsiteY59" fmla="*/ 196948 h 1234440"/>
              <a:gd name="connsiteX60" fmla="*/ 0 w 1381297"/>
              <a:gd name="connsiteY60" fmla="*/ 223325 h 1234440"/>
              <a:gd name="connsiteX61" fmla="*/ 8792 w 1381297"/>
              <a:gd name="connsiteY61" fmla="*/ 276079 h 1234440"/>
              <a:gd name="connsiteX62" fmla="*/ 26377 w 1381297"/>
              <a:gd name="connsiteY62" fmla="*/ 328833 h 1234440"/>
              <a:gd name="connsiteX63" fmla="*/ 35169 w 1381297"/>
              <a:gd name="connsiteY63" fmla="*/ 364002 h 1234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1381297" h="1234440">
                <a:moveTo>
                  <a:pt x="35169" y="364002"/>
                </a:moveTo>
                <a:lnTo>
                  <a:pt x="35169" y="364002"/>
                </a:lnTo>
                <a:cubicBezTo>
                  <a:pt x="49823" y="387448"/>
                  <a:pt x="65199" y="410458"/>
                  <a:pt x="79130" y="434340"/>
                </a:cubicBezTo>
                <a:cubicBezTo>
                  <a:pt x="111028" y="489022"/>
                  <a:pt x="81606" y="457620"/>
                  <a:pt x="131884" y="522263"/>
                </a:cubicBezTo>
                <a:cubicBezTo>
                  <a:pt x="139518" y="532078"/>
                  <a:pt x="150387" y="539016"/>
                  <a:pt x="158261" y="548640"/>
                </a:cubicBezTo>
                <a:cubicBezTo>
                  <a:pt x="294581" y="715253"/>
                  <a:pt x="158785" y="571059"/>
                  <a:pt x="237392" y="636563"/>
                </a:cubicBezTo>
                <a:cubicBezTo>
                  <a:pt x="281301" y="673153"/>
                  <a:pt x="243790" y="656280"/>
                  <a:pt x="290146" y="671733"/>
                </a:cubicBezTo>
                <a:cubicBezTo>
                  <a:pt x="296007" y="680525"/>
                  <a:pt x="299778" y="691151"/>
                  <a:pt x="307730" y="698109"/>
                </a:cubicBezTo>
                <a:cubicBezTo>
                  <a:pt x="323635" y="712026"/>
                  <a:pt x="347803" y="716372"/>
                  <a:pt x="360484" y="733279"/>
                </a:cubicBezTo>
                <a:cubicBezTo>
                  <a:pt x="369276" y="745002"/>
                  <a:pt x="375909" y="758713"/>
                  <a:pt x="386861" y="768448"/>
                </a:cubicBezTo>
                <a:cubicBezTo>
                  <a:pt x="452249" y="826570"/>
                  <a:pt x="419641" y="784440"/>
                  <a:pt x="474784" y="821202"/>
                </a:cubicBezTo>
                <a:cubicBezTo>
                  <a:pt x="535000" y="861346"/>
                  <a:pt x="532914" y="861747"/>
                  <a:pt x="571500" y="900333"/>
                </a:cubicBezTo>
                <a:cubicBezTo>
                  <a:pt x="562708" y="935502"/>
                  <a:pt x="560314" y="972925"/>
                  <a:pt x="545123" y="1005840"/>
                </a:cubicBezTo>
                <a:cubicBezTo>
                  <a:pt x="541239" y="1014255"/>
                  <a:pt x="526457" y="1009492"/>
                  <a:pt x="518746" y="1014633"/>
                </a:cubicBezTo>
                <a:cubicBezTo>
                  <a:pt x="452885" y="1058540"/>
                  <a:pt x="528711" y="1028894"/>
                  <a:pt x="465992" y="1049802"/>
                </a:cubicBezTo>
                <a:cubicBezTo>
                  <a:pt x="461264" y="1053348"/>
                  <a:pt x="414969" y="1089086"/>
                  <a:pt x="404446" y="1093763"/>
                </a:cubicBezTo>
                <a:cubicBezTo>
                  <a:pt x="387508" y="1101291"/>
                  <a:pt x="351692" y="1111348"/>
                  <a:pt x="351692" y="1111348"/>
                </a:cubicBezTo>
                <a:cubicBezTo>
                  <a:pt x="308027" y="1176844"/>
                  <a:pt x="364151" y="1096396"/>
                  <a:pt x="307730" y="1164102"/>
                </a:cubicBezTo>
                <a:cubicBezTo>
                  <a:pt x="292198" y="1182740"/>
                  <a:pt x="283309" y="1204153"/>
                  <a:pt x="272561" y="1225648"/>
                </a:cubicBezTo>
                <a:cubicBezTo>
                  <a:pt x="290146" y="1228579"/>
                  <a:pt x="307488" y="1234440"/>
                  <a:pt x="325315" y="1234440"/>
                </a:cubicBezTo>
                <a:cubicBezTo>
                  <a:pt x="380277" y="1234440"/>
                  <a:pt x="566389" y="1221300"/>
                  <a:pt x="633046" y="1216856"/>
                </a:cubicBezTo>
                <a:cubicBezTo>
                  <a:pt x="732818" y="1196901"/>
                  <a:pt x="691973" y="1206520"/>
                  <a:pt x="756138" y="1190479"/>
                </a:cubicBezTo>
                <a:cubicBezTo>
                  <a:pt x="807884" y="1164605"/>
                  <a:pt x="778875" y="1177038"/>
                  <a:pt x="844061" y="1155309"/>
                </a:cubicBezTo>
                <a:lnTo>
                  <a:pt x="870438" y="1146517"/>
                </a:lnTo>
                <a:cubicBezTo>
                  <a:pt x="882161" y="1137725"/>
                  <a:pt x="892797" y="1127256"/>
                  <a:pt x="905607" y="1120140"/>
                </a:cubicBezTo>
                <a:cubicBezTo>
                  <a:pt x="919404" y="1112475"/>
                  <a:pt x="935452" y="1109614"/>
                  <a:pt x="949569" y="1102556"/>
                </a:cubicBezTo>
                <a:cubicBezTo>
                  <a:pt x="959021" y="1097830"/>
                  <a:pt x="966771" y="1090214"/>
                  <a:pt x="975946" y="1084971"/>
                </a:cubicBezTo>
                <a:cubicBezTo>
                  <a:pt x="987326" y="1078468"/>
                  <a:pt x="999876" y="1074129"/>
                  <a:pt x="1011115" y="1067386"/>
                </a:cubicBezTo>
                <a:cubicBezTo>
                  <a:pt x="1029237" y="1056513"/>
                  <a:pt x="1043145" y="1036362"/>
                  <a:pt x="1063869" y="1032217"/>
                </a:cubicBezTo>
                <a:lnTo>
                  <a:pt x="1151792" y="1014633"/>
                </a:lnTo>
                <a:cubicBezTo>
                  <a:pt x="1181100" y="1002910"/>
                  <a:pt x="1232059" y="1010086"/>
                  <a:pt x="1239715" y="979463"/>
                </a:cubicBezTo>
                <a:cubicBezTo>
                  <a:pt x="1242646" y="967740"/>
                  <a:pt x="1242512" y="954786"/>
                  <a:pt x="1248507" y="944294"/>
                </a:cubicBezTo>
                <a:cubicBezTo>
                  <a:pt x="1262519" y="919773"/>
                  <a:pt x="1281396" y="916887"/>
                  <a:pt x="1301261" y="900333"/>
                </a:cubicBezTo>
                <a:cubicBezTo>
                  <a:pt x="1310813" y="892373"/>
                  <a:pt x="1320411" y="884074"/>
                  <a:pt x="1327638" y="873956"/>
                </a:cubicBezTo>
                <a:cubicBezTo>
                  <a:pt x="1335256" y="863290"/>
                  <a:pt x="1338720" y="850166"/>
                  <a:pt x="1345223" y="838786"/>
                </a:cubicBezTo>
                <a:cubicBezTo>
                  <a:pt x="1350466" y="829611"/>
                  <a:pt x="1356946" y="821201"/>
                  <a:pt x="1362807" y="812409"/>
                </a:cubicBezTo>
                <a:cubicBezTo>
                  <a:pt x="1389655" y="705021"/>
                  <a:pt x="1385165" y="760577"/>
                  <a:pt x="1362807" y="618979"/>
                </a:cubicBezTo>
                <a:cubicBezTo>
                  <a:pt x="1360476" y="604218"/>
                  <a:pt x="1360084" y="588673"/>
                  <a:pt x="1354015" y="575017"/>
                </a:cubicBezTo>
                <a:cubicBezTo>
                  <a:pt x="1344992" y="554715"/>
                  <a:pt x="1316944" y="529154"/>
                  <a:pt x="1301261" y="513471"/>
                </a:cubicBezTo>
                <a:cubicBezTo>
                  <a:pt x="1284566" y="463385"/>
                  <a:pt x="1288554" y="465594"/>
                  <a:pt x="1230923" y="407963"/>
                </a:cubicBezTo>
                <a:cubicBezTo>
                  <a:pt x="1210408" y="387448"/>
                  <a:pt x="1185471" y="370557"/>
                  <a:pt x="1169377" y="346417"/>
                </a:cubicBezTo>
                <a:cubicBezTo>
                  <a:pt x="1163515" y="337625"/>
                  <a:pt x="1159264" y="327512"/>
                  <a:pt x="1151792" y="320040"/>
                </a:cubicBezTo>
                <a:cubicBezTo>
                  <a:pt x="1144320" y="312568"/>
                  <a:pt x="1133313" y="309476"/>
                  <a:pt x="1125415" y="302456"/>
                </a:cubicBezTo>
                <a:cubicBezTo>
                  <a:pt x="1095457" y="275827"/>
                  <a:pt x="1080491" y="249220"/>
                  <a:pt x="1046284" y="232117"/>
                </a:cubicBezTo>
                <a:cubicBezTo>
                  <a:pt x="1037995" y="227972"/>
                  <a:pt x="1028699" y="226256"/>
                  <a:pt x="1019907" y="223325"/>
                </a:cubicBezTo>
                <a:cubicBezTo>
                  <a:pt x="1011115" y="217463"/>
                  <a:pt x="1001553" y="212617"/>
                  <a:pt x="993530" y="205740"/>
                </a:cubicBezTo>
                <a:cubicBezTo>
                  <a:pt x="968144" y="183981"/>
                  <a:pt x="953818" y="159507"/>
                  <a:pt x="923192" y="144194"/>
                </a:cubicBezTo>
                <a:cubicBezTo>
                  <a:pt x="912384" y="138790"/>
                  <a:pt x="899746" y="138333"/>
                  <a:pt x="888023" y="135402"/>
                </a:cubicBezTo>
                <a:lnTo>
                  <a:pt x="808892" y="82648"/>
                </a:lnTo>
                <a:cubicBezTo>
                  <a:pt x="800100" y="76786"/>
                  <a:pt x="792540" y="68405"/>
                  <a:pt x="782515" y="65063"/>
                </a:cubicBezTo>
                <a:cubicBezTo>
                  <a:pt x="764930" y="59202"/>
                  <a:pt x="746971" y="54363"/>
                  <a:pt x="729761" y="47479"/>
                </a:cubicBezTo>
                <a:cubicBezTo>
                  <a:pt x="715107" y="41617"/>
                  <a:pt x="701026" y="34047"/>
                  <a:pt x="685800" y="29894"/>
                </a:cubicBezTo>
                <a:cubicBezTo>
                  <a:pt x="668601" y="25203"/>
                  <a:pt x="650631" y="24033"/>
                  <a:pt x="633046" y="21102"/>
                </a:cubicBezTo>
                <a:cubicBezTo>
                  <a:pt x="624254" y="18171"/>
                  <a:pt x="615757" y="14127"/>
                  <a:pt x="606669" y="12309"/>
                </a:cubicBezTo>
                <a:cubicBezTo>
                  <a:pt x="476192" y="-13787"/>
                  <a:pt x="321660" y="9247"/>
                  <a:pt x="202223" y="12309"/>
                </a:cubicBezTo>
                <a:cubicBezTo>
                  <a:pt x="180700" y="19484"/>
                  <a:pt x="159687" y="25107"/>
                  <a:pt x="140677" y="38686"/>
                </a:cubicBezTo>
                <a:cubicBezTo>
                  <a:pt x="83046" y="79851"/>
                  <a:pt x="144507" y="54993"/>
                  <a:pt x="87923" y="73856"/>
                </a:cubicBezTo>
                <a:cubicBezTo>
                  <a:pt x="82061" y="82648"/>
                  <a:pt x="77810" y="92761"/>
                  <a:pt x="70338" y="100233"/>
                </a:cubicBezTo>
                <a:cubicBezTo>
                  <a:pt x="39856" y="130714"/>
                  <a:pt x="45135" y="101989"/>
                  <a:pt x="26377" y="144194"/>
                </a:cubicBezTo>
                <a:cubicBezTo>
                  <a:pt x="18849" y="161132"/>
                  <a:pt x="14654" y="179363"/>
                  <a:pt x="8792" y="196948"/>
                </a:cubicBezTo>
                <a:lnTo>
                  <a:pt x="0" y="223325"/>
                </a:lnTo>
                <a:cubicBezTo>
                  <a:pt x="2931" y="240910"/>
                  <a:pt x="4468" y="258784"/>
                  <a:pt x="8792" y="276079"/>
                </a:cubicBezTo>
                <a:cubicBezTo>
                  <a:pt x="13288" y="294061"/>
                  <a:pt x="20515" y="311248"/>
                  <a:pt x="26377" y="328833"/>
                </a:cubicBezTo>
                <a:cubicBezTo>
                  <a:pt x="37242" y="361427"/>
                  <a:pt x="33704" y="358141"/>
                  <a:pt x="35169" y="364002"/>
                </a:cubicBezTo>
                <a:close/>
              </a:path>
            </a:pathLst>
          </a:cu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A</a:t>
            </a:r>
            <a:endParaRPr lang="en-GB" dirty="0"/>
          </a:p>
        </p:txBody>
      </p:sp>
      <p:cxnSp>
        <p:nvCxnSpPr>
          <p:cNvPr id="6" name="Straight Arrow Connector 5"/>
          <p:cNvCxnSpPr/>
          <p:nvPr/>
        </p:nvCxnSpPr>
        <p:spPr>
          <a:xfrm>
            <a:off x="6876256" y="4104249"/>
            <a:ext cx="1224136" cy="548887"/>
          </a:xfrm>
          <a:prstGeom prst="straightConnector1">
            <a:avLst/>
          </a:prstGeom>
          <a:ln w="254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7956376" y="3642584"/>
            <a:ext cx="104406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Direction</a:t>
            </a:r>
          </a:p>
          <a:p>
            <a:r>
              <a:rPr lang="en-GB" dirty="0"/>
              <a:t>o</a:t>
            </a:r>
            <a:r>
              <a:rPr lang="en-GB" dirty="0" smtClean="0"/>
              <a:t>f max</a:t>
            </a:r>
          </a:p>
          <a:p>
            <a:r>
              <a:rPr lang="en-GB" dirty="0" smtClean="0"/>
              <a:t>gain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66855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Antenna as a Receiver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en-GB" dirty="0" smtClean="0"/>
                  <a:t>The effective receiving area of an antenna is</a:t>
                </a:r>
              </a:p>
              <a:p>
                <a:pPr marL="0" indent="0">
                  <a:buNone/>
                </a:pPr>
                <a:endParaRPr lang="en-GB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4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en-GB" sz="2400" b="0" i="1" smtClean="0">
                              <a:latin typeface="Cambria Math"/>
                            </a:rPr>
                            <m:t>𝐴</m:t>
                          </m:r>
                        </m:e>
                        <m:sub>
                          <m:r>
                            <a:rPr lang="en-GB" sz="2400" b="0" i="1" smtClean="0">
                              <a:latin typeface="Cambria Math"/>
                            </a:rPr>
                            <m:t>𝑒𝑓𝑓</m:t>
                          </m:r>
                        </m:sub>
                      </m:sSub>
                      <m:d>
                        <m:dPr>
                          <m:ctrlPr>
                            <a:rPr lang="en-GB" sz="24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en-GB" sz="2400" b="0" i="1" smtClean="0">
                              <a:latin typeface="Cambria Math"/>
                              <a:ea typeface="Cambria Math"/>
                            </a:rPr>
                            <m:t>𝜃</m:t>
                          </m:r>
                          <m:r>
                            <a:rPr lang="en-GB" sz="2400" b="0" i="1" smtClean="0">
                              <a:latin typeface="Cambria Math"/>
                              <a:ea typeface="Cambria Math"/>
                            </a:rPr>
                            <m:t>,</m:t>
                          </m:r>
                          <m:r>
                            <a:rPr lang="en-GB" sz="2400" b="0" i="1" smtClean="0">
                              <a:latin typeface="Cambria Math"/>
                              <a:ea typeface="Cambria Math"/>
                            </a:rPr>
                            <m:t>𝜙</m:t>
                          </m:r>
                        </m:e>
                      </m:d>
                      <m:r>
                        <a:rPr lang="en-GB" sz="2400" b="0" i="1" smtClean="0">
                          <a:latin typeface="Cambria Math"/>
                          <a:ea typeface="Cambria Math"/>
                        </a:rPr>
                        <m:t>= </m:t>
                      </m:r>
                      <m:f>
                        <m:fPr>
                          <m:ctrlPr>
                            <a:rPr lang="en-GB" sz="2400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GB" sz="2400" b="0" i="1" smtClean="0">
                              <a:latin typeface="Cambria Math"/>
                              <a:ea typeface="Cambria Math"/>
                            </a:rPr>
                            <m:t>𝑃𝑜𝑤𝑒𝑟</m:t>
                          </m:r>
                          <m:r>
                            <a:rPr lang="en-GB" sz="2400" b="0" i="1" smtClean="0">
                              <a:latin typeface="Cambria Math"/>
                              <a:ea typeface="Cambria Math"/>
                            </a:rPr>
                            <m:t> </m:t>
                          </m:r>
                          <m:r>
                            <a:rPr lang="en-GB" sz="2400" b="0" i="1" smtClean="0">
                              <a:latin typeface="Cambria Math"/>
                              <a:ea typeface="Cambria Math"/>
                            </a:rPr>
                            <m:t>𝑑𝑒𝑙𝑖𝑣𝑒𝑟𝑒𝑑</m:t>
                          </m:r>
                          <m:r>
                            <a:rPr lang="en-GB" sz="2400" b="0" i="1" smtClean="0">
                              <a:latin typeface="Cambria Math"/>
                              <a:ea typeface="Cambria Math"/>
                            </a:rPr>
                            <m:t> </m:t>
                          </m:r>
                          <m:r>
                            <a:rPr lang="en-GB" sz="2400" b="0" i="1" smtClean="0">
                              <a:latin typeface="Cambria Math"/>
                              <a:ea typeface="Cambria Math"/>
                            </a:rPr>
                            <m:t>𝑡𝑜</m:t>
                          </m:r>
                          <m:r>
                            <a:rPr lang="en-GB" sz="2400" b="0" i="1" smtClean="0">
                              <a:latin typeface="Cambria Math"/>
                              <a:ea typeface="Cambria Math"/>
                            </a:rPr>
                            <m:t> </m:t>
                          </m:r>
                          <m:r>
                            <a:rPr lang="en-GB" sz="2400" b="0" i="1" smtClean="0">
                              <a:latin typeface="Cambria Math"/>
                              <a:ea typeface="Cambria Math"/>
                            </a:rPr>
                            <m:t>𝑡h𝑒</m:t>
                          </m:r>
                          <m:r>
                            <a:rPr lang="en-GB" sz="2400" b="0" i="1" smtClean="0">
                              <a:latin typeface="Cambria Math"/>
                              <a:ea typeface="Cambria Math"/>
                            </a:rPr>
                            <m:t> </m:t>
                          </m:r>
                          <m:r>
                            <a:rPr lang="en-GB" sz="2400" b="0" i="1" smtClean="0">
                              <a:latin typeface="Cambria Math"/>
                              <a:ea typeface="Cambria Math"/>
                            </a:rPr>
                            <m:t>𝑟𝑒𝑐𝑒𝑖𝑣𝑖𝑛𝑔</m:t>
                          </m:r>
                          <m:r>
                            <a:rPr lang="en-GB" sz="2400" b="0" i="1" smtClean="0">
                              <a:latin typeface="Cambria Math"/>
                              <a:ea typeface="Cambria Math"/>
                            </a:rPr>
                            <m:t> </m:t>
                          </m:r>
                          <m:r>
                            <a:rPr lang="en-GB" sz="2400" b="0" i="1" smtClean="0">
                              <a:latin typeface="Cambria Math"/>
                              <a:ea typeface="Cambria Math"/>
                            </a:rPr>
                            <m:t>𝑎𝑛𝑡𝑒𝑛𝑛𝑎</m:t>
                          </m:r>
                        </m:num>
                        <m:den>
                          <m:r>
                            <a:rPr lang="en-GB" sz="2400" b="0" i="1" smtClean="0">
                              <a:latin typeface="Cambria Math"/>
                              <a:ea typeface="Cambria Math"/>
                            </a:rPr>
                            <m:t>𝑃𝑜𝑤𝑒𝑟</m:t>
                          </m:r>
                          <m:r>
                            <a:rPr lang="en-GB" sz="2400" b="0" i="1" smtClean="0">
                              <a:latin typeface="Cambria Math"/>
                              <a:ea typeface="Cambria Math"/>
                            </a:rPr>
                            <m:t> </m:t>
                          </m:r>
                          <m:r>
                            <a:rPr lang="en-GB" sz="2400" b="0" i="1" smtClean="0">
                              <a:latin typeface="Cambria Math"/>
                              <a:ea typeface="Cambria Math"/>
                            </a:rPr>
                            <m:t>𝑑𝑒𝑛𝑠𝑖𝑡𝑦</m:t>
                          </m:r>
                          <m:r>
                            <a:rPr lang="en-GB" sz="2400" b="0" i="1" smtClean="0">
                              <a:latin typeface="Cambria Math"/>
                              <a:ea typeface="Cambria Math"/>
                            </a:rPr>
                            <m:t> </m:t>
                          </m:r>
                          <m:r>
                            <a:rPr lang="en-GB" sz="2400" b="0" i="1" smtClean="0">
                              <a:latin typeface="Cambria Math"/>
                              <a:ea typeface="Cambria Math"/>
                            </a:rPr>
                            <m:t>𝑖𝑛</m:t>
                          </m:r>
                          <m:r>
                            <a:rPr lang="en-GB" sz="2400" b="0" i="1" smtClean="0">
                              <a:latin typeface="Cambria Math"/>
                              <a:ea typeface="Cambria Math"/>
                            </a:rPr>
                            <m:t> </m:t>
                          </m:r>
                          <m:r>
                            <a:rPr lang="en-GB" sz="2400" b="0" i="1" smtClean="0">
                              <a:latin typeface="Cambria Math"/>
                              <a:ea typeface="Cambria Math"/>
                            </a:rPr>
                            <m:t>𝑎</m:t>
                          </m:r>
                          <m:r>
                            <a:rPr lang="en-GB" sz="2400" b="0" i="1" smtClean="0">
                              <a:latin typeface="Cambria Math"/>
                              <a:ea typeface="Cambria Math"/>
                            </a:rPr>
                            <m:t> </m:t>
                          </m:r>
                          <m:r>
                            <a:rPr lang="en-GB" sz="2400" b="0" i="1" smtClean="0">
                              <a:latin typeface="Cambria Math"/>
                              <a:ea typeface="Cambria Math"/>
                            </a:rPr>
                            <m:t>𝑝𝑙𝑎𝑛𝑒</m:t>
                          </m:r>
                          <m:r>
                            <a:rPr lang="en-GB" sz="2400" b="0" i="1" smtClean="0">
                              <a:latin typeface="Cambria Math"/>
                              <a:ea typeface="Cambria Math"/>
                            </a:rPr>
                            <m:t> </m:t>
                          </m:r>
                          <m:r>
                            <a:rPr lang="en-GB" sz="2400" b="0" i="1" smtClean="0">
                              <a:latin typeface="Cambria Math"/>
                              <a:ea typeface="Cambria Math"/>
                            </a:rPr>
                            <m:t>𝑤𝑎𝑣𝑒</m:t>
                          </m:r>
                          <m:r>
                            <a:rPr lang="en-GB" sz="2400" b="0" i="1" smtClean="0">
                              <a:latin typeface="Cambria Math"/>
                              <a:ea typeface="Cambria Math"/>
                            </a:rPr>
                            <m:t> </m:t>
                          </m:r>
                          <m:r>
                            <a:rPr lang="en-GB" sz="2400" b="0" i="1" smtClean="0">
                              <a:latin typeface="Cambria Math"/>
                              <a:ea typeface="Cambria Math"/>
                            </a:rPr>
                            <m:t>𝑓𝑟𝑜𝑚</m:t>
                          </m:r>
                          <m:r>
                            <a:rPr lang="en-GB" sz="2400" b="0" i="1" smtClean="0">
                              <a:latin typeface="Cambria Math"/>
                              <a:ea typeface="Cambria Math"/>
                            </a:rPr>
                            <m:t> (</m:t>
                          </m:r>
                          <m:r>
                            <a:rPr lang="en-GB" sz="2400" b="0" i="1" smtClean="0">
                              <a:latin typeface="Cambria Math"/>
                              <a:ea typeface="Cambria Math"/>
                            </a:rPr>
                            <m:t>𝜃</m:t>
                          </m:r>
                          <m:r>
                            <a:rPr lang="en-GB" sz="2400" b="0" i="1" smtClean="0">
                              <a:latin typeface="Cambria Math"/>
                              <a:ea typeface="Cambria Math"/>
                            </a:rPr>
                            <m:t>,</m:t>
                          </m:r>
                          <m:r>
                            <a:rPr lang="en-GB" sz="2400" b="0" i="1" smtClean="0">
                              <a:latin typeface="Cambria Math"/>
                              <a:ea typeface="Cambria Math"/>
                            </a:rPr>
                            <m:t>𝜙</m:t>
                          </m:r>
                          <m:r>
                            <a:rPr lang="en-GB" sz="2400" b="0" i="1" smtClean="0">
                              <a:latin typeface="Cambria Math"/>
                              <a:ea typeface="Cambria Math"/>
                            </a:rPr>
                            <m:t>)</m:t>
                          </m:r>
                        </m:den>
                      </m:f>
                    </m:oMath>
                  </m:oMathPara>
                </a14:m>
                <a:endParaRPr lang="en-GB" sz="2400" dirty="0" smtClean="0"/>
              </a:p>
              <a:p>
                <a:pPr marL="0" indent="0">
                  <a:buNone/>
                </a:pPr>
                <a:r>
                  <a:rPr lang="en-GB" sz="2400" dirty="0" smtClean="0"/>
                  <a:t>where the antenna is polarisation matched to the incoming wave</a:t>
                </a:r>
              </a:p>
              <a:p>
                <a:r>
                  <a:rPr lang="en-GB" dirty="0" smtClean="0"/>
                  <a:t>Can be shown (Reciprocity theorem) that: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/>
                            </a:rPr>
                            <m:t>𝐴</m:t>
                          </m:r>
                        </m:e>
                        <m:sub>
                          <m:r>
                            <a:rPr lang="en-GB" b="0" i="1" smtClean="0">
                              <a:latin typeface="Cambria Math"/>
                            </a:rPr>
                            <m:t>𝑒𝑓𝑓</m:t>
                          </m:r>
                        </m:sub>
                      </m:sSub>
                      <m:d>
                        <m:dPr>
                          <m:ctrlPr>
                            <a:rPr lang="en-GB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𝜃</m:t>
                          </m:r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,</m:t>
                          </m:r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𝜙</m:t>
                          </m:r>
                        </m:e>
                      </m:d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𝜆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b="0" i="1" smtClean="0">
                              <a:latin typeface="Cambria Math"/>
                            </a:rPr>
                            <m:t> </m:t>
                          </m:r>
                        </m:num>
                        <m:den>
                          <m:r>
                            <a:rPr lang="en-GB" b="0" i="1" smtClean="0">
                              <a:latin typeface="Cambria Math"/>
                            </a:rPr>
                            <m:t>4</m:t>
                          </m:r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𝜋</m:t>
                          </m:r>
                        </m:den>
                      </m:f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𝐺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(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𝜃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,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𝜙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)</m:t>
                      </m:r>
                    </m:oMath>
                  </m:oMathPara>
                </a14:m>
                <a:endParaRPr lang="en-GB" dirty="0" smtClean="0"/>
              </a:p>
              <a:p>
                <a:endParaRPr lang="en-GB" dirty="0" smtClean="0"/>
              </a:p>
              <a:p>
                <a:endParaRPr lang="en-GB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630" t="-1752" r="-88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6946591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Apply to the Aperture Example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/>
                          </a:rPr>
                          <m:t>𝐴</m:t>
                        </m:r>
                      </m:e>
                      <m:sub>
                        <m:r>
                          <a:rPr lang="en-GB" b="0" i="1" smtClean="0">
                            <a:latin typeface="Cambria Math"/>
                          </a:rPr>
                          <m:t>𝑒𝑓𝑓</m:t>
                        </m:r>
                      </m:sub>
                    </m:sSub>
                    <m:d>
                      <m:dPr>
                        <m:ctrlPr>
                          <a:rPr lang="en-GB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𝜃</m:t>
                        </m:r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,</m:t>
                        </m:r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𝜙</m:t>
                        </m:r>
                      </m:e>
                    </m:d>
                    <m:r>
                      <a:rPr lang="en-GB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en-GB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en-GB" b="0" i="1" smtClean="0">
                                <a:latin typeface="Cambria Math"/>
                                <a:ea typeface="Cambria Math"/>
                              </a:rPr>
                              <m:t>𝜆</m:t>
                            </m:r>
                          </m:e>
                          <m:sup>
                            <m:r>
                              <a:rPr lang="en-GB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en-GB" b="0" i="1" smtClean="0">
                            <a:latin typeface="Cambria Math"/>
                          </a:rPr>
                          <m:t> </m:t>
                        </m:r>
                      </m:num>
                      <m:den>
                        <m:r>
                          <a:rPr lang="en-GB" b="0" i="1" smtClean="0">
                            <a:latin typeface="Cambria Math"/>
                          </a:rPr>
                          <m:t>4</m:t>
                        </m:r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𝜋</m:t>
                        </m:r>
                      </m:den>
                    </m:f>
                    <m:r>
                      <a:rPr lang="en-GB" b="0" i="1" smtClean="0">
                        <a:latin typeface="Cambria Math"/>
                        <a:ea typeface="Cambria Math"/>
                      </a:rPr>
                      <m:t>𝐺</m:t>
                    </m:r>
                    <m:r>
                      <a:rPr lang="en-GB" b="0" i="1" smtClean="0">
                        <a:latin typeface="Cambria Math"/>
                        <a:ea typeface="Cambria Math"/>
                      </a:rPr>
                      <m:t>=</m:t>
                    </m:r>
                    <m:r>
                      <a:rPr lang="en-GB" b="0" i="1" smtClean="0">
                        <a:latin typeface="Cambria Math"/>
                        <a:ea typeface="Cambria Math"/>
                      </a:rPr>
                      <m:t>𝐴</m:t>
                    </m:r>
                    <m:r>
                      <a:rPr lang="en-GB" b="0" i="1" smtClean="0">
                        <a:latin typeface="Cambria Math"/>
                        <a:ea typeface="Cambria Math"/>
                      </a:rPr>
                      <m:t>, </m:t>
                    </m:r>
                    <m:r>
                      <a:rPr lang="en-GB" b="0" i="1" smtClean="0">
                        <a:latin typeface="Cambria Math"/>
                        <a:ea typeface="Cambria Math"/>
                      </a:rPr>
                      <m:t>𝑡h𝑒</m:t>
                    </m:r>
                    <m:r>
                      <a:rPr lang="en-GB" b="0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en-GB" b="0" i="1" smtClean="0">
                        <a:latin typeface="Cambria Math"/>
                        <a:ea typeface="Cambria Math"/>
                      </a:rPr>
                      <m:t>𝑝h𝑦𝑠𝑖𝑐𝑎𝑙</m:t>
                    </m:r>
                    <m:r>
                      <a:rPr lang="en-GB" b="0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en-GB" b="0" i="1" smtClean="0">
                        <a:latin typeface="Cambria Math"/>
                        <a:ea typeface="Cambria Math"/>
                      </a:rPr>
                      <m:t>𝑎𝑟𝑒𝑎</m:t>
                    </m:r>
                  </m:oMath>
                </a14:m>
                <a:endParaRPr lang="en-GB" dirty="0" smtClean="0"/>
              </a:p>
              <a:p>
                <a:endParaRPr lang="en-GB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310194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Direct Transmission Equation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 smtClean="0"/>
                  <a:t>If r is large, the </a:t>
                </a:r>
                <a:r>
                  <a:rPr lang="en-GB" dirty="0" err="1" smtClean="0"/>
                  <a:t>wavefront</a:t>
                </a:r>
                <a:r>
                  <a:rPr lang="en-GB" dirty="0" smtClean="0"/>
                  <a:t> is essentially plane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/>
                          </a:rPr>
                          <m:t>𝑃</m:t>
                        </m:r>
                      </m:e>
                      <m:sub>
                        <m:r>
                          <a:rPr lang="en-GB" b="0" i="1" smtClean="0">
                            <a:latin typeface="Cambria Math"/>
                          </a:rPr>
                          <m:t>𝑟</m:t>
                        </m:r>
                      </m:sub>
                    </m:sSub>
                    <m:r>
                      <a:rPr lang="en-GB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/>
                              </a:rPr>
                              <m:t>𝑃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/>
                              </a:rPr>
                              <m:t>𝑇</m:t>
                            </m:r>
                          </m:sub>
                        </m:sSub>
                        <m:sSub>
                          <m:sSubPr>
                            <m:ctrlPr>
                              <a:rPr lang="en-GB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/>
                              </a:rPr>
                              <m:t>𝐺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/>
                              </a:rPr>
                              <m:t>𝑇</m:t>
                            </m:r>
                          </m:sub>
                        </m:sSub>
                        <m:sSub>
                          <m:sSubPr>
                            <m:ctrlPr>
                              <a:rPr lang="en-GB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/>
                              </a:rPr>
                              <m:t>𝐴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/>
                              </a:rPr>
                              <m:t>𝑅</m:t>
                            </m:r>
                          </m:sub>
                        </m:sSub>
                      </m:num>
                      <m:den>
                        <m:r>
                          <a:rPr lang="en-GB" b="0" i="1" smtClean="0">
                            <a:latin typeface="Cambria Math"/>
                          </a:rPr>
                          <m:t>4</m:t>
                        </m:r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𝜋</m:t>
                        </m:r>
                        <m:sSup>
                          <m:sSupPr>
                            <m:ctrlPr>
                              <a:rPr lang="en-GB" b="0" i="1" smtClean="0">
                                <a:latin typeface="Cambria Math"/>
                                <a:ea typeface="Cambria Math"/>
                              </a:rPr>
                            </m:ctrlPr>
                          </m:sSupPr>
                          <m:e>
                            <m:r>
                              <a:rPr lang="en-GB" b="0" i="1" smtClean="0">
                                <a:latin typeface="Cambria Math"/>
                                <a:ea typeface="Cambria Math"/>
                              </a:rPr>
                              <m:t>𝑟</m:t>
                            </m:r>
                          </m:e>
                          <m:sup>
                            <m:r>
                              <a:rPr lang="en-GB" b="0" i="1" smtClean="0">
                                <a:latin typeface="Cambria Math"/>
                                <a:ea typeface="Cambria Math"/>
                              </a:rPr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r>
                  <a:rPr lang="en-GB" dirty="0" smtClean="0"/>
                  <a:t> , where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/>
                          </a:rPr>
                          <m:t>𝐴</m:t>
                        </m:r>
                      </m:e>
                      <m:sub>
                        <m:r>
                          <a:rPr lang="en-GB" b="0" i="1" smtClean="0">
                            <a:latin typeface="Cambria Math"/>
                          </a:rPr>
                          <m:t>𝑅</m:t>
                        </m:r>
                      </m:sub>
                    </m:sSub>
                  </m:oMath>
                </a14:m>
                <a:r>
                  <a:rPr lang="en-GB" dirty="0" smtClean="0"/>
                  <a:t>is the effective receiving area of the antenna in the direction RT</a:t>
                </a:r>
              </a:p>
              <a:p>
                <a:r>
                  <a:rPr lang="en-GB" b="0" dirty="0" smtClean="0"/>
                  <a:t>    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/>
                              </a:rPr>
                              <m:t>𝑃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/>
                              </a:rPr>
                              <m:t>𝑇</m:t>
                            </m:r>
                          </m:sub>
                        </m:sSub>
                        <m:sSub>
                          <m:sSubPr>
                            <m:ctrlPr>
                              <a:rPr lang="en-GB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/>
                              </a:rPr>
                              <m:t>𝐺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/>
                              </a:rPr>
                              <m:t>𝑇</m:t>
                            </m:r>
                          </m:sub>
                        </m:sSub>
                        <m:sSup>
                          <m:sSupPr>
                            <m:ctrlPr>
                              <a:rPr lang="en-GB" b="0" i="1" smtClean="0">
                                <a:latin typeface="Cambria Math"/>
                              </a:rPr>
                            </m:ctrlPr>
                          </m:sSupPr>
                          <m:e>
                            <m:sSub>
                              <m:sSubPr>
                                <m:ctrlPr>
                                  <a:rPr lang="en-GB" b="0" i="1" smtClean="0">
                                    <a:latin typeface="Cambria Math"/>
                                  </a:rPr>
                                </m:ctrlPr>
                              </m:sSubPr>
                              <m:e>
                                <m:r>
                                  <a:rPr lang="en-GB" b="0" i="1" smtClean="0">
                                    <a:latin typeface="Cambria Math"/>
                                  </a:rPr>
                                  <m:t>𝐺</m:t>
                                </m:r>
                              </m:e>
                              <m:sub>
                                <m:r>
                                  <a:rPr lang="en-GB" b="0" i="1" smtClean="0">
                                    <a:latin typeface="Cambria Math"/>
                                  </a:rPr>
                                  <m:t>𝑅</m:t>
                                </m:r>
                              </m:sub>
                            </m:sSub>
                            <m:r>
                              <a:rPr lang="en-GB" b="0" i="1" smtClean="0">
                                <a:latin typeface="Cambria Math"/>
                                <a:ea typeface="Cambria Math"/>
                              </a:rPr>
                              <m:t>𝜆</m:t>
                            </m:r>
                          </m:e>
                          <m:sup>
                            <m:r>
                              <a:rPr lang="en-GB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num>
                      <m:den>
                        <m:r>
                          <a:rPr lang="en-GB" b="0" i="1" smtClean="0">
                            <a:latin typeface="Cambria Math"/>
                          </a:rPr>
                          <m:t>(</m:t>
                        </m:r>
                        <m:r>
                          <a:rPr lang="en-GB" b="0" i="1" smtClean="0">
                            <a:latin typeface="Cambria Math"/>
                          </a:rPr>
                          <m:t>4</m:t>
                        </m:r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𝜋</m:t>
                        </m:r>
                        <m:sSup>
                          <m:sSupPr>
                            <m:ctrlPr>
                              <a:rPr lang="en-GB" b="0" i="1" smtClean="0">
                                <a:latin typeface="Cambria Math"/>
                                <a:ea typeface="Cambria Math"/>
                              </a:rPr>
                            </m:ctrlPr>
                          </m:sSupPr>
                          <m:e>
                            <m:r>
                              <a:rPr lang="en-GB" b="0" i="1" smtClean="0">
                                <a:latin typeface="Cambria Math"/>
                                <a:ea typeface="Cambria Math"/>
                              </a:rPr>
                              <m:t>𝑟</m:t>
                            </m:r>
                            <m:r>
                              <a:rPr lang="en-GB" b="0" i="1" smtClean="0">
                                <a:latin typeface="Cambria Math"/>
                                <a:ea typeface="Cambria Math"/>
                              </a:rPr>
                              <m:t>)</m:t>
                            </m:r>
                          </m:e>
                          <m:sup>
                            <m:r>
                              <a:rPr lang="en-GB" b="0" i="1" smtClean="0">
                                <a:latin typeface="Cambria Math"/>
                                <a:ea typeface="Cambria Math"/>
                              </a:rPr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r>
                  <a:rPr lang="en-GB" dirty="0" smtClean="0"/>
                  <a:t> , where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/>
                          </a:rPr>
                          <m:t>𝐺</m:t>
                        </m:r>
                      </m:e>
                      <m:sub>
                        <m:r>
                          <a:rPr lang="en-GB" b="0" i="1" smtClean="0">
                            <a:latin typeface="Cambria Math"/>
                          </a:rPr>
                          <m:t>𝑅</m:t>
                        </m:r>
                      </m:sub>
                    </m:sSub>
                  </m:oMath>
                </a14:m>
                <a:r>
                  <a:rPr lang="en-GB" dirty="0" smtClean="0"/>
                  <a:t>= gain of receiving antenna in direction RT</a:t>
                </a:r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630" t="-175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1521414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RADAR Equation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517225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429</Words>
  <Application>Microsoft Office PowerPoint</Application>
  <PresentationFormat>On-screen Show (4:3)</PresentationFormat>
  <Paragraphs>41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Microwaves in Free Space:  Communications and RADAR</vt:lpstr>
      <vt:lpstr>The Radiated Field</vt:lpstr>
      <vt:lpstr>Gain Function</vt:lpstr>
      <vt:lpstr>E.g. Uniformly Illuminated Aperture</vt:lpstr>
      <vt:lpstr>The Antenna as a Receiver</vt:lpstr>
      <vt:lpstr>Apply to the Aperture Example</vt:lpstr>
      <vt:lpstr>Direct Transmission Equation</vt:lpstr>
      <vt:lpstr>The RADAR Equation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Microwaves in Free Space:  RADAR</dc:title>
  <dc:creator>Rees, John</dc:creator>
  <cp:lastModifiedBy>Rees, John</cp:lastModifiedBy>
  <cp:revision>4</cp:revision>
  <dcterms:created xsi:type="dcterms:W3CDTF">2016-02-25T13:16:34Z</dcterms:created>
  <dcterms:modified xsi:type="dcterms:W3CDTF">2016-02-25T13:54:56Z</dcterms:modified>
</cp:coreProperties>
</file>