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56" r:id="rId5"/>
  </p:sldMasterIdLst>
  <p:sldIdLst>
    <p:sldId id="281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3" r:id="rId32"/>
    <p:sldId id="284" r:id="rId33"/>
    <p:sldId id="285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0" d="100"/>
          <a:sy n="80" d="100"/>
        </p:scale>
        <p:origin x="249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73F251-2AF2-D146-BA87-BCA24053F6E6}" type="doc">
      <dgm:prSet loTypeId="urn:microsoft.com/office/officeart/2005/8/layout/char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A8FED-3A10-0B4D-95FF-C90124BD59E4}">
      <dgm:prSet phldrT="[Text]" custT="1"/>
      <dgm:spPr/>
      <dgm:t>
        <a:bodyPr/>
        <a:lstStyle/>
        <a:p>
          <a:r>
            <a:rPr lang="en-US" sz="2400" dirty="0">
              <a:solidFill>
                <a:schemeClr val="tx1"/>
              </a:solidFill>
            </a:rPr>
            <a:t>Iaith</a:t>
          </a:r>
        </a:p>
        <a:p>
          <a:r>
            <a:rPr lang="en-US" sz="2400" dirty="0">
              <a:solidFill>
                <a:schemeClr val="tx1"/>
              </a:solidFill>
            </a:rPr>
            <a:t>Language</a:t>
          </a:r>
        </a:p>
      </dgm:t>
    </dgm:pt>
    <dgm:pt modelId="{AC163C27-AE07-9E43-B3F1-0B9378DC6C51}" type="parTrans" cxnId="{9E3EF25C-94B0-E04D-8D3A-47D39EAAE068}">
      <dgm:prSet/>
      <dgm:spPr/>
      <dgm:t>
        <a:bodyPr/>
        <a:lstStyle/>
        <a:p>
          <a:endParaRPr lang="en-US"/>
        </a:p>
      </dgm:t>
    </dgm:pt>
    <dgm:pt modelId="{0797E315-88F9-5441-AEF6-C726DF376324}" type="sibTrans" cxnId="{9E3EF25C-94B0-E04D-8D3A-47D39EAAE068}">
      <dgm:prSet/>
      <dgm:spPr/>
      <dgm:t>
        <a:bodyPr/>
        <a:lstStyle/>
        <a:p>
          <a:endParaRPr lang="en-US"/>
        </a:p>
      </dgm:t>
    </dgm:pt>
    <dgm:pt modelId="{52E73CC1-5ACB-714B-8A08-39D7B9E64A15}">
      <dgm:prSet phldrT="[Text]" custT="1"/>
      <dgm:spPr/>
      <dgm:t>
        <a:bodyPr/>
        <a:lstStyle/>
        <a:p>
          <a:r>
            <a:rPr lang="en-US" sz="3200" dirty="0" err="1">
              <a:solidFill>
                <a:schemeClr val="tx1"/>
              </a:solidFill>
            </a:rPr>
            <a:t>Dysgu</a:t>
          </a:r>
          <a:endParaRPr lang="en-US" sz="3200" dirty="0">
            <a:solidFill>
              <a:schemeClr val="tx1"/>
            </a:solidFill>
          </a:endParaRPr>
        </a:p>
        <a:p>
          <a:r>
            <a:rPr lang="en-US" sz="3200" dirty="0">
              <a:solidFill>
                <a:schemeClr val="tx1"/>
              </a:solidFill>
            </a:rPr>
            <a:t>Learning</a:t>
          </a:r>
        </a:p>
      </dgm:t>
    </dgm:pt>
    <dgm:pt modelId="{57A570B6-E716-FA4E-B0BC-61AC80B497A2}" type="parTrans" cxnId="{8E14D935-8388-0040-98B3-306CEA5ED7EE}">
      <dgm:prSet/>
      <dgm:spPr/>
      <dgm:t>
        <a:bodyPr/>
        <a:lstStyle/>
        <a:p>
          <a:endParaRPr lang="en-US"/>
        </a:p>
      </dgm:t>
    </dgm:pt>
    <dgm:pt modelId="{A2B5BCE2-EBD7-4446-9EA5-157387D2F7A9}" type="sibTrans" cxnId="{8E14D935-8388-0040-98B3-306CEA5ED7EE}">
      <dgm:prSet/>
      <dgm:spPr/>
      <dgm:t>
        <a:bodyPr/>
        <a:lstStyle/>
        <a:p>
          <a:endParaRPr lang="en-US"/>
        </a:p>
      </dgm:t>
    </dgm:pt>
    <dgm:pt modelId="{7225F9AA-DB5C-8247-B146-9C9C81E35313}">
      <dgm:prSet phldrT="[Text]" custT="1"/>
      <dgm:spPr/>
      <dgm:t>
        <a:bodyPr/>
        <a:lstStyle/>
        <a:p>
          <a:r>
            <a:rPr lang="en-US" sz="2800" dirty="0" err="1">
              <a:solidFill>
                <a:schemeClr val="tx1"/>
              </a:solidFill>
            </a:rPr>
            <a:t>MeddwlThinking</a:t>
          </a:r>
          <a:endParaRPr lang="en-US" sz="2800" dirty="0">
            <a:solidFill>
              <a:schemeClr val="tx1"/>
            </a:solidFill>
          </a:endParaRPr>
        </a:p>
      </dgm:t>
    </dgm:pt>
    <dgm:pt modelId="{49A208B4-D471-DB40-B34D-0F776CE1C487}" type="parTrans" cxnId="{8343B7A1-8DA8-964C-AD20-DFA694112E83}">
      <dgm:prSet/>
      <dgm:spPr/>
      <dgm:t>
        <a:bodyPr/>
        <a:lstStyle/>
        <a:p>
          <a:endParaRPr lang="en-US"/>
        </a:p>
      </dgm:t>
    </dgm:pt>
    <dgm:pt modelId="{980B9681-98CC-3B49-B104-E0199B471300}" type="sibTrans" cxnId="{8343B7A1-8DA8-964C-AD20-DFA694112E83}">
      <dgm:prSet/>
      <dgm:spPr/>
      <dgm:t>
        <a:bodyPr/>
        <a:lstStyle/>
        <a:p>
          <a:endParaRPr lang="en-US"/>
        </a:p>
      </dgm:t>
    </dgm:pt>
    <dgm:pt modelId="{2ED879CF-57A8-A141-B108-105702473C78}" type="pres">
      <dgm:prSet presAssocID="{3173F251-2AF2-D146-BA87-BCA24053F6E6}" presName="compositeShape" presStyleCnt="0">
        <dgm:presLayoutVars>
          <dgm:chMax val="7"/>
          <dgm:dir/>
          <dgm:resizeHandles val="exact"/>
        </dgm:presLayoutVars>
      </dgm:prSet>
      <dgm:spPr/>
    </dgm:pt>
    <dgm:pt modelId="{C826A46C-B861-7042-B550-B0273B0741F7}" type="pres">
      <dgm:prSet presAssocID="{3173F251-2AF2-D146-BA87-BCA24053F6E6}" presName="wedge1" presStyleLbl="node1" presStyleIdx="0" presStyleCnt="3" custLinFactNeighborX="4025" custLinFactNeighborY="4960"/>
      <dgm:spPr/>
    </dgm:pt>
    <dgm:pt modelId="{0BCA8C4A-419E-F143-877E-319D4EB8A1A3}" type="pres">
      <dgm:prSet presAssocID="{3173F251-2AF2-D146-BA87-BCA24053F6E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D9B2FC6-07CE-F845-9E55-B84E49C216B0}" type="pres">
      <dgm:prSet presAssocID="{3173F251-2AF2-D146-BA87-BCA24053F6E6}" presName="wedge2" presStyleLbl="node1" presStyleIdx="1" presStyleCnt="3"/>
      <dgm:spPr/>
    </dgm:pt>
    <dgm:pt modelId="{427BAA9D-87F9-0D4F-9850-97247E699489}" type="pres">
      <dgm:prSet presAssocID="{3173F251-2AF2-D146-BA87-BCA24053F6E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E990338-37D8-5243-B468-668FE518A44F}" type="pres">
      <dgm:prSet presAssocID="{3173F251-2AF2-D146-BA87-BCA24053F6E6}" presName="wedge3" presStyleLbl="node1" presStyleIdx="2" presStyleCnt="3" custScaleX="98690" custLinFactNeighborX="239" custLinFactNeighborY="468"/>
      <dgm:spPr/>
    </dgm:pt>
    <dgm:pt modelId="{C0F3209B-CF81-FC4E-93C1-83EF5491F13A}" type="pres">
      <dgm:prSet presAssocID="{3173F251-2AF2-D146-BA87-BCA24053F6E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E14D935-8388-0040-98B3-306CEA5ED7EE}" srcId="{3173F251-2AF2-D146-BA87-BCA24053F6E6}" destId="{52E73CC1-5ACB-714B-8A08-39D7B9E64A15}" srcOrd="1" destOrd="0" parTransId="{57A570B6-E716-FA4E-B0BC-61AC80B497A2}" sibTransId="{A2B5BCE2-EBD7-4446-9EA5-157387D2F7A9}"/>
    <dgm:cxn modelId="{3D1A613D-125C-6D49-B7AB-8420A117807F}" type="presOf" srcId="{3173F251-2AF2-D146-BA87-BCA24053F6E6}" destId="{2ED879CF-57A8-A141-B108-105702473C78}" srcOrd="0" destOrd="0" presId="urn:microsoft.com/office/officeart/2005/8/layout/chart3"/>
    <dgm:cxn modelId="{9E3EF25C-94B0-E04D-8D3A-47D39EAAE068}" srcId="{3173F251-2AF2-D146-BA87-BCA24053F6E6}" destId="{7AEA8FED-3A10-0B4D-95FF-C90124BD59E4}" srcOrd="0" destOrd="0" parTransId="{AC163C27-AE07-9E43-B3F1-0B9378DC6C51}" sibTransId="{0797E315-88F9-5441-AEF6-C726DF376324}"/>
    <dgm:cxn modelId="{8255017F-E5B1-3C42-81AE-60DC9FD63EFD}" type="presOf" srcId="{7225F9AA-DB5C-8247-B146-9C9C81E35313}" destId="{C0F3209B-CF81-FC4E-93C1-83EF5491F13A}" srcOrd="1" destOrd="0" presId="urn:microsoft.com/office/officeart/2005/8/layout/chart3"/>
    <dgm:cxn modelId="{2BB50880-E190-934A-9EA7-4FBEB8AF2C42}" type="presOf" srcId="{7225F9AA-DB5C-8247-B146-9C9C81E35313}" destId="{DE990338-37D8-5243-B468-668FE518A44F}" srcOrd="0" destOrd="0" presId="urn:microsoft.com/office/officeart/2005/8/layout/chart3"/>
    <dgm:cxn modelId="{BA863E94-125A-F14B-A420-BF3753B45329}" type="presOf" srcId="{7AEA8FED-3A10-0B4D-95FF-C90124BD59E4}" destId="{C826A46C-B861-7042-B550-B0273B0741F7}" srcOrd="0" destOrd="0" presId="urn:microsoft.com/office/officeart/2005/8/layout/chart3"/>
    <dgm:cxn modelId="{8343B7A1-8DA8-964C-AD20-DFA694112E83}" srcId="{3173F251-2AF2-D146-BA87-BCA24053F6E6}" destId="{7225F9AA-DB5C-8247-B146-9C9C81E35313}" srcOrd="2" destOrd="0" parTransId="{49A208B4-D471-DB40-B34D-0F776CE1C487}" sibTransId="{980B9681-98CC-3B49-B104-E0199B471300}"/>
    <dgm:cxn modelId="{2978C3C2-DCEE-6343-B1AF-5DB1E993C06A}" type="presOf" srcId="{52E73CC1-5ACB-714B-8A08-39D7B9E64A15}" destId="{427BAA9D-87F9-0D4F-9850-97247E699489}" srcOrd="1" destOrd="0" presId="urn:microsoft.com/office/officeart/2005/8/layout/chart3"/>
    <dgm:cxn modelId="{9D1ADED0-57BE-EB41-ACB6-D8A5D906A0A1}" type="presOf" srcId="{52E73CC1-5ACB-714B-8A08-39D7B9E64A15}" destId="{AD9B2FC6-07CE-F845-9E55-B84E49C216B0}" srcOrd="0" destOrd="0" presId="urn:microsoft.com/office/officeart/2005/8/layout/chart3"/>
    <dgm:cxn modelId="{42A7A1D1-F804-5144-B800-5A039251FD74}" type="presOf" srcId="{7AEA8FED-3A10-0B4D-95FF-C90124BD59E4}" destId="{0BCA8C4A-419E-F143-877E-319D4EB8A1A3}" srcOrd="1" destOrd="0" presId="urn:microsoft.com/office/officeart/2005/8/layout/chart3"/>
    <dgm:cxn modelId="{BA545741-702D-1B4A-AB44-06649E115886}" type="presParOf" srcId="{2ED879CF-57A8-A141-B108-105702473C78}" destId="{C826A46C-B861-7042-B550-B0273B0741F7}" srcOrd="0" destOrd="0" presId="urn:microsoft.com/office/officeart/2005/8/layout/chart3"/>
    <dgm:cxn modelId="{6C7023AC-2A9F-8345-AA6F-FB32F56A7A27}" type="presParOf" srcId="{2ED879CF-57A8-A141-B108-105702473C78}" destId="{0BCA8C4A-419E-F143-877E-319D4EB8A1A3}" srcOrd="1" destOrd="0" presId="urn:microsoft.com/office/officeart/2005/8/layout/chart3"/>
    <dgm:cxn modelId="{39E5BAB1-3631-6B4B-89AE-A542A0101D99}" type="presParOf" srcId="{2ED879CF-57A8-A141-B108-105702473C78}" destId="{AD9B2FC6-07CE-F845-9E55-B84E49C216B0}" srcOrd="2" destOrd="0" presId="urn:microsoft.com/office/officeart/2005/8/layout/chart3"/>
    <dgm:cxn modelId="{997D0BF6-FF12-2442-AB9F-692EC0BA2B44}" type="presParOf" srcId="{2ED879CF-57A8-A141-B108-105702473C78}" destId="{427BAA9D-87F9-0D4F-9850-97247E699489}" srcOrd="3" destOrd="0" presId="urn:microsoft.com/office/officeart/2005/8/layout/chart3"/>
    <dgm:cxn modelId="{4652F219-EC10-634E-BF84-1CFA0AFCC3DE}" type="presParOf" srcId="{2ED879CF-57A8-A141-B108-105702473C78}" destId="{DE990338-37D8-5243-B468-668FE518A44F}" srcOrd="4" destOrd="0" presId="urn:microsoft.com/office/officeart/2005/8/layout/chart3"/>
    <dgm:cxn modelId="{61D43E25-5EAC-424D-AF73-E72EE939638E}" type="presParOf" srcId="{2ED879CF-57A8-A141-B108-105702473C78}" destId="{C0F3209B-CF81-FC4E-93C1-83EF5491F13A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6A46C-B861-7042-B550-B0273B0741F7}">
      <dsp:nvSpPr>
        <dsp:cNvPr id="0" name=""/>
        <dsp:cNvSpPr/>
      </dsp:nvSpPr>
      <dsp:spPr>
        <a:xfrm>
          <a:off x="1688545" y="528441"/>
          <a:ext cx="4066277" cy="4066277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Iaith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Language</a:t>
          </a:r>
        </a:p>
      </dsp:txBody>
      <dsp:txXfrm>
        <a:off x="3899342" y="1278766"/>
        <a:ext cx="1379629" cy="1355425"/>
      </dsp:txXfrm>
    </dsp:sp>
    <dsp:sp modelId="{AD9B2FC6-07CE-F845-9E55-B84E49C216B0}">
      <dsp:nvSpPr>
        <dsp:cNvPr id="0" name=""/>
        <dsp:cNvSpPr/>
      </dsp:nvSpPr>
      <dsp:spPr>
        <a:xfrm>
          <a:off x="1315271" y="447774"/>
          <a:ext cx="4066277" cy="4066277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>
              <a:solidFill>
                <a:schemeClr val="tx1"/>
              </a:solidFill>
            </a:rPr>
            <a:t>Dysgu</a:t>
          </a:r>
          <a:endParaRPr lang="en-US" sz="3200" kern="1200" dirty="0">
            <a:solidFill>
              <a:schemeClr val="tx1"/>
            </a:solidFill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Learning</a:t>
          </a:r>
        </a:p>
      </dsp:txBody>
      <dsp:txXfrm>
        <a:off x="2428656" y="3013402"/>
        <a:ext cx="1839506" cy="1258609"/>
      </dsp:txXfrm>
    </dsp:sp>
    <dsp:sp modelId="{DE990338-37D8-5243-B468-668FE518A44F}">
      <dsp:nvSpPr>
        <dsp:cNvPr id="0" name=""/>
        <dsp:cNvSpPr/>
      </dsp:nvSpPr>
      <dsp:spPr>
        <a:xfrm>
          <a:off x="1351623" y="466804"/>
          <a:ext cx="4013009" cy="4066277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>
              <a:solidFill>
                <a:schemeClr val="tx1"/>
              </a:solidFill>
            </a:rPr>
            <a:t>MeddwlThinking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781588" y="1265537"/>
        <a:ext cx="1361556" cy="1355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AF1D-AF98-86E7-F29E-BBFD6EB749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98149-DA62-B558-D056-D495E28D8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6D035-C3CB-1A0F-8C67-60E042E6F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CC974-6325-0DB4-9FC8-3A4857D5B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76592-6224-CFF4-D467-1C189592A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927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5A979-FFE2-7822-D574-1BF2477BF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1C344-41D7-B08A-2A91-E1473B16F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99815-465A-22E4-3DB4-36EAEB3D3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CEB18-7EC3-834B-F8B9-2869FD32E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AD03A-443A-09E9-4045-C0A2FDC24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283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16B11-A53C-7EF9-73A7-7687E87E1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F8633-6391-36C8-B67C-61BD542E17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9060D-2ED3-F9E6-312D-2EE921D56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190B6-50F0-8981-55CE-3991C309B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8FF92-35CC-3FD2-8ACC-8D996421F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508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D62FB-C10F-EC48-6737-371E29F23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DFB46-E981-AE1C-219F-9B6FDD6ADC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CD8864-3961-9385-4DCE-1E65E725C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014E8F-161D-D0DA-E502-5BEFDC5A5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21CA7-F06A-BC9B-B762-7DA023D99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79165-A020-29BE-6CD1-2BAD62C7D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7AC8D-D11B-3BEF-2A88-717355A6A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1CEC0B-354B-B998-3A13-EE8AAFFCF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39221B-9A46-DFB3-F6CD-EB1C6F9D77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6D943D-0E08-4A7E-6C7F-5EAA31B4E3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4314B-32BE-6232-F3B1-1BDC16C8B6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0CF68C-9B43-E660-2E31-ECC9FED46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2E6D4F-3CBC-8FFE-B3AE-BB2BFC1B9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86BF7E-4A8A-3184-7EF1-CD83E0670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385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061A8-C3E3-0118-E573-4D6357A44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667D74-0C04-88B3-3214-E2A26755F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D82AE1-DBD2-D283-BC86-459CB69DC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AE9857-353B-97BD-16AB-03D8E1ABC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76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6FC141-4E7D-8A50-3B36-91A472637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4170C8-050F-067F-BCBB-B584F2EB4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5E6D2-A071-0BE3-1D21-BE4DDDEDD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47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AB225-F6E7-D3D3-DE28-79094B588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70E31-7281-56E7-A8C9-9DE1BB063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678CB-025B-58AE-649C-259F0661EF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1D840-10BA-0B96-A591-690E1865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AACA7-3A24-7169-15EF-15836AB77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E8AAAC-6185-92D9-6990-511C43FF8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3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31B8-2C28-5549-DCE0-5AE95C143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D9F01A-DFBD-972D-FE4E-2136E04CA0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1C4D9-0276-864C-9F03-E81EF2FCF1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5D2A4-DAAB-40A5-F335-84C1902F6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D1C3D2-22FA-5D25-6E78-BDDD600F5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C5E536-52A0-709F-4CC0-171EFA6FD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033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3F063-07CA-B09F-9FA1-3814CC05C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1E54DB-F175-AD36-ED8F-4137C91A35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EC294-1D27-9007-2C47-D183C440B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0CCF48-13E2-4F71-B988-DB8ECD9F3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02715-6BC7-470D-4FE0-9FF7B84A6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81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1A8DB2-975A-55A6-74D8-D86AAEB96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98E0E0-C91A-2953-7F54-55BA50EA30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9BB41-CA67-BB79-3ACC-321D2B4CC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9075C-7EB5-73BE-26DB-75213B55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80BC3-3788-78B5-EFB0-3B28C4645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2219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26B91F-A023-C2F3-42F6-DDB57B973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F20554-1307-1B0F-E645-44588ADCCF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34879-B66B-D91B-DE4D-6B673A1250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2B108-9315-411F-AE6E-CD074AB881C6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BFEA9-DC5E-028A-5F63-5E4231A7A0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854E8-7171-A7F6-C7CF-3EBFACFBF1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27191-9726-4147-B31B-AA1F400D6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60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81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lyw.cymru/dysgu-siarad-oedrannau-chyfnodau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resourcecentre.savethechildren.net/sites/default/files/documents/barod_i_ddarllen-papur_briffio_polisi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20-11/siarad-gyda-fi.pdf" TargetMode="External"/><Relationship Id="rId5" Type="http://schemas.openxmlformats.org/officeDocument/2006/relationships/image" Target="../media/image17.tiff"/><Relationship Id="rId4" Type="http://schemas.openxmlformats.org/officeDocument/2006/relationships/image" Target="../media/image1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tiff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tiff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s/sal%C3%B3n-de-clases-1297779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-up of a logo&#10;&#10;Description automatically generated">
            <a:extLst>
              <a:ext uri="{FF2B5EF4-FFF2-40B4-BE49-F238E27FC236}">
                <a16:creationId xmlns:a16="http://schemas.microsoft.com/office/drawing/2014/main" id="{9D456C63-0996-144C-6314-F8A850A03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4516"/>
          <a:stretch/>
        </p:blipFill>
        <p:spPr>
          <a:xfrm>
            <a:off x="1035847" y="1666482"/>
            <a:ext cx="3642686" cy="238173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ED8107-6976-E953-9C20-4587FEC2288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  <a:cs typeface="Calibri"/>
              </a:rPr>
              <a:t>ECAD4007</a:t>
            </a:r>
          </a:p>
          <a:p>
            <a:pPr algn="ctr"/>
            <a:endParaRPr lang="en-GB" dirty="0">
              <a:cs typeface="Calibri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Gill Sans MT" panose="020B0502020104020203" pitchFamily="34" charset="77"/>
              </a:rPr>
              <a:t>Y </a:t>
            </a:r>
            <a:r>
              <a:rPr lang="en-GB" sz="28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Dysgwr</a:t>
            </a:r>
            <a:r>
              <a:rPr lang="en-GB" sz="2800" b="1" dirty="0">
                <a:solidFill>
                  <a:srgbClr val="002060"/>
                </a:solidFill>
                <a:latin typeface="Gill Sans MT" panose="020B0502020104020203" pitchFamily="34" charset="77"/>
              </a:rPr>
              <a:t>: </a:t>
            </a:r>
            <a:r>
              <a:rPr lang="en-GB" sz="28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Pwy</a:t>
            </a:r>
            <a:r>
              <a:rPr lang="en-GB" sz="2800" b="1" dirty="0">
                <a:solidFill>
                  <a:srgbClr val="002060"/>
                </a:solidFill>
                <a:latin typeface="Gill Sans MT" panose="020B0502020104020203" pitchFamily="34" charset="77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ydw</a:t>
            </a:r>
            <a:r>
              <a:rPr lang="en-GB" sz="2800" b="1" dirty="0">
                <a:solidFill>
                  <a:srgbClr val="002060"/>
                </a:solidFill>
                <a:latin typeface="Gill Sans MT" panose="020B0502020104020203" pitchFamily="34" charset="77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i’n</a:t>
            </a:r>
            <a:r>
              <a:rPr lang="en-GB" sz="2800" b="1" dirty="0">
                <a:solidFill>
                  <a:srgbClr val="002060"/>
                </a:solidFill>
                <a:latin typeface="Gill Sans MT" panose="020B0502020104020203" pitchFamily="34" charset="77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addysgu</a:t>
            </a:r>
            <a:r>
              <a:rPr lang="en-GB" sz="2800" b="1" dirty="0">
                <a:solidFill>
                  <a:srgbClr val="002060"/>
                </a:solidFill>
                <a:latin typeface="Gill Sans MT" panose="020B0502020104020203" pitchFamily="34" charset="77"/>
              </a:rPr>
              <a:t>?</a:t>
            </a:r>
            <a:endParaRPr lang="en-GB" sz="2800" b="1" dirty="0">
              <a:solidFill>
                <a:srgbClr val="002060"/>
              </a:solidFill>
              <a:latin typeface="Gill Sans MT" panose="020B0502020104020203" pitchFamily="34" charset="77"/>
              <a:cs typeface="Calibri"/>
            </a:endParaRPr>
          </a:p>
          <a:p>
            <a:pPr algn="ctr"/>
            <a:endParaRPr lang="en-GB" b="1" dirty="0">
              <a:solidFill>
                <a:srgbClr val="002060"/>
              </a:solidFill>
              <a:latin typeface="Gill Sans MT" panose="020B0502020104020203" pitchFamily="34" charset="77"/>
              <a:cs typeface="Calibri"/>
            </a:endParaRPr>
          </a:p>
          <a:p>
            <a:pPr algn="ctr"/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Datblygiad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endParaRPr lang="en-US" sz="2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Hydref 16eg, 2023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F79EABE-9C4C-C00E-47AB-FA6BD68F2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D4A7BD-D0FE-8CDF-FBA0-4FB33BEF74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9057" y="167593"/>
            <a:ext cx="5715000" cy="57150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DEE892-1CBF-07DF-1913-958DA679B86A}"/>
              </a:ext>
            </a:extLst>
          </p:cNvPr>
          <p:cNvSpPr txBox="1"/>
          <p:nvPr/>
        </p:nvSpPr>
        <p:spPr>
          <a:xfrm>
            <a:off x="9417465" y="1595809"/>
            <a:ext cx="246973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ECAD4007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Language Development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5ECBEC-F144-1E06-7FE0-22E2BE6AAC10}"/>
              </a:ext>
            </a:extLst>
          </p:cNvPr>
          <p:cNvSpPr txBox="1"/>
          <p:nvPr/>
        </p:nvSpPr>
        <p:spPr>
          <a:xfrm>
            <a:off x="675829" y="1547765"/>
            <a:ext cx="245529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ECAD4007</a:t>
            </a:r>
          </a:p>
          <a:p>
            <a:pPr algn="ctr"/>
            <a:endParaRPr lang="cy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Cyflwyniad i Ddatblygiad Iaith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899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EC16-965A-7F7D-AEA3-180C32B41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BD91C-5F4F-5E79-466C-27EDA99F9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4198F16-DA7D-23FA-79A3-0BA863C56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0CD6082-0027-7D40-88B8-E45654BF5714}"/>
              </a:ext>
            </a:extLst>
          </p:cNvPr>
          <p:cNvSpPr txBox="1">
            <a:spLocks/>
          </p:cNvSpPr>
          <p:nvPr/>
        </p:nvSpPr>
        <p:spPr>
          <a:xfrm>
            <a:off x="-228600" y="1969390"/>
            <a:ext cx="506105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                             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FAE24B73-E24F-E9CA-BFE9-38ECBE72E213}"/>
              </a:ext>
            </a:extLst>
          </p:cNvPr>
          <p:cNvSpPr txBox="1">
            <a:spLocks/>
          </p:cNvSpPr>
          <p:nvPr/>
        </p:nvSpPr>
        <p:spPr>
          <a:xfrm>
            <a:off x="4380753" y="162685"/>
            <a:ext cx="7392147" cy="544922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cy-GB" dirty="0">
                <a:latin typeface="Comic Sans MS" panose="030F0702030302020204" pitchFamily="66" charset="0"/>
                <a:cs typeface="Arial" panose="020B0604020202020204" pitchFamily="34" charset="0"/>
              </a:rPr>
              <a:t>Dod yn ymwybodol o wahanol ddamcaniaethau datblygiad iaith;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cy-GB" dirty="0">
                <a:latin typeface="Comic Sans MS" panose="030F0702030302020204" pitchFamily="66" charset="0"/>
                <a:cs typeface="Arial" panose="020B0604020202020204" pitchFamily="34" charset="0"/>
              </a:rPr>
              <a:t>Edrych ar y modd mae datblygiad iaith yn gwneud cynnydd;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cy-GB" dirty="0">
                <a:latin typeface="Comic Sans MS" panose="030F0702030302020204" pitchFamily="66" charset="0"/>
                <a:cs typeface="Arial" panose="020B0604020202020204" pitchFamily="34" charset="0"/>
              </a:rPr>
              <a:t>Darganfod pa ymddygiadau sy’n cefnogi datblygiad iaith;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cy-GB" dirty="0">
                <a:latin typeface="Comic Sans MS" panose="030F0702030302020204" pitchFamily="66" charset="0"/>
                <a:cs typeface="Arial" panose="020B0604020202020204" pitchFamily="34" charset="0"/>
              </a:rPr>
              <a:t>Edrych ar ddata sy’n ymwneud â datblygiad iaith;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cy-GB" dirty="0">
                <a:latin typeface="Comic Sans MS" panose="030F0702030302020204" pitchFamily="66" charset="0"/>
                <a:cs typeface="Arial" panose="020B0604020202020204" pitchFamily="34" charset="0"/>
              </a:rPr>
              <a:t>Ystyried sut y gallai ysgol gynorthwyo plentyn fel Ella pan fydd yn dechrau yn yr ysgol.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3940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1B12B-E194-E4C4-9B12-B18756F95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318C8-8FBA-C133-8F00-FD4407D4E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E5CC38E-C1B2-1053-9C68-BD0DBD56CE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3">
            <a:extLst>
              <a:ext uri="{FF2B5EF4-FFF2-40B4-BE49-F238E27FC236}">
                <a16:creationId xmlns:a16="http://schemas.microsoft.com/office/drawing/2014/main" id="{57AF57F1-39F6-8EE4-3BCB-DB20716D0036}"/>
              </a:ext>
            </a:extLst>
          </p:cNvPr>
          <p:cNvSpPr txBox="1">
            <a:spLocks/>
          </p:cNvSpPr>
          <p:nvPr/>
        </p:nvSpPr>
        <p:spPr>
          <a:xfrm>
            <a:off x="3942885" y="49779"/>
            <a:ext cx="430622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Ystyriwch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6" name="Rounded Rectangular Callout 4">
            <a:extLst>
              <a:ext uri="{FF2B5EF4-FFF2-40B4-BE49-F238E27FC236}">
                <a16:creationId xmlns:a16="http://schemas.microsoft.com/office/drawing/2014/main" id="{92F0EB45-A25D-670E-6932-ACADEA92B22F}"/>
              </a:ext>
            </a:extLst>
          </p:cNvPr>
          <p:cNvSpPr/>
          <p:nvPr/>
        </p:nvSpPr>
        <p:spPr>
          <a:xfrm>
            <a:off x="1981200" y="1376913"/>
            <a:ext cx="8229600" cy="3810490"/>
          </a:xfrm>
          <a:prstGeom prst="wedgeRoundRectCallout">
            <a:avLst>
              <a:gd name="adj1" fmla="val -34245"/>
              <a:gd name="adj2" fmla="val 70331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‘Learning language is complex, so much so that no one has yet been able to </a:t>
            </a:r>
            <a:r>
              <a:rPr lang="en-US" sz="3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programme</a:t>
            </a:r>
            <a:r>
              <a:rPr lang="en-US" sz="3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computer to do what we as human beings seem to do ‘by magic’ (Gross, 2013:4).  </a:t>
            </a:r>
          </a:p>
        </p:txBody>
      </p:sp>
    </p:spTree>
    <p:extLst>
      <p:ext uri="{BB962C8B-B14F-4D97-AF65-F5344CB8AC3E}">
        <p14:creationId xmlns:p14="http://schemas.microsoft.com/office/powerpoint/2010/main" val="187861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A4FEE-3A35-F97F-28A6-9326EF4D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DBED5-A443-5190-E9CB-3D781870F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6CC64E6D-5533-6AF0-FD60-1F53B3F128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114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F6F062DD-6B5C-CB4A-CB8A-BF5CD649B242}"/>
              </a:ext>
            </a:extLst>
          </p:cNvPr>
          <p:cNvSpPr txBox="1">
            <a:spLocks/>
          </p:cNvSpPr>
          <p:nvPr/>
        </p:nvSpPr>
        <p:spPr>
          <a:xfrm>
            <a:off x="3710019" y="429940"/>
            <a:ext cx="47719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ydy iaith?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8377448-F4E4-2BB1-9BD5-37E087096FD8}"/>
              </a:ext>
            </a:extLst>
          </p:cNvPr>
          <p:cNvSpPr txBox="1">
            <a:spLocks/>
          </p:cNvSpPr>
          <p:nvPr/>
        </p:nvSpPr>
        <p:spPr>
          <a:xfrm>
            <a:off x="4152900" y="1817812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1122F5B3-250C-0D6F-D11D-CA2CE8864C5E}"/>
              </a:ext>
            </a:extLst>
          </p:cNvPr>
          <p:cNvSpPr txBox="1">
            <a:spLocks/>
          </p:cNvSpPr>
          <p:nvPr/>
        </p:nvSpPr>
        <p:spPr>
          <a:xfrm>
            <a:off x="164812" y="2055813"/>
            <a:ext cx="47719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Pryd mae baban yn adnabod iaith?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B6D5E02E-5B3C-BFE4-AF36-5E0EB90E03D3}"/>
              </a:ext>
            </a:extLst>
          </p:cNvPr>
          <p:cNvSpPr txBox="1">
            <a:spLocks/>
          </p:cNvSpPr>
          <p:nvPr/>
        </p:nvSpPr>
        <p:spPr>
          <a:xfrm>
            <a:off x="6840529" y="3602498"/>
            <a:ext cx="47719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Sut ydyn ni’n datblygu iaith lafar?</a:t>
            </a:r>
          </a:p>
        </p:txBody>
      </p:sp>
    </p:spTree>
    <p:extLst>
      <p:ext uri="{BB962C8B-B14F-4D97-AF65-F5344CB8AC3E}">
        <p14:creationId xmlns:p14="http://schemas.microsoft.com/office/powerpoint/2010/main" val="51823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2A08D-A3FB-A478-7D04-614A47378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A1E10-EACB-526E-6501-F36EFE16B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0AE6E92-B45B-7BC5-2395-779ED2E0EE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6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C315D37-0B27-D1CB-5452-4E6C9AEF07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865" y="4223159"/>
            <a:ext cx="5181600" cy="110664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4CF2958-FA32-656D-FD5E-08ABC92B5DFC}"/>
              </a:ext>
            </a:extLst>
          </p:cNvPr>
          <p:cNvSpPr txBox="1">
            <a:spLocks/>
          </p:cNvSpPr>
          <p:nvPr/>
        </p:nvSpPr>
        <p:spPr>
          <a:xfrm>
            <a:off x="1853200" y="160840"/>
            <a:ext cx="28712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723429A-4A36-935A-F2D3-D587FD029B7D}"/>
              </a:ext>
            </a:extLst>
          </p:cNvPr>
          <p:cNvSpPr txBox="1">
            <a:spLocks/>
          </p:cNvSpPr>
          <p:nvPr/>
        </p:nvSpPr>
        <p:spPr>
          <a:xfrm>
            <a:off x="4547064" y="-42713"/>
            <a:ext cx="28712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Camau</a:t>
            </a:r>
            <a:endParaRPr lang="en-GB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CBEC46-81CC-057E-2FA8-EE3BA3A46A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98" y="1751725"/>
            <a:ext cx="9204803" cy="216478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200D6A1-2574-1A9B-D818-5206AFA6B872}"/>
              </a:ext>
            </a:extLst>
          </p:cNvPr>
          <p:cNvSpPr txBox="1"/>
          <p:nvPr/>
        </p:nvSpPr>
        <p:spPr>
          <a:xfrm>
            <a:off x="1493597" y="993330"/>
            <a:ext cx="9114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https://www.llyw.cymru/dysgu-siarad-oedrannau-chyfnodau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640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F1F09-C408-0EC3-5B4E-F5A750B75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D2C45-E66C-351B-E9B9-A1325EC81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3EC420A-9F73-1563-CBDB-4262C540DC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388A7FB-9A9F-AD6D-6A50-2841C692F4D0}"/>
              </a:ext>
            </a:extLst>
          </p:cNvPr>
          <p:cNvSpPr txBox="1">
            <a:spLocks/>
          </p:cNvSpPr>
          <p:nvPr/>
        </p:nvSpPr>
        <p:spPr>
          <a:xfrm>
            <a:off x="102553" y="140710"/>
            <a:ext cx="11812250" cy="539085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>
              <a:solidFill>
                <a:srgbClr val="002060"/>
              </a:solidFill>
            </a:endParaRPr>
          </a:p>
          <a:p>
            <a:pPr marL="0" indent="0">
              <a:lnSpc>
                <a:spcPct val="17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datblygiad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broses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ryfeddol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Ystyrier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er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enghraifft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gwahaniaeth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rhwng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babi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newydd-anedig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phlentyn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tair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blwydd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Dros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tair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blynedd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plentyn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bach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wedi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defnyddio’i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ddibenion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soffestigedig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iawn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disgrifio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sylwebu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cwestiynau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mynnu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gorchymyn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a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holi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plentyn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tair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at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rhagenwau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(fi,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..)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arddodiaid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(dan,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…),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gorffennol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cynnig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syniadau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Yn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weddol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ddealladwy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ran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amlaf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enwedig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phobl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hadnabod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teimlo’n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gysurus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plenty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teirblwydd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resymu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– er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enghraifft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benderfynu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ddylid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wneud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pan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fyddwn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wedi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blino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gysglyd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eisiau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bwyd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blaen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Ac er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fod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deall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cwestiwn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iawn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plentyn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teirblwydd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ateb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bob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tro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dibynnu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gynnifer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ohonon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hwyl.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Siencyn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Richards, 2010, t.155)</a:t>
            </a:r>
          </a:p>
        </p:txBody>
      </p:sp>
    </p:spTree>
    <p:extLst>
      <p:ext uri="{BB962C8B-B14F-4D97-AF65-F5344CB8AC3E}">
        <p14:creationId xmlns:p14="http://schemas.microsoft.com/office/powerpoint/2010/main" val="4253652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3A5D3-8EF2-9EF3-3157-EB48AA365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F11E6-F4D6-E441-AC9D-1CD0C454D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B921452-F848-7C57-79EF-A7015B736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3E68C51-278D-842F-7FD6-D59DA8011061}"/>
              </a:ext>
            </a:extLst>
          </p:cNvPr>
          <p:cNvSpPr txBox="1">
            <a:spLocks/>
          </p:cNvSpPr>
          <p:nvPr/>
        </p:nvSpPr>
        <p:spPr>
          <a:xfrm>
            <a:off x="368265" y="175604"/>
            <a:ext cx="5031858" cy="9732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Damcaniaethau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BC2D1A-5701-9DBA-05C1-C23CD6781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25734">
            <a:off x="5163738" y="2322133"/>
            <a:ext cx="1864521" cy="249884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8AB552-6CBA-0A36-BD11-95ACD262A4CD}"/>
              </a:ext>
            </a:extLst>
          </p:cNvPr>
          <p:cNvSpPr/>
          <p:nvPr/>
        </p:nvSpPr>
        <p:spPr>
          <a:xfrm>
            <a:off x="7957718" y="4486312"/>
            <a:ext cx="388600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Gwybyddolwr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Cognitivist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D8C54A-DA80-2F78-906F-48AAA090240F}"/>
              </a:ext>
            </a:extLst>
          </p:cNvPr>
          <p:cNvSpPr/>
          <p:nvPr/>
        </p:nvSpPr>
        <p:spPr>
          <a:xfrm>
            <a:off x="369770" y="4462021"/>
            <a:ext cx="388600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Ymddygiadwr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A78458-70EA-5198-EB3A-B7F980FCB627}"/>
              </a:ext>
            </a:extLst>
          </p:cNvPr>
          <p:cNvSpPr/>
          <p:nvPr/>
        </p:nvSpPr>
        <p:spPr>
          <a:xfrm>
            <a:off x="4282824" y="1076352"/>
            <a:ext cx="3759362" cy="13111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Cynhenidydd</a:t>
            </a:r>
            <a:endParaRPr lang="en-US" sz="4400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80000"/>
              </a:lnSpc>
            </a:pPr>
            <a:r>
              <a:rPr lang="en-US" sz="4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Nativist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28B55B9B-3131-EB08-C0CB-4C4FEAF34D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907" y="1243502"/>
            <a:ext cx="2738063" cy="3345023"/>
          </a:xfrm>
          <a:prstGeom prst="rect">
            <a:avLst/>
          </a:prstGeom>
        </p:spPr>
      </p:pic>
      <p:pic>
        <p:nvPicPr>
          <p:cNvPr id="12" name="Picture 11" descr="A person in a suit&#10;&#10;Description automatically generated with medium confidence">
            <a:extLst>
              <a:ext uri="{FF2B5EF4-FFF2-40B4-BE49-F238E27FC236}">
                <a16:creationId xmlns:a16="http://schemas.microsoft.com/office/drawing/2014/main" id="{E19B6AB7-5B21-DB41-0D31-4D7E0C83AC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951" y="1172029"/>
            <a:ext cx="2397834" cy="331428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26AE9-1FBB-1726-FA8D-FF8098EA6384}"/>
              </a:ext>
            </a:extLst>
          </p:cNvPr>
          <p:cNvSpPr txBox="1"/>
          <p:nvPr/>
        </p:nvSpPr>
        <p:spPr>
          <a:xfrm>
            <a:off x="4533254" y="5016014"/>
            <a:ext cx="3125488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537195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F8378-B04A-DBC8-4F92-A5F784C8D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04C8A-58AD-D398-4606-84FD5A2203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FBFB532-019D-475E-BA7C-EF6EF87F88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43"/>
            <a:ext cx="12192000" cy="6861143"/>
          </a:xfrm>
          <a:prstGeom prst="rect">
            <a:avLst/>
          </a:prstGeom>
        </p:spPr>
      </p:pic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CC6FA4C0-FDFD-60F6-E942-A45B3486676B}"/>
              </a:ext>
            </a:extLst>
          </p:cNvPr>
          <p:cNvSpPr txBox="1">
            <a:spLocks/>
          </p:cNvSpPr>
          <p:nvPr/>
        </p:nvSpPr>
        <p:spPr>
          <a:xfrm rot="21193118">
            <a:off x="482697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“… that 50% of children and young people from areas of social disadvantage have long-term speech, language and communication needs (SLCN) compared with 10% across areas.”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Royal College of Speech and Language Therapists (2019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1200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E8390C66-049C-FF26-5F95-4D5D9A74C555}"/>
              </a:ext>
            </a:extLst>
          </p:cNvPr>
          <p:cNvSpPr txBox="1">
            <a:spLocks/>
          </p:cNvSpPr>
          <p:nvPr/>
        </p:nvSpPr>
        <p:spPr>
          <a:xfrm rot="301101">
            <a:off x="6520732" y="2246090"/>
            <a:ext cx="5301928" cy="477201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England, children who were eligible for free school meals were 2 times more likely not to achieve expected levels of CLL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[Communication, Language and Literacy]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than children who were not eligible for FSM.” 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(2017, p.15)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8064589-78C2-C293-11DD-9977B36178A8}"/>
              </a:ext>
            </a:extLst>
          </p:cNvPr>
          <p:cNvSpPr txBox="1">
            <a:spLocks/>
          </p:cNvSpPr>
          <p:nvPr/>
        </p:nvSpPr>
        <p:spPr>
          <a:xfrm>
            <a:off x="3418540" y="262362"/>
            <a:ext cx="5378825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Adroddiadau</a:t>
            </a:r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Peri </a:t>
            </a:r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Pryder</a:t>
            </a:r>
            <a:endParaRPr lang="en-GB" sz="40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0873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FD9EB-8EA3-BCC2-CF7C-FFE299249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88762-CD4B-CF3C-57DC-4FFDEF67D4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EB6B1F9-24BF-3CCF-1B20-729C2963E9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77812B0-DD66-EF00-0819-762ADD60E683}"/>
              </a:ext>
            </a:extLst>
          </p:cNvPr>
          <p:cNvSpPr txBox="1">
            <a:spLocks/>
          </p:cNvSpPr>
          <p:nvPr/>
        </p:nvSpPr>
        <p:spPr>
          <a:xfrm>
            <a:off x="704386" y="576688"/>
            <a:ext cx="10959790" cy="49320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lnSpc>
                <a:spcPct val="160000"/>
              </a:lnSpc>
              <a:buFont typeface="Arial" panose="020B0604020202020204" pitchFamily="34" charset="0"/>
              <a:buNone/>
            </a:pP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 2009,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cyhoeddodd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Sefydliad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Joseph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Rowtree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i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What is Needed to End Child Poverty in Wales?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chafwyd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ynddo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gadarnhad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bod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oddeutu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32% o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blant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yng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Nghymru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byw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tlodi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(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Rowtree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2009). 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cyswllt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rhwng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tlodi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 a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chyrhaeddiad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addysgol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isel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wedi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hen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sefydlu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Amlinellodd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Egan (2007)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nifer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bolisïau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addysgol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blaengar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yng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Nghymru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ddatblygwyd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er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mwyn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ceisio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unioni’r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annhegwch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gwahaniaethol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deullio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dlodi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effeithio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lwyddiant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addysgol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byw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tlodi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er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enghraifft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Dechrau’n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Deg a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Chlybiau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Brecwast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Rhad.</a:t>
            </a:r>
          </a:p>
          <a:p>
            <a:pPr marL="0" indent="0" algn="r">
              <a:lnSpc>
                <a:spcPct val="160000"/>
              </a:lnSpc>
              <a:buFont typeface="Arial" panose="020B0604020202020204" pitchFamily="34" charset="0"/>
              <a:buNone/>
            </a:pP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Siencyn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2010, t.10)</a:t>
            </a:r>
          </a:p>
        </p:txBody>
      </p:sp>
    </p:spTree>
    <p:extLst>
      <p:ext uri="{BB962C8B-B14F-4D97-AF65-F5344CB8AC3E}">
        <p14:creationId xmlns:p14="http://schemas.microsoft.com/office/powerpoint/2010/main" val="3364011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3BE25-4E5C-3487-8A82-7979520A6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FD8EC-97B4-C573-0F16-4A43703B3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0A49592-CC74-45FC-561C-D5E9CF653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98F937A-889C-3616-259D-70DFDD5AB996}"/>
              </a:ext>
            </a:extLst>
          </p:cNvPr>
          <p:cNvSpPr txBox="1">
            <a:spLocks/>
          </p:cNvSpPr>
          <p:nvPr/>
        </p:nvSpPr>
        <p:spPr>
          <a:xfrm>
            <a:off x="130053" y="180893"/>
            <a:ext cx="5044086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adroddiadau</a:t>
            </a:r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peri </a:t>
            </a:r>
            <a:r>
              <a:rPr lang="en-GB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pryder</a:t>
            </a:r>
            <a:endParaRPr lang="en-GB" sz="40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49CCC5-3A49-5E0B-F43C-01D05CA3EA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054" y="1506456"/>
            <a:ext cx="6159500" cy="42672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DB03F2D-3220-5C08-A3FD-1E6793BA5FC1}"/>
              </a:ext>
            </a:extLst>
          </p:cNvPr>
          <p:cNvSpPr/>
          <p:nvPr/>
        </p:nvSpPr>
        <p:spPr>
          <a:xfrm>
            <a:off x="195248" y="4573327"/>
            <a:ext cx="492883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https://resourcecentre.savethechildren.net/sites/default/files/documents/barod_i_ddarllen-papur_briffio_polisi.pdf</a:t>
            </a:r>
            <a:endParaRPr lang="en-US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9DE9CD-80CD-DF7C-DC51-54670128EF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48" y="2520294"/>
            <a:ext cx="4837997" cy="1736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074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1089D-C684-3A61-3FA1-EB8D5C8A3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3E72F-117A-EEA5-7ED3-2643705BC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7B7B8F6-8AFB-13DF-4354-AB544528C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6BB309-B001-1008-3268-975073C0DE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472" y="1717248"/>
            <a:ext cx="6628591" cy="3912587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36377C2-475A-F92B-D324-72BB3F8153DF}"/>
              </a:ext>
            </a:extLst>
          </p:cNvPr>
          <p:cNvSpPr txBox="1">
            <a:spLocks/>
          </p:cNvSpPr>
          <p:nvPr/>
        </p:nvSpPr>
        <p:spPr>
          <a:xfrm>
            <a:off x="3651800" y="230188"/>
            <a:ext cx="4403933" cy="13332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3078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85B40-3154-0614-7490-AACB2A4E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5A993-7B28-5BDA-D20C-804965AC3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16A6985-C196-64FF-77C0-20339E2460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E46215A-4263-5090-DCB4-E8DF23E7EC1A}"/>
              </a:ext>
            </a:extLst>
          </p:cNvPr>
          <p:cNvSpPr txBox="1">
            <a:spLocks/>
          </p:cNvSpPr>
          <p:nvPr/>
        </p:nvSpPr>
        <p:spPr>
          <a:xfrm>
            <a:off x="4034327" y="305118"/>
            <a:ext cx="3944348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Cyngor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Rieni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AA31AB4-1CA3-3D14-F8B4-31CE413ED5DD}"/>
              </a:ext>
            </a:extLst>
          </p:cNvPr>
          <p:cNvSpPr txBox="1">
            <a:spLocks/>
          </p:cNvSpPr>
          <p:nvPr/>
        </p:nvSpPr>
        <p:spPr>
          <a:xfrm rot="20916212">
            <a:off x="152831" y="1950513"/>
            <a:ext cx="3662359" cy="1039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fyddai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cyngor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rieni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8" descr="A picture containing wall, reading&#10;&#10;Description automatically generated">
            <a:extLst>
              <a:ext uri="{FF2B5EF4-FFF2-40B4-BE49-F238E27FC236}">
                <a16:creationId xmlns:a16="http://schemas.microsoft.com/office/drawing/2014/main" id="{C7F891F0-9985-F343-03FA-0C88D1B962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243" y="2215512"/>
            <a:ext cx="4895514" cy="325774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75750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08363-93E2-B469-37EB-65672F07E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7EC87-F136-2841-EAAA-90CE8C79C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55B8D40-55E5-46D9-BE92-DA833DC2D8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5B39E5C-D188-A051-E351-B9933FCF8789}"/>
              </a:ext>
            </a:extLst>
          </p:cNvPr>
          <p:cNvSpPr txBox="1">
            <a:spLocks/>
          </p:cNvSpPr>
          <p:nvPr/>
        </p:nvSpPr>
        <p:spPr>
          <a:xfrm>
            <a:off x="300901" y="95344"/>
            <a:ext cx="11383536" cy="56469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rhieni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bwysig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iawn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natblygiad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broses o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gaffael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cyfnod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cynnar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Rhieni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–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oedolion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eraill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allweddol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gwrs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canu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i’w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chwarae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gemau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bawd,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goglais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cwtsh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rhieni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oedolion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eraill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a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babis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ffordd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arbennig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Cyfeirir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y math hon o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ieithwedd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neu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gywair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ieithyddol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mameg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(motherese),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gofaleg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(caretaker speech) neu,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syml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oedolion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blant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(adult speech to children).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Clywir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math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elfennau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penodol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megis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ailadrodd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aralleirio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goslefu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pendant,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enwi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cyson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defnydd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ystumiau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corfforol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ystumiau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wyneb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Gwelir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cael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adlewyrchu’n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aml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niwylliant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rhigymau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hwiangerddi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plant.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Siencyn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Richards, 2010, t.157)</a:t>
            </a:r>
          </a:p>
        </p:txBody>
      </p:sp>
    </p:spTree>
    <p:extLst>
      <p:ext uri="{BB962C8B-B14F-4D97-AF65-F5344CB8AC3E}">
        <p14:creationId xmlns:p14="http://schemas.microsoft.com/office/powerpoint/2010/main" val="1040870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C740-151B-6733-234F-D75980083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3ECC8-D9B5-4597-A874-C754688FE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3B2B39A-A1D8-8CC3-3CAC-D694C96C9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5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8924CF8-413F-39F3-4BE0-63FBBE12A0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0669" y="1370976"/>
            <a:ext cx="2136176" cy="301777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9D405C7-9761-3647-F000-8B826A671862}"/>
              </a:ext>
            </a:extLst>
          </p:cNvPr>
          <p:cNvSpPr txBox="1">
            <a:spLocks/>
          </p:cNvSpPr>
          <p:nvPr/>
        </p:nvSpPr>
        <p:spPr>
          <a:xfrm>
            <a:off x="1895838" y="211205"/>
            <a:ext cx="8553876" cy="11537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Mentrau i Gefnogi Rhieni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AB5E04-53F0-015F-A040-8D398881C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800" y="1749414"/>
            <a:ext cx="3013928" cy="30139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3F9807-F4FE-4EE9-BDEA-CCF6BB9BBB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9180" y="2517129"/>
            <a:ext cx="3573037" cy="14784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C8E2D72-40A7-E2C8-3260-B08C3B0AEB2B}"/>
              </a:ext>
            </a:extLst>
          </p:cNvPr>
          <p:cNvSpPr txBox="1"/>
          <p:nvPr/>
        </p:nvSpPr>
        <p:spPr>
          <a:xfrm>
            <a:off x="8923018" y="4505093"/>
            <a:ext cx="3053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6"/>
              </a:rPr>
              <a:t>https://llyw.cymru/sites/default/files/publications/2020-11/siarad-gyda-fi.pdf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441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DCC81-74C2-F14A-3723-7B7E94EEC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D059D-66DB-1086-558C-2CE41853F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A1E662DA-8C4E-F19A-D2A9-523FF119AF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F4C68C0-E9F8-3531-4FAE-7BE1F009BB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1635933"/>
              </p:ext>
            </p:extLst>
          </p:nvPr>
        </p:nvGraphicFramePr>
        <p:xfrm>
          <a:off x="5368519" y="413267"/>
          <a:ext cx="6906427" cy="4840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752032E6-F158-88DC-A208-7E66B9A96A73}"/>
              </a:ext>
            </a:extLst>
          </p:cNvPr>
          <p:cNvSpPr txBox="1">
            <a:spLocks/>
          </p:cNvSpPr>
          <p:nvPr/>
        </p:nvSpPr>
        <p:spPr>
          <a:xfrm>
            <a:off x="340408" y="345815"/>
            <a:ext cx="4067798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Rôl Iaith  Mewn Dysgu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01472E-CAF3-D0C6-A0A5-2E80852DB4B1}"/>
              </a:ext>
            </a:extLst>
          </p:cNvPr>
          <p:cNvSpPr txBox="1"/>
          <p:nvPr/>
        </p:nvSpPr>
        <p:spPr>
          <a:xfrm>
            <a:off x="533543" y="2119455"/>
            <a:ext cx="5191915" cy="33550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400" dirty="0">
                <a:latin typeface="Comic Sans MS" panose="030F0702030302020204" pitchFamily="66" charset="0"/>
                <a:cs typeface="Arial" panose="020B0604020202020204" pitchFamily="34" charset="0"/>
              </a:rPr>
              <a:t>Mae llawer o dystiolaeth ymchwil sy’n awgrymu, pan fydd ysgolion yn cymryd camau i ddatblygu sgiliau iaith lafar disgyblion, fod cyrhaeddiad cyffredinol y disgyblion yn gwella.</a:t>
            </a:r>
          </a:p>
        </p:txBody>
      </p:sp>
    </p:spTree>
    <p:extLst>
      <p:ext uri="{BB962C8B-B14F-4D97-AF65-F5344CB8AC3E}">
        <p14:creationId xmlns:p14="http://schemas.microsoft.com/office/powerpoint/2010/main" val="2027772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5DC6-CD0E-0B92-83BA-997FD85B8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4458D-A6E1-BACC-0C35-2E982D67B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5280AF36-5E25-5863-C9A0-02704511E0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CC5B2F-044E-C0D2-47C0-4B35FD55B9A1}"/>
              </a:ext>
            </a:extLst>
          </p:cNvPr>
          <p:cNvSpPr txBox="1">
            <a:spLocks/>
          </p:cNvSpPr>
          <p:nvPr/>
        </p:nvSpPr>
        <p:spPr>
          <a:xfrm>
            <a:off x="512956" y="1605187"/>
            <a:ext cx="10840844" cy="26322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US" dirty="0"/>
              <a:t>	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dirty="0"/>
              <a:t>   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Research from the EPPSI study (Siraj-Blatchford </a:t>
            </a:r>
            <a:r>
              <a:rPr lang="en-US" i="1" dirty="0">
                <a:latin typeface="Comic Sans MS" panose="030F0702030302020204" pitchFamily="66" charset="0"/>
                <a:cs typeface="Arial" panose="020B0604020202020204" pitchFamily="34" charset="0"/>
              </a:rPr>
              <a:t>et al., 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2011) revealed that outstanding teachers in highly effective schools use dialogic teaching and learning, collaborative talk and instructional conversations to raise the standards of pupils’ language. (Gross, 2013).  </a:t>
            </a:r>
          </a:p>
        </p:txBody>
      </p:sp>
      <p:pic>
        <p:nvPicPr>
          <p:cNvPr id="7" name="Picture 6" descr="A picture containing text, plant, tree, maple&#10;&#10;Description automatically generated">
            <a:extLst>
              <a:ext uri="{FF2B5EF4-FFF2-40B4-BE49-F238E27FC236}">
                <a16:creationId xmlns:a16="http://schemas.microsoft.com/office/drawing/2014/main" id="{EAE29D74-8241-D0E5-7CEA-AE6929753A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0126" y="3768435"/>
            <a:ext cx="1648586" cy="221147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7E7C6CA-5ED0-165F-6898-951A9EEC6A9B}"/>
              </a:ext>
            </a:extLst>
          </p:cNvPr>
          <p:cNvSpPr txBox="1">
            <a:spLocks/>
          </p:cNvSpPr>
          <p:nvPr/>
        </p:nvSpPr>
        <p:spPr>
          <a:xfrm>
            <a:off x="748145" y="338065"/>
            <a:ext cx="4211782" cy="82571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Newyddion</a:t>
            </a:r>
            <a:r>
              <a:rPr lang="en-US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Da</a:t>
            </a:r>
          </a:p>
        </p:txBody>
      </p:sp>
    </p:spTree>
    <p:extLst>
      <p:ext uri="{BB962C8B-B14F-4D97-AF65-F5344CB8AC3E}">
        <p14:creationId xmlns:p14="http://schemas.microsoft.com/office/powerpoint/2010/main" val="236373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B25A6-8198-CE41-9ED9-E17144DAB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831F7-E6B6-325F-03F8-15827C5DFB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53323846-7EEA-5332-008A-68B9097CC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A54D4E-3761-E566-31DC-79957EBD24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79" y="471055"/>
            <a:ext cx="11503041" cy="34550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D710EB-6C61-7325-211A-259C599CEE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4179" y="3458707"/>
            <a:ext cx="1774293" cy="24774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15226E-E49C-BA77-3B0E-99AEE98B00A4}"/>
              </a:ext>
            </a:extLst>
          </p:cNvPr>
          <p:cNvSpPr txBox="1"/>
          <p:nvPr/>
        </p:nvSpPr>
        <p:spPr>
          <a:xfrm>
            <a:off x="7086113" y="4746364"/>
            <a:ext cx="218901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tudalen 81</a:t>
            </a:r>
          </a:p>
        </p:txBody>
      </p:sp>
    </p:spTree>
    <p:extLst>
      <p:ext uri="{BB962C8B-B14F-4D97-AF65-F5344CB8AC3E}">
        <p14:creationId xmlns:p14="http://schemas.microsoft.com/office/powerpoint/2010/main" val="952255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7DA1B-82B8-5E7E-D82E-3003B54CD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826A1-EF4A-6E22-51FF-039E7D6FF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C1A4884-A465-3890-354E-3EE387DD8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E25DFBAB-ED17-6BE2-E951-10D615EF98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44" y="583839"/>
            <a:ext cx="8074891" cy="49691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9824A0-FB0E-9FD6-AF0D-B9A3733D59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154" y="623371"/>
            <a:ext cx="2481864" cy="346536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63EB9C-F0E5-DD16-320C-2BFA6CB85791}"/>
              </a:ext>
            </a:extLst>
          </p:cNvPr>
          <p:cNvSpPr txBox="1"/>
          <p:nvPr/>
        </p:nvSpPr>
        <p:spPr>
          <a:xfrm>
            <a:off x="9231744" y="4827681"/>
            <a:ext cx="218901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tudalen 81</a:t>
            </a:r>
          </a:p>
        </p:txBody>
      </p:sp>
    </p:spTree>
    <p:extLst>
      <p:ext uri="{BB962C8B-B14F-4D97-AF65-F5344CB8AC3E}">
        <p14:creationId xmlns:p14="http://schemas.microsoft.com/office/powerpoint/2010/main" val="7984119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33E0C-1742-64CF-D8D8-9C7D6B93A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EC887-B4E3-926E-CC9D-6A9E56581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99EA7B7-A66A-130C-E28E-9995FE5068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B17CE0-A996-DCC3-CEDB-66BC1F0C55AA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31EE1F-25DE-668C-8487-BCA20A4C8A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9"/>
          <a:stretch/>
        </p:blipFill>
        <p:spPr>
          <a:xfrm>
            <a:off x="7294423" y="0"/>
            <a:ext cx="4571143" cy="60898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7EB345-AA43-33DC-1CD6-EC8387EC27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843" y="0"/>
            <a:ext cx="4648580" cy="6089843"/>
          </a:xfrm>
          <a:prstGeom prst="rect">
            <a:avLst/>
          </a:prstGeom>
        </p:spPr>
      </p:pic>
      <p:pic>
        <p:nvPicPr>
          <p:cNvPr id="9" name="Content Placeholder 8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FB310C24-E5C7-A40E-B522-88F3D25EFF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"/>
          <a:stretch/>
        </p:blipFill>
        <p:spPr>
          <a:xfrm>
            <a:off x="187204" y="1461931"/>
            <a:ext cx="2271436" cy="316598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08127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3FA88-164A-03CD-B99B-CC62F5EE6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2CE4B-2DFB-48C0-E09B-5ADF99507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10FDEF2-3871-D58B-0C65-1A38A148B9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F854AD8-C101-6A80-79C0-ED44DEBE39A5}"/>
              </a:ext>
            </a:extLst>
          </p:cNvPr>
          <p:cNvSpPr txBox="1">
            <a:spLocks/>
          </p:cNvSpPr>
          <p:nvPr/>
        </p:nvSpPr>
        <p:spPr>
          <a:xfrm>
            <a:off x="532571" y="71858"/>
            <a:ext cx="11022120" cy="10356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Ella –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ble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fyddech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proffil</a:t>
            </a:r>
            <a:r>
              <a:rPr lang="en-GB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8F8CB4-AB41-4B6C-250F-295E2C9F583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5890" y="2318253"/>
            <a:ext cx="2466109" cy="3544199"/>
          </a:xfrm>
          <a:prstGeom prst="rect">
            <a:avLst/>
          </a:prstGeom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F8D96647-0F4D-6AB2-7B5C-636DB98B2A8B}"/>
              </a:ext>
            </a:extLst>
          </p:cNvPr>
          <p:cNvSpPr txBox="1">
            <a:spLocks/>
          </p:cNvSpPr>
          <p:nvPr/>
        </p:nvSpPr>
        <p:spPr>
          <a:xfrm>
            <a:off x="249382" y="1523999"/>
            <a:ext cx="10917382" cy="433845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b="1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Sgiliau Iaith, Llythrennedd a Chyfathrebu</a:t>
            </a:r>
            <a:endParaRPr lang="cy-GB" sz="2000" dirty="0">
              <a:solidFill>
                <a:prstClr val="black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gallu siarad, er nid bob amser yn glir, gan ddefnyddio nifer o ymatebion un gair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Mae’n gallu clywed ac mae ganddi sgiliau gwrando da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Mae’n gallu dal pensil gyda gafael pedwar bys ar led a sgriblan ar bapur 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defnyddio ystumiau i gyfleu ei hanghenion, er y gall fod yn amharod iawn i wneud hynny. 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Anaml y bydd yn cychwyn siarad, ond bydd yn ymateb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Nid yw eto wedi pennu’n bendant pa law sydd orau ganddi ac ni all ddynwared llinellau igam-ogam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chwarae’n dawel ochr yn ochr â’i chyfoedion yn yr ardal chwarae rôl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Mae’n siarad o bryd i’w gilydd mewn brawddegau o bump i chwe gair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gallu galw i gof rannau o stori</a:t>
            </a:r>
            <a:endParaRPr lang="cy-GB" sz="2000" dirty="0">
              <a:solidFill>
                <a:srgbClr val="000000"/>
              </a:solidFill>
              <a:latin typeface="Comic Sans MS" panose="030F0702030302020204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Nid yw Ella’n gallu adrodd stori fer </a:t>
            </a:r>
            <a:r>
              <a:rPr lang="cy-GB" sz="18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yn llawn</a:t>
            </a: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0403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E7599-D687-E86B-A852-4119E9BF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7C54D-1103-5F0D-7544-0A5960628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DC6694F-0663-CF8A-B0EE-E3FCE4846C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31AB47-A418-E5B0-6682-79465D5403F0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C508AB-A0C2-B6EA-EE95-25B46EBB9F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328" y="451495"/>
            <a:ext cx="5918200" cy="736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7956C2-D3EB-35DF-1198-F41B110DBB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083" y="1310711"/>
            <a:ext cx="4203700" cy="4533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0BCC260-658E-95B0-3D9D-C8D768573B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388" y="1317769"/>
            <a:ext cx="2790631" cy="40209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918EF3D-CEFE-981B-4EBA-C4CDB2C195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491" y="2261688"/>
            <a:ext cx="2472720" cy="2290679"/>
          </a:xfrm>
          <a:prstGeom prst="rect">
            <a:avLst/>
          </a:prstGeom>
        </p:spPr>
      </p:pic>
      <p:sp>
        <p:nvSpPr>
          <p:cNvPr id="11" name="Right Arrow 12">
            <a:extLst>
              <a:ext uri="{FF2B5EF4-FFF2-40B4-BE49-F238E27FC236}">
                <a16:creationId xmlns:a16="http://schemas.microsoft.com/office/drawing/2014/main" id="{0A985840-99CB-977B-FB9F-9AFF2FF446FE}"/>
              </a:ext>
            </a:extLst>
          </p:cNvPr>
          <p:cNvSpPr/>
          <p:nvPr/>
        </p:nvSpPr>
        <p:spPr>
          <a:xfrm>
            <a:off x="577516" y="200016"/>
            <a:ext cx="5197642" cy="8961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Datganiad</a:t>
            </a:r>
            <a:r>
              <a:rPr lang="en-US" sz="2400" b="1" dirty="0"/>
              <a:t>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bwysig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EF717D-F4C0-FB84-0E31-61484FD0372F}"/>
              </a:ext>
            </a:extLst>
          </p:cNvPr>
          <p:cNvSpPr txBox="1"/>
          <p:nvPr/>
        </p:nvSpPr>
        <p:spPr>
          <a:xfrm>
            <a:off x="3725891" y="5243375"/>
            <a:ext cx="3189874" cy="646331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mwy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hyn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fodwl</a:t>
            </a:r>
            <a:r>
              <a:rPr lang="en-US" b="1" dirty="0">
                <a:solidFill>
                  <a:srgbClr val="002060"/>
                </a:solidFill>
              </a:rPr>
              <a:t>: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ECAD4008</a:t>
            </a:r>
          </a:p>
        </p:txBody>
      </p:sp>
    </p:spTree>
    <p:extLst>
      <p:ext uri="{BB962C8B-B14F-4D97-AF65-F5344CB8AC3E}">
        <p14:creationId xmlns:p14="http://schemas.microsoft.com/office/powerpoint/2010/main" val="14946524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206D3-92C0-7605-F138-78090A376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FB6A6-0B97-0658-2EE8-539DE6361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5221B9A2-71AB-1D7C-7105-723A56E586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3EE979-4CF8-BC6E-4BFF-D429650068ED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DA4C7B-6E5A-61D3-9423-A332A45324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3191" y="1142205"/>
            <a:ext cx="3917727" cy="47060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0CF1C5-3BFC-7D65-4DBF-E1E43E51A9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9057" y="267876"/>
            <a:ext cx="8826500" cy="622300"/>
          </a:xfrm>
          <a:prstGeom prst="rect">
            <a:avLst/>
          </a:prstGeom>
        </p:spPr>
      </p:pic>
      <p:sp>
        <p:nvSpPr>
          <p:cNvPr id="9" name="Right Arrow 11">
            <a:extLst>
              <a:ext uri="{FF2B5EF4-FFF2-40B4-BE49-F238E27FC236}">
                <a16:creationId xmlns:a16="http://schemas.microsoft.com/office/drawing/2014/main" id="{A699CFDB-4B94-72F7-976A-AAC410F070A7}"/>
              </a:ext>
            </a:extLst>
          </p:cNvPr>
          <p:cNvSpPr/>
          <p:nvPr/>
        </p:nvSpPr>
        <p:spPr>
          <a:xfrm rot="20875093">
            <a:off x="443182" y="1023496"/>
            <a:ext cx="4343411" cy="8961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Datganiad</a:t>
            </a:r>
            <a:r>
              <a:rPr lang="en-US" sz="2400" b="1" dirty="0"/>
              <a:t>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bwysig</a:t>
            </a:r>
            <a:endParaRPr lang="en-US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C3C86B1-1B64-4CF9-1FF2-E492FFB58C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502" y="2364250"/>
            <a:ext cx="2352458" cy="33895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D0AB52-C9F4-1E37-C0A3-7FEF443600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087" y="2364250"/>
            <a:ext cx="2472720" cy="229067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EFFCEE3-3E5A-C983-2733-A8B21802B4DC}"/>
              </a:ext>
            </a:extLst>
          </p:cNvPr>
          <p:cNvSpPr txBox="1"/>
          <p:nvPr/>
        </p:nvSpPr>
        <p:spPr>
          <a:xfrm>
            <a:off x="3725891" y="5243375"/>
            <a:ext cx="3189874" cy="646331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mwy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hyn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fodwl</a:t>
            </a:r>
            <a:r>
              <a:rPr lang="en-US" b="1" dirty="0">
                <a:solidFill>
                  <a:srgbClr val="002060"/>
                </a:solidFill>
              </a:rPr>
              <a:t>: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ECAD4008</a:t>
            </a:r>
          </a:p>
        </p:txBody>
      </p:sp>
    </p:spTree>
    <p:extLst>
      <p:ext uri="{BB962C8B-B14F-4D97-AF65-F5344CB8AC3E}">
        <p14:creationId xmlns:p14="http://schemas.microsoft.com/office/powerpoint/2010/main" val="31253256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DBF8B-60A5-FB00-7CF0-4A15E3DF9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96F0-AEA0-7664-C0B3-2DDAD4E2D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782CAFF-C179-45A4-1568-834A0733BD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6" name="10-Point Star 3">
            <a:extLst>
              <a:ext uri="{FF2B5EF4-FFF2-40B4-BE49-F238E27FC236}">
                <a16:creationId xmlns:a16="http://schemas.microsoft.com/office/drawing/2014/main" id="{281AC488-7A40-115B-CAB6-CCA692A2AF80}"/>
              </a:ext>
            </a:extLst>
          </p:cNvPr>
          <p:cNvSpPr/>
          <p:nvPr/>
        </p:nvSpPr>
        <p:spPr>
          <a:xfrm>
            <a:off x="2126165" y="691376"/>
            <a:ext cx="8375580" cy="4148254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am </a:t>
            </a:r>
            <a:r>
              <a:rPr lang="en-US" sz="5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ddwyieithrwydd</a:t>
            </a:r>
            <a:r>
              <a:rPr lang="en-US" sz="5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951358-0202-8BEF-6AF3-7951FD779346}"/>
              </a:ext>
            </a:extLst>
          </p:cNvPr>
          <p:cNvSpPr txBox="1"/>
          <p:nvPr/>
        </p:nvSpPr>
        <p:spPr>
          <a:xfrm>
            <a:off x="2881745" y="5280118"/>
            <a:ext cx="6491361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Bydd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mwy</a:t>
            </a:r>
            <a:r>
              <a:rPr lang="en-US" sz="2800" b="1" dirty="0">
                <a:solidFill>
                  <a:srgbClr val="002060"/>
                </a:solidFill>
              </a:rPr>
              <a:t> am </a:t>
            </a:r>
            <a:r>
              <a:rPr lang="en-US" sz="2800" b="1" dirty="0" err="1">
                <a:solidFill>
                  <a:srgbClr val="002060"/>
                </a:solidFill>
              </a:rPr>
              <a:t>hyn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fodwl</a:t>
            </a:r>
            <a:r>
              <a:rPr lang="en-US" sz="2800" b="1" dirty="0">
                <a:solidFill>
                  <a:srgbClr val="002060"/>
                </a:solidFill>
              </a:rPr>
              <a:t>:  ECAD4008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E9C03F-8BF7-181F-D3D0-55375917C0CA}"/>
              </a:ext>
            </a:extLst>
          </p:cNvPr>
          <p:cNvSpPr txBox="1"/>
          <p:nvPr/>
        </p:nvSpPr>
        <p:spPr>
          <a:xfrm>
            <a:off x="137459" y="101600"/>
            <a:ext cx="54624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Yn </a:t>
            </a:r>
            <a:r>
              <a:rPr lang="en-GB" dirty="0" err="1">
                <a:latin typeface="Comic Sans MS" panose="030F0702030302020204" pitchFamily="66" charset="0"/>
              </a:rPr>
              <a:t>ein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ysgolion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cyfrwng</a:t>
            </a:r>
            <a:r>
              <a:rPr lang="en-GB" dirty="0">
                <a:latin typeface="Comic Sans MS" panose="030F0702030302020204" pitchFamily="66" charset="0"/>
              </a:rPr>
              <a:t> Cymraeg, </a:t>
            </a:r>
            <a:r>
              <a:rPr lang="en-GB" dirty="0" err="1">
                <a:latin typeface="Comic Sans MS" panose="030F0702030302020204" pitchFamily="66" charset="0"/>
              </a:rPr>
              <a:t>mae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elfen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arall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gennym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i’w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hystyried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4653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529DA-DEA7-ECBF-4B60-B75C4CE81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6CE4A-6360-03B0-A11A-219A0E572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65CB4C8-6CB8-4C0A-594B-27C853E924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8846AE-60C6-4FD5-C412-9E8CB9416449}"/>
              </a:ext>
            </a:extLst>
          </p:cNvPr>
          <p:cNvSpPr txBox="1">
            <a:spLocks/>
          </p:cNvSpPr>
          <p:nvPr/>
        </p:nvSpPr>
        <p:spPr>
          <a:xfrm>
            <a:off x="548268" y="933527"/>
            <a:ext cx="11249721" cy="44393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3200" dirty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allwedd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lwyddiant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bynnag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caiff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hwnnw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ddiffinio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blant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ifainc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caffael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Cymraeg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ail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awyrgylch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ieithyddol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gefnogol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ddigon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gyfleoedd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glywed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hynny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sefyllfaoedd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naturiol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ysgogol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	</a:t>
            </a:r>
          </a:p>
          <a:p>
            <a:pPr marL="0" indent="0" algn="r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3200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US" sz="32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Siencyn</a:t>
            </a:r>
            <a:r>
              <a:rPr lang="en-US" sz="32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Richards, 2010, t.159)</a:t>
            </a:r>
          </a:p>
        </p:txBody>
      </p:sp>
    </p:spTree>
    <p:extLst>
      <p:ext uri="{BB962C8B-B14F-4D97-AF65-F5344CB8AC3E}">
        <p14:creationId xmlns:p14="http://schemas.microsoft.com/office/powerpoint/2010/main" val="37600007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F1710-16C7-9157-2A52-476F72BC8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115A5-506D-AB5F-AD21-B7166C6FE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7D3BCCA-926D-AEA2-86BD-DB274FF62E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39B6AE-D985-EC0D-B68B-8243A7343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259" y="449940"/>
            <a:ext cx="7634404" cy="5150556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6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97885D6-D4E0-6D64-45BF-4E75B2204A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141" y="1275506"/>
            <a:ext cx="2203084" cy="3112292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8BDBCF86-E240-E74D-3A4A-AA5019B9D65B}"/>
              </a:ext>
            </a:extLst>
          </p:cNvPr>
          <p:cNvSpPr/>
          <p:nvPr/>
        </p:nvSpPr>
        <p:spPr>
          <a:xfrm>
            <a:off x="3791415" y="2274849"/>
            <a:ext cx="7582829" cy="1784195"/>
          </a:xfrm>
          <a:custGeom>
            <a:avLst/>
            <a:gdLst>
              <a:gd name="connsiteX0" fmla="*/ 7203687 w 7582829"/>
              <a:gd name="connsiteY0" fmla="*/ 200722 h 1784195"/>
              <a:gd name="connsiteX1" fmla="*/ 6445405 w 7582829"/>
              <a:gd name="connsiteY1" fmla="*/ 200722 h 1784195"/>
              <a:gd name="connsiteX2" fmla="*/ 5597912 w 7582829"/>
              <a:gd name="connsiteY2" fmla="*/ 178419 h 1784195"/>
              <a:gd name="connsiteX3" fmla="*/ 4772722 w 7582829"/>
              <a:gd name="connsiteY3" fmla="*/ 111512 h 1784195"/>
              <a:gd name="connsiteX4" fmla="*/ 4638907 w 7582829"/>
              <a:gd name="connsiteY4" fmla="*/ 89210 h 1784195"/>
              <a:gd name="connsiteX5" fmla="*/ 3925229 w 7582829"/>
              <a:gd name="connsiteY5" fmla="*/ 44605 h 1784195"/>
              <a:gd name="connsiteX6" fmla="*/ 3479180 w 7582829"/>
              <a:gd name="connsiteY6" fmla="*/ 0 h 1784195"/>
              <a:gd name="connsiteX7" fmla="*/ 2653990 w 7582829"/>
              <a:gd name="connsiteY7" fmla="*/ 22302 h 1784195"/>
              <a:gd name="connsiteX8" fmla="*/ 2364058 w 7582829"/>
              <a:gd name="connsiteY8" fmla="*/ 66907 h 1784195"/>
              <a:gd name="connsiteX9" fmla="*/ 2252546 w 7582829"/>
              <a:gd name="connsiteY9" fmla="*/ 89210 h 1784195"/>
              <a:gd name="connsiteX10" fmla="*/ 2051824 w 7582829"/>
              <a:gd name="connsiteY10" fmla="*/ 111512 h 1784195"/>
              <a:gd name="connsiteX11" fmla="*/ 1984917 w 7582829"/>
              <a:gd name="connsiteY11" fmla="*/ 133814 h 1784195"/>
              <a:gd name="connsiteX12" fmla="*/ 1717287 w 7582829"/>
              <a:gd name="connsiteY12" fmla="*/ 178419 h 1784195"/>
              <a:gd name="connsiteX13" fmla="*/ 1650380 w 7582829"/>
              <a:gd name="connsiteY13" fmla="*/ 200722 h 1784195"/>
              <a:gd name="connsiteX14" fmla="*/ 1516565 w 7582829"/>
              <a:gd name="connsiteY14" fmla="*/ 223024 h 1784195"/>
              <a:gd name="connsiteX15" fmla="*/ 1092819 w 7582829"/>
              <a:gd name="connsiteY15" fmla="*/ 267629 h 1784195"/>
              <a:gd name="connsiteX16" fmla="*/ 579863 w 7582829"/>
              <a:gd name="connsiteY16" fmla="*/ 312234 h 1784195"/>
              <a:gd name="connsiteX17" fmla="*/ 356839 w 7582829"/>
              <a:gd name="connsiteY17" fmla="*/ 356839 h 1784195"/>
              <a:gd name="connsiteX18" fmla="*/ 178419 w 7582829"/>
              <a:gd name="connsiteY18" fmla="*/ 401444 h 1784195"/>
              <a:gd name="connsiteX19" fmla="*/ 111512 w 7582829"/>
              <a:gd name="connsiteY19" fmla="*/ 446049 h 1784195"/>
              <a:gd name="connsiteX20" fmla="*/ 0 w 7582829"/>
              <a:gd name="connsiteY20" fmla="*/ 646771 h 1784195"/>
              <a:gd name="connsiteX21" fmla="*/ 22302 w 7582829"/>
              <a:gd name="connsiteY21" fmla="*/ 1115122 h 1784195"/>
              <a:gd name="connsiteX22" fmla="*/ 44605 w 7582829"/>
              <a:gd name="connsiteY22" fmla="*/ 1204331 h 1784195"/>
              <a:gd name="connsiteX23" fmla="*/ 178419 w 7582829"/>
              <a:gd name="connsiteY23" fmla="*/ 1471961 h 1784195"/>
              <a:gd name="connsiteX24" fmla="*/ 245326 w 7582829"/>
              <a:gd name="connsiteY24" fmla="*/ 1516566 h 1784195"/>
              <a:gd name="connsiteX25" fmla="*/ 312234 w 7582829"/>
              <a:gd name="connsiteY25" fmla="*/ 1583473 h 1784195"/>
              <a:gd name="connsiteX26" fmla="*/ 512956 w 7582829"/>
              <a:gd name="connsiteY26" fmla="*/ 1694985 h 1784195"/>
              <a:gd name="connsiteX27" fmla="*/ 579863 w 7582829"/>
              <a:gd name="connsiteY27" fmla="*/ 1739590 h 1784195"/>
              <a:gd name="connsiteX28" fmla="*/ 691375 w 7582829"/>
              <a:gd name="connsiteY28" fmla="*/ 1761892 h 1784195"/>
              <a:gd name="connsiteX29" fmla="*/ 758283 w 7582829"/>
              <a:gd name="connsiteY29" fmla="*/ 1784195 h 1784195"/>
              <a:gd name="connsiteX30" fmla="*/ 1315844 w 7582829"/>
              <a:gd name="connsiteY30" fmla="*/ 1761892 h 1784195"/>
              <a:gd name="connsiteX31" fmla="*/ 1538868 w 7582829"/>
              <a:gd name="connsiteY31" fmla="*/ 1717288 h 1784195"/>
              <a:gd name="connsiteX32" fmla="*/ 1694985 w 7582829"/>
              <a:gd name="connsiteY32" fmla="*/ 1694985 h 1784195"/>
              <a:gd name="connsiteX33" fmla="*/ 2007219 w 7582829"/>
              <a:gd name="connsiteY33" fmla="*/ 1650380 h 1784195"/>
              <a:gd name="connsiteX34" fmla="*/ 2297151 w 7582829"/>
              <a:gd name="connsiteY34" fmla="*/ 1605775 h 1784195"/>
              <a:gd name="connsiteX35" fmla="*/ 2453268 w 7582829"/>
              <a:gd name="connsiteY35" fmla="*/ 1583473 h 1784195"/>
              <a:gd name="connsiteX36" fmla="*/ 3055434 w 7582829"/>
              <a:gd name="connsiteY36" fmla="*/ 1538868 h 1784195"/>
              <a:gd name="connsiteX37" fmla="*/ 3278458 w 7582829"/>
              <a:gd name="connsiteY37" fmla="*/ 1516566 h 1784195"/>
              <a:gd name="connsiteX38" fmla="*/ 6936058 w 7582829"/>
              <a:gd name="connsiteY38" fmla="*/ 1494263 h 1784195"/>
              <a:gd name="connsiteX39" fmla="*/ 7047570 w 7582829"/>
              <a:gd name="connsiteY39" fmla="*/ 1471961 h 1784195"/>
              <a:gd name="connsiteX40" fmla="*/ 7114478 w 7582829"/>
              <a:gd name="connsiteY40" fmla="*/ 1449658 h 1784195"/>
              <a:gd name="connsiteX41" fmla="*/ 7337502 w 7582829"/>
              <a:gd name="connsiteY41" fmla="*/ 1382751 h 1784195"/>
              <a:gd name="connsiteX42" fmla="*/ 7404409 w 7582829"/>
              <a:gd name="connsiteY42" fmla="*/ 1360449 h 1784195"/>
              <a:gd name="connsiteX43" fmla="*/ 7471317 w 7582829"/>
              <a:gd name="connsiteY43" fmla="*/ 1338146 h 1784195"/>
              <a:gd name="connsiteX44" fmla="*/ 7582829 w 7582829"/>
              <a:gd name="connsiteY44" fmla="*/ 1137424 h 1784195"/>
              <a:gd name="connsiteX45" fmla="*/ 7560526 w 7582829"/>
              <a:gd name="connsiteY45" fmla="*/ 713678 h 1784195"/>
              <a:gd name="connsiteX46" fmla="*/ 7426712 w 7582829"/>
              <a:gd name="connsiteY46" fmla="*/ 446049 h 1784195"/>
              <a:gd name="connsiteX47" fmla="*/ 7292897 w 7582829"/>
              <a:gd name="connsiteY47" fmla="*/ 312234 h 1784195"/>
              <a:gd name="connsiteX48" fmla="*/ 7225990 w 7582829"/>
              <a:gd name="connsiteY48" fmla="*/ 267629 h 1784195"/>
              <a:gd name="connsiteX49" fmla="*/ 7069873 w 7582829"/>
              <a:gd name="connsiteY49" fmla="*/ 200722 h 1784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7582829" h="1784195">
                <a:moveTo>
                  <a:pt x="7203687" y="200722"/>
                </a:moveTo>
                <a:cubicBezTo>
                  <a:pt x="6842545" y="252313"/>
                  <a:pt x="7123733" y="221594"/>
                  <a:pt x="6445405" y="200722"/>
                </a:cubicBezTo>
                <a:lnTo>
                  <a:pt x="5597912" y="178419"/>
                </a:lnTo>
                <a:cubicBezTo>
                  <a:pt x="5369188" y="164965"/>
                  <a:pt x="4991143" y="147915"/>
                  <a:pt x="4772722" y="111512"/>
                </a:cubicBezTo>
                <a:cubicBezTo>
                  <a:pt x="4728117" y="104078"/>
                  <a:pt x="4683903" y="93710"/>
                  <a:pt x="4638907" y="89210"/>
                </a:cubicBezTo>
                <a:cubicBezTo>
                  <a:pt x="4479627" y="73282"/>
                  <a:pt x="4062695" y="52242"/>
                  <a:pt x="3925229" y="44605"/>
                </a:cubicBezTo>
                <a:cubicBezTo>
                  <a:pt x="3852417" y="36515"/>
                  <a:pt x="3535986" y="0"/>
                  <a:pt x="3479180" y="0"/>
                </a:cubicBezTo>
                <a:cubicBezTo>
                  <a:pt x="3204016" y="0"/>
                  <a:pt x="2929053" y="14868"/>
                  <a:pt x="2653990" y="22302"/>
                </a:cubicBezTo>
                <a:cubicBezTo>
                  <a:pt x="2398311" y="73439"/>
                  <a:pt x="2715113" y="12898"/>
                  <a:pt x="2364058" y="66907"/>
                </a:cubicBezTo>
                <a:cubicBezTo>
                  <a:pt x="2326592" y="72671"/>
                  <a:pt x="2290072" y="83849"/>
                  <a:pt x="2252546" y="89210"/>
                </a:cubicBezTo>
                <a:cubicBezTo>
                  <a:pt x="2185904" y="98730"/>
                  <a:pt x="2118731" y="104078"/>
                  <a:pt x="2051824" y="111512"/>
                </a:cubicBezTo>
                <a:cubicBezTo>
                  <a:pt x="2029522" y="118946"/>
                  <a:pt x="2007969" y="129204"/>
                  <a:pt x="1984917" y="133814"/>
                </a:cubicBezTo>
                <a:cubicBezTo>
                  <a:pt x="1796124" y="171573"/>
                  <a:pt x="1876849" y="138529"/>
                  <a:pt x="1717287" y="178419"/>
                </a:cubicBezTo>
                <a:cubicBezTo>
                  <a:pt x="1694480" y="184121"/>
                  <a:pt x="1673329" y="195622"/>
                  <a:pt x="1650380" y="200722"/>
                </a:cubicBezTo>
                <a:cubicBezTo>
                  <a:pt x="1606237" y="210532"/>
                  <a:pt x="1561331" y="216629"/>
                  <a:pt x="1516565" y="223024"/>
                </a:cubicBezTo>
                <a:cubicBezTo>
                  <a:pt x="1295089" y="254664"/>
                  <a:pt x="1345198" y="241063"/>
                  <a:pt x="1092819" y="267629"/>
                </a:cubicBezTo>
                <a:cubicBezTo>
                  <a:pt x="655545" y="313657"/>
                  <a:pt x="1250095" y="267551"/>
                  <a:pt x="579863" y="312234"/>
                </a:cubicBezTo>
                <a:lnTo>
                  <a:pt x="356839" y="356839"/>
                </a:lnTo>
                <a:cubicBezTo>
                  <a:pt x="314419" y="365323"/>
                  <a:pt x="224142" y="378582"/>
                  <a:pt x="178419" y="401444"/>
                </a:cubicBezTo>
                <a:cubicBezTo>
                  <a:pt x="154445" y="413431"/>
                  <a:pt x="133814" y="431181"/>
                  <a:pt x="111512" y="446049"/>
                </a:cubicBezTo>
                <a:cubicBezTo>
                  <a:pt x="9261" y="599424"/>
                  <a:pt x="39254" y="529006"/>
                  <a:pt x="0" y="646771"/>
                </a:cubicBezTo>
                <a:cubicBezTo>
                  <a:pt x="7434" y="802888"/>
                  <a:pt x="9838" y="959326"/>
                  <a:pt x="22302" y="1115122"/>
                </a:cubicBezTo>
                <a:cubicBezTo>
                  <a:pt x="24746" y="1145676"/>
                  <a:pt x="35797" y="1174972"/>
                  <a:pt x="44605" y="1204331"/>
                </a:cubicBezTo>
                <a:cubicBezTo>
                  <a:pt x="66869" y="1278546"/>
                  <a:pt x="107928" y="1424967"/>
                  <a:pt x="178419" y="1471961"/>
                </a:cubicBezTo>
                <a:cubicBezTo>
                  <a:pt x="200721" y="1486829"/>
                  <a:pt x="224734" y="1499406"/>
                  <a:pt x="245326" y="1516566"/>
                </a:cubicBezTo>
                <a:cubicBezTo>
                  <a:pt x="269556" y="1536758"/>
                  <a:pt x="287337" y="1564109"/>
                  <a:pt x="312234" y="1583473"/>
                </a:cubicBezTo>
                <a:cubicBezTo>
                  <a:pt x="427268" y="1672944"/>
                  <a:pt x="412004" y="1661335"/>
                  <a:pt x="512956" y="1694985"/>
                </a:cubicBezTo>
                <a:cubicBezTo>
                  <a:pt x="535258" y="1709853"/>
                  <a:pt x="554766" y="1730178"/>
                  <a:pt x="579863" y="1739590"/>
                </a:cubicBezTo>
                <a:cubicBezTo>
                  <a:pt x="615356" y="1752900"/>
                  <a:pt x="654600" y="1752698"/>
                  <a:pt x="691375" y="1761892"/>
                </a:cubicBezTo>
                <a:cubicBezTo>
                  <a:pt x="714182" y="1767594"/>
                  <a:pt x="735980" y="1776761"/>
                  <a:pt x="758283" y="1784195"/>
                </a:cubicBezTo>
                <a:cubicBezTo>
                  <a:pt x="944137" y="1776761"/>
                  <a:pt x="1130228" y="1773867"/>
                  <a:pt x="1315844" y="1761892"/>
                </a:cubicBezTo>
                <a:cubicBezTo>
                  <a:pt x="1451144" y="1753163"/>
                  <a:pt x="1425275" y="1737941"/>
                  <a:pt x="1538868" y="1717288"/>
                </a:cubicBezTo>
                <a:cubicBezTo>
                  <a:pt x="1590587" y="1707884"/>
                  <a:pt x="1643133" y="1703627"/>
                  <a:pt x="1694985" y="1694985"/>
                </a:cubicBezTo>
                <a:cubicBezTo>
                  <a:pt x="1979014" y="1647647"/>
                  <a:pt x="1579679" y="1697886"/>
                  <a:pt x="2007219" y="1650380"/>
                </a:cubicBezTo>
                <a:cubicBezTo>
                  <a:pt x="2173433" y="1608827"/>
                  <a:pt x="2040281" y="1637884"/>
                  <a:pt x="2297151" y="1605775"/>
                </a:cubicBezTo>
                <a:cubicBezTo>
                  <a:pt x="2349312" y="1599255"/>
                  <a:pt x="2400990" y="1588976"/>
                  <a:pt x="2453268" y="1583473"/>
                </a:cubicBezTo>
                <a:cubicBezTo>
                  <a:pt x="2682434" y="1559351"/>
                  <a:pt x="2818640" y="1557812"/>
                  <a:pt x="3055434" y="1538868"/>
                </a:cubicBezTo>
                <a:cubicBezTo>
                  <a:pt x="3129908" y="1532910"/>
                  <a:pt x="3203751" y="1517425"/>
                  <a:pt x="3278458" y="1516566"/>
                </a:cubicBezTo>
                <a:lnTo>
                  <a:pt x="6936058" y="1494263"/>
                </a:lnTo>
                <a:cubicBezTo>
                  <a:pt x="6973229" y="1486829"/>
                  <a:pt x="7010795" y="1481155"/>
                  <a:pt x="7047570" y="1471961"/>
                </a:cubicBezTo>
                <a:cubicBezTo>
                  <a:pt x="7070377" y="1466259"/>
                  <a:pt x="7091873" y="1456116"/>
                  <a:pt x="7114478" y="1449658"/>
                </a:cubicBezTo>
                <a:cubicBezTo>
                  <a:pt x="7350438" y="1382241"/>
                  <a:pt x="7019470" y="1488761"/>
                  <a:pt x="7337502" y="1382751"/>
                </a:cubicBezTo>
                <a:lnTo>
                  <a:pt x="7404409" y="1360449"/>
                </a:lnTo>
                <a:lnTo>
                  <a:pt x="7471317" y="1338146"/>
                </a:lnTo>
                <a:cubicBezTo>
                  <a:pt x="7573566" y="1184770"/>
                  <a:pt x="7543573" y="1255188"/>
                  <a:pt x="7582829" y="1137424"/>
                </a:cubicBezTo>
                <a:cubicBezTo>
                  <a:pt x="7575395" y="996175"/>
                  <a:pt x="7577378" y="854115"/>
                  <a:pt x="7560526" y="713678"/>
                </a:cubicBezTo>
                <a:cubicBezTo>
                  <a:pt x="7550632" y="631225"/>
                  <a:pt x="7483100" y="502437"/>
                  <a:pt x="7426712" y="446049"/>
                </a:cubicBezTo>
                <a:cubicBezTo>
                  <a:pt x="7382107" y="401444"/>
                  <a:pt x="7345383" y="347225"/>
                  <a:pt x="7292897" y="312234"/>
                </a:cubicBezTo>
                <a:cubicBezTo>
                  <a:pt x="7270595" y="297366"/>
                  <a:pt x="7250484" y="278515"/>
                  <a:pt x="7225990" y="267629"/>
                </a:cubicBezTo>
                <a:cubicBezTo>
                  <a:pt x="7053443" y="190941"/>
                  <a:pt x="7131852" y="262701"/>
                  <a:pt x="7069873" y="200722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823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1DE9-A739-C46E-BD50-D40686C9D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B6ADA-F95B-7E3F-48A1-21CEDCF23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B2B5E5E-129E-CA30-3996-50FC1F7B36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pic>
        <p:nvPicPr>
          <p:cNvPr id="6" name="Content Placeholder 3" descr="A group of people looking at a computer&#10;&#10;Description automatically generated with low confidence">
            <a:extLst>
              <a:ext uri="{FF2B5EF4-FFF2-40B4-BE49-F238E27FC236}">
                <a16:creationId xmlns:a16="http://schemas.microsoft.com/office/drawing/2014/main" id="{49C4E88D-B6C6-8A85-5245-6B527AE79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88140" y="1516306"/>
            <a:ext cx="3726873" cy="2779626"/>
          </a:xfrm>
          <a:prstGeom prst="rect">
            <a:avLst/>
          </a:prstGeom>
        </p:spPr>
      </p:pic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2F8096AD-D693-F39A-4466-ACD47789768C}"/>
              </a:ext>
            </a:extLst>
          </p:cNvPr>
          <p:cNvSpPr txBox="1">
            <a:spLocks/>
          </p:cNvSpPr>
          <p:nvPr/>
        </p:nvSpPr>
        <p:spPr>
          <a:xfrm>
            <a:off x="346363" y="2134873"/>
            <a:ext cx="3886200" cy="2681443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y-GB" dirty="0">
                <a:latin typeface="Comic Sans MS" panose="030F0702030302020204" pitchFamily="66" charset="0"/>
              </a:rPr>
              <a:t>Beth ydych chi’n ei ragweld fydd yr effeithiau tymor hir ar ddatblygiad iaith plant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04F4A5C-BB17-ECA7-DF54-13F7018EC279}"/>
              </a:ext>
            </a:extLst>
          </p:cNvPr>
          <p:cNvSpPr txBox="1">
            <a:spLocks/>
          </p:cNvSpPr>
          <p:nvPr/>
        </p:nvSpPr>
        <p:spPr>
          <a:xfrm>
            <a:off x="346363" y="190743"/>
            <a:ext cx="4378037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2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Effeithiau Pandemig y Covid </a:t>
            </a:r>
          </a:p>
        </p:txBody>
      </p:sp>
    </p:spTree>
    <p:extLst>
      <p:ext uri="{BB962C8B-B14F-4D97-AF65-F5344CB8AC3E}">
        <p14:creationId xmlns:p14="http://schemas.microsoft.com/office/powerpoint/2010/main" val="27202243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16D32-88D4-F172-D00D-408E6E036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F7FE4-16DF-6A2D-B8BD-FE0EE1BF0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3EE197C-9113-B223-55D9-0A40AB27ED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08E9DEC-9C16-894C-7090-415CE180D45B}"/>
              </a:ext>
            </a:extLst>
          </p:cNvPr>
          <p:cNvSpPr txBox="1">
            <a:spLocks/>
          </p:cNvSpPr>
          <p:nvPr/>
        </p:nvSpPr>
        <p:spPr>
          <a:xfrm>
            <a:off x="2739735" y="96549"/>
            <a:ext cx="6511637" cy="10480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 pellach ...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254ACEF-0A26-15B1-7674-16E2E286A148}"/>
              </a:ext>
            </a:extLst>
          </p:cNvPr>
          <p:cNvSpPr txBox="1">
            <a:spLocks/>
          </p:cNvSpPr>
          <p:nvPr/>
        </p:nvSpPr>
        <p:spPr>
          <a:xfrm>
            <a:off x="304800" y="1579418"/>
            <a:ext cx="11610109" cy="4510425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4400" b="1">
                <a:latin typeface="Arial" panose="020B0604020202020204" pitchFamily="34" charset="0"/>
                <a:cs typeface="Arial" panose="020B0604020202020204" pitchFamily="34" charset="0"/>
              </a:rPr>
              <a:t>Pennod 7, Plant Ifainc yn dysgu: golwg ar ddamcaniaeth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Siencyn, S.W (2008) </a:t>
            </a:r>
            <a:r>
              <a:rPr lang="en-GB" sz="3800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Plentyn Bach </a:t>
            </a:r>
            <a:r>
              <a:rPr lang="en-GB" sz="3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Caerfyrddin: Cyhoeddiadau Coleg y Drindod</a:t>
            </a:r>
          </a:p>
          <a:p>
            <a:endParaRPr lang="cy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4400" b="1">
                <a:latin typeface="Arial" panose="020B0604020202020204" pitchFamily="34" charset="0"/>
                <a:cs typeface="Arial" panose="020B0604020202020204" pitchFamily="34" charset="0"/>
              </a:rPr>
              <a:t>Pennod 9, Iaith, Llythrennedd a Chyfathrebu, Siân Wyn Siencyn a Carys Richards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Siencyn, S.W (2010) </a:t>
            </a:r>
            <a:r>
              <a:rPr lang="en-GB" sz="3800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Cyfnod Sylfaen 3-7oed</a:t>
            </a:r>
            <a:r>
              <a:rPr lang="en-GB" sz="3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Caerfyrddin: Cyhoeddiadau Prifysgol Y Drindod Dewi Sant</a:t>
            </a:r>
          </a:p>
          <a:p>
            <a:endParaRPr lang="cy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800" b="1">
                <a:latin typeface="Arial" panose="020B0604020202020204" pitchFamily="34" charset="0"/>
                <a:cs typeface="Arial" panose="020B0604020202020204" pitchFamily="34" charset="0"/>
              </a:rPr>
              <a:t>Caffael yr iaith Gymraeg – Adroddiad gan Estyn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800">
                <a:latin typeface="Arial" panose="020B0604020202020204" pitchFamily="34" charset="0"/>
                <a:cs typeface="Arial" panose="020B0604020202020204" pitchFamily="34" charset="0"/>
              </a:rPr>
              <a:t>Estyn (2021) Caffael yr Iaith Gymraeg ar gael www..estyn.llyw.cymru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31650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A16B9-D506-5815-30AF-D9BC26AAF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C0EF9-39CA-0622-A238-D94F4E159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76D1405-EE26-0440-C5F5-FF37867738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7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E64CD1E-F2BF-D275-D9CE-A136BE6FA266}"/>
              </a:ext>
            </a:extLst>
          </p:cNvPr>
          <p:cNvSpPr txBox="1">
            <a:spLocks/>
          </p:cNvSpPr>
          <p:nvPr/>
        </p:nvSpPr>
        <p:spPr>
          <a:xfrm>
            <a:off x="3061938" y="21874"/>
            <a:ext cx="6053254" cy="5492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Cyfeiriadau</a:t>
            </a:r>
            <a:r>
              <a:rPr lang="en-GB" b="1" dirty="0">
                <a:solidFill>
                  <a:srgbClr val="002060"/>
                </a:solidFill>
              </a:rPr>
              <a:t>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4397FF6-B27B-C44E-A65E-25B4CADFEDD0}"/>
              </a:ext>
            </a:extLst>
          </p:cNvPr>
          <p:cNvSpPr txBox="1">
            <a:spLocks/>
          </p:cNvSpPr>
          <p:nvPr/>
        </p:nvSpPr>
        <p:spPr>
          <a:xfrm>
            <a:off x="379140" y="594595"/>
            <a:ext cx="11418849" cy="524405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Alexander, R. (2008)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Towards dialogic teaching: re-thinking classroom talk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(4</a:t>
            </a:r>
            <a:r>
              <a:rPr lang="en-US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ed.).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Dialogos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Estyn (2021) Caffael yr Iaith Gymraeg ar gael </a:t>
            </a:r>
            <a:r>
              <a:rPr lang="cy-GB" sz="1900" dirty="0" err="1">
                <a:latin typeface="Arial" panose="020B0604020202020204" pitchFamily="34" charset="0"/>
                <a:cs typeface="Arial" panose="020B0604020202020204" pitchFamily="34" charset="0"/>
              </a:rPr>
              <a:t>www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r>
              <a:rPr lang="cy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estyn.llyw.cymru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Gross, J. (2013)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Time to Talk: Implementing Outstanding Practice in Speech, Language and Communication.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Oxon: Routledge. </a:t>
            </a:r>
          </a:p>
          <a:p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Law, J. Charlton, J.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Dockrell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Gascoigne, M. McKean, C. and Theakston, A. (2017)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Language Development: Needs, provision, and intervention for preschool children from socio-economically disadvantaged backgrounds. 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Health England</a:t>
            </a:r>
          </a:p>
          <a:p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Mannion, J. and Mercer, N. (2016) Learning to learn: improving attainment, closing the gap at Key Stage 3.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Curriculum Journal</a:t>
            </a:r>
            <a:endParaRPr lang="en-GB" sz="19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Melushi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(2010) Why children, parents and home learning are important in Sylva, K.,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Melushi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Sammons, P., Siraj-Blatchford, I. and Taggart B. (2010)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Childhood Matters: Evidence from the Effective Pre-school and Primary Education project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Routledge: Abingdon</a:t>
            </a:r>
          </a:p>
          <a:p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Michaels, S., O'Connor, C., &amp; Resnick, L. B. (2008), ‘Deliberative discourse idealized and realized: accountable talk in the classroom and in civic life’,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Studies in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Philosophy and Education, 27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283‐297.</a:t>
            </a:r>
          </a:p>
          <a:p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College of Speech and Language Therapists (2019)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Oracy APPG’s 2019 Inquiry: Speaking for Change Written evidence submitted by the Royal College of Speech and Language Therapists (RCSLT)</a:t>
            </a:r>
          </a:p>
          <a:p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Saxton, M (2017) Child Language 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2il arg.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Llundain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Sage</a:t>
            </a:r>
          </a:p>
          <a:p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S.W (2008)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19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Bach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Cyhoeddiadau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Coleg y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Drindod</a:t>
            </a:r>
            <a:endParaRPr lang="en-GB" sz="19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S.W (2010)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19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Cyfnod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Sylfaen 3-7oed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Cyhoeddiadau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Drindod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Dewi Sant</a:t>
            </a:r>
          </a:p>
          <a:p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Sylva, K.,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Melushi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Sammons, P., Siraj-Blatchford, I. and Taggart B. (2010) </a:t>
            </a:r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Childhood Matters: Evidence from the Effective Pre-school and Primary Education project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Routledge: Abingdon</a:t>
            </a: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660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2" ma:contentTypeDescription="Create a new document." ma:contentTypeScope="" ma:versionID="d938997c4f5ff8fc4e55681503e8625e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b2ea691e2766c55ca8fec9b2ab21800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9FBF5789-2877-4C59-8E07-B96096E439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A2BDA6-0F81-4503-9BCC-A4CD7F0257A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8C5FD-081D-44A2-A471-8B1A1929AE61}">
  <ds:schemaRefs>
    <ds:schemaRef ds:uri="http://purl.org/dc/terms/"/>
    <ds:schemaRef ds:uri="http://schemas.microsoft.com/office/2006/metadata/properties"/>
    <ds:schemaRef ds:uri="http://purl.org/dc/dcmitype/"/>
    <ds:schemaRef ds:uri="0d4f6ffa-9f28-4e2a-a23f-4264c91c95c3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a5bd8bae-d77b-4579-b242-1f3afbf66184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1645</Words>
  <Application>Microsoft Office PowerPoint</Application>
  <PresentationFormat>Widescreen</PresentationFormat>
  <Paragraphs>123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Noteworthy Light</vt:lpstr>
      <vt:lpstr>Arial</vt:lpstr>
      <vt:lpstr>Calibri</vt:lpstr>
      <vt:lpstr>Calibri Light</vt:lpstr>
      <vt:lpstr>Comic Sans MS</vt:lpstr>
      <vt:lpstr>Gill Sans MT</vt:lpstr>
      <vt:lpstr>Symbol</vt:lpstr>
      <vt:lpstr>Office Theme</vt:lpstr>
      <vt:lpstr>UWTSD 200_Subtitle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Davies</dc:creator>
  <cp:lastModifiedBy>Menna</cp:lastModifiedBy>
  <cp:revision>1</cp:revision>
  <dcterms:created xsi:type="dcterms:W3CDTF">2023-10-15T19:15:32Z</dcterms:created>
  <dcterms:modified xsi:type="dcterms:W3CDTF">2023-10-15T19:54:34Z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