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5" d="100"/>
          <a:sy n="85" d="100"/>
        </p:scale>
        <p:origin x="590"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D6FBC95-1B22-4BCD-9F12-20165A73BD9F}"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A8B274-15D6-43BA-AB4D-63ECE6FA3F9A}" type="slidenum">
              <a:rPr lang="en-GB" smtClean="0"/>
              <a:t>‹#›</a:t>
            </a:fld>
            <a:endParaRPr lang="en-GB"/>
          </a:p>
        </p:txBody>
      </p:sp>
    </p:spTree>
    <p:extLst>
      <p:ext uri="{BB962C8B-B14F-4D97-AF65-F5344CB8AC3E}">
        <p14:creationId xmlns:p14="http://schemas.microsoft.com/office/powerpoint/2010/main" val="27039678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D6FBC95-1B22-4BCD-9F12-20165A73BD9F}"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A8B274-15D6-43BA-AB4D-63ECE6FA3F9A}" type="slidenum">
              <a:rPr lang="en-GB" smtClean="0"/>
              <a:t>‹#›</a:t>
            </a:fld>
            <a:endParaRPr lang="en-GB"/>
          </a:p>
        </p:txBody>
      </p:sp>
    </p:spTree>
    <p:extLst>
      <p:ext uri="{BB962C8B-B14F-4D97-AF65-F5344CB8AC3E}">
        <p14:creationId xmlns:p14="http://schemas.microsoft.com/office/powerpoint/2010/main" val="924436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D6FBC95-1B22-4BCD-9F12-20165A73BD9F}"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A8B274-15D6-43BA-AB4D-63ECE6FA3F9A}" type="slidenum">
              <a:rPr lang="en-GB" smtClean="0"/>
              <a:t>‹#›</a:t>
            </a:fld>
            <a:endParaRPr lang="en-GB"/>
          </a:p>
        </p:txBody>
      </p:sp>
    </p:spTree>
    <p:extLst>
      <p:ext uri="{BB962C8B-B14F-4D97-AF65-F5344CB8AC3E}">
        <p14:creationId xmlns:p14="http://schemas.microsoft.com/office/powerpoint/2010/main" val="3502228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D6FBC95-1B22-4BCD-9F12-20165A73BD9F}" type="datetimeFigureOut">
              <a:rPr lang="en-GB" smtClean="0"/>
              <a:t>27/07/2026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A8B274-15D6-43BA-AB4D-63ECE6FA3F9A}" type="slidenum">
              <a:rPr lang="en-GB" smtClean="0"/>
              <a:t>‹#›</a:t>
            </a:fld>
            <a:endParaRPr lang="en-GB"/>
          </a:p>
        </p:txBody>
      </p:sp>
    </p:spTree>
    <p:extLst>
      <p:ext uri="{BB962C8B-B14F-4D97-AF65-F5344CB8AC3E}">
        <p14:creationId xmlns:p14="http://schemas.microsoft.com/office/powerpoint/2010/main" val="1228767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D6FBC95-1B22-4BCD-9F12-20165A73BD9F}" type="datetimeFigureOut">
              <a:rPr lang="en-GB" smtClean="0"/>
              <a:t>27/07/2026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A8B274-15D6-43BA-AB4D-63ECE6FA3F9A}" type="slidenum">
              <a:rPr lang="en-GB" smtClean="0"/>
              <a:t>‹#›</a:t>
            </a:fld>
            <a:endParaRPr lang="en-GB"/>
          </a:p>
        </p:txBody>
      </p:sp>
    </p:spTree>
    <p:extLst>
      <p:ext uri="{BB962C8B-B14F-4D97-AF65-F5344CB8AC3E}">
        <p14:creationId xmlns:p14="http://schemas.microsoft.com/office/powerpoint/2010/main" val="41412998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D6FBC95-1B22-4BCD-9F12-20165A73BD9F}" type="datetimeFigureOut">
              <a:rPr lang="en-GB" smtClean="0"/>
              <a:t>27/07/2026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A8B274-15D6-43BA-AB4D-63ECE6FA3F9A}" type="slidenum">
              <a:rPr lang="en-GB" smtClean="0"/>
              <a:t>‹#›</a:t>
            </a:fld>
            <a:endParaRPr lang="en-GB"/>
          </a:p>
        </p:txBody>
      </p:sp>
    </p:spTree>
    <p:extLst>
      <p:ext uri="{BB962C8B-B14F-4D97-AF65-F5344CB8AC3E}">
        <p14:creationId xmlns:p14="http://schemas.microsoft.com/office/powerpoint/2010/main" val="29796533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6FBC95-1B22-4BCD-9F12-20165A73BD9F}" type="datetimeFigureOut">
              <a:rPr lang="en-GB" smtClean="0"/>
              <a:t>27/07/2026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A8B274-15D6-43BA-AB4D-63ECE6FA3F9A}" type="slidenum">
              <a:rPr lang="en-GB" smtClean="0"/>
              <a:t>‹#›</a:t>
            </a:fld>
            <a:endParaRPr lang="en-GB"/>
          </a:p>
        </p:txBody>
      </p:sp>
    </p:spTree>
    <p:extLst>
      <p:ext uri="{BB962C8B-B14F-4D97-AF65-F5344CB8AC3E}">
        <p14:creationId xmlns:p14="http://schemas.microsoft.com/office/powerpoint/2010/main" val="18795297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D6FBC95-1B22-4BCD-9F12-20165A73BD9F}" type="datetimeFigureOut">
              <a:rPr lang="en-GB" smtClean="0"/>
              <a:t>27/07/2026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A8B274-15D6-43BA-AB4D-63ECE6FA3F9A}" type="slidenum">
              <a:rPr lang="en-GB" smtClean="0"/>
              <a:t>‹#›</a:t>
            </a:fld>
            <a:endParaRPr lang="en-GB"/>
          </a:p>
        </p:txBody>
      </p:sp>
    </p:spTree>
    <p:extLst>
      <p:ext uri="{BB962C8B-B14F-4D97-AF65-F5344CB8AC3E}">
        <p14:creationId xmlns:p14="http://schemas.microsoft.com/office/powerpoint/2010/main" val="26410599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D6FBC95-1B22-4BCD-9F12-20165A73BD9F}" type="datetimeFigureOut">
              <a:rPr lang="en-GB" smtClean="0"/>
              <a:t>27/07/2026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A8B274-15D6-43BA-AB4D-63ECE6FA3F9A}" type="slidenum">
              <a:rPr lang="en-GB" smtClean="0"/>
              <a:t>‹#›</a:t>
            </a:fld>
            <a:endParaRPr lang="en-GB"/>
          </a:p>
        </p:txBody>
      </p:sp>
    </p:spTree>
    <p:extLst>
      <p:ext uri="{BB962C8B-B14F-4D97-AF65-F5344CB8AC3E}">
        <p14:creationId xmlns:p14="http://schemas.microsoft.com/office/powerpoint/2010/main" val="4587719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D6FBC95-1B22-4BCD-9F12-20165A73BD9F}"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A8B274-15D6-43BA-AB4D-63ECE6FA3F9A}" type="slidenum">
              <a:rPr lang="en-GB" smtClean="0"/>
              <a:t>‹#›</a:t>
            </a:fld>
            <a:endParaRPr lang="en-GB"/>
          </a:p>
        </p:txBody>
      </p:sp>
    </p:spTree>
    <p:extLst>
      <p:ext uri="{BB962C8B-B14F-4D97-AF65-F5344CB8AC3E}">
        <p14:creationId xmlns:p14="http://schemas.microsoft.com/office/powerpoint/2010/main" val="24448744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D6FBC95-1B22-4BCD-9F12-20165A73BD9F}"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A8B274-15D6-43BA-AB4D-63ECE6FA3F9A}" type="slidenum">
              <a:rPr lang="en-GB" smtClean="0"/>
              <a:t>‹#›</a:t>
            </a:fld>
            <a:endParaRPr lang="en-GB"/>
          </a:p>
        </p:txBody>
      </p:sp>
    </p:spTree>
    <p:extLst>
      <p:ext uri="{BB962C8B-B14F-4D97-AF65-F5344CB8AC3E}">
        <p14:creationId xmlns:p14="http://schemas.microsoft.com/office/powerpoint/2010/main" val="10556699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6FBC95-1B22-4BCD-9F12-20165A73BD9F}" type="datetimeFigureOut">
              <a:rPr lang="en-GB" smtClean="0"/>
              <a:t>27/07/2026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A8B274-15D6-43BA-AB4D-63ECE6FA3F9A}" type="slidenum">
              <a:rPr lang="en-GB" smtClean="0"/>
              <a:t>‹#›</a:t>
            </a:fld>
            <a:endParaRPr lang="en-GB"/>
          </a:p>
        </p:txBody>
      </p:sp>
    </p:spTree>
    <p:extLst>
      <p:ext uri="{BB962C8B-B14F-4D97-AF65-F5344CB8AC3E}">
        <p14:creationId xmlns:p14="http://schemas.microsoft.com/office/powerpoint/2010/main" val="10508537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nhs.uk/conditions/dementia/about-dementia/what-is-dementia/" TargetMode="External"/><Relationship Id="rId13" Type="http://schemas.openxmlformats.org/officeDocument/2006/relationships/hyperlink" Target="https://cks.nice.org.uk/topics/anaemia-iron-deficiency/background-information/prevalence/" TargetMode="External"/><Relationship Id="rId18" Type="http://schemas.openxmlformats.org/officeDocument/2006/relationships/hyperlink" Target="https://doi.org/10.3390/ijms24086891" TargetMode="External"/><Relationship Id="rId3" Type="http://schemas.openxmlformats.org/officeDocument/2006/relationships/hyperlink" Target="https://www.researchgate.net/profile/Mohammed-Almaiah/publication/353486336_Cybersecurity_Concerns_in_Smart-phones_and_applications_A_survey/links/61dd6b6d3a192d2c8af30fa4/Cybersecurity-Concerns-in-Smart-phones-and-applications-A-survey.pdf" TargetMode="External"/><Relationship Id="rId21" Type="http://schemas.openxmlformats.org/officeDocument/2006/relationships/image" Target="../media/image2.jpeg"/><Relationship Id="rId7" Type="http://schemas.openxmlformats.org/officeDocument/2006/relationships/hyperlink" Target="https://doi.org/10.1117/1.JBO.27.8.080902" TargetMode="External"/><Relationship Id="rId12" Type="http://schemas.openxmlformats.org/officeDocument/2006/relationships/hyperlink" Target="https://doi.org/10.1101/2022.12.01.22282972" TargetMode="External"/><Relationship Id="rId17" Type="http://schemas.openxmlformats.org/officeDocument/2006/relationships/hyperlink" Target="https://www.who.int/news-room/fact-sheets/detail/anaemia" TargetMode="External"/><Relationship Id="rId25" Type="http://schemas.openxmlformats.org/officeDocument/2006/relationships/image" Target="../media/image6.png"/><Relationship Id="rId2" Type="http://schemas.openxmlformats.org/officeDocument/2006/relationships/hyperlink" Target="https://doi.org/10.1186/s12889-022-12512-6?urlappend=%3Futm_source%3Dresearchgate.net%26utm_medium%3Darticle" TargetMode="External"/><Relationship Id="rId16" Type="http://schemas.openxmlformats.org/officeDocument/2006/relationships/hyperlink" Target="https://www.theglobaleconomy.com/United-Kingdom/anemia_among_children/" TargetMode="External"/><Relationship Id="rId20"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doi.org/10.48550/arXiv.2102.05506" TargetMode="External"/><Relationship Id="rId11" Type="http://schemas.openxmlformats.org/officeDocument/2006/relationships/hyperlink" Target="https://doi.org/10.7812/TPP/23.134" TargetMode="External"/><Relationship Id="rId24" Type="http://schemas.openxmlformats.org/officeDocument/2006/relationships/image" Target="../media/image5.png"/><Relationship Id="rId5" Type="http://schemas.openxmlformats.org/officeDocument/2006/relationships/hyperlink" Target="https://gdpr-info.eu/" TargetMode="External"/><Relationship Id="rId15" Type="http://schemas.openxmlformats.org/officeDocument/2006/relationships/hyperlink" Target="https://assets.cureus.com/uploads/review_article/pdf/377513/20250709-484138-2rk18a.pdf" TargetMode="External"/><Relationship Id="rId23" Type="http://schemas.openxmlformats.org/officeDocument/2006/relationships/image" Target="../media/image4.png"/><Relationship Id="rId10" Type="http://schemas.openxmlformats.org/officeDocument/2006/relationships/hyperlink" Target="https://doi.org/10.3390/ph18081104" TargetMode="External"/><Relationship Id="rId19" Type="http://schemas.openxmlformats.org/officeDocument/2006/relationships/hyperlink" Target="https://doi.org/10.2196/70381" TargetMode="External"/><Relationship Id="rId4" Type="http://schemas.openxmlformats.org/officeDocument/2006/relationships/hyperlink" Target="https://doi.org/10.1002/14651858.CD013092.pub2" TargetMode="External"/><Relationship Id="rId9" Type="http://schemas.openxmlformats.org/officeDocument/2006/relationships/hyperlink" Target="https://innohealthmagazine.com/2021/innovation/anemocheck-a-smartphone-application-for-the-non-invasive-detection-of-anemia/" TargetMode="External"/><Relationship Id="rId14" Type="http://schemas.openxmlformats.org/officeDocument/2006/relationships/hyperlink" Target="https://doi.org/10.1016/j.retram.2025.103560" TargetMode="External"/><Relationship Id="rId22"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9613" y="914399"/>
            <a:ext cx="2669636" cy="3602377"/>
          </a:xfrm>
          <a:prstGeom prst="rect">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500" b="1" kern="0" dirty="0">
                <a:solidFill>
                  <a:schemeClr val="tx1"/>
                </a:solidFill>
                <a:latin typeface="Times New Roman" panose="02020603050405020304" pitchFamily="18" charset="0"/>
                <a:cs typeface="Times New Roman" panose="02020603050405020304" pitchFamily="18" charset="0"/>
              </a:rPr>
              <a:t>1. Background </a:t>
            </a:r>
          </a:p>
          <a:p>
            <a:pPr algn="just"/>
            <a:r>
              <a:rPr lang="en-GB" sz="500" b="1" i="1" dirty="0">
                <a:solidFill>
                  <a:schemeClr val="tx1"/>
                </a:solidFill>
                <a:latin typeface="Times New Roman" panose="02020603050405020304" pitchFamily="18" charset="0"/>
                <a:cs typeface="Times New Roman" panose="02020603050405020304" pitchFamily="18" charset="0"/>
              </a:rPr>
              <a:t>Description of the scale of the public health problem and why an intervention is necessary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Iron Deficiency Anaemia (IDA) is a leading public health issue in the world, which occurs when the body has inadequate haemoglobin to carry oxygen to the tissues and organs (</a:t>
            </a:r>
            <a:r>
              <a:rPr lang="en-GB" sz="500" dirty="0" err="1">
                <a:solidFill>
                  <a:schemeClr val="tx1"/>
                </a:solidFill>
                <a:latin typeface="Times New Roman" panose="02020603050405020304" pitchFamily="18" charset="0"/>
                <a:cs typeface="Times New Roman" panose="02020603050405020304" pitchFamily="18" charset="0"/>
              </a:rPr>
              <a:t>Kolarš</a:t>
            </a:r>
            <a:r>
              <a:rPr lang="en-GB" sz="500" dirty="0">
                <a:solidFill>
                  <a:schemeClr val="tx1"/>
                </a:solidFill>
                <a:latin typeface="Times New Roman" panose="02020603050405020304" pitchFamily="18" charset="0"/>
                <a:cs typeface="Times New Roman" panose="02020603050405020304" pitchFamily="18" charset="0"/>
              </a:rPr>
              <a:t> et al., 2025).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Approximately 40% of children aged 6 to 59 months are affected by Anaemia, and 30% of people aged 15 to 49 are suffering from this disease worldwide (World Health Organisation, 2025).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In the UK, 57,000 IDA patients are admitted with emergency conditions (NICE, 2026), which indicates that existing intervention gaps persist; hence, IDA rates are increasing day by day. </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b="1" i="1" dirty="0">
                <a:solidFill>
                  <a:schemeClr val="tx1"/>
                </a:solidFill>
                <a:latin typeface="Times New Roman" panose="02020603050405020304" pitchFamily="18" charset="0"/>
                <a:cs typeface="Times New Roman" panose="02020603050405020304" pitchFamily="18" charset="0"/>
              </a:rPr>
              <a:t>Examples of existing public health interventions </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b="1" dirty="0">
                <a:solidFill>
                  <a:schemeClr val="tx1"/>
                </a:solidFill>
                <a:latin typeface="Times New Roman" panose="02020603050405020304" pitchFamily="18" charset="0"/>
                <a:cs typeface="Times New Roman" panose="02020603050405020304" pitchFamily="18" charset="0"/>
              </a:rPr>
              <a:t>Non-digital Intervention/Traditional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Food fortification</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Iron-rich dietary education and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Nutritional counselling are available to reduce the burden of IDA (da Silva Lopes et al., 2021).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Even though these approaches are effective, they often require laboratory testing, access to face-to-face healthcare, and repeated clinical visits to cure IDA and promote early detection effectively. </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b="1" dirty="0">
                <a:solidFill>
                  <a:schemeClr val="tx1"/>
                </a:solidFill>
                <a:latin typeface="Times New Roman" panose="02020603050405020304" pitchFamily="18" charset="0"/>
                <a:cs typeface="Times New Roman" panose="02020603050405020304" pitchFamily="18" charset="0"/>
              </a:rPr>
              <a:t>Digital Interventions </a:t>
            </a:r>
            <a:endParaRPr lang="en-IN" sz="500" dirty="0">
              <a:solidFill>
                <a:schemeClr val="tx1"/>
              </a:solidFill>
              <a:latin typeface="Times New Roman" panose="02020603050405020304" pitchFamily="18" charset="0"/>
              <a:cs typeface="Times New Roman" panose="02020603050405020304" pitchFamily="18" charset="0"/>
            </a:endParaRPr>
          </a:p>
          <a:p>
            <a:pPr lvl="0" algn="just"/>
            <a:r>
              <a:rPr lang="en-GB" sz="500" dirty="0">
                <a:solidFill>
                  <a:schemeClr val="tx1"/>
                </a:solidFill>
                <a:latin typeface="Times New Roman" panose="02020603050405020304" pitchFamily="18" charset="0"/>
                <a:cs typeface="Times New Roman" panose="02020603050405020304" pitchFamily="18" charset="0"/>
              </a:rPr>
              <a:t>Recent advances in digital health interventions have enhanced accessibility to Anaemia screening through AI, smartphone technologies and Mobile health applications (</a:t>
            </a:r>
            <a:r>
              <a:rPr lang="en-GB" sz="500" dirty="0" err="1">
                <a:solidFill>
                  <a:schemeClr val="tx1"/>
                </a:solidFill>
                <a:latin typeface="Times New Roman" panose="02020603050405020304" pitchFamily="18" charset="0"/>
                <a:cs typeface="Times New Roman" panose="02020603050405020304" pitchFamily="18" charset="0"/>
              </a:rPr>
              <a:t>mHealth</a:t>
            </a:r>
            <a:r>
              <a:rPr lang="en-GB" sz="500" dirty="0">
                <a:solidFill>
                  <a:schemeClr val="tx1"/>
                </a:solidFill>
                <a:latin typeface="Times New Roman" panose="02020603050405020304" pitchFamily="18" charset="0"/>
                <a:cs typeface="Times New Roman" panose="02020603050405020304" pitchFamily="18" charset="0"/>
              </a:rPr>
              <a:t>) (</a:t>
            </a:r>
            <a:r>
              <a:rPr lang="en-GB" sz="500" dirty="0" err="1">
                <a:solidFill>
                  <a:schemeClr val="tx1"/>
                </a:solidFill>
                <a:latin typeface="Times New Roman" panose="02020603050405020304" pitchFamily="18" charset="0"/>
                <a:cs typeface="Times New Roman" panose="02020603050405020304" pitchFamily="18" charset="0"/>
              </a:rPr>
              <a:t>Olawade</a:t>
            </a:r>
            <a:r>
              <a:rPr lang="en-GB" sz="500" dirty="0">
                <a:solidFill>
                  <a:schemeClr val="tx1"/>
                </a:solidFill>
                <a:latin typeface="Times New Roman" panose="02020603050405020304" pitchFamily="18" charset="0"/>
                <a:cs typeface="Times New Roman" panose="02020603050405020304" pitchFamily="18" charset="0"/>
              </a:rPr>
              <a:t> et al., 2025). </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b="1" dirty="0">
                <a:solidFill>
                  <a:schemeClr val="tx1"/>
                </a:solidFill>
                <a:latin typeface="Times New Roman" panose="02020603050405020304" pitchFamily="18" charset="0"/>
                <a:cs typeface="Times New Roman" panose="02020603050405020304" pitchFamily="18" charset="0"/>
              </a:rPr>
              <a:t>Existing tools are: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err="1">
                <a:solidFill>
                  <a:schemeClr val="tx1"/>
                </a:solidFill>
                <a:latin typeface="Times New Roman" panose="02020603050405020304" pitchFamily="18" charset="0"/>
                <a:cs typeface="Times New Roman" panose="02020603050405020304" pitchFamily="18" charset="0"/>
              </a:rPr>
              <a:t>AnemoCheck</a:t>
            </a:r>
            <a:r>
              <a:rPr lang="en-GB" sz="500" dirty="0">
                <a:solidFill>
                  <a:schemeClr val="tx1"/>
                </a:solidFill>
                <a:latin typeface="Times New Roman" panose="02020603050405020304" pitchFamily="18" charset="0"/>
                <a:cs typeface="Times New Roman" panose="02020603050405020304" pitchFamily="18" charset="0"/>
              </a:rPr>
              <a:t> Mobile, which enables non-invasive haemoglobin screening by analysing fingernail images, which is computed through a smartphone camera (</a:t>
            </a:r>
            <a:r>
              <a:rPr lang="en-GB" sz="500" dirty="0" err="1">
                <a:solidFill>
                  <a:schemeClr val="tx1"/>
                </a:solidFill>
                <a:latin typeface="Times New Roman" panose="02020603050405020304" pitchFamily="18" charset="0"/>
                <a:cs typeface="Times New Roman" panose="02020603050405020304" pitchFamily="18" charset="0"/>
              </a:rPr>
              <a:t>Mannino</a:t>
            </a:r>
            <a:r>
              <a:rPr lang="en-GB" sz="500" dirty="0">
                <a:solidFill>
                  <a:schemeClr val="tx1"/>
                </a:solidFill>
                <a:latin typeface="Times New Roman" panose="02020603050405020304" pitchFamily="18" charset="0"/>
                <a:cs typeface="Times New Roman" panose="02020603050405020304" pitchFamily="18" charset="0"/>
              </a:rPr>
              <a:t> et al., 2022).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Even though this tool is effective for monitoring real-time patient health, it is inadequate for severe conditions of Animatic patients because such conditions require evidence-based treatments.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Data privacy issues are one of the main limitations of these digital interventions, which increase the chance of data theft (</a:t>
            </a:r>
            <a:r>
              <a:rPr lang="en-GB" sz="500" dirty="0" err="1">
                <a:solidFill>
                  <a:schemeClr val="tx1"/>
                </a:solidFill>
                <a:latin typeface="Times New Roman" panose="02020603050405020304" pitchFamily="18" charset="0"/>
                <a:cs typeface="Times New Roman" panose="02020603050405020304" pitchFamily="18" charset="0"/>
              </a:rPr>
              <a:t>Bubukayr</a:t>
            </a:r>
            <a:r>
              <a:rPr lang="en-GB" sz="500" dirty="0">
                <a:solidFill>
                  <a:schemeClr val="tx1"/>
                </a:solidFill>
                <a:latin typeface="Times New Roman" panose="02020603050405020304" pitchFamily="18" charset="0"/>
                <a:cs typeface="Times New Roman" panose="02020603050405020304" pitchFamily="18" charset="0"/>
              </a:rPr>
              <a:t> and </a:t>
            </a:r>
            <a:r>
              <a:rPr lang="en-GB" sz="500" dirty="0" err="1">
                <a:solidFill>
                  <a:schemeClr val="tx1"/>
                </a:solidFill>
                <a:latin typeface="Times New Roman" panose="02020603050405020304" pitchFamily="18" charset="0"/>
                <a:cs typeface="Times New Roman" panose="02020603050405020304" pitchFamily="18" charset="0"/>
              </a:rPr>
              <a:t>Almaiah</a:t>
            </a:r>
            <a:r>
              <a:rPr lang="en-GB" sz="500" dirty="0">
                <a:solidFill>
                  <a:schemeClr val="tx1"/>
                </a:solidFill>
                <a:latin typeface="Times New Roman" panose="02020603050405020304" pitchFamily="18" charset="0"/>
                <a:cs typeface="Times New Roman" panose="02020603050405020304" pitchFamily="18" charset="0"/>
              </a:rPr>
              <a:t>, 2021)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Lastly, its effectiveness heavily relies on image quality, lighting conditions and skin colour; hence, if patients are unable to add high-quality images of their fingernails in the app, then it might lead to medication error (Hanlon et al., 2022). </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b="1" i="1" dirty="0">
                <a:solidFill>
                  <a:schemeClr val="tx1"/>
                </a:solidFill>
                <a:latin typeface="Times New Roman" panose="02020603050405020304" pitchFamily="18" charset="0"/>
                <a:cs typeface="Times New Roman" panose="02020603050405020304" pitchFamily="18" charset="0"/>
              </a:rPr>
              <a:t>Chosen digital health intervention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To address the limitations in the existing digital intervention, as per the components, this poster has been followed: </a:t>
            </a:r>
            <a:r>
              <a:rPr lang="en-GB" sz="500" dirty="0" err="1">
                <a:solidFill>
                  <a:schemeClr val="tx1"/>
                </a:solidFill>
                <a:latin typeface="Times New Roman" panose="02020603050405020304" pitchFamily="18" charset="0"/>
                <a:cs typeface="Times New Roman" panose="02020603050405020304" pitchFamily="18" charset="0"/>
              </a:rPr>
              <a:t>AnemoCare</a:t>
            </a:r>
            <a:r>
              <a:rPr lang="en-GB" sz="500" dirty="0">
                <a:solidFill>
                  <a:schemeClr val="tx1"/>
                </a:solidFill>
                <a:latin typeface="Times New Roman" panose="02020603050405020304" pitchFamily="18" charset="0"/>
                <a:cs typeface="Times New Roman" panose="02020603050405020304" pitchFamily="18" charset="0"/>
              </a:rPr>
              <a:t> AI+, which integrates AI-assisted image analysis with personalised health information, tailored nutritional recommendations and dietary assessment.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This technology will reduce previous limitations by improving accuracy across different lighting conditions and skin tones while encouraging timely healthcare seeking, which makes it a more comprehensive digital health promotion intervention. </a:t>
            </a:r>
            <a:endParaRPr lang="en-IN" sz="500" dirty="0">
              <a:solidFill>
                <a:schemeClr val="tx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Conversely, data privacy is an issue, and the digital literacy gap among patients can be a major issue during the successful intervention, which can be solved through providing a digital training programme and compliance with robust governance. </a:t>
            </a:r>
            <a:endParaRPr lang="en-IN" sz="500" b="1" kern="0" dirty="0">
              <a:solidFill>
                <a:schemeClr val="tx1"/>
              </a:solidFill>
              <a:latin typeface="Times New Roman" panose="02020603050405020304" pitchFamily="18" charset="0"/>
              <a:cs typeface="Times New Roman" panose="02020603050405020304" pitchFamily="18" charset="0"/>
            </a:endParaRPr>
          </a:p>
        </p:txBody>
      </p:sp>
      <p:sp>
        <p:nvSpPr>
          <p:cNvPr id="5" name="Rectangle 4"/>
          <p:cNvSpPr/>
          <p:nvPr/>
        </p:nvSpPr>
        <p:spPr>
          <a:xfrm>
            <a:off x="4502552" y="4572000"/>
            <a:ext cx="7622038" cy="2145323"/>
          </a:xfrm>
          <a:prstGeom prst="rect">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IN" sz="500" b="1" dirty="0">
                <a:solidFill>
                  <a:schemeClr val="tx1"/>
                </a:solidFill>
                <a:latin typeface="Times New Roman" panose="02020603050405020304" pitchFamily="18" charset="0"/>
                <a:cs typeface="Times New Roman" panose="02020603050405020304" pitchFamily="18" charset="0"/>
              </a:rPr>
              <a:t>6. References </a:t>
            </a:r>
          </a:p>
          <a:p>
            <a:pPr marL="171450" indent="-171450" algn="just">
              <a:buFont typeface="Arial" panose="020B0604020202020204" pitchFamily="34" charset="0"/>
              <a:buChar char="•"/>
            </a:pPr>
            <a:r>
              <a:rPr lang="en-GB" sz="500" dirty="0" err="1">
                <a:solidFill>
                  <a:schemeClr val="tx1"/>
                </a:solidFill>
                <a:latin typeface="Times New Roman" panose="02020603050405020304" pitchFamily="18" charset="0"/>
                <a:cs typeface="Times New Roman" panose="02020603050405020304" pitchFamily="18" charset="0"/>
              </a:rPr>
              <a:t>Akbarpour</a:t>
            </a:r>
            <a:r>
              <a:rPr lang="en-GB" sz="500" dirty="0">
                <a:solidFill>
                  <a:schemeClr val="tx1"/>
                </a:solidFill>
                <a:latin typeface="Times New Roman" panose="02020603050405020304" pitchFamily="18" charset="0"/>
                <a:cs typeface="Times New Roman" panose="02020603050405020304" pitchFamily="18" charset="0"/>
              </a:rPr>
              <a:t>, E., </a:t>
            </a:r>
            <a:r>
              <a:rPr lang="en-GB" sz="500" dirty="0" err="1">
                <a:solidFill>
                  <a:schemeClr val="tx1"/>
                </a:solidFill>
                <a:latin typeface="Times New Roman" panose="02020603050405020304" pitchFamily="18" charset="0"/>
                <a:cs typeface="Times New Roman" panose="02020603050405020304" pitchFamily="18" charset="0"/>
              </a:rPr>
              <a:t>Paridar</a:t>
            </a:r>
            <a:r>
              <a:rPr lang="en-GB" sz="500" dirty="0">
                <a:solidFill>
                  <a:schemeClr val="tx1"/>
                </a:solidFill>
                <a:latin typeface="Times New Roman" panose="02020603050405020304" pitchFamily="18" charset="0"/>
                <a:cs typeface="Times New Roman" panose="02020603050405020304" pitchFamily="18" charset="0"/>
              </a:rPr>
              <a:t>, Y., </a:t>
            </a:r>
            <a:r>
              <a:rPr lang="en-GB" sz="500" dirty="0" err="1">
                <a:solidFill>
                  <a:schemeClr val="tx1"/>
                </a:solidFill>
                <a:latin typeface="Times New Roman" panose="02020603050405020304" pitchFamily="18" charset="0"/>
                <a:cs typeface="Times New Roman" panose="02020603050405020304" pitchFamily="18" charset="0"/>
              </a:rPr>
              <a:t>Mohammadi</a:t>
            </a:r>
            <a:r>
              <a:rPr lang="en-GB" sz="500" dirty="0">
                <a:solidFill>
                  <a:schemeClr val="tx1"/>
                </a:solidFill>
                <a:latin typeface="Times New Roman" panose="02020603050405020304" pitchFamily="18" charset="0"/>
                <a:cs typeface="Times New Roman" panose="02020603050405020304" pitchFamily="18" charset="0"/>
              </a:rPr>
              <a:t>, Z., </a:t>
            </a:r>
            <a:r>
              <a:rPr lang="en-GB" sz="500" dirty="0" err="1">
                <a:solidFill>
                  <a:schemeClr val="tx1"/>
                </a:solidFill>
                <a:latin typeface="Times New Roman" panose="02020603050405020304" pitchFamily="18" charset="0"/>
                <a:cs typeface="Times New Roman" panose="02020603050405020304" pitchFamily="18" charset="0"/>
              </a:rPr>
              <a:t>Mard</a:t>
            </a:r>
            <a:r>
              <a:rPr lang="en-GB" sz="500" dirty="0">
                <a:solidFill>
                  <a:schemeClr val="tx1"/>
                </a:solidFill>
                <a:latin typeface="Times New Roman" panose="02020603050405020304" pitchFamily="18" charset="0"/>
                <a:cs typeface="Times New Roman" panose="02020603050405020304" pitchFamily="18" charset="0"/>
              </a:rPr>
              <a:t>, A., </a:t>
            </a:r>
            <a:r>
              <a:rPr lang="en-GB" sz="500" dirty="0" err="1">
                <a:solidFill>
                  <a:schemeClr val="tx1"/>
                </a:solidFill>
                <a:latin typeface="Times New Roman" panose="02020603050405020304" pitchFamily="18" charset="0"/>
                <a:cs typeface="Times New Roman" panose="02020603050405020304" pitchFamily="18" charset="0"/>
              </a:rPr>
              <a:t>Danehchin</a:t>
            </a:r>
            <a:r>
              <a:rPr lang="en-GB" sz="500" dirty="0">
                <a:solidFill>
                  <a:schemeClr val="tx1"/>
                </a:solidFill>
                <a:latin typeface="Times New Roman" panose="02020603050405020304" pitchFamily="18" charset="0"/>
                <a:cs typeface="Times New Roman" panose="02020603050405020304" pitchFamily="18" charset="0"/>
              </a:rPr>
              <a:t>, L., </a:t>
            </a:r>
            <a:r>
              <a:rPr lang="en-GB" sz="500" dirty="0" err="1">
                <a:solidFill>
                  <a:schemeClr val="tx1"/>
                </a:solidFill>
                <a:latin typeface="Times New Roman" panose="02020603050405020304" pitchFamily="18" charset="0"/>
                <a:cs typeface="Times New Roman" panose="02020603050405020304" pitchFamily="18" charset="0"/>
              </a:rPr>
              <a:t>Abolnezhadian</a:t>
            </a:r>
            <a:r>
              <a:rPr lang="en-GB" sz="500" dirty="0">
                <a:solidFill>
                  <a:schemeClr val="tx1"/>
                </a:solidFill>
                <a:latin typeface="Times New Roman" panose="02020603050405020304" pitchFamily="18" charset="0"/>
                <a:cs typeface="Times New Roman" panose="02020603050405020304" pitchFamily="18" charset="0"/>
              </a:rPr>
              <a:t>, F., </a:t>
            </a:r>
            <a:r>
              <a:rPr lang="en-GB" sz="500" dirty="0" err="1">
                <a:solidFill>
                  <a:schemeClr val="tx1"/>
                </a:solidFill>
                <a:latin typeface="Times New Roman" panose="02020603050405020304" pitchFamily="18" charset="0"/>
                <a:cs typeface="Times New Roman" panose="02020603050405020304" pitchFamily="18" charset="0"/>
              </a:rPr>
              <a:t>Azadpour</a:t>
            </a:r>
            <a:r>
              <a:rPr lang="en-GB" sz="500" dirty="0">
                <a:solidFill>
                  <a:schemeClr val="tx1"/>
                </a:solidFill>
                <a:latin typeface="Times New Roman" panose="02020603050405020304" pitchFamily="18" charset="0"/>
                <a:cs typeface="Times New Roman" panose="02020603050405020304" pitchFamily="18" charset="0"/>
              </a:rPr>
              <a:t>, S., </a:t>
            </a:r>
            <a:r>
              <a:rPr lang="en-GB" sz="500" dirty="0" err="1">
                <a:solidFill>
                  <a:schemeClr val="tx1"/>
                </a:solidFill>
                <a:latin typeface="Times New Roman" panose="02020603050405020304" pitchFamily="18" charset="0"/>
                <a:cs typeface="Times New Roman" panose="02020603050405020304" pitchFamily="18" charset="0"/>
              </a:rPr>
              <a:t>Rahimi</a:t>
            </a:r>
            <a:r>
              <a:rPr lang="en-GB" sz="500" dirty="0">
                <a:solidFill>
                  <a:schemeClr val="tx1"/>
                </a:solidFill>
                <a:latin typeface="Times New Roman" panose="02020603050405020304" pitchFamily="18" charset="0"/>
                <a:cs typeface="Times New Roman" panose="02020603050405020304" pitchFamily="18" charset="0"/>
              </a:rPr>
              <a:t>, Z., </a:t>
            </a:r>
            <a:r>
              <a:rPr lang="en-GB" sz="500" dirty="0" err="1">
                <a:solidFill>
                  <a:schemeClr val="tx1"/>
                </a:solidFill>
                <a:latin typeface="Times New Roman" panose="02020603050405020304" pitchFamily="18" charset="0"/>
                <a:cs typeface="Times New Roman" panose="02020603050405020304" pitchFamily="18" charset="0"/>
              </a:rPr>
              <a:t>Zamani</a:t>
            </a:r>
            <a:r>
              <a:rPr lang="en-GB" sz="500" dirty="0">
                <a:solidFill>
                  <a:schemeClr val="tx1"/>
                </a:solidFill>
                <a:latin typeface="Times New Roman" panose="02020603050405020304" pitchFamily="18" charset="0"/>
                <a:cs typeface="Times New Roman" panose="02020603050405020304" pitchFamily="18" charset="0"/>
              </a:rPr>
              <a:t>, M., </a:t>
            </a:r>
            <a:r>
              <a:rPr lang="en-GB" sz="500" dirty="0" err="1">
                <a:solidFill>
                  <a:schemeClr val="tx1"/>
                </a:solidFill>
                <a:latin typeface="Times New Roman" panose="02020603050405020304" pitchFamily="18" charset="0"/>
                <a:cs typeface="Times New Roman" panose="02020603050405020304" pitchFamily="18" charset="0"/>
              </a:rPr>
              <a:t>Cheraghian</a:t>
            </a:r>
            <a:r>
              <a:rPr lang="en-GB" sz="500" dirty="0">
                <a:solidFill>
                  <a:schemeClr val="tx1"/>
                </a:solidFill>
                <a:latin typeface="Times New Roman" panose="02020603050405020304" pitchFamily="18" charset="0"/>
                <a:cs typeface="Times New Roman" panose="02020603050405020304" pitchFamily="18" charset="0"/>
              </a:rPr>
              <a:t>, B. and </a:t>
            </a:r>
            <a:r>
              <a:rPr lang="en-GB" sz="500" dirty="0" err="1">
                <a:solidFill>
                  <a:schemeClr val="tx1"/>
                </a:solidFill>
                <a:latin typeface="Times New Roman" panose="02020603050405020304" pitchFamily="18" charset="0"/>
                <a:cs typeface="Times New Roman" panose="02020603050405020304" pitchFamily="18" charset="0"/>
              </a:rPr>
              <a:t>Poustchi</a:t>
            </a:r>
            <a:r>
              <a:rPr lang="en-GB" sz="500" dirty="0">
                <a:solidFill>
                  <a:schemeClr val="tx1"/>
                </a:solidFill>
                <a:latin typeface="Times New Roman" panose="02020603050405020304" pitchFamily="18" charset="0"/>
                <a:cs typeface="Times New Roman" panose="02020603050405020304" pitchFamily="18" charset="0"/>
              </a:rPr>
              <a:t>, H. (2022). ‘</a:t>
            </a:r>
            <a:r>
              <a:rPr lang="en-GB" sz="500" dirty="0" err="1">
                <a:solidFill>
                  <a:schemeClr val="tx1"/>
                </a:solidFill>
                <a:latin typeface="Times New Roman" panose="02020603050405020304" pitchFamily="18" charset="0"/>
                <a:cs typeface="Times New Roman" panose="02020603050405020304" pitchFamily="18" charset="0"/>
              </a:rPr>
              <a:t>Anemia</a:t>
            </a:r>
            <a:r>
              <a:rPr lang="en-GB" sz="500" dirty="0">
                <a:solidFill>
                  <a:schemeClr val="tx1"/>
                </a:solidFill>
                <a:latin typeface="Times New Roman" panose="02020603050405020304" pitchFamily="18" charset="0"/>
                <a:cs typeface="Times New Roman" panose="02020603050405020304" pitchFamily="18" charset="0"/>
              </a:rPr>
              <a:t> prevalence, severity, types, and correlates among adult women and men in a </a:t>
            </a:r>
            <a:r>
              <a:rPr lang="en-GB" sz="500" dirty="0" err="1">
                <a:solidFill>
                  <a:schemeClr val="tx1"/>
                </a:solidFill>
                <a:latin typeface="Times New Roman" panose="02020603050405020304" pitchFamily="18" charset="0"/>
                <a:cs typeface="Times New Roman" panose="02020603050405020304" pitchFamily="18" charset="0"/>
              </a:rPr>
              <a:t>multiethnic</a:t>
            </a:r>
            <a:r>
              <a:rPr lang="en-GB" sz="500" dirty="0">
                <a:solidFill>
                  <a:schemeClr val="tx1"/>
                </a:solidFill>
                <a:latin typeface="Times New Roman" panose="02020603050405020304" pitchFamily="18" charset="0"/>
                <a:cs typeface="Times New Roman" panose="02020603050405020304" pitchFamily="18" charset="0"/>
              </a:rPr>
              <a:t> Iranian population: the Khuzestan Comprehensive Health Study (KCHS)’. </a:t>
            </a:r>
            <a:r>
              <a:rPr lang="en-GB" sz="500" i="1" dirty="0">
                <a:solidFill>
                  <a:schemeClr val="tx1"/>
                </a:solidFill>
                <a:latin typeface="Times New Roman" panose="02020603050405020304" pitchFamily="18" charset="0"/>
                <a:cs typeface="Times New Roman" panose="02020603050405020304" pitchFamily="18" charset="0"/>
              </a:rPr>
              <a:t>BMC Public Health,</a:t>
            </a:r>
            <a:r>
              <a:rPr lang="en-GB" sz="500" dirty="0">
                <a:solidFill>
                  <a:schemeClr val="tx1"/>
                </a:solidFill>
                <a:latin typeface="Times New Roman" panose="02020603050405020304" pitchFamily="18" charset="0"/>
                <a:cs typeface="Times New Roman" panose="02020603050405020304" pitchFamily="18" charset="0"/>
              </a:rPr>
              <a:t> 22(1), p.168.  Available at: </a:t>
            </a:r>
            <a:r>
              <a:rPr lang="en-GB" sz="500" u="sng" dirty="0">
                <a:solidFill>
                  <a:schemeClr val="tx1"/>
                </a:solidFill>
                <a:latin typeface="Times New Roman" panose="02020603050405020304" pitchFamily="18" charset="0"/>
                <a:cs typeface="Times New Roman" panose="02020603050405020304" pitchFamily="18" charset="0"/>
                <a:hlinkClick r:id="rId2"/>
              </a:rPr>
              <a:t>https://</a:t>
            </a:r>
            <a:r>
              <a:rPr lang="en-GB" sz="500" u="sng" dirty="0" err="1">
                <a:solidFill>
                  <a:schemeClr val="tx1"/>
                </a:solidFill>
                <a:latin typeface="Times New Roman" panose="02020603050405020304" pitchFamily="18" charset="0"/>
                <a:cs typeface="Times New Roman" panose="02020603050405020304" pitchFamily="18" charset="0"/>
                <a:hlinkClick r:id="rId2"/>
              </a:rPr>
              <a:t>doi.org</a:t>
            </a:r>
            <a:r>
              <a:rPr lang="en-GB" sz="500" u="sng" dirty="0">
                <a:solidFill>
                  <a:schemeClr val="tx1"/>
                </a:solidFill>
                <a:latin typeface="Times New Roman" panose="02020603050405020304" pitchFamily="18" charset="0"/>
                <a:cs typeface="Times New Roman" panose="02020603050405020304" pitchFamily="18" charset="0"/>
                <a:hlinkClick r:id="rId2"/>
              </a:rPr>
              <a:t>/10.1186/s12889-022-12512-6?urlappend=%3Futm_source%3Dresearchgate.net%26utm_medium%3Darticle</a:t>
            </a:r>
            <a:r>
              <a:rPr lang="en-GB" sz="500" dirty="0">
                <a:solidFill>
                  <a:schemeClr val="tx1"/>
                </a:solidFill>
                <a:latin typeface="Times New Roman" panose="02020603050405020304" pitchFamily="18" charset="0"/>
                <a:cs typeface="Times New Roman" panose="02020603050405020304" pitchFamily="18" charset="0"/>
              </a:rPr>
              <a:t> [Accessed: 22 July 2026]</a:t>
            </a:r>
            <a:endParaRPr lang="en-IN" sz="500" dirty="0">
              <a:solidFill>
                <a:schemeClr val="tx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500" dirty="0" err="1">
                <a:solidFill>
                  <a:schemeClr val="tx1"/>
                </a:solidFill>
                <a:latin typeface="Times New Roman" panose="02020603050405020304" pitchFamily="18" charset="0"/>
                <a:cs typeface="Times New Roman" panose="02020603050405020304" pitchFamily="18" charset="0"/>
              </a:rPr>
              <a:t>Bubukayr</a:t>
            </a:r>
            <a:r>
              <a:rPr lang="en-GB" sz="500" dirty="0">
                <a:solidFill>
                  <a:schemeClr val="tx1"/>
                </a:solidFill>
                <a:latin typeface="Times New Roman" panose="02020603050405020304" pitchFamily="18" charset="0"/>
                <a:cs typeface="Times New Roman" panose="02020603050405020304" pitchFamily="18" charset="0"/>
              </a:rPr>
              <a:t>, M.A.S. and </a:t>
            </a:r>
            <a:r>
              <a:rPr lang="en-GB" sz="500" dirty="0" err="1">
                <a:solidFill>
                  <a:schemeClr val="tx1"/>
                </a:solidFill>
                <a:latin typeface="Times New Roman" panose="02020603050405020304" pitchFamily="18" charset="0"/>
                <a:cs typeface="Times New Roman" panose="02020603050405020304" pitchFamily="18" charset="0"/>
              </a:rPr>
              <a:t>Almaiah</a:t>
            </a:r>
            <a:r>
              <a:rPr lang="en-GB" sz="500" dirty="0">
                <a:solidFill>
                  <a:schemeClr val="tx1"/>
                </a:solidFill>
                <a:latin typeface="Times New Roman" panose="02020603050405020304" pitchFamily="18" charset="0"/>
                <a:cs typeface="Times New Roman" panose="02020603050405020304" pitchFamily="18" charset="0"/>
              </a:rPr>
              <a:t>, M.A., (2021) ‘Cybersecurity concerns in smart-phones and applications: A survey’. In </a:t>
            </a:r>
            <a:r>
              <a:rPr lang="en-GB" sz="500" i="1" dirty="0">
                <a:solidFill>
                  <a:schemeClr val="tx1"/>
                </a:solidFill>
                <a:latin typeface="Times New Roman" panose="02020603050405020304" pitchFamily="18" charset="0"/>
                <a:cs typeface="Times New Roman" panose="02020603050405020304" pitchFamily="18" charset="0"/>
              </a:rPr>
              <a:t>2021 international conference on information technology (ICIT)</a:t>
            </a:r>
            <a:r>
              <a:rPr lang="en-GB" sz="500" dirty="0">
                <a:solidFill>
                  <a:schemeClr val="tx1"/>
                </a:solidFill>
                <a:latin typeface="Times New Roman" panose="02020603050405020304" pitchFamily="18" charset="0"/>
                <a:cs typeface="Times New Roman" panose="02020603050405020304" pitchFamily="18" charset="0"/>
              </a:rPr>
              <a:t> (pp. 725-731). IEEE. Available at: </a:t>
            </a:r>
            <a:r>
              <a:rPr lang="en-GB" sz="500" u="sng" dirty="0">
                <a:solidFill>
                  <a:schemeClr val="tx1"/>
                </a:solidFill>
                <a:latin typeface="Times New Roman" panose="02020603050405020304" pitchFamily="18" charset="0"/>
                <a:cs typeface="Times New Roman" panose="02020603050405020304" pitchFamily="18" charset="0"/>
                <a:hlinkClick r:id="rId3"/>
              </a:rPr>
              <a:t>10.1109/ICIT52682.2021.9491691</a:t>
            </a:r>
            <a:endParaRPr lang="en-IN" sz="500" dirty="0">
              <a:solidFill>
                <a:schemeClr val="tx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da Silva Lopes, K., </a:t>
            </a:r>
            <a:r>
              <a:rPr lang="en-GB" sz="500" dirty="0" err="1">
                <a:solidFill>
                  <a:schemeClr val="tx1"/>
                </a:solidFill>
                <a:latin typeface="Times New Roman" panose="02020603050405020304" pitchFamily="18" charset="0"/>
                <a:cs typeface="Times New Roman" panose="02020603050405020304" pitchFamily="18" charset="0"/>
              </a:rPr>
              <a:t>Yamaji</a:t>
            </a:r>
            <a:r>
              <a:rPr lang="en-GB" sz="500" dirty="0">
                <a:solidFill>
                  <a:schemeClr val="tx1"/>
                </a:solidFill>
                <a:latin typeface="Times New Roman" panose="02020603050405020304" pitchFamily="18" charset="0"/>
                <a:cs typeface="Times New Roman" panose="02020603050405020304" pitchFamily="18" charset="0"/>
              </a:rPr>
              <a:t>, N., Rahman, M.O., </a:t>
            </a:r>
            <a:r>
              <a:rPr lang="en-GB" sz="500" dirty="0" err="1">
                <a:solidFill>
                  <a:schemeClr val="tx1"/>
                </a:solidFill>
                <a:latin typeface="Times New Roman" panose="02020603050405020304" pitchFamily="18" charset="0"/>
                <a:cs typeface="Times New Roman" panose="02020603050405020304" pitchFamily="18" charset="0"/>
              </a:rPr>
              <a:t>Suto</a:t>
            </a:r>
            <a:r>
              <a:rPr lang="en-GB" sz="500" dirty="0">
                <a:solidFill>
                  <a:schemeClr val="tx1"/>
                </a:solidFill>
                <a:latin typeface="Times New Roman" panose="02020603050405020304" pitchFamily="18" charset="0"/>
                <a:cs typeface="Times New Roman" panose="02020603050405020304" pitchFamily="18" charset="0"/>
              </a:rPr>
              <a:t>, M., Takemoto, Y., Garcia-</a:t>
            </a:r>
            <a:r>
              <a:rPr lang="en-GB" sz="500" dirty="0" err="1">
                <a:solidFill>
                  <a:schemeClr val="tx1"/>
                </a:solidFill>
                <a:latin typeface="Times New Roman" panose="02020603050405020304" pitchFamily="18" charset="0"/>
                <a:cs typeface="Times New Roman" panose="02020603050405020304" pitchFamily="18" charset="0"/>
              </a:rPr>
              <a:t>Casal</a:t>
            </a:r>
            <a:r>
              <a:rPr lang="en-GB" sz="500" dirty="0">
                <a:solidFill>
                  <a:schemeClr val="tx1"/>
                </a:solidFill>
                <a:latin typeface="Times New Roman" panose="02020603050405020304" pitchFamily="18" charset="0"/>
                <a:cs typeface="Times New Roman" panose="02020603050405020304" pitchFamily="18" charset="0"/>
              </a:rPr>
              <a:t>, M.N. and Ota, E. (2021) ‘Nutrition‐specific interventions for preventing and controlling anaemia throughout the life cycle: an overview of systematic reviews'. </a:t>
            </a:r>
            <a:r>
              <a:rPr lang="en-GB" sz="500" i="1" dirty="0">
                <a:solidFill>
                  <a:schemeClr val="tx1"/>
                </a:solidFill>
                <a:latin typeface="Times New Roman" panose="02020603050405020304" pitchFamily="18" charset="0"/>
                <a:cs typeface="Times New Roman" panose="02020603050405020304" pitchFamily="18" charset="0"/>
              </a:rPr>
              <a:t>Cochrane Database of Systematic Reviews,</a:t>
            </a:r>
            <a:r>
              <a:rPr lang="en-GB" sz="500" dirty="0">
                <a:solidFill>
                  <a:schemeClr val="tx1"/>
                </a:solidFill>
                <a:latin typeface="Times New Roman" panose="02020603050405020304" pitchFamily="18" charset="0"/>
                <a:cs typeface="Times New Roman" panose="02020603050405020304" pitchFamily="18" charset="0"/>
              </a:rPr>
              <a:t> (9).  Available at: </a:t>
            </a:r>
            <a:r>
              <a:rPr lang="en-GB" sz="500" u="sng" dirty="0">
                <a:solidFill>
                  <a:schemeClr val="tx1"/>
                </a:solidFill>
                <a:latin typeface="Times New Roman" panose="02020603050405020304" pitchFamily="18" charset="0"/>
                <a:cs typeface="Times New Roman" panose="02020603050405020304" pitchFamily="18" charset="0"/>
                <a:hlinkClick r:id="rId4"/>
              </a:rPr>
              <a:t>https://</a:t>
            </a:r>
            <a:r>
              <a:rPr lang="en-GB" sz="500" u="sng" dirty="0" err="1">
                <a:solidFill>
                  <a:schemeClr val="tx1"/>
                </a:solidFill>
                <a:latin typeface="Times New Roman" panose="02020603050405020304" pitchFamily="18" charset="0"/>
                <a:cs typeface="Times New Roman" panose="02020603050405020304" pitchFamily="18" charset="0"/>
                <a:hlinkClick r:id="rId4"/>
              </a:rPr>
              <a:t>doi.org</a:t>
            </a:r>
            <a:r>
              <a:rPr lang="en-GB" sz="500" u="sng" dirty="0">
                <a:solidFill>
                  <a:schemeClr val="tx1"/>
                </a:solidFill>
                <a:latin typeface="Times New Roman" panose="02020603050405020304" pitchFamily="18" charset="0"/>
                <a:cs typeface="Times New Roman" panose="02020603050405020304" pitchFamily="18" charset="0"/>
                <a:hlinkClick r:id="rId4"/>
              </a:rPr>
              <a:t>/10.1002/14651858.CD013092.pub2</a:t>
            </a:r>
            <a:r>
              <a:rPr lang="en-GB" sz="500" dirty="0">
                <a:solidFill>
                  <a:schemeClr val="tx1"/>
                </a:solidFill>
                <a:latin typeface="Times New Roman" panose="02020603050405020304" pitchFamily="18" charset="0"/>
                <a:cs typeface="Times New Roman" panose="02020603050405020304" pitchFamily="18" charset="0"/>
              </a:rPr>
              <a:t> </a:t>
            </a:r>
            <a:endParaRPr lang="en-IN" sz="500" dirty="0">
              <a:solidFill>
                <a:schemeClr val="tx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GDPR (2026) </a:t>
            </a:r>
            <a:r>
              <a:rPr lang="en-GB" sz="500" i="1" dirty="0">
                <a:solidFill>
                  <a:schemeClr val="tx1"/>
                </a:solidFill>
                <a:latin typeface="Times New Roman" panose="02020603050405020304" pitchFamily="18" charset="0"/>
                <a:cs typeface="Times New Roman" panose="02020603050405020304" pitchFamily="18" charset="0"/>
              </a:rPr>
              <a:t>General Data Protection Regulation (GDPR) – Legal Text. </a:t>
            </a:r>
            <a:r>
              <a:rPr lang="en-GB" sz="500" dirty="0">
                <a:solidFill>
                  <a:schemeClr val="tx1"/>
                </a:solidFill>
                <a:latin typeface="Times New Roman" panose="02020603050405020304" pitchFamily="18" charset="0"/>
                <a:cs typeface="Times New Roman" panose="02020603050405020304" pitchFamily="18" charset="0"/>
              </a:rPr>
              <a:t>Available at: </a:t>
            </a:r>
            <a:r>
              <a:rPr lang="en-GB" sz="500" u="sng" dirty="0">
                <a:solidFill>
                  <a:schemeClr val="tx1"/>
                </a:solidFill>
                <a:latin typeface="Times New Roman" panose="02020603050405020304" pitchFamily="18" charset="0"/>
                <a:cs typeface="Times New Roman" panose="02020603050405020304" pitchFamily="18" charset="0"/>
                <a:hlinkClick r:id="rId5"/>
              </a:rPr>
              <a:t>https://</a:t>
            </a:r>
            <a:r>
              <a:rPr lang="en-GB" sz="500" u="sng" dirty="0" err="1">
                <a:solidFill>
                  <a:schemeClr val="tx1"/>
                </a:solidFill>
                <a:latin typeface="Times New Roman" panose="02020603050405020304" pitchFamily="18" charset="0"/>
                <a:cs typeface="Times New Roman" panose="02020603050405020304" pitchFamily="18" charset="0"/>
                <a:hlinkClick r:id="rId5"/>
              </a:rPr>
              <a:t>gdpr-info.eu</a:t>
            </a:r>
            <a:r>
              <a:rPr lang="en-GB" sz="500" u="sng" dirty="0">
                <a:solidFill>
                  <a:schemeClr val="tx1"/>
                </a:solidFill>
                <a:latin typeface="Times New Roman" panose="02020603050405020304" pitchFamily="18" charset="0"/>
                <a:cs typeface="Times New Roman" panose="02020603050405020304" pitchFamily="18" charset="0"/>
                <a:hlinkClick r:id="rId5"/>
              </a:rPr>
              <a:t>/</a:t>
            </a:r>
            <a:r>
              <a:rPr lang="en-GB" sz="500" dirty="0">
                <a:solidFill>
                  <a:schemeClr val="tx1"/>
                </a:solidFill>
                <a:latin typeface="Times New Roman" panose="02020603050405020304" pitchFamily="18" charset="0"/>
                <a:cs typeface="Times New Roman" panose="02020603050405020304" pitchFamily="18" charset="0"/>
              </a:rPr>
              <a:t> [Accessed: 22 July 2026]</a:t>
            </a:r>
            <a:endParaRPr lang="en-IN" sz="500" dirty="0">
              <a:solidFill>
                <a:schemeClr val="tx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500" dirty="0" err="1">
                <a:solidFill>
                  <a:schemeClr val="tx1"/>
                </a:solidFill>
                <a:latin typeface="Times New Roman" panose="02020603050405020304" pitchFamily="18" charset="0"/>
                <a:cs typeface="Times New Roman" panose="02020603050405020304" pitchFamily="18" charset="0"/>
              </a:rPr>
              <a:t>Ghose</a:t>
            </a:r>
            <a:r>
              <a:rPr lang="en-GB" sz="500" dirty="0">
                <a:solidFill>
                  <a:schemeClr val="tx1"/>
                </a:solidFill>
                <a:latin typeface="Times New Roman" panose="02020603050405020304" pitchFamily="18" charset="0"/>
                <a:cs typeface="Times New Roman" panose="02020603050405020304" pitchFamily="18" charset="0"/>
              </a:rPr>
              <a:t>, A., </a:t>
            </a:r>
            <a:r>
              <a:rPr lang="en-GB" sz="500" dirty="0" err="1">
                <a:solidFill>
                  <a:schemeClr val="tx1"/>
                </a:solidFill>
                <a:latin typeface="Times New Roman" panose="02020603050405020304" pitchFamily="18" charset="0"/>
                <a:cs typeface="Times New Roman" panose="02020603050405020304" pitchFamily="18" charset="0"/>
              </a:rPr>
              <a:t>Guo</a:t>
            </a:r>
            <a:r>
              <a:rPr lang="en-GB" sz="500" dirty="0">
                <a:solidFill>
                  <a:schemeClr val="tx1"/>
                </a:solidFill>
                <a:latin typeface="Times New Roman" panose="02020603050405020304" pitchFamily="18" charset="0"/>
                <a:cs typeface="Times New Roman" panose="02020603050405020304" pitchFamily="18" charset="0"/>
              </a:rPr>
              <a:t>, X., Li, B. and Dang, Y. (2022) ‘Empowering patients using smart mobile health platforms: Evidence from a randomized field experiment '. </a:t>
            </a:r>
            <a:r>
              <a:rPr lang="en-GB" sz="500" i="1" dirty="0">
                <a:solidFill>
                  <a:schemeClr val="tx1"/>
                </a:solidFill>
                <a:latin typeface="Times New Roman" panose="02020603050405020304" pitchFamily="18" charset="0"/>
                <a:cs typeface="Times New Roman" panose="02020603050405020304" pitchFamily="18" charset="0"/>
              </a:rPr>
              <a:t>MIS Quarterly, </a:t>
            </a:r>
            <a:r>
              <a:rPr lang="en-GB" sz="500" dirty="0">
                <a:solidFill>
                  <a:schemeClr val="tx1"/>
                </a:solidFill>
                <a:latin typeface="Times New Roman" panose="02020603050405020304" pitchFamily="18" charset="0"/>
                <a:cs typeface="Times New Roman" panose="02020603050405020304" pitchFamily="18" charset="0"/>
              </a:rPr>
              <a:t>46(1), pp.151-192.  Available at:  </a:t>
            </a:r>
            <a:r>
              <a:rPr lang="en-GB" sz="500" u="sng" dirty="0">
                <a:solidFill>
                  <a:schemeClr val="tx1"/>
                </a:solidFill>
                <a:latin typeface="Times New Roman" panose="02020603050405020304" pitchFamily="18" charset="0"/>
                <a:cs typeface="Times New Roman" panose="02020603050405020304" pitchFamily="18" charset="0"/>
                <a:hlinkClick r:id="rId6"/>
              </a:rPr>
              <a:t>https://</a:t>
            </a:r>
            <a:r>
              <a:rPr lang="en-GB" sz="500" u="sng" dirty="0" err="1">
                <a:solidFill>
                  <a:schemeClr val="tx1"/>
                </a:solidFill>
                <a:latin typeface="Times New Roman" panose="02020603050405020304" pitchFamily="18" charset="0"/>
                <a:cs typeface="Times New Roman" panose="02020603050405020304" pitchFamily="18" charset="0"/>
                <a:hlinkClick r:id="rId6"/>
              </a:rPr>
              <a:t>doi.org</a:t>
            </a:r>
            <a:r>
              <a:rPr lang="en-GB" sz="500" u="sng" dirty="0">
                <a:solidFill>
                  <a:schemeClr val="tx1"/>
                </a:solidFill>
                <a:latin typeface="Times New Roman" panose="02020603050405020304" pitchFamily="18" charset="0"/>
                <a:cs typeface="Times New Roman" panose="02020603050405020304" pitchFamily="18" charset="0"/>
                <a:hlinkClick r:id="rId6"/>
              </a:rPr>
              <a:t>/10.48550/arXiv.2102.05506</a:t>
            </a:r>
            <a:r>
              <a:rPr lang="en-GB" sz="500" dirty="0">
                <a:solidFill>
                  <a:schemeClr val="tx1"/>
                </a:solidFill>
                <a:latin typeface="Times New Roman" panose="02020603050405020304" pitchFamily="18" charset="0"/>
                <a:cs typeface="Times New Roman" panose="02020603050405020304" pitchFamily="18" charset="0"/>
              </a:rPr>
              <a:t> </a:t>
            </a:r>
            <a:endParaRPr lang="en-IN" sz="500" dirty="0">
              <a:solidFill>
                <a:schemeClr val="tx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Hanlon, K.L., Wei, G., Correa-</a:t>
            </a:r>
            <a:r>
              <a:rPr lang="en-GB" sz="500" dirty="0" err="1">
                <a:solidFill>
                  <a:schemeClr val="tx1"/>
                </a:solidFill>
                <a:latin typeface="Times New Roman" panose="02020603050405020304" pitchFamily="18" charset="0"/>
                <a:cs typeface="Times New Roman" panose="02020603050405020304" pitchFamily="18" charset="0"/>
              </a:rPr>
              <a:t>Selm</a:t>
            </a:r>
            <a:r>
              <a:rPr lang="en-GB" sz="500" dirty="0">
                <a:solidFill>
                  <a:schemeClr val="tx1"/>
                </a:solidFill>
                <a:latin typeface="Times New Roman" panose="02020603050405020304" pitchFamily="18" charset="0"/>
                <a:cs typeface="Times New Roman" panose="02020603050405020304" pitchFamily="18" charset="0"/>
              </a:rPr>
              <a:t>, L. and </a:t>
            </a:r>
            <a:r>
              <a:rPr lang="en-GB" sz="500" dirty="0" err="1">
                <a:solidFill>
                  <a:schemeClr val="tx1"/>
                </a:solidFill>
                <a:latin typeface="Times New Roman" panose="02020603050405020304" pitchFamily="18" charset="0"/>
                <a:cs typeface="Times New Roman" panose="02020603050405020304" pitchFamily="18" charset="0"/>
              </a:rPr>
              <a:t>Grichnik</a:t>
            </a:r>
            <a:r>
              <a:rPr lang="en-GB" sz="500" dirty="0">
                <a:solidFill>
                  <a:schemeClr val="tx1"/>
                </a:solidFill>
                <a:latin typeface="Times New Roman" panose="02020603050405020304" pitchFamily="18" charset="0"/>
                <a:cs typeface="Times New Roman" panose="02020603050405020304" pitchFamily="18" charset="0"/>
              </a:rPr>
              <a:t>, J.M., (2022) ‘</a:t>
            </a:r>
            <a:r>
              <a:rPr lang="en-GB" sz="500" dirty="0" err="1">
                <a:solidFill>
                  <a:schemeClr val="tx1"/>
                </a:solidFill>
                <a:latin typeface="Times New Roman" panose="02020603050405020304" pitchFamily="18" charset="0"/>
                <a:cs typeface="Times New Roman" panose="02020603050405020304" pitchFamily="18" charset="0"/>
              </a:rPr>
              <a:t>Dermoscopy</a:t>
            </a:r>
            <a:r>
              <a:rPr lang="en-GB" sz="500" dirty="0">
                <a:solidFill>
                  <a:schemeClr val="tx1"/>
                </a:solidFill>
                <a:latin typeface="Times New Roman" panose="02020603050405020304" pitchFamily="18" charset="0"/>
                <a:cs typeface="Times New Roman" panose="02020603050405020304" pitchFamily="18" charset="0"/>
              </a:rPr>
              <a:t> and skin imaging light sources: a comparison and review of spectral power distribution and </a:t>
            </a:r>
            <a:r>
              <a:rPr lang="en-GB" sz="500" dirty="0" err="1">
                <a:solidFill>
                  <a:schemeClr val="tx1"/>
                </a:solidFill>
                <a:latin typeface="Times New Roman" panose="02020603050405020304" pitchFamily="18" charset="0"/>
                <a:cs typeface="Times New Roman" panose="02020603050405020304" pitchFamily="18" charset="0"/>
              </a:rPr>
              <a:t>color</a:t>
            </a:r>
            <a:r>
              <a:rPr lang="en-GB" sz="500" dirty="0">
                <a:solidFill>
                  <a:schemeClr val="tx1"/>
                </a:solidFill>
                <a:latin typeface="Times New Roman" panose="02020603050405020304" pitchFamily="18" charset="0"/>
                <a:cs typeface="Times New Roman" panose="02020603050405020304" pitchFamily="18" charset="0"/>
              </a:rPr>
              <a:t> consistency’. </a:t>
            </a:r>
            <a:r>
              <a:rPr lang="en-GB" sz="500" i="1" dirty="0">
                <a:solidFill>
                  <a:schemeClr val="tx1"/>
                </a:solidFill>
                <a:latin typeface="Times New Roman" panose="02020603050405020304" pitchFamily="18" charset="0"/>
                <a:cs typeface="Times New Roman" panose="02020603050405020304" pitchFamily="18" charset="0"/>
              </a:rPr>
              <a:t>Journal of biomedical optics</a:t>
            </a:r>
            <a:r>
              <a:rPr lang="en-GB" sz="500" dirty="0">
                <a:solidFill>
                  <a:schemeClr val="tx1"/>
                </a:solidFill>
                <a:latin typeface="Times New Roman" panose="02020603050405020304" pitchFamily="18" charset="0"/>
                <a:cs typeface="Times New Roman" panose="02020603050405020304" pitchFamily="18" charset="0"/>
              </a:rPr>
              <a:t>, </a:t>
            </a:r>
            <a:r>
              <a:rPr lang="en-GB" sz="500" i="1" dirty="0">
                <a:solidFill>
                  <a:schemeClr val="tx1"/>
                </a:solidFill>
                <a:latin typeface="Times New Roman" panose="02020603050405020304" pitchFamily="18" charset="0"/>
                <a:cs typeface="Times New Roman" panose="02020603050405020304" pitchFamily="18" charset="0"/>
              </a:rPr>
              <a:t>27</a:t>
            </a:r>
            <a:r>
              <a:rPr lang="en-GB" sz="500" dirty="0">
                <a:solidFill>
                  <a:schemeClr val="tx1"/>
                </a:solidFill>
                <a:latin typeface="Times New Roman" panose="02020603050405020304" pitchFamily="18" charset="0"/>
                <a:cs typeface="Times New Roman" panose="02020603050405020304" pitchFamily="18" charset="0"/>
              </a:rPr>
              <a:t>(8), pp.080902-080902. Available at: </a:t>
            </a:r>
            <a:r>
              <a:rPr lang="en-GB" sz="500" u="sng" dirty="0">
                <a:solidFill>
                  <a:schemeClr val="tx1"/>
                </a:solidFill>
                <a:latin typeface="Times New Roman" panose="02020603050405020304" pitchFamily="18" charset="0"/>
                <a:cs typeface="Times New Roman" panose="02020603050405020304" pitchFamily="18" charset="0"/>
                <a:hlinkClick r:id="rId7"/>
              </a:rPr>
              <a:t>https://</a:t>
            </a:r>
            <a:r>
              <a:rPr lang="en-GB" sz="500" u="sng" dirty="0" err="1">
                <a:solidFill>
                  <a:schemeClr val="tx1"/>
                </a:solidFill>
                <a:latin typeface="Times New Roman" panose="02020603050405020304" pitchFamily="18" charset="0"/>
                <a:cs typeface="Times New Roman" panose="02020603050405020304" pitchFamily="18" charset="0"/>
                <a:hlinkClick r:id="rId7"/>
              </a:rPr>
              <a:t>doi.org</a:t>
            </a:r>
            <a:r>
              <a:rPr lang="en-GB" sz="500" u="sng" dirty="0">
                <a:solidFill>
                  <a:schemeClr val="tx1"/>
                </a:solidFill>
                <a:latin typeface="Times New Roman" panose="02020603050405020304" pitchFamily="18" charset="0"/>
                <a:cs typeface="Times New Roman" panose="02020603050405020304" pitchFamily="18" charset="0"/>
                <a:hlinkClick r:id="rId7"/>
              </a:rPr>
              <a:t>/10.1117/1.JBO.27.8.080902</a:t>
            </a:r>
            <a:r>
              <a:rPr lang="en-GB" sz="500" dirty="0">
                <a:solidFill>
                  <a:schemeClr val="tx1"/>
                </a:solidFill>
                <a:latin typeface="Times New Roman" panose="02020603050405020304" pitchFamily="18" charset="0"/>
                <a:cs typeface="Times New Roman" panose="02020603050405020304" pitchFamily="18" charset="0"/>
              </a:rPr>
              <a:t> </a:t>
            </a:r>
            <a:endParaRPr lang="en-IN" sz="500" dirty="0">
              <a:solidFill>
                <a:schemeClr val="tx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500" dirty="0" err="1">
                <a:solidFill>
                  <a:schemeClr val="tx1"/>
                </a:solidFill>
                <a:latin typeface="Times New Roman" panose="02020603050405020304" pitchFamily="18" charset="0"/>
                <a:cs typeface="Times New Roman" panose="02020603050405020304" pitchFamily="18" charset="0"/>
              </a:rPr>
              <a:t>Innohealth</a:t>
            </a:r>
            <a:r>
              <a:rPr lang="en-GB" sz="500" dirty="0">
                <a:solidFill>
                  <a:schemeClr val="tx1"/>
                </a:solidFill>
                <a:latin typeface="Times New Roman" panose="02020603050405020304" pitchFamily="18" charset="0"/>
                <a:cs typeface="Times New Roman" panose="02020603050405020304" pitchFamily="18" charset="0"/>
              </a:rPr>
              <a:t> Magazine (2026) </a:t>
            </a:r>
            <a:r>
              <a:rPr lang="en-GB" sz="500" i="1" dirty="0">
                <a:solidFill>
                  <a:schemeClr val="tx1"/>
                </a:solidFill>
                <a:latin typeface="Times New Roman" panose="02020603050405020304" pitchFamily="18" charset="0"/>
                <a:cs typeface="Times New Roman" panose="02020603050405020304" pitchFamily="18" charset="0"/>
              </a:rPr>
              <a:t>‘</a:t>
            </a:r>
            <a:r>
              <a:rPr lang="en-GB" sz="500" i="1" dirty="0" err="1">
                <a:solidFill>
                  <a:schemeClr val="tx1"/>
                </a:solidFill>
                <a:latin typeface="Times New Roman" panose="02020603050405020304" pitchFamily="18" charset="0"/>
                <a:cs typeface="Times New Roman" panose="02020603050405020304" pitchFamily="18" charset="0"/>
              </a:rPr>
              <a:t>Anemocheck</a:t>
            </a:r>
            <a:r>
              <a:rPr lang="en-GB" sz="500" i="1" dirty="0">
                <a:solidFill>
                  <a:schemeClr val="tx1"/>
                </a:solidFill>
                <a:latin typeface="Times New Roman" panose="02020603050405020304" pitchFamily="18" charset="0"/>
                <a:cs typeface="Times New Roman" panose="02020603050405020304" pitchFamily="18" charset="0"/>
              </a:rPr>
              <a:t>’- a smartphone application for the non-invasive detection of </a:t>
            </a:r>
            <a:r>
              <a:rPr lang="en-GB" sz="500" i="1" dirty="0" err="1">
                <a:solidFill>
                  <a:schemeClr val="tx1"/>
                </a:solidFill>
                <a:latin typeface="Times New Roman" panose="02020603050405020304" pitchFamily="18" charset="0"/>
                <a:cs typeface="Times New Roman" panose="02020603050405020304" pitchFamily="18" charset="0"/>
              </a:rPr>
              <a:t>anemia</a:t>
            </a:r>
            <a:r>
              <a:rPr lang="en-GB" sz="500" i="1" dirty="0">
                <a:solidFill>
                  <a:schemeClr val="tx1"/>
                </a:solidFill>
                <a:latin typeface="Times New Roman" panose="02020603050405020304" pitchFamily="18" charset="0"/>
                <a:cs typeface="Times New Roman" panose="02020603050405020304" pitchFamily="18" charset="0"/>
              </a:rPr>
              <a:t>. </a:t>
            </a:r>
            <a:r>
              <a:rPr lang="en-GB" sz="500" dirty="0">
                <a:solidFill>
                  <a:schemeClr val="tx1"/>
                </a:solidFill>
                <a:latin typeface="Times New Roman" panose="02020603050405020304" pitchFamily="18" charset="0"/>
                <a:cs typeface="Times New Roman" panose="02020603050405020304" pitchFamily="18" charset="0"/>
              </a:rPr>
              <a:t>Available at:</a:t>
            </a:r>
            <a:r>
              <a:rPr lang="en-IN" sz="500" dirty="0">
                <a:solidFill>
                  <a:schemeClr val="tx1"/>
                </a:solidFill>
                <a:latin typeface="Times New Roman" panose="02020603050405020304" pitchFamily="18" charset="0"/>
                <a:cs typeface="Times New Roman" panose="02020603050405020304" pitchFamily="18" charset="0"/>
                <a:hlinkClick r:id="rId8"/>
              </a:rPr>
              <a:t> </a:t>
            </a:r>
            <a:r>
              <a:rPr lang="en-GB" sz="500" u="sng" dirty="0">
                <a:solidFill>
                  <a:schemeClr val="tx1"/>
                </a:solidFill>
                <a:latin typeface="Times New Roman" panose="02020603050405020304" pitchFamily="18" charset="0"/>
                <a:cs typeface="Times New Roman" panose="02020603050405020304" pitchFamily="18" charset="0"/>
                <a:hlinkClick r:id="rId9"/>
              </a:rPr>
              <a:t>https://</a:t>
            </a:r>
            <a:r>
              <a:rPr lang="en-GB" sz="500" u="sng" dirty="0" err="1">
                <a:solidFill>
                  <a:schemeClr val="tx1"/>
                </a:solidFill>
                <a:latin typeface="Times New Roman" panose="02020603050405020304" pitchFamily="18" charset="0"/>
                <a:cs typeface="Times New Roman" panose="02020603050405020304" pitchFamily="18" charset="0"/>
                <a:hlinkClick r:id="rId9"/>
              </a:rPr>
              <a:t>innohealthmagazine.com</a:t>
            </a:r>
            <a:r>
              <a:rPr lang="en-GB" sz="500" u="sng" dirty="0">
                <a:solidFill>
                  <a:schemeClr val="tx1"/>
                </a:solidFill>
                <a:latin typeface="Times New Roman" panose="02020603050405020304" pitchFamily="18" charset="0"/>
                <a:cs typeface="Times New Roman" panose="02020603050405020304" pitchFamily="18" charset="0"/>
                <a:hlinkClick r:id="rId9"/>
              </a:rPr>
              <a:t>/2021/innovation/anemocheck-a-smartphone-application-for-the-non-invasive-detection-of-anemia/</a:t>
            </a:r>
            <a:r>
              <a:rPr lang="en-GB" sz="500" dirty="0">
                <a:solidFill>
                  <a:schemeClr val="tx1"/>
                </a:solidFill>
                <a:latin typeface="Times New Roman" panose="02020603050405020304" pitchFamily="18" charset="0"/>
                <a:cs typeface="Times New Roman" panose="02020603050405020304" pitchFamily="18" charset="0"/>
              </a:rPr>
              <a:t> [Accessed: 22 July 2026]</a:t>
            </a:r>
            <a:endParaRPr lang="en-IN" sz="500" dirty="0">
              <a:solidFill>
                <a:schemeClr val="tx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500" dirty="0" err="1">
                <a:solidFill>
                  <a:schemeClr val="tx1"/>
                </a:solidFill>
                <a:latin typeface="Times New Roman" panose="02020603050405020304" pitchFamily="18" charset="0"/>
                <a:cs typeface="Times New Roman" panose="02020603050405020304" pitchFamily="18" charset="0"/>
              </a:rPr>
              <a:t>Kolarš</a:t>
            </a:r>
            <a:r>
              <a:rPr lang="en-GB" sz="500" dirty="0">
                <a:solidFill>
                  <a:schemeClr val="tx1"/>
                </a:solidFill>
                <a:latin typeface="Times New Roman" panose="02020603050405020304" pitchFamily="18" charset="0"/>
                <a:cs typeface="Times New Roman" panose="02020603050405020304" pitchFamily="18" charset="0"/>
              </a:rPr>
              <a:t>, B., </a:t>
            </a:r>
            <a:r>
              <a:rPr lang="en-GB" sz="500" dirty="0" err="1">
                <a:solidFill>
                  <a:schemeClr val="tx1"/>
                </a:solidFill>
                <a:latin typeface="Times New Roman" panose="02020603050405020304" pitchFamily="18" charset="0"/>
                <a:cs typeface="Times New Roman" panose="02020603050405020304" pitchFamily="18" charset="0"/>
              </a:rPr>
              <a:t>Mijatović</a:t>
            </a:r>
            <a:r>
              <a:rPr lang="en-GB" sz="500" dirty="0">
                <a:solidFill>
                  <a:schemeClr val="tx1"/>
                </a:solidFill>
                <a:latin typeface="Times New Roman" panose="02020603050405020304" pitchFamily="18" charset="0"/>
                <a:cs typeface="Times New Roman" panose="02020603050405020304" pitchFamily="18" charset="0"/>
              </a:rPr>
              <a:t> </a:t>
            </a:r>
            <a:r>
              <a:rPr lang="en-GB" sz="500" dirty="0" err="1">
                <a:solidFill>
                  <a:schemeClr val="tx1"/>
                </a:solidFill>
                <a:latin typeface="Times New Roman" panose="02020603050405020304" pitchFamily="18" charset="0"/>
                <a:cs typeface="Times New Roman" panose="02020603050405020304" pitchFamily="18" charset="0"/>
              </a:rPr>
              <a:t>Jovin</a:t>
            </a:r>
            <a:r>
              <a:rPr lang="en-GB" sz="500" dirty="0">
                <a:solidFill>
                  <a:schemeClr val="tx1"/>
                </a:solidFill>
                <a:latin typeface="Times New Roman" panose="02020603050405020304" pitchFamily="18" charset="0"/>
                <a:cs typeface="Times New Roman" panose="02020603050405020304" pitchFamily="18" charset="0"/>
              </a:rPr>
              <a:t>, V., </a:t>
            </a:r>
            <a:r>
              <a:rPr lang="en-GB" sz="500" dirty="0" err="1">
                <a:solidFill>
                  <a:schemeClr val="tx1"/>
                </a:solidFill>
                <a:latin typeface="Times New Roman" panose="02020603050405020304" pitchFamily="18" charset="0"/>
                <a:cs typeface="Times New Roman" panose="02020603050405020304" pitchFamily="18" charset="0"/>
              </a:rPr>
              <a:t>Živanović</a:t>
            </a:r>
            <a:r>
              <a:rPr lang="en-GB" sz="500" dirty="0">
                <a:solidFill>
                  <a:schemeClr val="tx1"/>
                </a:solidFill>
                <a:latin typeface="Times New Roman" panose="02020603050405020304" pitchFamily="18" charset="0"/>
                <a:cs typeface="Times New Roman" panose="02020603050405020304" pitchFamily="18" charset="0"/>
              </a:rPr>
              <a:t>, N., </a:t>
            </a:r>
            <a:r>
              <a:rPr lang="en-GB" sz="500" dirty="0" err="1">
                <a:solidFill>
                  <a:schemeClr val="tx1"/>
                </a:solidFill>
                <a:latin typeface="Times New Roman" panose="02020603050405020304" pitchFamily="18" charset="0"/>
                <a:cs typeface="Times New Roman" panose="02020603050405020304" pitchFamily="18" charset="0"/>
              </a:rPr>
              <a:t>Minaković</a:t>
            </a:r>
            <a:r>
              <a:rPr lang="en-GB" sz="500" dirty="0">
                <a:solidFill>
                  <a:schemeClr val="tx1"/>
                </a:solidFill>
                <a:latin typeface="Times New Roman" panose="02020603050405020304" pitchFamily="18" charset="0"/>
                <a:cs typeface="Times New Roman" panose="02020603050405020304" pitchFamily="18" charset="0"/>
              </a:rPr>
              <a:t>, I., </a:t>
            </a:r>
            <a:r>
              <a:rPr lang="en-GB" sz="500" dirty="0" err="1">
                <a:solidFill>
                  <a:schemeClr val="tx1"/>
                </a:solidFill>
                <a:latin typeface="Times New Roman" panose="02020603050405020304" pitchFamily="18" charset="0"/>
                <a:cs typeface="Times New Roman" panose="02020603050405020304" pitchFamily="18" charset="0"/>
              </a:rPr>
              <a:t>Gvozdenović</a:t>
            </a:r>
            <a:r>
              <a:rPr lang="en-GB" sz="500" dirty="0">
                <a:solidFill>
                  <a:schemeClr val="tx1"/>
                </a:solidFill>
                <a:latin typeface="Times New Roman" panose="02020603050405020304" pitchFamily="18" charset="0"/>
                <a:cs typeface="Times New Roman" panose="02020603050405020304" pitchFamily="18" charset="0"/>
              </a:rPr>
              <a:t>, N., </a:t>
            </a:r>
            <a:r>
              <a:rPr lang="en-GB" sz="500" dirty="0" err="1">
                <a:solidFill>
                  <a:schemeClr val="tx1"/>
                </a:solidFill>
                <a:latin typeface="Times New Roman" panose="02020603050405020304" pitchFamily="18" charset="0"/>
                <a:cs typeface="Times New Roman" panose="02020603050405020304" pitchFamily="18" charset="0"/>
              </a:rPr>
              <a:t>Dickov</a:t>
            </a:r>
            <a:r>
              <a:rPr lang="en-GB" sz="500" dirty="0">
                <a:solidFill>
                  <a:schemeClr val="tx1"/>
                </a:solidFill>
                <a:latin typeface="Times New Roman" panose="02020603050405020304" pitchFamily="18" charset="0"/>
                <a:cs typeface="Times New Roman" panose="02020603050405020304" pitchFamily="18" charset="0"/>
              </a:rPr>
              <a:t> </a:t>
            </a:r>
            <a:r>
              <a:rPr lang="en-GB" sz="500" dirty="0" err="1">
                <a:solidFill>
                  <a:schemeClr val="tx1"/>
                </a:solidFill>
                <a:latin typeface="Times New Roman" panose="02020603050405020304" pitchFamily="18" charset="0"/>
                <a:cs typeface="Times New Roman" panose="02020603050405020304" pitchFamily="18" charset="0"/>
              </a:rPr>
              <a:t>Kokeza</a:t>
            </a:r>
            <a:r>
              <a:rPr lang="en-GB" sz="500" dirty="0">
                <a:solidFill>
                  <a:schemeClr val="tx1"/>
                </a:solidFill>
                <a:latin typeface="Times New Roman" panose="02020603050405020304" pitchFamily="18" charset="0"/>
                <a:cs typeface="Times New Roman" panose="02020603050405020304" pitchFamily="18" charset="0"/>
              </a:rPr>
              <a:t>, I. and </a:t>
            </a:r>
            <a:r>
              <a:rPr lang="en-GB" sz="500" dirty="0" err="1">
                <a:solidFill>
                  <a:schemeClr val="tx1"/>
                </a:solidFill>
                <a:latin typeface="Times New Roman" panose="02020603050405020304" pitchFamily="18" charset="0"/>
                <a:cs typeface="Times New Roman" panose="02020603050405020304" pitchFamily="18" charset="0"/>
              </a:rPr>
              <a:t>Lesjak</a:t>
            </a:r>
            <a:r>
              <a:rPr lang="en-GB" sz="500" dirty="0">
                <a:solidFill>
                  <a:schemeClr val="tx1"/>
                </a:solidFill>
                <a:latin typeface="Times New Roman" panose="02020603050405020304" pitchFamily="18" charset="0"/>
                <a:cs typeface="Times New Roman" panose="02020603050405020304" pitchFamily="18" charset="0"/>
              </a:rPr>
              <a:t>, M. (2025) ‘Iron deficiency and iron deficiency </a:t>
            </a:r>
            <a:r>
              <a:rPr lang="en-GB" sz="500" dirty="0" err="1">
                <a:solidFill>
                  <a:schemeClr val="tx1"/>
                </a:solidFill>
                <a:latin typeface="Times New Roman" panose="02020603050405020304" pitchFamily="18" charset="0"/>
                <a:cs typeface="Times New Roman" panose="02020603050405020304" pitchFamily="18" charset="0"/>
              </a:rPr>
              <a:t>anemia</a:t>
            </a:r>
            <a:r>
              <a:rPr lang="en-GB" sz="500" dirty="0">
                <a:solidFill>
                  <a:schemeClr val="tx1"/>
                </a:solidFill>
                <a:latin typeface="Times New Roman" panose="02020603050405020304" pitchFamily="18" charset="0"/>
                <a:cs typeface="Times New Roman" panose="02020603050405020304" pitchFamily="18" charset="0"/>
              </a:rPr>
              <a:t>: A comprehensive overview of established and emerging concepts’. </a:t>
            </a:r>
            <a:r>
              <a:rPr lang="en-GB" sz="500" i="1" dirty="0">
                <a:solidFill>
                  <a:schemeClr val="tx1"/>
                </a:solidFill>
                <a:latin typeface="Times New Roman" panose="02020603050405020304" pitchFamily="18" charset="0"/>
                <a:cs typeface="Times New Roman" panose="02020603050405020304" pitchFamily="18" charset="0"/>
              </a:rPr>
              <a:t>Pharmaceuticals</a:t>
            </a:r>
            <a:r>
              <a:rPr lang="en-GB" sz="500" dirty="0">
                <a:solidFill>
                  <a:schemeClr val="tx1"/>
                </a:solidFill>
                <a:latin typeface="Times New Roman" panose="02020603050405020304" pitchFamily="18" charset="0"/>
                <a:cs typeface="Times New Roman" panose="02020603050405020304" pitchFamily="18" charset="0"/>
              </a:rPr>
              <a:t>, 18(8), p.1104.  Available at: </a:t>
            </a:r>
            <a:r>
              <a:rPr lang="en-GB" sz="500" u="sng" dirty="0">
                <a:solidFill>
                  <a:schemeClr val="tx1"/>
                </a:solidFill>
                <a:latin typeface="Times New Roman" panose="02020603050405020304" pitchFamily="18" charset="0"/>
                <a:cs typeface="Times New Roman" panose="02020603050405020304" pitchFamily="18" charset="0"/>
                <a:hlinkClick r:id="rId10"/>
              </a:rPr>
              <a:t>https://</a:t>
            </a:r>
            <a:r>
              <a:rPr lang="en-GB" sz="500" u="sng" dirty="0" err="1">
                <a:solidFill>
                  <a:schemeClr val="tx1"/>
                </a:solidFill>
                <a:latin typeface="Times New Roman" panose="02020603050405020304" pitchFamily="18" charset="0"/>
                <a:cs typeface="Times New Roman" panose="02020603050405020304" pitchFamily="18" charset="0"/>
                <a:hlinkClick r:id="rId10"/>
              </a:rPr>
              <a:t>doi.org</a:t>
            </a:r>
            <a:r>
              <a:rPr lang="en-GB" sz="500" u="sng" dirty="0">
                <a:solidFill>
                  <a:schemeClr val="tx1"/>
                </a:solidFill>
                <a:latin typeface="Times New Roman" panose="02020603050405020304" pitchFamily="18" charset="0"/>
                <a:cs typeface="Times New Roman" panose="02020603050405020304" pitchFamily="18" charset="0"/>
                <a:hlinkClick r:id="rId10"/>
              </a:rPr>
              <a:t>/10.3390/ph18081104</a:t>
            </a:r>
            <a:r>
              <a:rPr lang="en-GB" sz="500" dirty="0">
                <a:solidFill>
                  <a:schemeClr val="tx1"/>
                </a:solidFill>
                <a:latin typeface="Times New Roman" panose="02020603050405020304" pitchFamily="18" charset="0"/>
                <a:cs typeface="Times New Roman" panose="02020603050405020304" pitchFamily="18" charset="0"/>
              </a:rPr>
              <a:t> </a:t>
            </a:r>
            <a:endParaRPr lang="en-IN" sz="500" dirty="0">
              <a:solidFill>
                <a:schemeClr val="tx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500" dirty="0" err="1">
                <a:solidFill>
                  <a:schemeClr val="tx1"/>
                </a:solidFill>
                <a:latin typeface="Times New Roman" panose="02020603050405020304" pitchFamily="18" charset="0"/>
                <a:cs typeface="Times New Roman" panose="02020603050405020304" pitchFamily="18" charset="0"/>
              </a:rPr>
              <a:t>Maita</a:t>
            </a:r>
            <a:r>
              <a:rPr lang="en-GB" sz="500" dirty="0">
                <a:solidFill>
                  <a:schemeClr val="tx1"/>
                </a:solidFill>
                <a:latin typeface="Times New Roman" panose="02020603050405020304" pitchFamily="18" charset="0"/>
                <a:cs typeface="Times New Roman" panose="02020603050405020304" pitchFamily="18" charset="0"/>
              </a:rPr>
              <a:t>, K.C., </a:t>
            </a:r>
            <a:r>
              <a:rPr lang="en-GB" sz="500" dirty="0" err="1">
                <a:solidFill>
                  <a:schemeClr val="tx1"/>
                </a:solidFill>
                <a:latin typeface="Times New Roman" panose="02020603050405020304" pitchFamily="18" charset="0"/>
                <a:cs typeface="Times New Roman" panose="02020603050405020304" pitchFamily="18" charset="0"/>
              </a:rPr>
              <a:t>Maniaci</a:t>
            </a:r>
            <a:r>
              <a:rPr lang="en-GB" sz="500" dirty="0">
                <a:solidFill>
                  <a:schemeClr val="tx1"/>
                </a:solidFill>
                <a:latin typeface="Times New Roman" panose="02020603050405020304" pitchFamily="18" charset="0"/>
                <a:cs typeface="Times New Roman" panose="02020603050405020304" pitchFamily="18" charset="0"/>
              </a:rPr>
              <a:t>, M.J., </a:t>
            </a:r>
            <a:r>
              <a:rPr lang="en-GB" sz="500" dirty="0" err="1">
                <a:solidFill>
                  <a:schemeClr val="tx1"/>
                </a:solidFill>
                <a:latin typeface="Times New Roman" panose="02020603050405020304" pitchFamily="18" charset="0"/>
                <a:cs typeface="Times New Roman" panose="02020603050405020304" pitchFamily="18" charset="0"/>
              </a:rPr>
              <a:t>Haider</a:t>
            </a:r>
            <a:r>
              <a:rPr lang="en-GB" sz="500" dirty="0">
                <a:solidFill>
                  <a:schemeClr val="tx1"/>
                </a:solidFill>
                <a:latin typeface="Times New Roman" panose="02020603050405020304" pitchFamily="18" charset="0"/>
                <a:cs typeface="Times New Roman" panose="02020603050405020304" pitchFamily="18" charset="0"/>
              </a:rPr>
              <a:t>, C.R., Avila, F.R., Torres-Guzman, R.A., </a:t>
            </a:r>
            <a:r>
              <a:rPr lang="en-GB" sz="500" dirty="0" err="1">
                <a:solidFill>
                  <a:schemeClr val="tx1"/>
                </a:solidFill>
                <a:latin typeface="Times New Roman" panose="02020603050405020304" pitchFamily="18" charset="0"/>
                <a:cs typeface="Times New Roman" panose="02020603050405020304" pitchFamily="18" charset="0"/>
              </a:rPr>
              <a:t>Borna</a:t>
            </a:r>
            <a:r>
              <a:rPr lang="en-GB" sz="500" dirty="0">
                <a:solidFill>
                  <a:schemeClr val="tx1"/>
                </a:solidFill>
                <a:latin typeface="Times New Roman" panose="02020603050405020304" pitchFamily="18" charset="0"/>
                <a:cs typeface="Times New Roman" panose="02020603050405020304" pitchFamily="18" charset="0"/>
              </a:rPr>
              <a:t>, S., </a:t>
            </a:r>
            <a:r>
              <a:rPr lang="en-GB" sz="500" dirty="0" err="1">
                <a:solidFill>
                  <a:schemeClr val="tx1"/>
                </a:solidFill>
                <a:latin typeface="Times New Roman" panose="02020603050405020304" pitchFamily="18" charset="0"/>
                <a:cs typeface="Times New Roman" panose="02020603050405020304" pitchFamily="18" charset="0"/>
              </a:rPr>
              <a:t>Lunde</a:t>
            </a:r>
            <a:r>
              <a:rPr lang="en-GB" sz="500" dirty="0">
                <a:solidFill>
                  <a:schemeClr val="tx1"/>
                </a:solidFill>
                <a:latin typeface="Times New Roman" panose="02020603050405020304" pitchFamily="18" charset="0"/>
                <a:cs typeface="Times New Roman" panose="02020603050405020304" pitchFamily="18" charset="0"/>
              </a:rPr>
              <a:t>, J.J., Coffey, J.D., </a:t>
            </a:r>
            <a:r>
              <a:rPr lang="en-GB" sz="500" dirty="0" err="1">
                <a:solidFill>
                  <a:schemeClr val="tx1"/>
                </a:solidFill>
                <a:latin typeface="Times New Roman" panose="02020603050405020304" pitchFamily="18" charset="0"/>
                <a:cs typeface="Times New Roman" panose="02020603050405020304" pitchFamily="18" charset="0"/>
              </a:rPr>
              <a:t>Demaerschalk</a:t>
            </a:r>
            <a:r>
              <a:rPr lang="en-GB" sz="500" dirty="0">
                <a:solidFill>
                  <a:schemeClr val="tx1"/>
                </a:solidFill>
                <a:latin typeface="Times New Roman" panose="02020603050405020304" pitchFamily="18" charset="0"/>
                <a:cs typeface="Times New Roman" panose="02020603050405020304" pitchFamily="18" charset="0"/>
              </a:rPr>
              <a:t>, B.M. and Forte, A.J. (2024) ‘The impact of digital health solutions on bridging the health care gap in rural areas: a scoping review’. </a:t>
            </a:r>
            <a:r>
              <a:rPr lang="en-GB" sz="500" i="1" dirty="0">
                <a:solidFill>
                  <a:schemeClr val="tx1"/>
                </a:solidFill>
                <a:latin typeface="Times New Roman" panose="02020603050405020304" pitchFamily="18" charset="0"/>
                <a:cs typeface="Times New Roman" panose="02020603050405020304" pitchFamily="18" charset="0"/>
              </a:rPr>
              <a:t>The Permanente Journal</a:t>
            </a:r>
            <a:r>
              <a:rPr lang="en-GB" sz="500" dirty="0">
                <a:solidFill>
                  <a:schemeClr val="tx1"/>
                </a:solidFill>
                <a:latin typeface="Times New Roman" panose="02020603050405020304" pitchFamily="18" charset="0"/>
                <a:cs typeface="Times New Roman" panose="02020603050405020304" pitchFamily="18" charset="0"/>
              </a:rPr>
              <a:t>, 28(3), p.130.  Available at:  </a:t>
            </a:r>
            <a:r>
              <a:rPr lang="en-GB" sz="500" u="sng" dirty="0">
                <a:solidFill>
                  <a:schemeClr val="tx1"/>
                </a:solidFill>
                <a:latin typeface="Times New Roman" panose="02020603050405020304" pitchFamily="18" charset="0"/>
                <a:cs typeface="Times New Roman" panose="02020603050405020304" pitchFamily="18" charset="0"/>
                <a:hlinkClick r:id="rId11"/>
              </a:rPr>
              <a:t>https://</a:t>
            </a:r>
            <a:r>
              <a:rPr lang="en-GB" sz="500" u="sng" dirty="0" err="1">
                <a:solidFill>
                  <a:schemeClr val="tx1"/>
                </a:solidFill>
                <a:latin typeface="Times New Roman" panose="02020603050405020304" pitchFamily="18" charset="0"/>
                <a:cs typeface="Times New Roman" panose="02020603050405020304" pitchFamily="18" charset="0"/>
                <a:hlinkClick r:id="rId11"/>
              </a:rPr>
              <a:t>doi.org</a:t>
            </a:r>
            <a:r>
              <a:rPr lang="en-GB" sz="500" u="sng" dirty="0">
                <a:solidFill>
                  <a:schemeClr val="tx1"/>
                </a:solidFill>
                <a:latin typeface="Times New Roman" panose="02020603050405020304" pitchFamily="18" charset="0"/>
                <a:cs typeface="Times New Roman" panose="02020603050405020304" pitchFamily="18" charset="0"/>
                <a:hlinkClick r:id="rId11"/>
              </a:rPr>
              <a:t>/10.7812/TPP/23.134</a:t>
            </a:r>
            <a:r>
              <a:rPr lang="en-GB" sz="500" dirty="0">
                <a:solidFill>
                  <a:schemeClr val="tx1"/>
                </a:solidFill>
                <a:latin typeface="Times New Roman" panose="02020603050405020304" pitchFamily="18" charset="0"/>
                <a:cs typeface="Times New Roman" panose="02020603050405020304" pitchFamily="18" charset="0"/>
              </a:rPr>
              <a:t>  </a:t>
            </a:r>
            <a:endParaRPr lang="en-IN" sz="500" dirty="0">
              <a:solidFill>
                <a:schemeClr val="tx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500" dirty="0" err="1">
                <a:solidFill>
                  <a:schemeClr val="tx1"/>
                </a:solidFill>
                <a:latin typeface="Times New Roman" panose="02020603050405020304" pitchFamily="18" charset="0"/>
                <a:cs typeface="Times New Roman" panose="02020603050405020304" pitchFamily="18" charset="0"/>
              </a:rPr>
              <a:t>Mannino</a:t>
            </a:r>
            <a:r>
              <a:rPr lang="en-GB" sz="500" dirty="0">
                <a:solidFill>
                  <a:schemeClr val="tx1"/>
                </a:solidFill>
                <a:latin typeface="Times New Roman" panose="02020603050405020304" pitchFamily="18" charset="0"/>
                <a:cs typeface="Times New Roman" panose="02020603050405020304" pitchFamily="18" charset="0"/>
              </a:rPr>
              <a:t>, R.G., Lopez, P., Sullivan, J., Whitson, J., </a:t>
            </a:r>
            <a:r>
              <a:rPr lang="en-GB" sz="500" dirty="0" err="1">
                <a:solidFill>
                  <a:schemeClr val="tx1"/>
                </a:solidFill>
                <a:latin typeface="Times New Roman" panose="02020603050405020304" pitchFamily="18" charset="0"/>
                <a:cs typeface="Times New Roman" panose="02020603050405020304" pitchFamily="18" charset="0"/>
              </a:rPr>
              <a:t>Tumlin</a:t>
            </a:r>
            <a:r>
              <a:rPr lang="en-GB" sz="500" dirty="0">
                <a:solidFill>
                  <a:schemeClr val="tx1"/>
                </a:solidFill>
                <a:latin typeface="Times New Roman" panose="02020603050405020304" pitchFamily="18" charset="0"/>
                <a:cs typeface="Times New Roman" panose="02020603050405020304" pitchFamily="18" charset="0"/>
              </a:rPr>
              <a:t>, J., </a:t>
            </a:r>
            <a:r>
              <a:rPr lang="en-GB" sz="500" dirty="0" err="1">
                <a:solidFill>
                  <a:schemeClr val="tx1"/>
                </a:solidFill>
                <a:latin typeface="Times New Roman" panose="02020603050405020304" pitchFamily="18" charset="0"/>
                <a:cs typeface="Times New Roman" panose="02020603050405020304" pitchFamily="18" charset="0"/>
              </a:rPr>
              <a:t>Tyburski</a:t>
            </a:r>
            <a:r>
              <a:rPr lang="en-GB" sz="500" dirty="0">
                <a:solidFill>
                  <a:schemeClr val="tx1"/>
                </a:solidFill>
                <a:latin typeface="Times New Roman" panose="02020603050405020304" pitchFamily="18" charset="0"/>
                <a:cs typeface="Times New Roman" panose="02020603050405020304" pitchFamily="18" charset="0"/>
              </a:rPr>
              <a:t>, E.A. and Lam, W.A. (2022) Clinical and real-world evaluation of a “fingernail selfie” smartphone app for non-invasive, individually-personalized estimation of blood </a:t>
            </a:r>
            <a:r>
              <a:rPr lang="en-GB" sz="500" dirty="0" err="1">
                <a:solidFill>
                  <a:schemeClr val="tx1"/>
                </a:solidFill>
                <a:latin typeface="Times New Roman" panose="02020603050405020304" pitchFamily="18" charset="0"/>
                <a:cs typeface="Times New Roman" panose="02020603050405020304" pitchFamily="18" charset="0"/>
              </a:rPr>
              <a:t>hemoglobin</a:t>
            </a:r>
            <a:r>
              <a:rPr lang="en-GB" sz="500" dirty="0">
                <a:solidFill>
                  <a:schemeClr val="tx1"/>
                </a:solidFill>
                <a:latin typeface="Times New Roman" panose="02020603050405020304" pitchFamily="18" charset="0"/>
                <a:cs typeface="Times New Roman" panose="02020603050405020304" pitchFamily="18" charset="0"/>
              </a:rPr>
              <a:t> levels. </a:t>
            </a:r>
            <a:r>
              <a:rPr lang="en-GB" sz="500" i="1" dirty="0" err="1">
                <a:solidFill>
                  <a:schemeClr val="tx1"/>
                </a:solidFill>
                <a:latin typeface="Times New Roman" panose="02020603050405020304" pitchFamily="18" charset="0"/>
                <a:cs typeface="Times New Roman" panose="02020603050405020304" pitchFamily="18" charset="0"/>
              </a:rPr>
              <a:t>medRxiv</a:t>
            </a:r>
            <a:r>
              <a:rPr lang="en-GB" sz="500" dirty="0">
                <a:solidFill>
                  <a:schemeClr val="tx1"/>
                </a:solidFill>
                <a:latin typeface="Times New Roman" panose="02020603050405020304" pitchFamily="18" charset="0"/>
                <a:cs typeface="Times New Roman" panose="02020603050405020304" pitchFamily="18" charset="0"/>
              </a:rPr>
              <a:t>, pp.2022-12. Available at: </a:t>
            </a:r>
            <a:r>
              <a:rPr lang="en-GB" sz="500" u="sng" dirty="0">
                <a:solidFill>
                  <a:schemeClr val="tx1"/>
                </a:solidFill>
                <a:latin typeface="Times New Roman" panose="02020603050405020304" pitchFamily="18" charset="0"/>
                <a:cs typeface="Times New Roman" panose="02020603050405020304" pitchFamily="18" charset="0"/>
                <a:hlinkClick r:id="rId12"/>
              </a:rPr>
              <a:t>https://</a:t>
            </a:r>
            <a:r>
              <a:rPr lang="en-GB" sz="500" u="sng" dirty="0" err="1">
                <a:solidFill>
                  <a:schemeClr val="tx1"/>
                </a:solidFill>
                <a:latin typeface="Times New Roman" panose="02020603050405020304" pitchFamily="18" charset="0"/>
                <a:cs typeface="Times New Roman" panose="02020603050405020304" pitchFamily="18" charset="0"/>
                <a:hlinkClick r:id="rId12"/>
              </a:rPr>
              <a:t>doi.org</a:t>
            </a:r>
            <a:r>
              <a:rPr lang="en-GB" sz="500" u="sng" dirty="0">
                <a:solidFill>
                  <a:schemeClr val="tx1"/>
                </a:solidFill>
                <a:latin typeface="Times New Roman" panose="02020603050405020304" pitchFamily="18" charset="0"/>
                <a:cs typeface="Times New Roman" panose="02020603050405020304" pitchFamily="18" charset="0"/>
                <a:hlinkClick r:id="rId12"/>
              </a:rPr>
              <a:t>/10.1101/2022.12.01.22282972</a:t>
            </a:r>
            <a:r>
              <a:rPr lang="en-GB" sz="500" dirty="0">
                <a:solidFill>
                  <a:schemeClr val="tx1"/>
                </a:solidFill>
                <a:latin typeface="Times New Roman" panose="02020603050405020304" pitchFamily="18" charset="0"/>
                <a:cs typeface="Times New Roman" panose="02020603050405020304" pitchFamily="18" charset="0"/>
              </a:rPr>
              <a:t> </a:t>
            </a:r>
            <a:endParaRPr lang="en-IN" sz="500" dirty="0">
              <a:solidFill>
                <a:schemeClr val="tx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NICE (2026) </a:t>
            </a:r>
            <a:r>
              <a:rPr lang="en-GB" sz="500" i="1" dirty="0">
                <a:solidFill>
                  <a:schemeClr val="tx1"/>
                </a:solidFill>
                <a:latin typeface="Times New Roman" panose="02020603050405020304" pitchFamily="18" charset="0"/>
                <a:cs typeface="Times New Roman" panose="02020603050405020304" pitchFamily="18" charset="0"/>
              </a:rPr>
              <a:t>CKS via NICE is only available to eligible users within the UK. </a:t>
            </a:r>
            <a:r>
              <a:rPr lang="en-GB" sz="500" dirty="0">
                <a:solidFill>
                  <a:schemeClr val="tx1"/>
                </a:solidFill>
                <a:latin typeface="Times New Roman" panose="02020603050405020304" pitchFamily="18" charset="0"/>
                <a:cs typeface="Times New Roman" panose="02020603050405020304" pitchFamily="18" charset="0"/>
              </a:rPr>
              <a:t>Available at:</a:t>
            </a:r>
            <a:r>
              <a:rPr lang="en-IN" sz="500" dirty="0">
                <a:solidFill>
                  <a:schemeClr val="tx1"/>
                </a:solidFill>
                <a:latin typeface="Times New Roman" panose="02020603050405020304" pitchFamily="18" charset="0"/>
                <a:cs typeface="Times New Roman" panose="02020603050405020304" pitchFamily="18" charset="0"/>
                <a:hlinkClick r:id="rId8"/>
              </a:rPr>
              <a:t> </a:t>
            </a:r>
            <a:r>
              <a:rPr lang="en-GB" sz="500" u="sng" dirty="0">
                <a:solidFill>
                  <a:schemeClr val="tx1"/>
                </a:solidFill>
                <a:latin typeface="Times New Roman" panose="02020603050405020304" pitchFamily="18" charset="0"/>
                <a:cs typeface="Times New Roman" panose="02020603050405020304" pitchFamily="18" charset="0"/>
                <a:hlinkClick r:id="rId13"/>
              </a:rPr>
              <a:t>https://</a:t>
            </a:r>
            <a:r>
              <a:rPr lang="en-GB" sz="500" u="sng" dirty="0" err="1">
                <a:solidFill>
                  <a:schemeClr val="tx1"/>
                </a:solidFill>
                <a:latin typeface="Times New Roman" panose="02020603050405020304" pitchFamily="18" charset="0"/>
                <a:cs typeface="Times New Roman" panose="02020603050405020304" pitchFamily="18" charset="0"/>
                <a:hlinkClick r:id="rId13"/>
              </a:rPr>
              <a:t>cks.nice.org.uk</a:t>
            </a:r>
            <a:r>
              <a:rPr lang="en-GB" sz="500" u="sng" dirty="0">
                <a:solidFill>
                  <a:schemeClr val="tx1"/>
                </a:solidFill>
                <a:latin typeface="Times New Roman" panose="02020603050405020304" pitchFamily="18" charset="0"/>
                <a:cs typeface="Times New Roman" panose="02020603050405020304" pitchFamily="18" charset="0"/>
                <a:hlinkClick r:id="rId13"/>
              </a:rPr>
              <a:t>/topics/anaemia-iron-deficiency/background-information/prevalence/</a:t>
            </a:r>
            <a:r>
              <a:rPr lang="en-GB" sz="500" dirty="0">
                <a:solidFill>
                  <a:schemeClr val="tx1"/>
                </a:solidFill>
                <a:latin typeface="Times New Roman" panose="02020603050405020304" pitchFamily="18" charset="0"/>
                <a:cs typeface="Times New Roman" panose="02020603050405020304" pitchFamily="18" charset="0"/>
              </a:rPr>
              <a:t> [Accessed: 22 July 2026]</a:t>
            </a:r>
            <a:endParaRPr lang="en-IN" sz="500" dirty="0">
              <a:solidFill>
                <a:schemeClr val="tx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500" dirty="0" err="1">
                <a:solidFill>
                  <a:schemeClr val="tx1"/>
                </a:solidFill>
                <a:latin typeface="Times New Roman" panose="02020603050405020304" pitchFamily="18" charset="0"/>
                <a:cs typeface="Times New Roman" panose="02020603050405020304" pitchFamily="18" charset="0"/>
              </a:rPr>
              <a:t>Olawade</a:t>
            </a:r>
            <a:r>
              <a:rPr lang="en-GB" sz="500" dirty="0">
                <a:solidFill>
                  <a:schemeClr val="tx1"/>
                </a:solidFill>
                <a:latin typeface="Times New Roman" panose="02020603050405020304" pitchFamily="18" charset="0"/>
                <a:cs typeface="Times New Roman" panose="02020603050405020304" pitchFamily="18" charset="0"/>
              </a:rPr>
              <a:t>, D.B., </a:t>
            </a:r>
            <a:r>
              <a:rPr lang="en-GB" sz="500" dirty="0" err="1">
                <a:solidFill>
                  <a:schemeClr val="tx1"/>
                </a:solidFill>
                <a:latin typeface="Times New Roman" panose="02020603050405020304" pitchFamily="18" charset="0"/>
                <a:cs typeface="Times New Roman" panose="02020603050405020304" pitchFamily="18" charset="0"/>
              </a:rPr>
              <a:t>Adeniji</a:t>
            </a:r>
            <a:r>
              <a:rPr lang="en-GB" sz="500" dirty="0">
                <a:solidFill>
                  <a:schemeClr val="tx1"/>
                </a:solidFill>
                <a:latin typeface="Times New Roman" panose="02020603050405020304" pitchFamily="18" charset="0"/>
                <a:cs typeface="Times New Roman" panose="02020603050405020304" pitchFamily="18" charset="0"/>
              </a:rPr>
              <a:t>, Y.J., </a:t>
            </a:r>
            <a:r>
              <a:rPr lang="en-GB" sz="500" dirty="0" err="1">
                <a:solidFill>
                  <a:schemeClr val="tx1"/>
                </a:solidFill>
                <a:latin typeface="Times New Roman" panose="02020603050405020304" pitchFamily="18" charset="0"/>
                <a:cs typeface="Times New Roman" panose="02020603050405020304" pitchFamily="18" charset="0"/>
              </a:rPr>
              <a:t>Olatunbosun</a:t>
            </a:r>
            <a:r>
              <a:rPr lang="en-GB" sz="500" dirty="0">
                <a:solidFill>
                  <a:schemeClr val="tx1"/>
                </a:solidFill>
                <a:latin typeface="Times New Roman" panose="02020603050405020304" pitchFamily="18" charset="0"/>
                <a:cs typeface="Times New Roman" panose="02020603050405020304" pitchFamily="18" charset="0"/>
              </a:rPr>
              <a:t>, F.A., </a:t>
            </a:r>
            <a:r>
              <a:rPr lang="en-GB" sz="500" dirty="0" err="1">
                <a:solidFill>
                  <a:schemeClr val="tx1"/>
                </a:solidFill>
                <a:latin typeface="Times New Roman" panose="02020603050405020304" pitchFamily="18" charset="0"/>
                <a:cs typeface="Times New Roman" panose="02020603050405020304" pitchFamily="18" charset="0"/>
              </a:rPr>
              <a:t>Egbon</a:t>
            </a:r>
            <a:r>
              <a:rPr lang="en-GB" sz="500" dirty="0">
                <a:solidFill>
                  <a:schemeClr val="tx1"/>
                </a:solidFill>
                <a:latin typeface="Times New Roman" panose="02020603050405020304" pitchFamily="18" charset="0"/>
                <a:cs typeface="Times New Roman" panose="02020603050405020304" pitchFamily="18" charset="0"/>
              </a:rPr>
              <a:t>, E. and David-</a:t>
            </a:r>
            <a:r>
              <a:rPr lang="en-GB" sz="500" dirty="0" err="1">
                <a:solidFill>
                  <a:schemeClr val="tx1"/>
                </a:solidFill>
                <a:latin typeface="Times New Roman" panose="02020603050405020304" pitchFamily="18" charset="0"/>
                <a:cs typeface="Times New Roman" panose="02020603050405020304" pitchFamily="18" charset="0"/>
              </a:rPr>
              <a:t>Olawade</a:t>
            </a:r>
            <a:r>
              <a:rPr lang="en-GB" sz="500" dirty="0">
                <a:solidFill>
                  <a:schemeClr val="tx1"/>
                </a:solidFill>
                <a:latin typeface="Times New Roman" panose="02020603050405020304" pitchFamily="18" charset="0"/>
                <a:cs typeface="Times New Roman" panose="02020603050405020304" pitchFamily="18" charset="0"/>
              </a:rPr>
              <a:t>, A.C. (2025) Artificial Intelligence for </a:t>
            </a:r>
            <a:r>
              <a:rPr lang="en-GB" sz="500" dirty="0" err="1">
                <a:solidFill>
                  <a:schemeClr val="tx1"/>
                </a:solidFill>
                <a:latin typeface="Times New Roman" panose="02020603050405020304" pitchFamily="18" charset="0"/>
                <a:cs typeface="Times New Roman" panose="02020603050405020304" pitchFamily="18" charset="0"/>
              </a:rPr>
              <a:t>Anemia</a:t>
            </a:r>
            <a:r>
              <a:rPr lang="en-GB" sz="500" dirty="0">
                <a:solidFill>
                  <a:schemeClr val="tx1"/>
                </a:solidFill>
                <a:latin typeface="Times New Roman" panose="02020603050405020304" pitchFamily="18" charset="0"/>
                <a:cs typeface="Times New Roman" panose="02020603050405020304" pitchFamily="18" charset="0"/>
              </a:rPr>
              <a:t> Screening, Diagnosis, and Management: A Narrative Review. </a:t>
            </a:r>
            <a:r>
              <a:rPr lang="en-GB" sz="500" i="1" dirty="0">
                <a:solidFill>
                  <a:schemeClr val="tx1"/>
                </a:solidFill>
                <a:latin typeface="Times New Roman" panose="02020603050405020304" pitchFamily="18" charset="0"/>
                <a:cs typeface="Times New Roman" panose="02020603050405020304" pitchFamily="18" charset="0"/>
              </a:rPr>
              <a:t>Current Research in Translational Medicine,</a:t>
            </a:r>
            <a:r>
              <a:rPr lang="en-GB" sz="500" dirty="0">
                <a:solidFill>
                  <a:schemeClr val="tx1"/>
                </a:solidFill>
                <a:latin typeface="Times New Roman" panose="02020603050405020304" pitchFamily="18" charset="0"/>
                <a:cs typeface="Times New Roman" panose="02020603050405020304" pitchFamily="18" charset="0"/>
              </a:rPr>
              <a:t> p.103560.. Available at: </a:t>
            </a:r>
            <a:r>
              <a:rPr lang="en-GB" sz="500" u="sng" dirty="0">
                <a:solidFill>
                  <a:schemeClr val="tx1"/>
                </a:solidFill>
                <a:latin typeface="Times New Roman" panose="02020603050405020304" pitchFamily="18" charset="0"/>
                <a:cs typeface="Times New Roman" panose="02020603050405020304" pitchFamily="18" charset="0"/>
                <a:hlinkClick r:id="rId14"/>
              </a:rPr>
              <a:t>https://</a:t>
            </a:r>
            <a:r>
              <a:rPr lang="en-GB" sz="500" u="sng" dirty="0" err="1">
                <a:solidFill>
                  <a:schemeClr val="tx1"/>
                </a:solidFill>
                <a:latin typeface="Times New Roman" panose="02020603050405020304" pitchFamily="18" charset="0"/>
                <a:cs typeface="Times New Roman" panose="02020603050405020304" pitchFamily="18" charset="0"/>
                <a:hlinkClick r:id="rId14"/>
              </a:rPr>
              <a:t>doi.org</a:t>
            </a:r>
            <a:r>
              <a:rPr lang="en-GB" sz="500" u="sng" dirty="0">
                <a:solidFill>
                  <a:schemeClr val="tx1"/>
                </a:solidFill>
                <a:latin typeface="Times New Roman" panose="02020603050405020304" pitchFamily="18" charset="0"/>
                <a:cs typeface="Times New Roman" panose="02020603050405020304" pitchFamily="18" charset="0"/>
                <a:hlinkClick r:id="rId14"/>
              </a:rPr>
              <a:t>/10.1016/j.retram.2025.103560</a:t>
            </a:r>
            <a:r>
              <a:rPr lang="en-GB" sz="500" dirty="0">
                <a:solidFill>
                  <a:schemeClr val="tx1"/>
                </a:solidFill>
                <a:latin typeface="Times New Roman" panose="02020603050405020304" pitchFamily="18" charset="0"/>
                <a:cs typeface="Times New Roman" panose="02020603050405020304" pitchFamily="18" charset="0"/>
              </a:rPr>
              <a:t> </a:t>
            </a:r>
            <a:endParaRPr lang="en-IN" sz="500" dirty="0">
              <a:solidFill>
                <a:schemeClr val="tx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Saeed, D.K. and </a:t>
            </a:r>
            <a:r>
              <a:rPr lang="en-GB" sz="500" dirty="0" err="1">
                <a:solidFill>
                  <a:schemeClr val="tx1"/>
                </a:solidFill>
                <a:latin typeface="Times New Roman" panose="02020603050405020304" pitchFamily="18" charset="0"/>
                <a:cs typeface="Times New Roman" panose="02020603050405020304" pitchFamily="18" charset="0"/>
              </a:rPr>
              <a:t>Nashwan</a:t>
            </a:r>
            <a:r>
              <a:rPr lang="en-GB" sz="500" dirty="0">
                <a:solidFill>
                  <a:schemeClr val="tx1"/>
                </a:solidFill>
                <a:latin typeface="Times New Roman" panose="02020603050405020304" pitchFamily="18" charset="0"/>
                <a:cs typeface="Times New Roman" panose="02020603050405020304" pitchFamily="18" charset="0"/>
              </a:rPr>
              <a:t>, A.J. (2025) Harnessing artificial intelligence in lifestyle medicine: opportunities, challenges, and future directions. </a:t>
            </a:r>
            <a:r>
              <a:rPr lang="en-GB" sz="500" i="1" dirty="0" err="1">
                <a:solidFill>
                  <a:schemeClr val="tx1"/>
                </a:solidFill>
                <a:latin typeface="Times New Roman" panose="02020603050405020304" pitchFamily="18" charset="0"/>
                <a:cs typeface="Times New Roman" panose="02020603050405020304" pitchFamily="18" charset="0"/>
              </a:rPr>
              <a:t>Cureus</a:t>
            </a:r>
            <a:r>
              <a:rPr lang="en-GB" sz="500" dirty="0">
                <a:solidFill>
                  <a:schemeClr val="tx1"/>
                </a:solidFill>
                <a:latin typeface="Times New Roman" panose="02020603050405020304" pitchFamily="18" charset="0"/>
                <a:cs typeface="Times New Roman" panose="02020603050405020304" pitchFamily="18" charset="0"/>
              </a:rPr>
              <a:t>, 17(6).  Available at: </a:t>
            </a:r>
            <a:r>
              <a:rPr lang="en-GB" sz="500" u="sng" dirty="0">
                <a:solidFill>
                  <a:schemeClr val="tx1"/>
                </a:solidFill>
                <a:latin typeface="Times New Roman" panose="02020603050405020304" pitchFamily="18" charset="0"/>
                <a:cs typeface="Times New Roman" panose="02020603050405020304" pitchFamily="18" charset="0"/>
                <a:hlinkClick r:id="rId15"/>
              </a:rPr>
              <a:t>DOI 10.7759/cureus.85580 </a:t>
            </a:r>
            <a:r>
              <a:rPr lang="en-GB" sz="500" dirty="0">
                <a:solidFill>
                  <a:schemeClr val="tx1"/>
                </a:solidFill>
                <a:latin typeface="Times New Roman" panose="02020603050405020304" pitchFamily="18" charset="0"/>
                <a:cs typeface="Times New Roman" panose="02020603050405020304" pitchFamily="18" charset="0"/>
              </a:rPr>
              <a:t> </a:t>
            </a:r>
            <a:endParaRPr lang="en-IN" sz="500" dirty="0">
              <a:solidFill>
                <a:schemeClr val="tx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The Global Economy (2026) </a:t>
            </a:r>
            <a:r>
              <a:rPr lang="en-GB" sz="500" i="1" dirty="0">
                <a:solidFill>
                  <a:schemeClr val="tx1"/>
                </a:solidFill>
                <a:latin typeface="Times New Roman" panose="02020603050405020304" pitchFamily="18" charset="0"/>
                <a:cs typeface="Times New Roman" panose="02020603050405020304" pitchFamily="18" charset="0"/>
              </a:rPr>
              <a:t>United Kingdom: Prevalence of </a:t>
            </a:r>
            <a:r>
              <a:rPr lang="en-GB" sz="500" i="1" dirty="0" err="1">
                <a:solidFill>
                  <a:schemeClr val="tx1"/>
                </a:solidFill>
                <a:latin typeface="Times New Roman" panose="02020603050405020304" pitchFamily="18" charset="0"/>
                <a:cs typeface="Times New Roman" panose="02020603050405020304" pitchFamily="18" charset="0"/>
              </a:rPr>
              <a:t>anemia</a:t>
            </a:r>
            <a:r>
              <a:rPr lang="en-GB" sz="500" i="1" dirty="0">
                <a:solidFill>
                  <a:schemeClr val="tx1"/>
                </a:solidFill>
                <a:latin typeface="Times New Roman" panose="02020603050405020304" pitchFamily="18" charset="0"/>
                <a:cs typeface="Times New Roman" panose="02020603050405020304" pitchFamily="18" charset="0"/>
              </a:rPr>
              <a:t> among children</a:t>
            </a:r>
            <a:r>
              <a:rPr lang="en-GB" sz="500" dirty="0">
                <a:solidFill>
                  <a:schemeClr val="tx1"/>
                </a:solidFill>
                <a:latin typeface="Times New Roman" panose="02020603050405020304" pitchFamily="18" charset="0"/>
                <a:cs typeface="Times New Roman" panose="02020603050405020304" pitchFamily="18" charset="0"/>
              </a:rPr>
              <a:t>. Available at:</a:t>
            </a:r>
            <a:r>
              <a:rPr lang="en-IN" sz="500" dirty="0">
                <a:solidFill>
                  <a:schemeClr val="tx1"/>
                </a:solidFill>
                <a:latin typeface="Times New Roman" panose="02020603050405020304" pitchFamily="18" charset="0"/>
                <a:cs typeface="Times New Roman" panose="02020603050405020304" pitchFamily="18" charset="0"/>
                <a:hlinkClick r:id="rId16"/>
              </a:rPr>
              <a:t> </a:t>
            </a:r>
            <a:r>
              <a:rPr lang="en-GB" sz="500" u="sng" dirty="0">
                <a:solidFill>
                  <a:schemeClr val="tx1"/>
                </a:solidFill>
                <a:latin typeface="Times New Roman" panose="02020603050405020304" pitchFamily="18" charset="0"/>
                <a:cs typeface="Times New Roman" panose="02020603050405020304" pitchFamily="18" charset="0"/>
                <a:hlinkClick r:id="rId16"/>
              </a:rPr>
              <a:t>https://</a:t>
            </a:r>
            <a:r>
              <a:rPr lang="en-GB" sz="500" u="sng" dirty="0" err="1">
                <a:solidFill>
                  <a:schemeClr val="tx1"/>
                </a:solidFill>
                <a:latin typeface="Times New Roman" panose="02020603050405020304" pitchFamily="18" charset="0"/>
                <a:cs typeface="Times New Roman" panose="02020603050405020304" pitchFamily="18" charset="0"/>
                <a:hlinkClick r:id="rId16"/>
              </a:rPr>
              <a:t>www.theglobaleconomy.com</a:t>
            </a:r>
            <a:r>
              <a:rPr lang="en-GB" sz="500" u="sng" dirty="0">
                <a:solidFill>
                  <a:schemeClr val="tx1"/>
                </a:solidFill>
                <a:latin typeface="Times New Roman" panose="02020603050405020304" pitchFamily="18" charset="0"/>
                <a:cs typeface="Times New Roman" panose="02020603050405020304" pitchFamily="18" charset="0"/>
                <a:hlinkClick r:id="rId16"/>
              </a:rPr>
              <a:t>/United-Kingdom/</a:t>
            </a:r>
            <a:r>
              <a:rPr lang="en-GB" sz="500" u="sng" dirty="0" err="1">
                <a:solidFill>
                  <a:schemeClr val="tx1"/>
                </a:solidFill>
                <a:latin typeface="Times New Roman" panose="02020603050405020304" pitchFamily="18" charset="0"/>
                <a:cs typeface="Times New Roman" panose="02020603050405020304" pitchFamily="18" charset="0"/>
                <a:hlinkClick r:id="rId16"/>
              </a:rPr>
              <a:t>anemia_among_children</a:t>
            </a:r>
            <a:r>
              <a:rPr lang="en-GB" sz="500" u="sng" dirty="0">
                <a:solidFill>
                  <a:schemeClr val="tx1"/>
                </a:solidFill>
                <a:latin typeface="Times New Roman" panose="02020603050405020304" pitchFamily="18" charset="0"/>
                <a:cs typeface="Times New Roman" panose="02020603050405020304" pitchFamily="18" charset="0"/>
                <a:hlinkClick r:id="rId16"/>
              </a:rPr>
              <a:t>/</a:t>
            </a:r>
            <a:r>
              <a:rPr lang="en-GB" sz="500" u="sng" dirty="0">
                <a:solidFill>
                  <a:schemeClr val="tx1"/>
                </a:solidFill>
                <a:latin typeface="Times New Roman" panose="02020603050405020304" pitchFamily="18" charset="0"/>
                <a:cs typeface="Times New Roman" panose="02020603050405020304" pitchFamily="18" charset="0"/>
              </a:rPr>
              <a:t> </a:t>
            </a:r>
            <a:r>
              <a:rPr lang="en-GB" sz="500" dirty="0">
                <a:solidFill>
                  <a:schemeClr val="tx1"/>
                </a:solidFill>
                <a:latin typeface="Times New Roman" panose="02020603050405020304" pitchFamily="18" charset="0"/>
                <a:cs typeface="Times New Roman" panose="02020603050405020304" pitchFamily="18" charset="0"/>
              </a:rPr>
              <a:t>[Accessed: 22 July 2026]</a:t>
            </a:r>
            <a:endParaRPr lang="en-IN" sz="500" dirty="0">
              <a:solidFill>
                <a:schemeClr val="tx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World Health Organization (2025) </a:t>
            </a:r>
            <a:r>
              <a:rPr lang="en-GB" sz="500" i="1" dirty="0">
                <a:solidFill>
                  <a:schemeClr val="tx1"/>
                </a:solidFill>
                <a:latin typeface="Times New Roman" panose="02020603050405020304" pitchFamily="18" charset="0"/>
                <a:cs typeface="Times New Roman" panose="02020603050405020304" pitchFamily="18" charset="0"/>
              </a:rPr>
              <a:t>Anaemia. </a:t>
            </a:r>
            <a:r>
              <a:rPr lang="en-GB" sz="500" dirty="0">
                <a:solidFill>
                  <a:schemeClr val="tx1"/>
                </a:solidFill>
                <a:latin typeface="Times New Roman" panose="02020603050405020304" pitchFamily="18" charset="0"/>
                <a:cs typeface="Times New Roman" panose="02020603050405020304" pitchFamily="18" charset="0"/>
              </a:rPr>
              <a:t>Available at:  </a:t>
            </a:r>
            <a:r>
              <a:rPr lang="en-GB" sz="500" u="sng" dirty="0">
                <a:solidFill>
                  <a:schemeClr val="tx1"/>
                </a:solidFill>
                <a:latin typeface="Times New Roman" panose="02020603050405020304" pitchFamily="18" charset="0"/>
                <a:cs typeface="Times New Roman" panose="02020603050405020304" pitchFamily="18" charset="0"/>
                <a:hlinkClick r:id="rId17"/>
              </a:rPr>
              <a:t>https://</a:t>
            </a:r>
            <a:r>
              <a:rPr lang="en-GB" sz="500" u="sng" dirty="0" err="1">
                <a:solidFill>
                  <a:schemeClr val="tx1"/>
                </a:solidFill>
                <a:latin typeface="Times New Roman" panose="02020603050405020304" pitchFamily="18" charset="0"/>
                <a:cs typeface="Times New Roman" panose="02020603050405020304" pitchFamily="18" charset="0"/>
                <a:hlinkClick r:id="rId17"/>
              </a:rPr>
              <a:t>www.who.int</a:t>
            </a:r>
            <a:r>
              <a:rPr lang="en-GB" sz="500" u="sng" dirty="0">
                <a:solidFill>
                  <a:schemeClr val="tx1"/>
                </a:solidFill>
                <a:latin typeface="Times New Roman" panose="02020603050405020304" pitchFamily="18" charset="0"/>
                <a:cs typeface="Times New Roman" panose="02020603050405020304" pitchFamily="18" charset="0"/>
                <a:hlinkClick r:id="rId17"/>
              </a:rPr>
              <a:t>/news-room/fact-sheets/detail/anaemia</a:t>
            </a:r>
            <a:r>
              <a:rPr lang="en-GB" sz="500" dirty="0">
                <a:solidFill>
                  <a:schemeClr val="tx1"/>
                </a:solidFill>
                <a:latin typeface="Times New Roman" panose="02020603050405020304" pitchFamily="18" charset="0"/>
                <a:cs typeface="Times New Roman" panose="02020603050405020304" pitchFamily="18" charset="0"/>
              </a:rPr>
              <a:t> [Accessed: 22 July 2026]</a:t>
            </a:r>
            <a:endParaRPr lang="en-IN" sz="500" dirty="0">
              <a:solidFill>
                <a:schemeClr val="tx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Yang, J., Li, Q., Feng, Y. and Zeng, Y. (2023) ‘Iron deficiency and iron deficiency </a:t>
            </a:r>
            <a:r>
              <a:rPr lang="en-GB" sz="500" dirty="0" err="1">
                <a:solidFill>
                  <a:schemeClr val="tx1"/>
                </a:solidFill>
                <a:latin typeface="Times New Roman" panose="02020603050405020304" pitchFamily="18" charset="0"/>
                <a:cs typeface="Times New Roman" panose="02020603050405020304" pitchFamily="18" charset="0"/>
              </a:rPr>
              <a:t>anemia</a:t>
            </a:r>
            <a:r>
              <a:rPr lang="en-GB" sz="500" dirty="0">
                <a:solidFill>
                  <a:schemeClr val="tx1"/>
                </a:solidFill>
                <a:latin typeface="Times New Roman" panose="02020603050405020304" pitchFamily="18" charset="0"/>
                <a:cs typeface="Times New Roman" panose="02020603050405020304" pitchFamily="18" charset="0"/>
              </a:rPr>
              <a:t>: potential risk factors in bone loss’. </a:t>
            </a:r>
            <a:r>
              <a:rPr lang="en-GB" sz="500" i="1" dirty="0">
                <a:solidFill>
                  <a:schemeClr val="tx1"/>
                </a:solidFill>
                <a:latin typeface="Times New Roman" panose="02020603050405020304" pitchFamily="18" charset="0"/>
                <a:cs typeface="Times New Roman" panose="02020603050405020304" pitchFamily="18" charset="0"/>
              </a:rPr>
              <a:t>International Journal of Molecular Sciences, 24(8), </a:t>
            </a:r>
            <a:r>
              <a:rPr lang="en-GB" sz="500" dirty="0">
                <a:solidFill>
                  <a:schemeClr val="tx1"/>
                </a:solidFill>
                <a:latin typeface="Times New Roman" panose="02020603050405020304" pitchFamily="18" charset="0"/>
                <a:cs typeface="Times New Roman" panose="02020603050405020304" pitchFamily="18" charset="0"/>
              </a:rPr>
              <a:t>p.6891. Available at: </a:t>
            </a:r>
            <a:r>
              <a:rPr lang="en-GB" sz="500" u="sng" dirty="0">
                <a:solidFill>
                  <a:schemeClr val="tx1"/>
                </a:solidFill>
                <a:latin typeface="Times New Roman" panose="02020603050405020304" pitchFamily="18" charset="0"/>
                <a:cs typeface="Times New Roman" panose="02020603050405020304" pitchFamily="18" charset="0"/>
                <a:hlinkClick r:id="rId18"/>
              </a:rPr>
              <a:t>https://</a:t>
            </a:r>
            <a:r>
              <a:rPr lang="en-GB" sz="500" u="sng" dirty="0" err="1">
                <a:solidFill>
                  <a:schemeClr val="tx1"/>
                </a:solidFill>
                <a:latin typeface="Times New Roman" panose="02020603050405020304" pitchFamily="18" charset="0"/>
                <a:cs typeface="Times New Roman" panose="02020603050405020304" pitchFamily="18" charset="0"/>
                <a:hlinkClick r:id="rId18"/>
              </a:rPr>
              <a:t>doi.org</a:t>
            </a:r>
            <a:r>
              <a:rPr lang="en-GB" sz="500" u="sng" dirty="0">
                <a:solidFill>
                  <a:schemeClr val="tx1"/>
                </a:solidFill>
                <a:latin typeface="Times New Roman" panose="02020603050405020304" pitchFamily="18" charset="0"/>
                <a:cs typeface="Times New Roman" panose="02020603050405020304" pitchFamily="18" charset="0"/>
                <a:hlinkClick r:id="rId18"/>
              </a:rPr>
              <a:t>/10.3390/ijms24086891</a:t>
            </a:r>
            <a:endParaRPr lang="en-IN" sz="500" dirty="0">
              <a:solidFill>
                <a:schemeClr val="tx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500" dirty="0" err="1">
                <a:solidFill>
                  <a:schemeClr val="tx1"/>
                </a:solidFill>
                <a:latin typeface="Times New Roman" panose="02020603050405020304" pitchFamily="18" charset="0"/>
                <a:cs typeface="Times New Roman" panose="02020603050405020304" pitchFamily="18" charset="0"/>
              </a:rPr>
              <a:t>Yousefi</a:t>
            </a:r>
            <a:r>
              <a:rPr lang="en-GB" sz="500" dirty="0">
                <a:solidFill>
                  <a:schemeClr val="tx1"/>
                </a:solidFill>
                <a:latin typeface="Times New Roman" panose="02020603050405020304" pitchFamily="18" charset="0"/>
                <a:cs typeface="Times New Roman" panose="02020603050405020304" pitchFamily="18" charset="0"/>
              </a:rPr>
              <a:t>, F., </a:t>
            </a:r>
            <a:r>
              <a:rPr lang="en-GB" sz="500" dirty="0" err="1">
                <a:solidFill>
                  <a:schemeClr val="tx1"/>
                </a:solidFill>
                <a:latin typeface="Times New Roman" panose="02020603050405020304" pitchFamily="18" charset="0"/>
                <a:cs typeface="Times New Roman" panose="02020603050405020304" pitchFamily="18" charset="0"/>
              </a:rPr>
              <a:t>Naye</a:t>
            </a:r>
            <a:r>
              <a:rPr lang="en-GB" sz="500" dirty="0">
                <a:solidFill>
                  <a:schemeClr val="tx1"/>
                </a:solidFill>
                <a:latin typeface="Times New Roman" panose="02020603050405020304" pitchFamily="18" charset="0"/>
                <a:cs typeface="Times New Roman" panose="02020603050405020304" pitchFamily="18" charset="0"/>
              </a:rPr>
              <a:t>, F., Ouellet, S., </a:t>
            </a:r>
            <a:r>
              <a:rPr lang="en-GB" sz="500" dirty="0" err="1">
                <a:solidFill>
                  <a:schemeClr val="tx1"/>
                </a:solidFill>
                <a:latin typeface="Times New Roman" panose="02020603050405020304" pitchFamily="18" charset="0"/>
                <a:cs typeface="Times New Roman" panose="02020603050405020304" pitchFamily="18" charset="0"/>
              </a:rPr>
              <a:t>Yameogo</a:t>
            </a:r>
            <a:r>
              <a:rPr lang="en-GB" sz="500" dirty="0">
                <a:solidFill>
                  <a:schemeClr val="tx1"/>
                </a:solidFill>
                <a:latin typeface="Times New Roman" panose="02020603050405020304" pitchFamily="18" charset="0"/>
                <a:cs typeface="Times New Roman" panose="02020603050405020304" pitchFamily="18" charset="0"/>
              </a:rPr>
              <a:t>, A.R., </a:t>
            </a:r>
            <a:r>
              <a:rPr lang="en-GB" sz="500" dirty="0" err="1">
                <a:solidFill>
                  <a:schemeClr val="tx1"/>
                </a:solidFill>
                <a:latin typeface="Times New Roman" panose="02020603050405020304" pitchFamily="18" charset="0"/>
                <a:cs typeface="Times New Roman" panose="02020603050405020304" pitchFamily="18" charset="0"/>
              </a:rPr>
              <a:t>Sasseville</a:t>
            </a:r>
            <a:r>
              <a:rPr lang="en-GB" sz="500" dirty="0">
                <a:solidFill>
                  <a:schemeClr val="tx1"/>
                </a:solidFill>
                <a:latin typeface="Times New Roman" panose="02020603050405020304" pitchFamily="18" charset="0"/>
                <a:cs typeface="Times New Roman" panose="02020603050405020304" pitchFamily="18" charset="0"/>
              </a:rPr>
              <a:t>, M., Bergeron, F., </a:t>
            </a:r>
            <a:r>
              <a:rPr lang="en-GB" sz="500" dirty="0" err="1">
                <a:solidFill>
                  <a:schemeClr val="tx1"/>
                </a:solidFill>
                <a:latin typeface="Times New Roman" panose="02020603050405020304" pitchFamily="18" charset="0"/>
                <a:cs typeface="Times New Roman" panose="02020603050405020304" pitchFamily="18" charset="0"/>
              </a:rPr>
              <a:t>Ozkan</a:t>
            </a:r>
            <a:r>
              <a:rPr lang="en-GB" sz="500" dirty="0">
                <a:solidFill>
                  <a:schemeClr val="tx1"/>
                </a:solidFill>
                <a:latin typeface="Times New Roman" panose="02020603050405020304" pitchFamily="18" charset="0"/>
                <a:cs typeface="Times New Roman" panose="02020603050405020304" pitchFamily="18" charset="0"/>
              </a:rPr>
              <a:t>, M., </a:t>
            </a:r>
            <a:r>
              <a:rPr lang="en-GB" sz="500" dirty="0" err="1">
                <a:solidFill>
                  <a:schemeClr val="tx1"/>
                </a:solidFill>
                <a:latin typeface="Times New Roman" panose="02020603050405020304" pitchFamily="18" charset="0"/>
                <a:cs typeface="Times New Roman" panose="02020603050405020304" pitchFamily="18" charset="0"/>
              </a:rPr>
              <a:t>Cousineau</a:t>
            </a:r>
            <a:r>
              <a:rPr lang="en-GB" sz="500" dirty="0">
                <a:solidFill>
                  <a:schemeClr val="tx1"/>
                </a:solidFill>
                <a:latin typeface="Times New Roman" panose="02020603050405020304" pitchFamily="18" charset="0"/>
                <a:cs typeface="Times New Roman" panose="02020603050405020304" pitchFamily="18" charset="0"/>
              </a:rPr>
              <a:t>, M., </a:t>
            </a:r>
            <a:r>
              <a:rPr lang="en-GB" sz="500" dirty="0" err="1">
                <a:solidFill>
                  <a:schemeClr val="tx1"/>
                </a:solidFill>
                <a:latin typeface="Times New Roman" panose="02020603050405020304" pitchFamily="18" charset="0"/>
                <a:cs typeface="Times New Roman" panose="02020603050405020304" pitchFamily="18" charset="0"/>
              </a:rPr>
              <a:t>Amil</a:t>
            </a:r>
            <a:r>
              <a:rPr lang="en-GB" sz="500" dirty="0">
                <a:solidFill>
                  <a:schemeClr val="tx1"/>
                </a:solidFill>
                <a:latin typeface="Times New Roman" panose="02020603050405020304" pitchFamily="18" charset="0"/>
                <a:cs typeface="Times New Roman" panose="02020603050405020304" pitchFamily="18" charset="0"/>
              </a:rPr>
              <a:t>, S., </a:t>
            </a:r>
            <a:r>
              <a:rPr lang="en-GB" sz="500" dirty="0" err="1">
                <a:solidFill>
                  <a:schemeClr val="tx1"/>
                </a:solidFill>
                <a:latin typeface="Times New Roman" panose="02020603050405020304" pitchFamily="18" charset="0"/>
                <a:cs typeface="Times New Roman" panose="02020603050405020304" pitchFamily="18" charset="0"/>
              </a:rPr>
              <a:t>Rhéaume</a:t>
            </a:r>
            <a:r>
              <a:rPr lang="en-GB" sz="500" dirty="0">
                <a:solidFill>
                  <a:schemeClr val="tx1"/>
                </a:solidFill>
                <a:latin typeface="Times New Roman" panose="02020603050405020304" pitchFamily="18" charset="0"/>
                <a:cs typeface="Times New Roman" panose="02020603050405020304" pitchFamily="18" charset="0"/>
              </a:rPr>
              <a:t>, C. and Gagnon, M.P. (2025) ‘Artificial intelligence in health promotion and disease reduction: rapid review’. </a:t>
            </a:r>
            <a:r>
              <a:rPr lang="en-GB" sz="500" i="1" dirty="0">
                <a:solidFill>
                  <a:schemeClr val="tx1"/>
                </a:solidFill>
                <a:latin typeface="Times New Roman" panose="02020603050405020304" pitchFamily="18" charset="0"/>
                <a:cs typeface="Times New Roman" panose="02020603050405020304" pitchFamily="18" charset="0"/>
              </a:rPr>
              <a:t>Journal of medical Internet research, </a:t>
            </a:r>
            <a:r>
              <a:rPr lang="en-GB" sz="500" dirty="0">
                <a:solidFill>
                  <a:schemeClr val="tx1"/>
                </a:solidFill>
                <a:latin typeface="Times New Roman" panose="02020603050405020304" pitchFamily="18" charset="0"/>
                <a:cs typeface="Times New Roman" panose="02020603050405020304" pitchFamily="18" charset="0"/>
              </a:rPr>
              <a:t>27, p. e70381.   Available at: </a:t>
            </a:r>
            <a:r>
              <a:rPr lang="en-GB" sz="500" u="sng" dirty="0">
                <a:solidFill>
                  <a:schemeClr val="tx1"/>
                </a:solidFill>
                <a:latin typeface="Times New Roman" panose="02020603050405020304" pitchFamily="18" charset="0"/>
                <a:cs typeface="Times New Roman" panose="02020603050405020304" pitchFamily="18" charset="0"/>
                <a:hlinkClick r:id="rId19"/>
              </a:rPr>
              <a:t>https://</a:t>
            </a:r>
            <a:r>
              <a:rPr lang="en-GB" sz="500" u="sng" dirty="0" err="1">
                <a:solidFill>
                  <a:schemeClr val="tx1"/>
                </a:solidFill>
                <a:latin typeface="Times New Roman" panose="02020603050405020304" pitchFamily="18" charset="0"/>
                <a:cs typeface="Times New Roman" panose="02020603050405020304" pitchFamily="18" charset="0"/>
                <a:hlinkClick r:id="rId19"/>
              </a:rPr>
              <a:t>doi.org</a:t>
            </a:r>
            <a:r>
              <a:rPr lang="en-GB" sz="500" u="sng" dirty="0">
                <a:solidFill>
                  <a:schemeClr val="tx1"/>
                </a:solidFill>
                <a:latin typeface="Times New Roman" panose="02020603050405020304" pitchFamily="18" charset="0"/>
                <a:cs typeface="Times New Roman" panose="02020603050405020304" pitchFamily="18" charset="0"/>
                <a:hlinkClick r:id="rId19"/>
              </a:rPr>
              <a:t>/10.2196/70381</a:t>
            </a:r>
            <a:endParaRPr lang="en-IN" sz="500" b="1" dirty="0">
              <a:solidFill>
                <a:schemeClr val="tx1"/>
              </a:solidFill>
              <a:latin typeface="Times New Roman" panose="02020603050405020304" pitchFamily="18" charset="0"/>
              <a:cs typeface="Times New Roman" panose="02020603050405020304" pitchFamily="18" charset="0"/>
            </a:endParaRPr>
          </a:p>
        </p:txBody>
      </p:sp>
      <p:sp>
        <p:nvSpPr>
          <p:cNvPr id="6" name="Rectangle 5"/>
          <p:cNvSpPr/>
          <p:nvPr/>
        </p:nvSpPr>
        <p:spPr>
          <a:xfrm>
            <a:off x="49613" y="4572000"/>
            <a:ext cx="4369293" cy="2145323"/>
          </a:xfrm>
          <a:prstGeom prst="rect">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GB" sz="500" b="1" dirty="0">
                <a:solidFill>
                  <a:schemeClr val="tx1"/>
                </a:solidFill>
                <a:latin typeface="Times New Roman" panose="02020603050405020304" pitchFamily="18" charset="0"/>
                <a:cs typeface="Times New Roman" panose="02020603050405020304" pitchFamily="18" charset="0"/>
              </a:rPr>
              <a:t>2. Health promotion values and principles </a:t>
            </a:r>
          </a:p>
          <a:p>
            <a:pPr algn="just"/>
            <a:r>
              <a:rPr lang="en-GB" sz="500" b="1" i="1" dirty="0">
                <a:solidFill>
                  <a:schemeClr val="tx1"/>
                </a:solidFill>
                <a:latin typeface="Times New Roman" panose="02020603050405020304" pitchFamily="18" charset="0"/>
                <a:cs typeface="Times New Roman" panose="02020603050405020304" pitchFamily="18" charset="0"/>
              </a:rPr>
              <a:t>Health Promotion values and principles </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b="1" dirty="0">
                <a:solidFill>
                  <a:schemeClr val="tx1"/>
                </a:solidFill>
                <a:latin typeface="Times New Roman" panose="02020603050405020304" pitchFamily="18" charset="0"/>
                <a:cs typeface="Times New Roman" panose="02020603050405020304" pitchFamily="18" charset="0"/>
              </a:rPr>
              <a:t>Values </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dirty="0">
                <a:solidFill>
                  <a:schemeClr val="tx1"/>
                </a:solidFill>
                <a:latin typeface="Times New Roman" panose="02020603050405020304" pitchFamily="18" charset="0"/>
                <a:cs typeface="Times New Roman" panose="02020603050405020304" pitchFamily="18" charset="0"/>
              </a:rPr>
              <a:t>Health interventions aim to encourage individuals and communities to improve their health conditions by reducing health inequalities and informed decision-making through equitable access to healthcare.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b="1" dirty="0">
                <a:solidFill>
                  <a:schemeClr val="tx1"/>
                </a:solidFill>
                <a:latin typeface="Times New Roman" panose="02020603050405020304" pitchFamily="18" charset="0"/>
                <a:cs typeface="Times New Roman" panose="02020603050405020304" pitchFamily="18" charset="0"/>
              </a:rPr>
              <a:t>Equity: </a:t>
            </a:r>
            <a:r>
              <a:rPr lang="en-GB" sz="500" dirty="0">
                <a:solidFill>
                  <a:schemeClr val="tx1"/>
                </a:solidFill>
                <a:latin typeface="Times New Roman" panose="02020603050405020304" pitchFamily="18" charset="0"/>
                <a:cs typeface="Times New Roman" panose="02020603050405020304" pitchFamily="18" charset="0"/>
              </a:rPr>
              <a:t>Digital health interventions promote equity through smartphone-based affordable screening for individuals who have limited access to healthcare services, such as in rural and underserved areas (</a:t>
            </a:r>
            <a:r>
              <a:rPr lang="en-GB" sz="500" dirty="0" err="1">
                <a:solidFill>
                  <a:schemeClr val="tx1"/>
                </a:solidFill>
                <a:latin typeface="Times New Roman" panose="02020603050405020304" pitchFamily="18" charset="0"/>
                <a:cs typeface="Times New Roman" panose="02020603050405020304" pitchFamily="18" charset="0"/>
              </a:rPr>
              <a:t>Maita</a:t>
            </a:r>
            <a:r>
              <a:rPr lang="en-GB" sz="500" dirty="0">
                <a:solidFill>
                  <a:schemeClr val="tx1"/>
                </a:solidFill>
                <a:latin typeface="Times New Roman" panose="02020603050405020304" pitchFamily="18" charset="0"/>
                <a:cs typeface="Times New Roman" panose="02020603050405020304" pitchFamily="18" charset="0"/>
              </a:rPr>
              <a:t> et al., 2024).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err="1">
                <a:solidFill>
                  <a:schemeClr val="tx1"/>
                </a:solidFill>
                <a:latin typeface="Times New Roman" panose="02020603050405020304" pitchFamily="18" charset="0"/>
                <a:cs typeface="Times New Roman" panose="02020603050405020304" pitchFamily="18" charset="0"/>
              </a:rPr>
              <a:t>AnemoCare</a:t>
            </a:r>
            <a:r>
              <a:rPr lang="en-GB" sz="500" dirty="0">
                <a:solidFill>
                  <a:schemeClr val="tx1"/>
                </a:solidFill>
                <a:latin typeface="Times New Roman" panose="02020603050405020304" pitchFamily="18" charset="0"/>
                <a:cs typeface="Times New Roman" panose="02020603050405020304" pitchFamily="18" charset="0"/>
              </a:rPr>
              <a:t> AI+ also strongly align with this value because it will promote equity through its digital smartphone application for anaemia screening to reduce laboratory dependency and frequent hospital visits.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b="1" dirty="0">
                <a:solidFill>
                  <a:schemeClr val="tx1"/>
                </a:solidFill>
                <a:latin typeface="Times New Roman" panose="02020603050405020304" pitchFamily="18" charset="0"/>
                <a:cs typeface="Times New Roman" panose="02020603050405020304" pitchFamily="18" charset="0"/>
              </a:rPr>
              <a:t>Empowerment ‘social justice’: </a:t>
            </a:r>
            <a:r>
              <a:rPr lang="en-GB" sz="500" dirty="0">
                <a:solidFill>
                  <a:schemeClr val="tx1"/>
                </a:solidFill>
                <a:latin typeface="Times New Roman" panose="02020603050405020304" pitchFamily="18" charset="0"/>
                <a:cs typeface="Times New Roman" panose="02020603050405020304" pitchFamily="18" charset="0"/>
              </a:rPr>
              <a:t>Health interventions empower patients to monitor their haemoglobin levels at home through </a:t>
            </a:r>
            <a:r>
              <a:rPr lang="en-GB" sz="500" dirty="0" err="1">
                <a:solidFill>
                  <a:schemeClr val="tx1"/>
                </a:solidFill>
                <a:latin typeface="Times New Roman" panose="02020603050405020304" pitchFamily="18" charset="0"/>
                <a:cs typeface="Times New Roman" panose="02020603050405020304" pitchFamily="18" charset="0"/>
              </a:rPr>
              <a:t>mHealth</a:t>
            </a:r>
            <a:r>
              <a:rPr lang="en-GB" sz="500" dirty="0">
                <a:solidFill>
                  <a:schemeClr val="tx1"/>
                </a:solidFill>
                <a:latin typeface="Times New Roman" panose="02020603050405020304" pitchFamily="18" charset="0"/>
                <a:cs typeface="Times New Roman" panose="02020603050405020304" pitchFamily="18" charset="0"/>
              </a:rPr>
              <a:t> (</a:t>
            </a:r>
            <a:r>
              <a:rPr lang="en-GB" sz="500" dirty="0" err="1">
                <a:solidFill>
                  <a:schemeClr val="tx1"/>
                </a:solidFill>
                <a:latin typeface="Times New Roman" panose="02020603050405020304" pitchFamily="18" charset="0"/>
                <a:cs typeface="Times New Roman" panose="02020603050405020304" pitchFamily="18" charset="0"/>
              </a:rPr>
              <a:t>Ghose</a:t>
            </a:r>
            <a:r>
              <a:rPr lang="en-GB" sz="500" dirty="0">
                <a:solidFill>
                  <a:schemeClr val="tx1"/>
                </a:solidFill>
                <a:latin typeface="Times New Roman" panose="02020603050405020304" pitchFamily="18" charset="0"/>
                <a:cs typeface="Times New Roman" panose="02020603050405020304" pitchFamily="18" charset="0"/>
              </a:rPr>
              <a:t> et al., 2022).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By aligning this value, </a:t>
            </a:r>
            <a:r>
              <a:rPr lang="en-GB" sz="500" dirty="0" err="1">
                <a:solidFill>
                  <a:schemeClr val="tx1"/>
                </a:solidFill>
                <a:latin typeface="Times New Roman" panose="02020603050405020304" pitchFamily="18" charset="0"/>
                <a:cs typeface="Times New Roman" panose="02020603050405020304" pitchFamily="18" charset="0"/>
              </a:rPr>
              <a:t>AnemoCare</a:t>
            </a:r>
            <a:r>
              <a:rPr lang="en-GB" sz="500" dirty="0">
                <a:solidFill>
                  <a:schemeClr val="tx1"/>
                </a:solidFill>
                <a:latin typeface="Times New Roman" panose="02020603050405020304" pitchFamily="18" charset="0"/>
                <a:cs typeface="Times New Roman" panose="02020603050405020304" pitchFamily="18" charset="0"/>
              </a:rPr>
              <a:t> AI+ empowers Anaemic patients to use this </a:t>
            </a:r>
            <a:r>
              <a:rPr lang="en-GB" sz="500" dirty="0" err="1">
                <a:solidFill>
                  <a:schemeClr val="tx1"/>
                </a:solidFill>
                <a:latin typeface="Times New Roman" panose="02020603050405020304" pitchFamily="18" charset="0"/>
                <a:cs typeface="Times New Roman" panose="02020603050405020304" pitchFamily="18" charset="0"/>
              </a:rPr>
              <a:t>mHealth</a:t>
            </a:r>
            <a:r>
              <a:rPr lang="en-GB" sz="500" dirty="0">
                <a:solidFill>
                  <a:schemeClr val="tx1"/>
                </a:solidFill>
                <a:latin typeface="Times New Roman" panose="02020603050405020304" pitchFamily="18" charset="0"/>
                <a:cs typeface="Times New Roman" panose="02020603050405020304" pitchFamily="18" charset="0"/>
              </a:rPr>
              <a:t> technology to receive personalised dietary recommendations, check haemoglobin levels, and understand their risks of IDA.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b="1" dirty="0">
                <a:solidFill>
                  <a:schemeClr val="tx1"/>
                </a:solidFill>
                <a:latin typeface="Times New Roman" panose="02020603050405020304" pitchFamily="18" charset="0"/>
                <a:cs typeface="Times New Roman" panose="02020603050405020304" pitchFamily="18" charset="0"/>
              </a:rPr>
              <a:t>Holistic Wellbeing: </a:t>
            </a:r>
            <a:r>
              <a:rPr lang="en-GB" sz="500" dirty="0">
                <a:solidFill>
                  <a:schemeClr val="tx1"/>
                </a:solidFill>
                <a:latin typeface="Times New Roman" panose="02020603050405020304" pitchFamily="18" charset="0"/>
                <a:cs typeface="Times New Roman" panose="02020603050405020304" pitchFamily="18" charset="0"/>
              </a:rPr>
              <a:t>Health promotion promotes holistic wellbeing by digitally detecting both physical and behavioural aspects of IDA with the help of AI integration.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err="1">
                <a:solidFill>
                  <a:schemeClr val="tx1"/>
                </a:solidFill>
                <a:latin typeface="Times New Roman" panose="02020603050405020304" pitchFamily="18" charset="0"/>
                <a:cs typeface="Times New Roman" panose="02020603050405020304" pitchFamily="18" charset="0"/>
              </a:rPr>
              <a:t>AnemoCare</a:t>
            </a:r>
            <a:r>
              <a:rPr lang="en-GB" sz="500" dirty="0">
                <a:solidFill>
                  <a:schemeClr val="tx1"/>
                </a:solidFill>
                <a:latin typeface="Times New Roman" panose="02020603050405020304" pitchFamily="18" charset="0"/>
                <a:cs typeface="Times New Roman" panose="02020603050405020304" pitchFamily="18" charset="0"/>
              </a:rPr>
              <a:t> AI+ will be strongly aligned with this value; hence, it will promote holistic well-being through detecting low haemoglobin levels, providing nutritional guidance and lifestyle education to support long-term wellbeing. </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b="1" dirty="0">
                <a:solidFill>
                  <a:schemeClr val="tx1"/>
                </a:solidFill>
                <a:latin typeface="Times New Roman" panose="02020603050405020304" pitchFamily="18" charset="0"/>
                <a:cs typeface="Times New Roman" panose="02020603050405020304" pitchFamily="18" charset="0"/>
              </a:rPr>
              <a:t>Principles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b="1" dirty="0">
                <a:solidFill>
                  <a:schemeClr val="tx1"/>
                </a:solidFill>
                <a:latin typeface="Times New Roman" panose="02020603050405020304" pitchFamily="18" charset="0"/>
                <a:cs typeface="Times New Roman" panose="02020603050405020304" pitchFamily="18" charset="0"/>
              </a:rPr>
              <a:t>Prevention: </a:t>
            </a:r>
            <a:r>
              <a:rPr lang="en-GB" sz="500" dirty="0">
                <a:solidFill>
                  <a:schemeClr val="tx1"/>
                </a:solidFill>
                <a:latin typeface="Times New Roman" panose="02020603050405020304" pitchFamily="18" charset="0"/>
                <a:cs typeface="Times New Roman" panose="02020603050405020304" pitchFamily="18" charset="0"/>
              </a:rPr>
              <a:t>Health interventions focus on preventing health problems by identifying individual complications through smartphone-based screening and harnessing AI-enabled personalised dietary advice (Saeed and </a:t>
            </a:r>
            <a:r>
              <a:rPr lang="en-GB" sz="500" dirty="0" err="1">
                <a:solidFill>
                  <a:schemeClr val="tx1"/>
                </a:solidFill>
                <a:latin typeface="Times New Roman" panose="02020603050405020304" pitchFamily="18" charset="0"/>
                <a:cs typeface="Times New Roman" panose="02020603050405020304" pitchFamily="18" charset="0"/>
              </a:rPr>
              <a:t>Nashwan</a:t>
            </a:r>
            <a:r>
              <a:rPr lang="en-GB" sz="500" dirty="0">
                <a:solidFill>
                  <a:schemeClr val="tx1"/>
                </a:solidFill>
                <a:latin typeface="Times New Roman" panose="02020603050405020304" pitchFamily="18" charset="0"/>
                <a:cs typeface="Times New Roman" panose="02020603050405020304" pitchFamily="18" charset="0"/>
              </a:rPr>
              <a:t>, 2025).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Through the smartphone app integration, </a:t>
            </a:r>
            <a:r>
              <a:rPr lang="en-GB" sz="500" dirty="0" err="1">
                <a:solidFill>
                  <a:schemeClr val="tx1"/>
                </a:solidFill>
                <a:latin typeface="Times New Roman" panose="02020603050405020304" pitchFamily="18" charset="0"/>
                <a:cs typeface="Times New Roman" panose="02020603050405020304" pitchFamily="18" charset="0"/>
              </a:rPr>
              <a:t>AnemoCare</a:t>
            </a:r>
            <a:r>
              <a:rPr lang="en-GB" sz="500" dirty="0">
                <a:solidFill>
                  <a:schemeClr val="tx1"/>
                </a:solidFill>
                <a:latin typeface="Times New Roman" panose="02020603050405020304" pitchFamily="18" charset="0"/>
                <a:cs typeface="Times New Roman" panose="02020603050405020304" pitchFamily="18" charset="0"/>
              </a:rPr>
              <a:t> AI+ will focus on identifying individuals at risk of IDA before severe complications develop through AI-enabled smartphone-based screening.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b="1" dirty="0">
                <a:solidFill>
                  <a:schemeClr val="tx1"/>
                </a:solidFill>
                <a:latin typeface="Times New Roman" panose="02020603050405020304" pitchFamily="18" charset="0"/>
                <a:cs typeface="Times New Roman" panose="02020603050405020304" pitchFamily="18" charset="0"/>
              </a:rPr>
              <a:t>Participation: </a:t>
            </a:r>
            <a:r>
              <a:rPr lang="en-GB" sz="500" dirty="0">
                <a:solidFill>
                  <a:schemeClr val="tx1"/>
                </a:solidFill>
                <a:latin typeface="Times New Roman" panose="02020603050405020304" pitchFamily="18" charset="0"/>
                <a:cs typeface="Times New Roman" panose="02020603050405020304" pitchFamily="18" charset="0"/>
              </a:rPr>
              <a:t>Encouraging active participation of patients is the main principle of health promotion, which will be aligned with the </a:t>
            </a:r>
            <a:r>
              <a:rPr lang="en-GB" sz="500" dirty="0" err="1">
                <a:solidFill>
                  <a:schemeClr val="tx1"/>
                </a:solidFill>
                <a:latin typeface="Times New Roman" panose="02020603050405020304" pitchFamily="18" charset="0"/>
                <a:cs typeface="Times New Roman" panose="02020603050405020304" pitchFamily="18" charset="0"/>
              </a:rPr>
              <a:t>AnemoCare</a:t>
            </a:r>
            <a:r>
              <a:rPr lang="en-GB" sz="500" dirty="0">
                <a:solidFill>
                  <a:schemeClr val="tx1"/>
                </a:solidFill>
                <a:latin typeface="Times New Roman" panose="02020603050405020304" pitchFamily="18" charset="0"/>
                <a:cs typeface="Times New Roman" panose="02020603050405020304" pitchFamily="18" charset="0"/>
              </a:rPr>
              <a:t> AI+ principle because it will digitally allow users to regularly assess their haemoglobin levels and monitor health progress.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b="1" dirty="0">
                <a:solidFill>
                  <a:schemeClr val="tx1"/>
                </a:solidFill>
                <a:latin typeface="Times New Roman" panose="02020603050405020304" pitchFamily="18" charset="0"/>
                <a:cs typeface="Times New Roman" panose="02020603050405020304" pitchFamily="18" charset="0"/>
              </a:rPr>
              <a:t>Empowerment: </a:t>
            </a:r>
            <a:r>
              <a:rPr lang="en-GB" sz="500" dirty="0">
                <a:solidFill>
                  <a:schemeClr val="tx1"/>
                </a:solidFill>
                <a:latin typeface="Times New Roman" panose="02020603050405020304" pitchFamily="18" charset="0"/>
                <a:cs typeface="Times New Roman" panose="02020603050405020304" pitchFamily="18" charset="0"/>
              </a:rPr>
              <a:t>Active engagement is encouraged by the digital health interventions through providing AI-based personalised feedback and self-management tools, which increases confidence (</a:t>
            </a:r>
            <a:r>
              <a:rPr lang="en-GB" sz="500" dirty="0" err="1">
                <a:solidFill>
                  <a:schemeClr val="tx1"/>
                </a:solidFill>
                <a:latin typeface="Times New Roman" panose="02020603050405020304" pitchFamily="18" charset="0"/>
                <a:cs typeface="Times New Roman" panose="02020603050405020304" pitchFamily="18" charset="0"/>
              </a:rPr>
              <a:t>Yousefi</a:t>
            </a:r>
            <a:r>
              <a:rPr lang="en-GB" sz="500" dirty="0">
                <a:solidFill>
                  <a:schemeClr val="tx1"/>
                </a:solidFill>
                <a:latin typeface="Times New Roman" panose="02020603050405020304" pitchFamily="18" charset="0"/>
                <a:cs typeface="Times New Roman" panose="02020603050405020304" pitchFamily="18" charset="0"/>
              </a:rPr>
              <a:t> et al., 2025). </a:t>
            </a:r>
            <a:endParaRPr lang="en-IN" sz="500" dirty="0">
              <a:solidFill>
                <a:schemeClr val="tx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500" dirty="0" err="1">
                <a:solidFill>
                  <a:schemeClr val="tx1"/>
                </a:solidFill>
                <a:latin typeface="Times New Roman" panose="02020603050405020304" pitchFamily="18" charset="0"/>
                <a:cs typeface="Times New Roman" panose="02020603050405020304" pitchFamily="18" charset="0"/>
              </a:rPr>
              <a:t>AnemoCare</a:t>
            </a:r>
            <a:r>
              <a:rPr lang="en-GB" sz="500" dirty="0">
                <a:solidFill>
                  <a:schemeClr val="tx1"/>
                </a:solidFill>
                <a:latin typeface="Times New Roman" panose="02020603050405020304" pitchFamily="18" charset="0"/>
                <a:cs typeface="Times New Roman" panose="02020603050405020304" pitchFamily="18" charset="0"/>
              </a:rPr>
              <a:t> AI+ will increase user engagement by using AI to provide personalised feedback and progress certification to enhance confidence of Anaemia patients to identify Anaemia symptoms, seek professional care and adopt healthier dietary habits.</a:t>
            </a:r>
            <a:endParaRPr lang="en-IN" sz="500" b="1" dirty="0">
              <a:solidFill>
                <a:schemeClr val="tx1"/>
              </a:solidFill>
              <a:latin typeface="Times New Roman" panose="02020603050405020304" pitchFamily="18" charset="0"/>
              <a:cs typeface="Times New Roman" panose="02020603050405020304" pitchFamily="18" charset="0"/>
            </a:endParaRPr>
          </a:p>
        </p:txBody>
      </p:sp>
      <p:sp>
        <p:nvSpPr>
          <p:cNvPr id="7" name="Rectangle 6"/>
          <p:cNvSpPr/>
          <p:nvPr/>
        </p:nvSpPr>
        <p:spPr>
          <a:xfrm>
            <a:off x="10211383" y="2695395"/>
            <a:ext cx="1913207" cy="1821382"/>
          </a:xfrm>
          <a:prstGeom prst="rect">
            <a:avLst/>
          </a:prstGeom>
          <a:solidFill>
            <a:schemeClr val="accent5">
              <a:lumMod val="20000"/>
              <a:lumOff val="80000"/>
            </a:schemeClr>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GB" sz="500" b="1" dirty="0">
                <a:solidFill>
                  <a:schemeClr val="tx1"/>
                </a:solidFill>
                <a:latin typeface="Times New Roman" panose="02020603050405020304" pitchFamily="18" charset="0"/>
                <a:cs typeface="Times New Roman" panose="02020603050405020304" pitchFamily="18" charset="0"/>
              </a:rPr>
              <a:t>5. Conclusion </a:t>
            </a:r>
          </a:p>
          <a:p>
            <a:pPr algn="just"/>
            <a:r>
              <a:rPr lang="en-GB" sz="500" b="1" i="1" dirty="0">
                <a:solidFill>
                  <a:schemeClr val="tx1"/>
                </a:solidFill>
                <a:latin typeface="Times New Roman" panose="02020603050405020304" pitchFamily="18" charset="0"/>
                <a:cs typeface="Times New Roman" panose="02020603050405020304" pitchFamily="18" charset="0"/>
              </a:rPr>
              <a:t>Implications of digital technology intervention on policies, education and research </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b="1" dirty="0">
                <a:solidFill>
                  <a:schemeClr val="tx1"/>
                </a:solidFill>
                <a:latin typeface="Times New Roman" panose="02020603050405020304" pitchFamily="18" charset="0"/>
                <a:cs typeface="Times New Roman" panose="02020603050405020304" pitchFamily="18" charset="0"/>
              </a:rPr>
              <a:t>Policy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err="1">
                <a:solidFill>
                  <a:schemeClr val="tx1"/>
                </a:solidFill>
                <a:latin typeface="Times New Roman" panose="02020603050405020304" pitchFamily="18" charset="0"/>
                <a:cs typeface="Times New Roman" panose="02020603050405020304" pitchFamily="18" charset="0"/>
              </a:rPr>
              <a:t>AnemoCare</a:t>
            </a:r>
            <a:r>
              <a:rPr lang="en-GB" sz="500" dirty="0">
                <a:solidFill>
                  <a:schemeClr val="tx1"/>
                </a:solidFill>
                <a:latin typeface="Times New Roman" panose="02020603050405020304" pitchFamily="18" charset="0"/>
                <a:cs typeface="Times New Roman" panose="02020603050405020304" pitchFamily="18" charset="0"/>
              </a:rPr>
              <a:t> AI+ supports public health policies by promoting IDA prediction plans through using digital technologies such as AI and </a:t>
            </a:r>
            <a:r>
              <a:rPr lang="en-GB" sz="500" dirty="0" err="1">
                <a:solidFill>
                  <a:schemeClr val="tx1"/>
                </a:solidFill>
                <a:latin typeface="Times New Roman" panose="02020603050405020304" pitchFamily="18" charset="0"/>
                <a:cs typeface="Times New Roman" panose="02020603050405020304" pitchFamily="18" charset="0"/>
              </a:rPr>
              <a:t>mHealth</a:t>
            </a:r>
            <a:r>
              <a:rPr lang="en-GB" sz="500" dirty="0">
                <a:solidFill>
                  <a:schemeClr val="tx1"/>
                </a:solidFill>
                <a:latin typeface="Times New Roman" panose="02020603050405020304" pitchFamily="18" charset="0"/>
                <a:cs typeface="Times New Roman" panose="02020603050405020304" pitchFamily="18" charset="0"/>
              </a:rPr>
              <a:t>.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It will support data privacy policy by encouraging standards for cybersecurity, data privacy and ethical AI use. </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b="1" dirty="0">
                <a:solidFill>
                  <a:schemeClr val="tx1"/>
                </a:solidFill>
                <a:latin typeface="Times New Roman" panose="02020603050405020304" pitchFamily="18" charset="0"/>
                <a:cs typeface="Times New Roman" panose="02020603050405020304" pitchFamily="18" charset="0"/>
              </a:rPr>
              <a:t>Education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It will support public awareness regarding IDA symptoms, consuming iron-rich nutrition and prevention, which will promote early detection.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err="1">
                <a:solidFill>
                  <a:schemeClr val="tx1"/>
                </a:solidFill>
                <a:latin typeface="Times New Roman" panose="02020603050405020304" pitchFamily="18" charset="0"/>
                <a:cs typeface="Times New Roman" panose="02020603050405020304" pitchFamily="18" charset="0"/>
              </a:rPr>
              <a:t>AnemoCare</a:t>
            </a:r>
            <a:r>
              <a:rPr lang="en-GB" sz="500" dirty="0">
                <a:solidFill>
                  <a:schemeClr val="tx1"/>
                </a:solidFill>
                <a:latin typeface="Times New Roman" panose="02020603050405020304" pitchFamily="18" charset="0"/>
                <a:cs typeface="Times New Roman" panose="02020603050405020304" pitchFamily="18" charset="0"/>
              </a:rPr>
              <a:t> AI+ will arrange a digital training programme to educate people regarding app usage to reduce their risks of developing IDA through continuous IDA screening. </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b="1" dirty="0">
                <a:solidFill>
                  <a:schemeClr val="tx1"/>
                </a:solidFill>
                <a:latin typeface="Times New Roman" panose="02020603050405020304" pitchFamily="18" charset="0"/>
                <a:cs typeface="Times New Roman" panose="02020603050405020304" pitchFamily="18" charset="0"/>
              </a:rPr>
              <a:t>Research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err="1">
                <a:solidFill>
                  <a:schemeClr val="tx1"/>
                </a:solidFill>
                <a:latin typeface="Times New Roman" panose="02020603050405020304" pitchFamily="18" charset="0"/>
                <a:cs typeface="Times New Roman" panose="02020603050405020304" pitchFamily="18" charset="0"/>
              </a:rPr>
              <a:t>AnemoCare</a:t>
            </a:r>
            <a:r>
              <a:rPr lang="en-GB" sz="500" dirty="0">
                <a:solidFill>
                  <a:schemeClr val="tx1"/>
                </a:solidFill>
                <a:latin typeface="Times New Roman" panose="02020603050405020304" pitchFamily="18" charset="0"/>
                <a:cs typeface="Times New Roman" panose="02020603050405020304" pitchFamily="18" charset="0"/>
              </a:rPr>
              <a:t> AI+ encourages future research regarding the long-term effectiveness of AI-assisted Anaemia screening.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Future research will investigate the rate of usability across diverse populations, health care settings, and skin tones, to understand its effectiveness. </a:t>
            </a:r>
            <a:endParaRPr lang="en-IN" sz="500" dirty="0">
              <a:solidFill>
                <a:schemeClr val="tx1"/>
              </a:solidFill>
              <a:latin typeface="Times New Roman" panose="02020603050405020304" pitchFamily="18" charset="0"/>
              <a:cs typeface="Times New Roman" panose="02020603050405020304" pitchFamily="18" charset="0"/>
            </a:endParaRPr>
          </a:p>
        </p:txBody>
      </p:sp>
      <p:sp>
        <p:nvSpPr>
          <p:cNvPr id="8" name="AutoShape 2" descr="data:image/png;base64,iVBORw0KGgoAAAANSUhEUgAAAZUAAAGmCAYAAAC0tRk4AAAQAElEQVR4AeydB6AcR5H3f9Uzuy8pR0u2ZMs5ATaYnHM64ODIx0c4Mkc6co4mmZwz3AEmHXDAkaNtMMnGCedsWTm+9/TS7s5Mf//qfSs9Cwc4BZ7k7Tc1XV1dXV1dM1M13b27L8Ru6lqga4GuBboW6FpgN1kg0E1dC3Qt0LVA1wJdC+wmC3SDym4yZFdM1wLbLdBFuha4FVugG1RuxRe/O/SuBboW6Fpgd1ugG1R2t0W78roW6Fqga4FbsQX2UFC5FVu0O/SuBboW6FrgVmyBblC5FV/87tC7FuhaoGuB3W2BblDZ3RbtyutaYA9ZoCu2a4F9wQLdoLIvXKWujl0LdC3QtcA+YoFuUNlHLlRXza4FuhboWmBfsMC+FVT2BYt2dexaoGuBrgVuxRboBpVb8cXvDr1rga4FuhbY3RboBpXdbdGuvK4F9i0LdLXtWmC3WqAbVHarObvCuhboWqBrgVu3BbpB5dZ9/buj71qga4GuBXarBbpBBditFu0K61qga4GuBW7FFugGlVvxxe8OvWuBrgW6FtjdFugGld1t0a68rgX2UwtEIpUgOkQNsgOTqDLVIB6IcRJEcX6iM4vDM8cFOlRLm19VqZDqSeyOTqVtx3fi9WIXpo8FukFl+lyLriZdC0xrC5Ry/xOUFAJitd3ze3DwYFOp3mFMdbGhkFBEWrFJWTaIZaQooBTEWKqtEPGrhqaiRVG6PA1fVS7e5UsCYqEtX3XtJqmceFR2HgfVdo9pYoFuUJkmF6KrRtcC090CJu9dk4fPorVVVbmNtM9pRqIAURPEPFJaRVaVZAoiLYWiRqYYEZweKSQsKvjUWiV5q0Jk0aCQR3LxlbqIEptw5YUgHSIq/KgHyRJPU0SRdO4e08UCuoTTRZX9To/ugLoW2K8skMVArTSCwDCiOZBSiKbAIBA9V+Bxx28KIpk8vqmci5BVUbMSMOWFAk07sJRkkhNMdJSUqxskxicp6gMcl3jIIeFAKdmFyh58VOwe08gCYRrp0lWla4GuBaa7BeTxowXNQkwAihkKEuwABRDTLCSXZwml1rI0W2lcs57NP/4zY3+6mlpVYUVJz7aKfLQgKjhUWUWlIJNpuSzTMlnpUtWPZxUQdKoJvOzBxVGHoM7rQky52LrHNLGALv000aSrRtcCXQtMawtETRNipoAir1FYO6C4o3elo5ayorx71PzCPJhQgIJH8y/XceXrP85lzzqZNR/+FtlYqX2VFtd84ttc+epPMv7tM2n8/mKqVVtgyyg0CwWYmPZNLAmP6ijisx2XX6kPqYEHlFxdZAKp4ip0YZpYQLfHNNGkq0bXAl0LTGsL+OShco8hL+7LWlp9Ss7el7J8/6SQp2+g2YlmHTQrJn5/KZe94BRmfPfPLB0smdc/kyzk1EaajJ1+LuNf+ClX/9t7OOfhL+fCx72aS577Dq756LdgzaCW2NBejIJLpd0YK2hqs7+pINOShVLfUYhmKTp3j2lmAb9FpplKXXW6FuhaYDpawKSU4gZarSJT7NDKFpVmDr6/0bAWRdXU8pa8/XDJ5q+cxh+edzLVtRvIF8xmuDcQlywAk8uZMcAxn3olh3/3rfS++FHMftidqGrQ+tWfGX7LF7n6Q9/ARtRBQ6DlspaV1ELA92p89uKzFpSi2ni7KLx7TB8L6ApPH2W6mvwtFujydC3wj7GA5g2aK1SanTh4qaJUUCnk9Ovy7L3NSLZ+jNUf+AZXn/KfxBl9HPiGZ9M6cQVVb53ehYuppHrZV6NaPp/a/W/Lka97Csd/4KWc8MHXsODEY+iTnGJkHGtVGEF/kI022XbONYSrtpJPFNKBlEqDpkCMqdw9TQ8LhOmhRleLrgW6FphqAfnW7c4z0TuEnfNUOeU0pX4KOoXhhuhN8nQqxN5BK2lUKCz4MphvavgeR4tS+x8FeStSrdzK1R/8L676wrepzZ/N7V//fBY85N5s2riZZr+WvQ5fTKtPWySKAu54ijzQGlBU6Fe+aRPDq1YxMa+fxfe8HdUMcWTgS13NS1Zx3stO4eK3fIJy8yjqkcpwFTR7kYLdY1pZQFduWunTVaZrgX3cApX0/1tAbDdzuCN3KZ7Ll/NX0GmbGCYLjk9CVO7tW6qqhE9tv1MxVXnAiPjZW+0Ap1Wit0FqaPkqKij44UElCMnLChscZ+WHv8Tmz32f5cedwG1OeR1z7n0iDG6jd2iC+txe7KCcMc1sTNOLrJnh33mpjU7Q+NEfuOq1H2Zo0zADj74v8x54F2JPkF4G2lNpXHIB9UtWUhvNybLeFFRirKCMGp2Dsl08us13nwXC7hPVldS1QNcCe9oC7kKnfqxWrlXOl+3gb/AOziP/nd705ZoVFtgOSYYUnZqruL1eOxly3PLZIrp8ZelwZxEUREzghLS/IiTXfgdbtjB4+ZXMbEJtomLDz3/D2m+dxuhPz8a2bGOm2gyQMUPCtVomfSO5AtHwf/6Uy17/CZrXbmX+w+/Hipc/FZvbDx4JNYA4Mc7gH/5IT1HQc+LxhP46NUrwoCIpYhEuJbrHtLFAmDaadBXpWqBrge0WMDnM9rt6xGcEUR68FFQO8qSiije2wT2/O2Ha5U5d0HTFv/dh4vJA4+DBxrlESoc7AIlMexcSmxy0mk1KQvsnpGWmxKOGUcEhIjYJMq2DOd033+MB85jxwDux6bgDuPr6q7jkY1/hmtd+gFXv/SyzhgviNVv4zSs/xPDZF0NNC1jjwwx//Wdc9q6v0BwOzHvSP3PIG59LeeBsmplGEDQ38s8Mr9tMOH81werMPeHwpE8+3pAWJaVmSKFAON00jSwQppEuXVX+kRbo9j2tLOAOPn3KSR5eLlbv5n5uQyfgBAUSB8QjN68j4t9Wz6qKIIiae0Q5Z6+Xn8YDwM7gn+Bq92WqD2RVIC+VF20w4YiGAojCS3LgHpxIWMC0Wx7Jac3q4/DnPJG7fuZtHPXRV3Lom/6NZc9+JH0rFlFo071e9DBx9Xrq0ok4yvCPT+PKD31FqDHvnx7MgS97GnbwPELNqKwidUuTxspVVGs00xlQ0Io5Qz/8DSO/OYdq7QYsC3TT9LNA96pMv2vS1WiftoA/Un8L/A2DjG0ez9JkREWPH/41EEoVJiGKqBd2FAdw/4+phYMiiM9uFG3k/BUSxG+TQEegxKTDy2qmCQhVBkUNWg45+EeGXa6JMReP5x5jhBJCRqG9jTKrUczuIxy3nMUPvD0rnvNQlr3qsWT3OJq1M3PmPedxPOh7n2TG8QfROusSNpzyNVprRpjxqPtxyOufQbZshgJKJFBI/SoFuLwZGb3gCnrXNZm1cZw/vfQt/PGlb+VPT34NZz/x9XDBaqpgROnVPaaPBfzunz7adDXpWmCaWMAd9U1BWfrSSxsqnxHIqU/l9SE43cHpXvbcy9621WrRaDQYH59gdHRcMMa2bXp7H97G4OCwticG2bxVsG2IzUNb2bRuPZuvvo5tl1zNxDlX6E39QlZ/63Su+NYZXPv9P7D6+39k4reXU55zHfGKNZTXb6baOATD44SJAlrStWhpm0K4olFFi2glMZSUyv17IC3h/uXFwiKFVURFHQ8ebZc96bY9KzUa5ekb9W0GalmueUumFhkxz2j1Gs26y46Mrd8MeZ14xBKKFbMZrweGvvNzqiu2EA46mKNf8lSyA/ogVJRZg1FrgRmZZkA2DkPnXEpDM6FVB8/i8Dc9mXt8+k0cfsTRzDprFZt/8WcK2R9juqZbpV7hVjnq7qC7FrgFC3gQ2BkKbRY7zZuaGWbmqFaX4nboBI1Wq2BsbIKhoW1s2LCJ9es3smbNOq6/fnWCVavWsHq1w2pWrVqtujWsXbtOfOvZuHEjG9ZvYN2aNWzcsJHB4WGGJybY0hxnfXOEkdBiW2iwYZX2Lr76bc5+84e44AUnc9m/vokrn/AWLnncG7n4iW/m4n95A6v+37vY+tYvMfqFnzL6vT+y7TcXM3HpOqpVW+Wxx7Fmi1g6lJgcdIgVIYIpUKIpkSm8BOFBdCrxCEepEsjvIyNodmFkFuT6g9oFlSEPCjT1HvoecGd6n3J/uM2BZFra6tk0xvqLr2NLby9LHvFA8kMXUtWBUFApsJWU5JoumXewbpBt515Na8YMDnzeP7PgX+5K7/GHUS5cCJLdox5rpdpGQfeYNhYI00aTriJdC0wzC5gZIQT5TcNTnucJN2uXPcA0m03NNEY1u9iSAsLq1WtZqX2Aa6+9TsFiVaJt2rSJwcFBRkZG0gylUMApiyptNJdaOqq0N+I+GzlTMP0FsiyTy8zloDOcXmSBor+X8Tn9DC2egd3uUBY85C7c9eVP436vfDZL7nJbmuPjaaYycM41zD79Umb+6kKq75zBmvd+hStf9RH+8vQ3ce5jX875j/kPLn3mW7n0Badw7Ws/S/m5X1I//QqyKzeTbS3IJyoFlopW1ZKLL6VPhRXKtTEe5e0djCg625MJk6VSUAHpbD0wMJOlT3sMJ777Jcw+4TDJVE3/AMtf/mwOfNMLmPfY+1MqKjStoFDAMe249FU5uYIbCpzFNddSbWlQHbKU+fe8Has+902ufPn7WH3pdWw9/hDmPPhOmOxidNN0skCYTsp0ddn/LLCvjsgDRiXn5rmPwfGxsTGGNWvwmcTKlSu5+uqrue6669IsoxM4RkdH8EDjbRx85uIBwswwkyvWm77LUpaCRbBAsEysRqXgUinIlHLeZRGpVCcVxBeoxYxMq1c9oUZmOaUZRT1nw+yc9ScuInvBgzj8Yy+h9dDbMqqg04wtqAotKcEczRqWjpasGI8cvrVk2VVbmfGri+j/5pnED3+H1f/+Ps555Es57V7P4LyHvZBVz30vq971TbKfXkj9onUgx+6/5SWBRC1T+eKYQQoSijHCvAYUdtAgASMqOJTNnHEF5UYtEmsVzdCkpX2Xmfc/iYOe8zB6b7MI+oJ0zNISl5U59diL+aCLbWz63R+J0nnO7Y9ldOMarv/gf5GffR3HP/EJ3O2L76Y6aiHqgmh00zSyQJhGunRV6Vpgt1sgSuINQQ4uCnAgnT1wbOcRkpy7HFtDs5ChoeG0LHXddStT8Fi/YYNmHUNMTDQo9PYu8UicMsPM8AAS5EglBhHINbthSjIznB41NXGoJvNEDqYqU730UqZoAwiRMEtgmjFETHskde2U5/KmmWUUfT1snFNn3ZHzOPDFj+egF/wLE8cuZ6Jeo14GBaNSgcjIFLRMS1oVlYIUqlMu+b3amV80poCzqWDB2dfCqb+mfPOXWPmMd/Lnx72aPz3jTVz/oa+y9Ud/pLhoNfmGUWrjCiHSw2W1JK+UJSuBW7X0MUnhLAR6qkCNjBgUaLTfEmNQ8AyM9RnjvVEDLZMuprH4Pk1pYCbeoXFGL7yekPUx44SjGLjN4Sx71ANYX68Y3LJes6AasQ5YpNAFUCym0tioGtCcgBHBtnHQnpL/18mW61SpO0Gla+u8bntvl0BLk9hiWwAAEABJREFUe5UgSlaCSiMRaGgkEB2Nrw10081YoBtUbsY43ar9wwLuJEo5DHcm7hsqnXTIRchxaIjuO3x20Gi0GNJm+TrtZ6zW/ofvgazVJvmgAkvTl6ySQ3K34p4vYCGTjICQSfCyHCI7UupLxTgFUHPUzMEm8yjn6A6SEJM4+WMVIzoRRfNPcZVZ1Fs9VJlpVlCJbjS1TBaKjAG9sseYs3nxAKMPPYGDXv80qjsdQ6NWl4gapRyuO/egINTQbMNtkgGFlIgCcRFkoyBjBDndnrKkd8MwCy/dwMIfnc/EW09l9VPfwRX/+kbOe8Zb2fDR/6b5+4uo1g8RRptkDUkqq7b/1fh8s79wfa3ELGpMQUEs15JeSPpr8kKPgk1mNWoKNL1WgaC0JlE6ROvXxv4RjJ50JPE2SwkLZ3Pga57P3GMPZeP//JjhX/8OiZXOFVEBo1CbqjFBtXIN67/2I8588ds566Uns/HLP6K8cgtVU3ya/dECl1/FglIzuUrtijIKLym0t1T4kp/GL5FiZHuKwipdbc8dVPwHHtO76zC91etq17XArlkgevSQiEwBwPS2XMpxFmWht9qKSs5jXPsQQ0NDrFPwuP7669NsxJe4JrQx7p/QKuVc1RyffXj+DweTBg7K/Mjki2t6va9VJidrWm6KDA4EmrdZxvIXP5bhh9yGq/oKMi2ZeQhtuCfG1NTkX42anKoKNHWa6iydIxPNnX9vCQNyxrNHCmZdup55Pz+fra//DJc/6jWseswbuOKlH2H4f/9Atn6YqlFRHyvpaZr23gtMghTvaEjRpoJjMzMFRNCEA9c7YkRdF3EryJBmNVUtEBfN5NB3PI87fe2t9N1xhfZewBbNpve4g9maFWzQtTIFgzwGatqfSlKv3Mi6l3ySrc//JAu+9Efyb5zFpa/9GBc9680Uf15NaKg3Bb5MsyIrM0IJtVaLvNXULC7HNFXKZUfdGbRyo5CuKiIVFU5QAAY1oZtu3gLh5qu7tV0L7B8WcIeaAkyElhzJ4OCgNtRX4oFkw8YNbNu2jaJwJ2hpwGZGplmAg5mR2jL9kj/ArrGDfLacY6AMgS19MHjsYha+4JEMPOSObMkiLQsUcuA1OVWZgZYa52lIXpeQmz2JXQ64oFfLXvO1Z7JguImddTn25V+w9jnv5bw7P4vhZ36Adf/zW6qrNpCNIaetACL+uiRnFvH9kkw48tSKBzSk+LigBSjea3/eCEXAHT49GeW8PrJ6TpDuDQlZ9tIncdfPvolZD7iDZmGRCbn5qLHVxkfY+OGvseqMi2gcdRjLPvNmbvutD7PimY+ivO5KrnrNZyjWbqbZ12I0NqmygPmMrTHM0Bl/0vLe9xj62V+wzQ1y9e9TrpZeOvCkSGIV1CJkXu7CzVog3Gxtt7Jrgelpgb9Lq1JvtBPjDbZsHmT16jWsWb2WTZu20NSSDe5g5TB81hLkjB0c78xQzAwz+7v625vM/iatiQoOUpSaxlLXMo8VMCzP3Fo2j0Med38mjl/GcD2Qe72cJFOSjy5MKd8U6nzm3pZIoaUjx+tyvLObJXO2jrFw7Qjbvvlzhl70If7yhNdyySs+wOYf/Z7W9RsJYw2CrkNQ4M4VPUwBxvup6VSXs84FZpKYIqO0CZn2gqJmNIaT0EAnCIwvnUP/fW7HotsfS9aKZH795PHt+tVsPv1sBaF5HPzaZ9P3mLsT7n40Bz7/0cx52G0YPfcyNp11EbmWwepa28q1X2ZbxhlVQLziJe9j/cmf5uIXvpPrTv4itnKE+miLOqaRgkcSbQ2l2VyhYve4eQuEm6/u1nYtML0s4DMGd/qeO7h2XnbwsoPTPG9pRuIzkHXr1qVg4p/aGhsb17KXPJgfaWnMMLM0K3EZDkHBxUwORfUuh2mc5GvxF+umnmTPweQM80mHm1NY0Jv7UpY842FsmluXW470amdDbMlZVyAa+Fu40Js9SgWCsUyzg8zUp1Fp1uNyvFE7SEQ8OMwfbLLwkvXYN87g0ue+i0ue/W6uf+epFH+8imy4IGjmUsmxF5TqO5IpMPkMIEhQGo9Bw3H1E3UdWuon6poMaGR1LeNZvYapXAu5lssCpiWt8XVraY6PUV+xlFl3PJqmfwigBja7l56DFzCTirFVWwgjRj5ScvVXv8Pot37N2k9+n9amUQ56/H057OBDuPp7v2LTmX8GBSyPKLpN8FyTmjQ2DT+V6aabtEC4yZpuRdcC08wCHQdvJq8j3TrlqUHAg8LY2JhmIpvS8tbq1avxss88nM9BTdNh1paTCjqZGWYmjJSbWcqZ5skdcaknuSXw4NI0qPyTVgooJca6fqO873HMvt8dKHp69Mbdwh1lHo1SY1QzOWfEyc0mE39Na1ZBuffZUj/en+8/lFmGtimIGbTkeTMF5AWjFUdvjiw6/QomPvI9zn/Sa7jouW9n6Ou/Ibt2C7n2X8pWoeDkQaTEx5BJ5yBPLhEE4eqOpnREMxdflqoXmfQM4jX8gwBVqDAz+hYtotGbU41sw/TiEOqZeCJxUC8Rv79cG/Wj9M2eLf1qmrVcwMUf/Cznv/69TFy7iYMfcH+WvOmZcJdjGK6ajDbHiZrVaYtFS4bIRm2zZNLLddOw24T97bybxuP3024S1RXTtcCes4AHEIdOD2aWnImXPZD4rGR0dDR94XDNmjVs3rw57ZFkcnbyb862X0L06CAwOfqAkZx9QBvj0MygpTf6lja+N/bC0kffh23L51PUemQLMYlfflKtXYpjIt/MIXH0qINeQfqospoYLidIEpjKQXo44s6+7fSjlrAq5mnz/qC148z46QWsefXHOfNJr+Lqd32R4rxrybR0VvMlu7IkalktaBaTC8xB2nm/pfrx2Uq0gIMHIP9ZmSpId40xHngQi+5xEroBWPmh/yScfTV2+fVs+Nz3GD79KlhxAPNOOJSyv6L/mCO53YpjmCcD9TYD/dugXDdC/4lHMkv7Twfc9bbEmlFQoSHpDB7cpIIGSTfdggXCLdR3q7sWmJYWqLRk4uCf0BocHMSXuNauXZu+se6zko7SOwJRwCzDBCTvEMTSARO+7x3u8JIPl+url9CjqUNda2BZFeTX25CJoU80NObxFQuY+aCT2KKNFdNwC0EmIZXypkCozjd9lBhNLZ213IZy7pmmJbXK8L5zNc5U73Ll9oW5s49pNlEqqPlHok17KX16/e/b1mDRResY//j3ufSZb+PqN3yasV9dgG0YlXdXO7lxDxgNK6VMpD75VtDK5NwFEi4toEf0TLzOVfYNsOx5T2DG7Q5i7f/+lIuf/gYueerrueoz32Fs9kIWPf/x1A9fqKWyMZoXXMKWi66hmj2L/uMPZs0553POx/+bfu3T3OPtL6L3sMWQmZYJAz0yjo/NND51RwJp1T1u2gLhpqu6NV0L/OMskB7e9CDLyXjBZyZ6I3WNPFCUeqttfxR4HRs3bko/lVKJz+scOny4B8JTW067ToLliOWiVNHBhbJvQUdzk9p5FenRRnivoC7wsoM7/BlaF6s3I2MDOTPvfjxh2QK5YvBYk6ltlMcsBEJvcHTkd/JUqevgs4RmMM2GBLnRygNRQcb1yGRvzxXX0kxpvAajtZKJHvXXk+ntv6BHMmZUxuKRigMv30L91DO49Flv56JXfZihX50HQwpdRYW6kBNXXkRqGp8vqYlAEB7k7FFfDpGg2Ved7MTlHP7h/+CQVzwZ+jPGVq7ioNscyyGvfR4HPOVB2Byj2rCRKz/xTar1LeY88n4s/fIbmPn6J7L4EfeidtA8skWzJUsStU+TFaQPF3ifJWgpLGoprNJYo0q6n9JZd1G7KKRN0G3ITiRV6LhRouj72RH2s/F0h7OfWKCU4/Bn0HOHyst6WicaLTZu2sK1113P+g2bGJ9o6gE2LPiHY4Nw3dLpTToDz5PjcUkOFSR36vhUEHkfPDTSNDpXXVsNNPRK3RT4spN/YdLBZwiawGjYQZvfGeUhB9C8zQrGFQhQa3eNueyaxVIlbpCShUwk9+6CkAUsRGRZcgWhmqpqYspkdcUUMNP+iEMmNNMMI1Ogy6hXuQJBIIgpZBkpCW8Jb9QygoLG8i0V8777Z9Y85xQu/Le3suG/T6e+eRwUICsriALTi4Q1K5jQMplmPJXWpErtBuWhRo/rV+ultuJQDnjJU7nNGf/Jna79Jcu//0EWPOM+xLmaBQ2OsOVDP6L5q6uonXQii//9KcQjDuKQZ/4zBz76TpT+/R6i7FhQZuPEZlN3S0MxRWV1a740p7majKkhuOVQkEQtVCwFCkJ4LjQKbq1HuLUOvDvu6W0B+Sc8kITJ2cnEREMzks34Epfvl/geyvQewd7Rzh9g9/vopJUuHBzf3rvolQKAZUFko+ytsfyOt6XVoyAsR6xqgpiDapXd8FClmU6TVHeUXmqDpRamOktYQkio2jjNZQaYlC9k+2GaeZA+TeUzGg+InvcrSMzb0iT77SVc//bPc8GzT2b0v8/EVm3DWhWVVZpFVJR9gUrBM2oJNGrfpSW5rhsuREtyhIzYl9EayJhw6FGgKFts/cEfuf5bv2R8/gBHvuJpZIcuUvCASvVqQa4AVrecfgWH5lkXM3La+aA1tzKTvqJZzKnItbRouKFj6lSd++GkAD6LK1SeWqXireqQGW4w3m6ha4FpYYGoJ9bjiX8hccuWrenXfrds2cLExETSL6jSTE9yKnVPN2eBgojbq2YhLeH0HX4QozNr6aU6UxRwB+gv2J535FQdpJNPtfUkbib7O0zh6bQzM/UKZpZAJzyZmWeY/oIioKkURZPvRqt09Gp2uaRR45D1BTN+eznXv/lTXP3qjzD+s/MJgxNENZiwUuMoCCGmwOTLfEh5jynu1J3Hy+7cHC/VR3NwlJU/Op2RomDZUx5K/e5HQq84MhiXJUwBxXTPoRmxaTZ0/Xd+xjnv+QLrf3kxLt+yCfWpGKOgUilMxqQ/5FHCdXjfDt6fVFStiLfSI9xKx90d9rS3QGR4eITrr1/Fhg0b0i//mhlmO2DaD2EaKOg+T9sXcpuRqH2Clhxxa14fvYcswb93EvXu7U5Xhk3aJv6EIZL5qQ2wowwJd16cRTMedF28bMKj8BRclKN6lFKmstOjeJpy5q0cuWdLjjmI0fd4xv03uRQRfNYwY6JizsYxOO08LnrJu7n2zZ9Jn+rqH2mQaYYCpZbVSjIPCD4OqyhCRancVM7UmW+090Zjxux5HPmSf2Ppv/8LBz39kVSa7Whdi6gggmY2Va4Wsk3wRqvWsek359OzdoyBVo8kNSlr49K1ImoMTYM0VslXfEu4/zJAoX5dr1wzKE0ONepb5xFuncPujvofaQGfhVR68Dzv6NEpO82/sOj/xMo/0dVoNKjVah02zCyB8zlsr5jOyD9YN7OQnGesSgrtpUzMrDOgvRXk3NvuMeKO3h1lUtV0dlC2/di57BVO0/Xwdg54eTtdklVOdNHcGSfcaYKGAkAUQ7IAABAASURBVEpDjtxEdMdfk4N2nqq/h5FeYzCXrvWMuoQOKLgcNCzGb53JJc86mfUnfwk75zqsIZ5Q0srl7OXaa7qnatrgl/g0qyiFyM+TF2C1Hmp3OpRDX/lkwsFzyRRITDOTEIwMtFMSKbOgicoIY2efz8BVIyw64ihm3eFgadAi0z5OfaSid4IUBP3ei2qH+nQ5UXtShUBqoCikNqqUfARRPCqRiNJpe87+mcL+OazuqKarBfxhdN3MTM+bHmRtvjrNwX/c0fdMPJg47nwhhMTn+M5g5k/oztRu+UYtIDsiRyrfTbMm28t5uxO35FJVdsfn5pSTNTPMDJ22g9mOsomnUxdFdkA54kmOlhum2KGLx0wnVXsQQ6hZOoEF98UUmoGYk6SvaRYRxBSkdxR9oGUsXDlEceqvuejFp7Dh6z8nrh+i1D2ENtFNMzGNRPdLhfbxNWsBgkCyo8bZrNW0l1SjUmCVWKL2SsyMejR6LNOsp4KxbWz82RmaCQ0w7xH3plwkva7exMr3f4sLX/EhGqdfTD4Wta8CE2lWVWHSs6bgYeqqGSpKgS/bRtE8yFSyrUNU/VRQcb88wn45qu6gprUF/GFzMDOCnIc7ha1bt+LffvdZSnsT3h8/umkXLeCOTqs6yG8mcHGVgoLV6/gvNldEsiwnM7kCXQ+vT3ADXBQvu7AEOulwx6yavz4SrzOoSni6kpNFUfB2da3JOaDkeykObTr0K3jM1BrTDOUhBiYUBBq1gI9jwGr0aIbSe90WVp1yKle99pO0fnU+NqxFPPWR/j2Act/rqKljH3epGVGIGX1lRq+mL1KJ6LMbn8bI8Qfx+SfQjJLy2tWsPecyiiOXM3C3I4lXXMeVr/oEW97/baqv/YqL3v1Z4hbt7VRQSi8EprH4qplilAKjLCpTZlmm4RiVAp7f42ZSSmO9NRwa/t4YZrePrgXaFjAzzExvkzGB/4TKqlWr8E14DzTOlR5I8TjehV23gDtN+c305m4S5+Usz3FnJ1eML8+Y3ra9TtXoAuHJzIS2YWrZ8TZM1olPjDomy+3KVPZ+MTCzBATlWPr0ly95eYAr5Y2rDFUZmepcv6DcP/bclNPu0+57vzZcxuqwuR8aChIzG5FDtkbqPzmPa1/xMa55z39RXbOF0ATfj9HqGi7HmEweTByqgEQjlGiRQNJQNOGNbUycfgFhXcny+9yN4Qsv4qznnczon65k+bFHM6teozU6jqIxUfs4uQS53VQgidVMqc/7Hy+TTd2ubmNzPo2fW0mShW8lI+0Oc1pYoBM4fHnAf+DRf1LFl7p8tuJgZlqm1tue3iCnhcL7gRI2OYa2+4xpY7uaaMiBB71ZG1E2r6Xv+YhRuM6YdVp5iRuUzdptuCELU5NZu9LMMLOpVdtx7zeqygGEAHrpp6HluW09Ch4KIooleBBpKvBkmrXkCjCV75tkQb69ZFbMWbB2hOrrp3HZC97DyDfOJNvYkJ+P2leJ6E5Cq1GgwU/kMCIo1E9Q2UFxRSXwGU4cGWTLr85l8XAPjR/8lqtf+z4GBkuOfNfL6X3K/Vi9oMb8+98JW9hLUMPmynXYYEMBJagvS/0Ul65m5bd+TmvzEN6nmcale7lz3ztNRemVqtkfUzeo7I9XdZqNydeTHfzBKrUcMDo2zpq169i6dUiOIWKWQYKAXpixkGH6o5tu1gJ/U2UEd56Z8pb2AKJmCrmMbNq0z4qSoKUvnRFJFrck0qydi3DDskoRXaNU4TzuPoJKAgvESTC/luJDEAQmcBzVO27KKwUFf7sPQIYlDkOO1k8CEwSnC8lEz4Q75Mpz6YzukdKXTgVZXmOGL5ddspYN7/sya0/5EuUF1xHGJzRjaIC1lJdqqSCjzfRCY7dUylIw8P0XAyqdYo8CCi22rFvFwnvegWM+/Qpm3P8Y1p32Z8b75nLIw++D5WMU55zFmpefwjVv+SKNDaOaHUG8ai0r3/ZRLnnbJ7juqz8mjDWhaAt2+2pbCKvAFFWkCftrCvvrwLrj+sdbIPrDIzAzzAzfK/G9k1WrVjOmwGJyCGAKLBVmzuO3owEClemm3WOBYJgZQW/XpQcWebb6REFANAUbVFeJB0EQbtbm19mr2JGMNkE5kyBeEoR2XcJNpDZEL9PGzcSDtfmCckFQfSZaEDivmeF4Hm0y2FgqO81MbUCcngskz/UuRfdh+E/SDGweZ+h7Z3DJGz7C2C/PIRstdH8VNLXB4v/LZUCRoxYDWr0CScpU9qBbojRnHgc874nkr34cSz/+Ug5530uo3fFgRs4+j+E/Xsrhd7499UOWMPbr87ni1Z9g+KdnseqiczUrWU912WqufscX2PLzczlw/gEceNwxtPpq2neRXB2mvpThenoe/LSfwv48tv30kk3/YXWCiWvqMxQzUxAZwz/ZtWXLFieTaSPT65zX8UTsnna7BeSb0QINrapFTY7NnZr/3PzE1atB18Xf/A3QqpLOOx2qB68FhLssOkllR81UL3C5ZiY2c3ICs0ncs0ncgiUe559kamc6e50qhekQ/3YeFTE/CUTHIaGmt35D8QKfifneTJnBHA1m3kXr0w9VXv3u/4Jrt2rJD3yGY0VBJh1K/7SYXnjS74ipo4hkZTPovfsdOOSNz6LvMfdkcEkfRavJhi9+h95QsOROx7HpG9/j8ue8l3jOEHMecn/u8uGX0KeZy8q3fYjh7/2RcPhRHPW+11O/5+0Yqodk+0rB3FV2qAKkDyVI//310BD34aF1VZ+2FtDzigcMB9878U92jWs5otRmpi+BOd3Mkv6OJ6R72iMWKPR+HGV3k+Os+exw3SDjV64RFaI2vWPq1VC1QDlKk9cm0VRs8wjxw+vE5kFgO11lr3JIqHi8zkwlh+0VjkxCh65inIKnPtVse64gIBYQj8tkMjnuDiyrUFAxTPRKPKg8S8thSzc2aX3nd1z6mo/S/Nl52JCWo2ru6NuBRRGJ9HMvISowGdaq0fJvzGs9rKapTG/MmLj8Ojafeym9oxNc87HP8+dTPg0zZ3HIq/6Nw975EkINrnjbByX/TyyYu4jbvP7FZHdaQdkTFMgideliUrKUUn6fp6UvKV6w/yYNd/8dXHdke9YC/pDcOLT7bbXK9Htdae9EDyl67IPWw31mYqaHeBJcBt20xyyQ5xk1nxnqjdl/wTi7cp2cZEtv7DAeKvxTUDVdGxLorOuCUjSdhEeBV5mJkEB0HfKNOCCnb6Y60VDu/E6PTnJIdFTVKbRx58GT2tCpSni7YKbcYZKnw282SVdWqu8Jbez7DCUXQ6+8tc8+qsyoWcb8bRXzzl3Fde/8Apu/+XPi+hG8viWZTdkjBVyNwp29i60kr8rxIdEjeT1Vnbzez9aJBqOj4xz10AdyxMdeRf9LHoTVmqx91zcpfnKFltk0G7eCdRecR/OKVdQnSmaofdaKRO3hyMpEbaqEosI/9Ra0BKdupcX+d3SDyv53TffaiKJPRyZ7c9yLDk7yWYkvdw0NDelhioQQMDOv2g7exgte53kX9pAFtEscdGGqokXPtgbDp11ATTOXTE7PPxFl7oBL0BXyayTEsGCogAcGx81UFq2Dm6ks8DKeVIcglSdzsx08Zm3cZTqYtctRvN7Oae0coe06ITpuiJt5WTxqZ2YUuZx53RhXYDEz+ktBEdBkgzHRYp7R14wMrB1i42e/y/UfOJVs5SBWlpRy9iZwu/gXFitNeeqaUeR5BQKf9dSOPozlb/8PZr7luRz1mbdwyPtfSe1uh1GNb2Tduz9L42tn0VdbzqxH/RN9dziUaz/1ea540Sk0z71em/cBTXyIkgkFICPHkiAsU3DRSITtf4ePb/8bVXdEe8UCZjseCzOTA4CqqhgcHExfZPSPCu8VRbqd3LwF5EBzXZ+ZZaD3ig1kF69Kji0FGr2tg6WyBxAHlORWERkzk1MkAVNSFB2bJDg+id4gc3qHZ0qFmSU36+3NrC17ks/MJuss0V0Pxb4prR3dzuy+n56CtCc0quDi32XRKpbKhmJLAg2bPgWhmVvHaP3wj1zx8g/C766mb7BJ5iNX4Ck0i2hZRWUlQfbyb+cHdVXO6GXO4+7Doc9/PDPuehxVn2FrB7nqdR9izTd+ytZjlnPQl09myWdezorPv4Lb/fujiRdeyXUf+AaMlTRzw+3sAdyX2/wflnk/pQL5X4+L/SK53faLgXQH8Y+xQGe24b03m002bdzChvWb0TNKsAyi7QTO2YU9ZQG/HlMBzVC8bFlg9lhk+MwLKdZv1WUxfLmoRy/PRqSSJ5A/x0zXS8qZWcLd8dlkWRntyymKH+IREwjHk5eVp6LjQszSCTwHZYYHChJZJ8CrzEx5u864YTKbpHieYLJeZB/DQAH+L46LDDywjGqGUqmupo4yLOlcaUZi2jvpbRXMVGBd/bbPMvS/f8I2jkOr0swlUouBoIbKwO2hwWdNoVWmk1HmERsdZdXbP8XE/5xDvnAJh73hGfTcYznF7EickdF//BHMqPVQXb6GcpNm6ZolEtF+TaElspJ49SayzRNUui5Sjf0xyXT747B2bUzd1n+fBdxpjeph27B+I4ODQ4S01BXcn0mQ3QiI1D12jwXksNxpTWY4vh3Ug9NN16PZatHU5vzG08/TpjYKIhEzo08OOWB6o+9cJ4iiq2k6zER38JLnCcBMzhqlVJ1OKuhwuoBE0kmk7YfolQpmhpkJ0+G5g1A/zEQXmFniMTMno4IA8KLTBGZGJSg0C6mV0NcycnWQAT2VpZ9kEcpETWMKaF8pR3GFMN6k5/otrPnEN9hy6s8ImxRYQkYkUOhFqOH2CtCSXDSLMe0HesCKoYJsjHJuD6NHHMohb3gBMx9+gjob16b8GNVqyfzBb5nYNoHNmUWY2Y/b0oOUxLHxx7/jnH9/F9d86BvUNUtKk8QoDQU66IAo6di5nIj7wMnHug+o2VXxH22Bzg3uub98OUQ94Q7+nZNNmzYzMjaGP7WV1o0dfLrvEKn0wLRBj/c/eij7fP9RI5B7k01B2wAqQekeSm+/ufZK8lZJJmpU2ZwrNpk/VjD0kz8ya9Vg+kSSO7vCgi5XBsrTcoyJWzjK2+DuQTQEokflBpj52XOHSRy202mT6CQzEQRRBHNHraLQHYcqzAwz20HrYE4SXUe73hGvE13NFBzBHb4q8ZmJf9oqYESvD2JUf6Zy7hbRjCQPwrKcuhjmbG2w4as/5toPfoX8yk1YoZmE2mTiR8Ir5VH9xVqQfSVFASfOmc2hr34ed/jiycx4/L2YGBA9FpQXruTKN36S6793Jtvmz2Xpsx9FOVCnR/KC6mmMMXjFZYz+5TI2/uF8Taka6LHA+3FQd6noTwnC/JkpU+41Gsc+dGjI+5C2XVX/YRao5KzcSclPTc5AwD8avHXrIBs2bmKioXWCjnYm5OZA1d1j91jA37xzvaVnAh34z5mE3h6C3q79d6laWoecqY3qidPPZewXZzN3tEybmwFMAAAQAElEQVRv85XezItMj7+cJnpDjwJMZTlSm4KjMmbKJgHlgJmx/c9xB8BM1ElQwQnuM4kAxs0mM8NsB6hAGyDlKNkkKIsCP5zky3e+d4IXBEVmtAReX6uM4AyWKzgE3E65GHsrmDXSYvxXZ7Pq3Z+nvOAaauMFme7lXDbI1S66TRSYeqKRRdkn9lHNm0ft6KUEBZv+wmhdtoHV/sXHn/yJ2vLl3ObdL2PmP9+evA5hyzBr//sXXPS+L3PYfR/EEa9+Fie85pmwoA+JbD9LPhAHlDyfBM9E2ecOWWmf07mr8D/AAqYHqx1Q/FaP+Ib8li1b0w9Bdv4bo9P+Aard6ro0jbjz4DbkOCNGrXSqMZ7DsGYmhWYuNdF7SggXXs/13/oVM4dbhKiXAbWp5LwRmJmcJf4ejycz84z2OaE6TSkJNdNJ1L86JumpdhJPPE5wSIXJk9c7eHGyTqp56a/AbJJB92CnMjpNZM/QKQpHEIUnHuHby6KVGrMHmjLT+GW8kuiTaOqV0TdRMXzh1Vz7/q8wcdoF0NKh5ULFC0cTX1aQ8qAgnWl/JnpoUp6NVqz+4v+y/vcXEQ9awm3e8wr6Hn57yl7NRMYG2fjVH7DxzV9i4xfOYM1frmHxsx5N7V7HEBVwPAjGST11ufBrI9WQaq56ui7sgymNYR/Uu6vyXreA3/2g5zMFlM2bt9D5uLCZJVqW6Ymlm/aWBeQPGfUgIgflHw3ONDvpl0MMvjYZAgMTJYuu2MzmU3/JrEs3MLNREXStCjlGd2aGESbBTCUBnoKB44IoQEWUm5kyY3tSGS+m3BEwU+7AZEr4JM1xl+3QqRZuZu5HE5jZdhlmk7jzCvdMlXR0MjO8jDI8ebmTC+/wIbx0COA2q9Sng2mmVrOAzzZmjBaEi65n9Ue+ycTpF1PX7C5KblsziLq1o2T7nn2j1mJMU8NGXhElq0XO2KJ53O7Vz6d+l6Oo+lpkIxtY/c0fcNV7vkpt7TiHPfgBLH3Y3Rnvk0Q9J6UiVil5KbAoV1cpaAnV+MD7SkHGESfuQyAz70Pa7tuq7tva6+Y2M1qtgo1a7vLf8PLlL18S84GZ6WHxqYwXurBHLJAcjyRvz3VNci3huPPxL+8F2d/zTPRebUbPU0DZ8OHv0PPby5g/UtGn5Z+CipDnegu29GbsjtMdm8SAC5aTZDJ5ndPMvELETublBGA2SYS/ws1UpwMHlDq5o+rHBELbh3jNJhk8mwrOp7KZ7jHlLs/MkU5Tw8xSwaydtwtsp7ujy7D0p0iK70EVct0KC9RE6FO06A81eq/bxKpT/pPRn55NfaRBLp6oxj7D8dztFGJOr4yTWyD2Zxz58qdzwsdeQ88/3YFywAgbhtjwoW+y8Y1fphirM/tVT2XZW55MWGTMnGgSmoapL79OEXD7S5ywdjApTblDoux7J5lr31O6q/GetYAHCg8YvpzVwb3H9JFhbch3ZihO83ozw8y82IU9YAG3sYOLjpqF+E+uoDxoY7m3WTJzvNSbdUUzj4zUSvqKgr7zr+XKD3+N/M9XMqcJmTaZGwaVf5pJnsx/fDGTwFLXrSUvkJymyp0jip5wtUHQLjoCao7TEDHhtFOlzEGZQhcJQG0AsQra+NQ2KG3vy3EBtPnYKXVk34DsgicJnVYu38HJnju9psYyDT7u3KcrIVD4uIOlzX5THouW8Eh9eJyVH/tvhr7+a8LQBNo8TDBRFZTSLS9z8pZDhklOXDyDmXc5hmZfJFu3kXVv+QJbPvZzBe0+jn7ts1j6jIcxtnk9Gz/2TTa//COs/+A32Xbm5eRbm2TNiqIsJTcKhGsW2dSymu+FxVhqz8VH4CPZd0Bm3XeU7Wq69yxgZphZuqnNTM9VwYYNG2+w5OXamJlnCcx24InQPe2yBTrBRBcC/7CEz0QcogJK8u7aK2jV5Hh6Az2NFss2NIj/+yeu+vDX6b14JTMaBbGqFHAMXyLzIJJV4E1cuSogRyrMr51Aktju5FU2M3QjTAK0cf4qpTZiRZBw50i4kCkyUp3KnnfATIwC71sZLgNPXhA43XmdbmaYGTq1AaUp5Taf10/SlUUVweTkQXGXoPGbhEYFknISVEx1mprQkjOfOTjBlq/8lKFvnk4QHnAOBwnr9CeZlakmEwjvKSrW/PRXXPrT3zG44EAWvvHpLHjsnRk+4w9c9vx3c/nbvsyVp/5Cm/af5oL/eDMbvv1rwrZC/SrAoeugPqLAY16UPAQmYB9LYR/Tt6vuXrKAmdGZqRR68/WA4t9FcSeXa/nE6/aSKrfKbpJz0XKWD95tHoV0Zo9BjsZU9uWu2Jgg05tt3/AEC/+ylqH3fpPmJ3+ovZSN9I41CKZ3awWeMshpCdRUsxY19uvrIJqJmJysyELpgJkJF6A0FVcRLyuPyh0Qm5lhZqCjDUJ0dHAfg5lhZnSSWRv3zOTgVdmuSoQ2irM4eDHRJwvCU99OFyRcVdvlTME9eLoc0ykTr4YN3t6RTi6H7r/N1aMgEWTTOYNNBj/7fbb85CxsuEFdQaNeAgZRa1dR0dmLhaJA0CKaaXnxgHvekZ5/vjsHvvFZHPC0+zO+8WpWfvhztP6yhtnH3Z6lr30eR7zk8QyU2zj/vZ+ned41WMstA2j26Xs8ma570IzFVEa4avapw026TyncVXbvWMAdWdDU3gOK/8rw0NAgXnbwgOL53tHk1tvLpKvZbgD/YUj5PfkZLdHUatTldA7dWjHvtMsY/dD/cNkrP0bPz89n8cYx5pRGzDVDyQo1qfQ2bPKFO8BlF/KulRyq/GO7XjgCM8NzOsnLwkUl0TvlyRxVmOnEZBJuZugQeG6pwqyde8HMUp3jQkjAZFIdJlx5O1AYZm0QtX2o7GNQhionwTONGzDAzM+AMv+5FP+4dZTHMxHa4FWGDCQKZLWcfgWGvtEWfWKMrRYDjcjqT/03a7/8I/KhBuYfrddCVSv4UlkLbxzUT1RgsFDHDl7CXd75Qg56/B2xvGTL/5zB1ms3Me9h9+f4z72F5S99FAe/7F+43aufztJNLS770ncJ2rvxa5AFXZBWhX9xM2hZU91I/r53yMT7ntJdjadaYNdxfxmqdHJQ1haoB6WlGcqmzZvZtm2ELMvxN2UzPbRicrzNeOs5a9juQzRga0NUJohy7g4qtY/tjKqUx4p662w31PxD+Pay+By/MfC31qDmvtRlWr4yLW1lIxP0bNW1WKllyD9eyMrv/ZrT3vJRrvjQ12j94E8cOFhqAzmjFYym+jGTk8prSSd/+61JTq43cJcXLGLSzbwTsVXaAak0rKkQnUc053P9vU6xCgc1npQLWbQdn1xS36li8hSVOyjbcdgOtCNnO0X3V6KJJ7VTvr1uEjFra6RMlDaDVBA+5Ziqhxi9XnECH4PL91Y+dA0Rd4JBRN8z9HH25HWCnHvMgmwZmTNesek7p7H526fBSBNiocsji+n6KcKn5bRMUkzTQbM69GZYXqDGhFXbmNmzgCX//BCqFQP4T71EShr6q7dKym2Sp8BVKYBV1QTWGKW8dCVXfPxbFFdthWTsKePaB9CwD+jYVXEPW8AfXvmb1Iv8o1wNNJsFGzduZnh4RGXTQxTTTMWZzIws04OjnFtTqpDrCXIfQU5Ubil5Kks0E5VUjph7Kjn1KAeO8iw4j+hEHM+zkPJaLaOvt4eB/j5mz5rJ3DmzmT9vLgsXzGfRwgUsXbCQJQsXsnDuXOb09zGnp4cF/bOYU9XSp7kOzmZxwl3vxCH3vzO997kNm25zAGtXzGbr8nmMLJ7D8Mw+hms5Y9pvaWinupVV+P8P8X0DqJRFghxjoSWyVqaAJz1DCARd1+RwQRpH7bkIVO9LSFF1GiDVZG5mBMAm/xxDNIIJvRHo0D13mMqbypDaix4cMILAzDBrA0qZ8A6d0KabGWLCVMaTTZaV5xiZwMyIXi8wM8wMb+/jymt1SgIN1bXqOVVmqgfTy9X8sYrGf5/Gtu+cThguqCuAFHpYyrIQT0QTHHD+vAc0Y6lk3aquILJkJrUiUuplgArJFGyb4Kof/IINPZHeY1ZgfTX8/9yE5jgTv/kj1//HKax759e46tu/oRov2NdS2NcU7uq7+y2QnivdCfIvSXipKf5mzVAczIyoCjNLdbfmk1nbBpUicAfcNkGOOAVZGScqiHidmeG0PM/p7e1l5syZzJ8/n8WLF7N06VKWL1++HZYtW8aSJUs44IADWLRoUeKbp0Aye+4cHOYdINrhB2tN/jD6TjyUuQ++Pcue9QgOfvkTmffWpzH/oy/ikG+8lRN++RFOPO0THP3d93DIV97MvFNeSP0/nkD9SfencecjuG5JH9fNyVg9wxjqy2lmgVhG/OO0vVldPq8i6Nr3tKAv4rsEePAoFFAcAhUDLbQ8Q3LMjRzG60YjN+RjQeYRq2d4MhPBEQfHJ4tmk4joZpO4MjPDTPebpQqd2kf0chtN9WaTBM8n0VQ9WTYT0SER2ydRSDCV7rgTxWLmiMBzM5zZzAiCXC9QyC5x2zgrv/4jtv78LC1ZtdIMLVe9WkEggQfjGAPjmtm3eo15970NzZ5xrv32dyjPuYps1AizFzPrwQ9m0Qsey5FPfyj0l9iWIYY+8n2ufu5HGD3jSmYeeTCLHnQC1pexr6Wwrync1Xf3W6Cq5EEkNip4VHq7Xr9+A8PDw9S0bm9mBDlNr+PWnizqzb2UFSpM3iPoeXcoK62va0kkzzNmzBhgrgKCBwgPHCtWrEhBxMseVGbNmkVfXx/1eh0POGYmeaTAXSlYpYKfgrXfapWXzqOOoq5DqXIrDxRy5oXedEM9J0FvTpzRQzW/H45YTO3uR7HwX+/HIS97HAee8jwO+9Y7uctpn+P233gPB578PJqPuQflXY5l5IDZbK6Z3tBREAlMZLClLzLUA02NsS6d+ltGT2G4cx8R3ZfX6hWJZsobGfiPNrayNo+rayZc4zAzzExY+zD7a9xJZm26xNHGxO+IwEwnFenkwv2OdX2Etg+vE5tZu982ETURkXYya+NmdqP0xKU6DFKmk9/3DrkFPODOHWyx9jP/w9ZfnEN9tCLomhShotK9QQSH0DQGxlyPFn2aQR7wzAewdeXlnP3kl7PuDV+k2lRw8BMfy8GvfjxhaT+t865g7Yvfy9p3fpXY6mHRc57I7b/wNmaetJxYk8x97Aj7mL5ddfeEBaKeBT2h/vBs3ryFkZGR1IuZ0XF0XpeIt+KTzNEevZxOprdXDwy9moV4EFmy5AAOWnZgmnEs1JKVz0y83szSjAUlt+VN2dHMkoPyeufzb703qSjlrPwh1eqVllGgXgR86SUrjUzOPtNbsUMog5xepmW5HMgEunZy8kVfnTjQg82oky3SUsxJR7DwyQ/iuHe9iBUfeyUHf/ltLProSxj+f/dii5zY2IGzadUD/p5RqP14LTBWMxwvVfbA0VQXpfTFUCCCemXprb0KtPlU58EB5UymhOqk24xEFB4tgwAAEABJREFUdxwl5SBBgNeZCReYtXM8V932XHh0msBsCk9CDd3K4kDsiYBUo8Of6rwNk0ksYlS9yk5P0MYjkqWXLA8aYRLPNevss8DCwYLBr/yE4dPOh0aRfspFrJjeN6KaV7JXVPCvawlMb2YsfuYjOOZ1T6U8dilXrL+WZtUgBsiKJlv+9wwuetUHWPOzP7GlDkue/xgWvvLxxMPnkUkfiyaJ+9ahoe1bCne13T0WcOfVAT0nelOu8N/yGhwcxJ2a6Yb2nszaD5fjtwZwm/j4HRx38HF77uCOZcaMGXjgWLJkMcsUSBYvXsSsWTPT7CPTsocHnOSM9BbruZnhuQO3kMwMb5+FTC4pk7MOaWXF5OWD6kIwUB4FVV6T0zR81V0vx5pZ4HvDaFIhRxnU1qjJqwZ5e9Oif1QgrGoZpTaSyzl1WDGP3pNWMO9f7s3R7/h3jv3sG1j24Zcy7+WPZ9udD2No8UzNQAISJlkZvUXGvFZGPZqWdyoadcOdqFZvmKFlsXol1kz6MSV5Ubq6zu1MBB0IvOy5Q/RCgiltO6jThZtNNlLmbUQi5Sqb6QTt4iTuBbM2ncnk+kaRotMFOjATQYdMhYaQxoTKiO73gZnJwQfKoqSpPRT/aPGsNcNs+PpPGTv/KuqtAv8IclTrViwZD5GmbBP8t13CLLRBpkD+MO7x+ZO545ufRX1eBus3M/iBr7DyNR9j/NyVMDCHbGCA1T//NRu++xMYHidWGUlP9q2kO2bfUrir7a5bwJ3jVKjksPzXhn3Jy6Wb+RPlWBvMLDlF9uNkJgfpr5saozt/h6qqUoDN5Ix95rFs2UHaB1mm2cgBzJ49M+2VOJ+aqhXugxJwE8nMkh3bbUy8NwSmJPklBRXwPL2tBj2qCYxKjruVBTRpweQJgwOGmREVdCrV+UwiItokoDosUHVAskrxRi2laZeYqteols9h4N7Hs/AF/8xtvvQ2jvnCm5mlPZnynsexegBGezJapaKHnGtPyBWwIJMXjtpvMOles0xv6+rVTN0ZOk0CdHCzqfQ2HhPNWdrlDm8nN2vTI0qTeKfupvK2zHY75zHbgXsZFZmkmamQAEw2QUWUzIwgOzGZEq4lTnpqGndFdt1GrvrUt4mXrwf/rTBKyI1c91EtqpHsUcU+qmwmsdYD82fQf+AcqiuuZNXL38WmD55Ko1my5BmP5aRvfIi7/uc76Z/TwxXv+yxbvvQL8LcFidnXjrCvKdzVd9cs0AkmLsXMMDNGR0c1S9lCs9nE69PD4wy3EvAxewCZOlwPJLNnz1YAWYIHE1/e6u/vw/dN9D6e7DSVf/fj7pUcdpIsJx4EuaAmMLEEQSrLp9XliHzG4A92qVMzI81exJoEiYRICSxRINW589RspqV8op4zMbeXePuDOeCFj+bgj7yK2576HsKzHsLGux/K2rmZlnwqLcNB0P1T9OdsU3RpRNEw/Umw6G3khrhU1du3aH6Ix8uJr4M7XZDoyv1IuAkLOukQRrsNN5q283dq1SYKUB947vQpuPN36h336qmwvYmIUS8aEwoe41YxU1acfcUmVn5Km/BXb1BARVDSI2FBgaUUD0pZDLpfjAg0twzyh/d8ksEfn0VxyHKO+vCrWf62Z1DdcSnxbgey5AWPYU7fAGPfPh0bLkmNJGNfOvwe25f07eq6myxg1n5UUkDRPoo7VQ8mnjvspm72GTFmlt5KO3skBxywGP8kli9r1Wo1PHXs4nbysgcjz/cIpMsTkX9qgzpxh+fgUcADiwcUrUjh4AFEExaS0xRTmIRMuYtSlhyUt+uAt5fvw9tV6qiSD6vkACHIXVo6R+0jsGCAcNIhLHvlkzhcy2MrTn4ujfsey7oDehnsNybUmfkbPNI3qieDpAdKsutUXN1gJgaBOCGhOtFOZsKngJnKXtXJhZsZZjcEkdMRRceEplyIH1Nw1UAq007CY4enTaFdLyIQVG9mmHAzI8/kMjUboZaBZmxzJ8DOv4Z13/wZce02zd4CZSyICrJRUw1lVPorQknVEwizZ3HEgx9IzyMeyGGfPJlZj7gb5cwg+Q0Ym6Cxagut0YpNeiZptbBkJPapFPYpbbvK/p8s4M6vA+j2NWtfdp+Z+H9snGg0MDPKssTf0DvOk/0lydH5+JHT2w7baaSx53Ke/umsJdpwX7BgXvqEViYHEvTmLtPgyWQ3M3cvXtoL4F0J3Ol70GjpsmlLgyKHKhOonNQRT6oXLdUrRzQPKLkChc9iHJdfwyq2Qwou4KwJcgnrVWd9hVEXBHlbFWnVoKwFWgN17JD5zH7M3TniIy9n+Skvpvef78HQgBRS4K0kJWqpEMkx/G+HbJQUchBZLjZSGlTBiOJNftNzQYWS6nQIQfXKxKczqN4hTlamdrSTmanKgZTjydiBoyQeEfwgnbwMQqUHpNxMjWgnsx24KhOxqqJmIxGUo/vBbTinYYyd+Rc2/fg3MF6I1TDdX74MJk6aVmkcFaGMZJqFLHjywzj4M68jat8q5Bk1BY84vI3BU3/J+g9oOU0zlP6TjoK+gARplhNRpCKqT7+PHZD8SlAKUpnpk6T19FGmq8mes0DnxmvnkaIo2bRpKxPjzfQQeM/uWD3P3DE4sgdgb4uMWq6QB8DkytDyjBH19glRG6om2oyBPpZqw/3ww1awYP5cenvqZCGkN9JMzkyH+E00I6hgZpg5HlTek4+PAQFLZzRzIH3SqqZyLpAqOGTCvezQqXPcRE+NnSGo4ATHp4LoTlamsYAlBFJn4jNB0P5NPQRqZtQkMPg3xnMFlzkDzLzfiSx9+/M47r/fS/G0BzF86GJGsqClMfBv4wf5QtclVoUsXYlWUcnBFllFowbpU2QaRHQwqNS/A+pHLFJDROF00tSieaFdYbYDZ5LfKQ54EmKm0yTOJO7BycHJDkbQX4Z5zxq8CdgJco0/iwELuWaIgUp7Ur7cNWu8ZNWPzmDoV2dhE5XmKIHoEV7dRjPJlc3Uxmq6v/pnUp+RE0JDL3KjtP58KVc94x2set3nKdeNMeuBd2HFq59Oa07OBLJZS4Ycr9AEqG3bCvBfNxahQam+VC/SdDnCdFGkq8fut4AHEAeXbKa7W4hn/uXGwcFhtg2PYLaf3wIattvAzMgULCsFGS/7J7gOPPBA/PsjjjONk4bALYFfxQ447y02cKZJmMxIbTpCPFeFjh1kTVsyTYmCwCNAzAJlvxiPWswhL348h3/s1dSf81BGVsxnveibtTQ2nkE9q9NjGcHvNb8OktOrGVSvZkM9yh3qyh08mKDk/tg/iLDdXaqdyOlwnRJyi6cdnNvl7NxGcneu81ZmhtOjFxT0khGE6yAoqLiYSnTX0c1Rk/4zR1pc9Y0fM/HnK8gVWHD76OWltwrUvI1kygiSGwSRmgJD809XcPEbPs7GM85j9LDFLHnX8zjsgy+lJpvmuldztQ9qN9EbGNEmWlYWBA8yuVFrQY9kJ92YPilMH1W6muwJC7gD3VnusKbaW7dsoeNgdYfvzLL/lN0zaDQdOwwMDKRAsnjxYjyYeKDp1Imte9yMBRQL9HYO7h8nzUqUw/PAMT67hh23mANf/FhWfOglzHrCfSgXzaYMxoRmiBN64y61/JMXkR4JqEtYLiHugExeMQiyaDgIVT+GWHB8O6Ck/nBIqFpO4iomXTAwSyc8mdlkWSUj4epWiA6vg0QzUyVKnk3ibdTPGrOqIkZU7kfQyaHMoKnZgmk2N486s1YPs/GbP6e8agNR43WfH7Rs5Q01PM8SaH1AEjK2XHE9a9euZ+Y9TuDEj7yOeU95APHAmRp/JJQVmYlNS1w1ZfWyoaW3AheHdDTNUSrZNkTXRAzT5Jhe2kwTo+xPapj5XdkekV58GNNm4ODgIK2ixa3BoZqcmpmlsc6bNy99mmvWrFn45nsnmAQ5BLrpFi2giQXjup2a7jUEFiGTh6sZKE5QCGkNBMIJyzj45U/miLf/Oz0PvAPbZtWhLsjUCCMn6Gya7JiWwAz/Nn57KUwqBIGul0SC8r8C2imqrhIqFXAeL6NGZpactjL82nu9g5lh1q4TktrgSTTPHJy/XaeS0x2EtmUb6Kjk5T1QmgohmmiCek1hRdpMtDigrBP/ch0b/ueXhC2jacnQ90Uqi/iSIEripLRApX2oJfe/G4e++Ckc/e7/oOdORxB7tWAoBqtKYh4prKSl3Df/66hC+59Bkcr/n86ET4/cpj5AyZ0uh1/C6aJLV4/dbAEzw8y2Sy0USLZohtLSxqAHFK8I+5FD7QQJH5eDl318HkyWLVuG5519I68322EbL3fh5i3gzkIuj8yd2CQEOVafdfTK3/neQu7RxTKKmXXyex3Bonc/l6XveB4T2pTeNqtHgSdnQm83UbaPMn8hZ9usBcZzaAjaDhvqkuf9ie2vleoQ1V43eLve8TaWzlE8rmIqTOKp7HwOqWLKaSqtgytPbTpsKvsn7RycJHW1FEb6QmTMAg5On62wue2PF7LlR7+DbU1aFvHN+qosQWP30BYUIPwLq7ZsLkc86zHYsQcpuGrE0lVncrWxZkFt5TZqV23FWhWmvanLvvq/XPLmT4JmRBaNUJGAaZRc/2mkTleV3WkBd6q+xOUy/ZNdw8PD6TspXjbMs/0CqqrShmeJj9XBB+Vj96WupUuWpGDS09ODmR5nLSV4vZmlslk7d1oXbt4CHkw8ePinyUys8mmgmaAMSdDLScDICHhg8dmIfwmzObtOz8NO5KC3P5t5z3kEQ8vmMDFQJ6pdTQLqgiDnmSF/K5pewkHXJGB4wEI5KpuZMlPRQZl4zYQrR2BmO+pVxsDpDublDoiPncHrboQWJ2lmRqdNJV4HL7t+GYa/oJWawbS0aT+mSKMFKmaOFgz+8Lc0L7waKyraIjyURALQo2iVy2bRApZnqg9klmn2BhOxSdVqsvErP+QvT3kzZz/5jaz8xLdgwzgTF13Lmq/9gGs/8TXqgxWhMEzyptMRppMyXV32jAXcwfr3UbZu3Yrje6aXvS916ljMDJ+FmBnu4BYsWKC9k8X09ffjD73ZdHv02GdTlClLeY4yg7RRrTJRw5kEiwETHpTnFiizQHHwPOY+86EcfPLzCXc/li2zcsa1IuZNByynv8oUjIxK16kyiMp18Fce04kOKHVyoenwstqSckcSFanSRvzsdZ47OD7JZiZEBwn85AwC0VN7JwlP42qTiU5LuCPSPUBLwcVtUtN+ysCmUa795k+IqzbTo0150yzFA5LLyxQMakKCd5jyQC7cJQXZtbx2Ndd88EtaSltJz/XrWPWxr9L6/RUc/7hHsei2y1nz3V/RumQ9nmRmz6YNhGmjSVeR3W4BMyPobWhiYoLNmzenN3kvs5+kzqzETA+0P7ACn50sW3aQZidzNUoj6Ck104l2MtuBtynd899sAZmuksdwpymfiBZzkD9EJEWBSSnikW9UISiwhER3Uo8autPsP/FQlr3935j7ssezcu+uFKwAABAASURBVFk/m/rAv4nvDjeTMHfUpS6a5+hamZkyQyei6AjFk+gJ97LTHYSb6eT1HZgsmxlmAtHNDBUEpGSmsjAzE9mE6bgBTqJ7jc+sah71VO8BpJVbskEOOF3bHxqzBqLA0KMZSHbpGrZ+6zRscwNtP9ES3+RkWZgOi/hP5VSuf4VmHhV1LZNVa9aTDW7jgOc+huO//naW3v5Irv7R6YQVB7D0MXclHxxh7OpNimJRjQQStduP/6PA8H9s1222D1jA3+T9C45DQ0P4Poo7YaftA6r/TSp2AqSPq66NYJ+d+JcXHXcBuZYj/HHzegcfu5klB+H1Xfg7LeBOrwRf/vK37A7IL+JBwANNy9D+Adpglm+V+CAHXC+DAo9RygFX/mOWC2ew4FF34w7vewXc5SiGZteY8Gultro4SVal6+TXbipIXPtQnSNG+89xBzNDKiIyZqZcAG0ccFkqCNtxmLV5ovJUryqzNk0ojpn5GeFGUAc+fpR8vB5go6qDTnXV9ZSWNuc18ZIdIgsageZvLmT0zAuwymhGGVCa+KZ94bnkECvJVnBRHoNyRajeQ5cyPqdGXDKXcMISlj3nkWy46jrGf3Ue9a1jmJYMRzYM4R8AKMqCSnJcsgcuicXBx9MBVe+1I+y1nrod7XELdBynO0/vzPPhbSMM+fdRQq77zATpfpvMK+V+Ozr3NAd/vRMEf8CVR81K9CwT9ZDOnNGPf4Fx3lxtkWaBoAoHM9PDCmbKBXTTLlnA1NrN6Lk7DgfHHdDJba7VHxQ70jVwmplhXmEBswwVMC130dtLfvgyjnjtc5j1lIewackMilpOb8zwt33/D5WVpi7uND0vHReoMQYEgaSlXChm7XtbWcITTScz09mPgCXuAEmXgEmfKFpUGeWq0PPAjmQGrrsoihkkCFAJUF1N9JqIQTjWpkfVeVGZ9kjAdH/WJ1qs+vlvKa9cTX/hNLl68ecKBaZ7uVQDDwZB0TlahZdZpOXbh92Pld/7OcMKJL2z57FYEe3Kt3+c6z/4Y/r7FjD38KUU9SD+jPEKhlFAR7K1hxMVoFrCm6KpSpiQvXT42PdSV91u9rQFzPRg6SbtBJeJiQZDQ8NpEzuKbmaYWVsNz6ZCmzqtzjurZ2b42FzJoGU9FZk7Zw7+nZN+7Z20aZbGaKZcjGbKp4BIf8fRZb2BBdxbdMBUMwU65Km5zA6JYFgw/PoElAv8TE30A2ez+On/xPL/eDLbjlrMtqpFLxnWLKnUxt/4Pfd44rMAz0vRm5nJmap9kmVEM/g/gpm0utG2gOjbZavfSv06BNGlJa6PWm/nq0RP/EAUlJqBafJBWDeoAPFrakOttHFfSV1VK+joHA1TlloIqVSqeuoc/tyncuCJh3Hx2z7OtS/+ENVZq8hWNRm2fuY85zH03flQMs1S6i3Sp+Xq6jCTLFCgkTyfuZhoikUofpEUEn1PH2FPd9CVv/ctYGYpkGzZsplGo0GWZXtfiT3QYycwumj/non/TxNf8vJPdnmd0zu5412YnhZwv+eBodJ9ShZozgj0PehEDnvbc6judzwbtY7UV+vV3kKQe7XkeHM1qlWBoLwM4HsZrQwFHojBEOMkCGenJJJZOuF8Zm1c/pYbJNHNVCeimWFmwnQoM9PJUeVmbVwMJGAyOV1VZu0g53qW0s0wZmgq0TrrMi2D/QVTEChCJIpPJwUmIziOBhYt+X+3iy2YQSOfIF87yNZLN2HH3p6FL3kWJ33j3Sx57aOxxT3kauO/cOBfWRnQLKjm37aXbF+GRCnXIE25g7K9cmgUe6Wfbid7wQLuUM3at4/vo/gnvjygBL3Ve/dmhvM4vi+CWXtsHkT8OyezZs1Mw/DZi49xXx5bGsit6OTf3fA9CbTuk2mmUChAxCMWccjrn0HfE+/H+nl17Umgze9ATUtilXgaORQCk5POkrM0UmAy/jr5vZIAcRtidwRPCXdEYKbGOvBc5XSkcsJAuJlOKCmf2laUHYfqOryVqFFNggiee1Tsr4wFoxUbf/JbimvXk8v5VwoIUWDiQ4xRebBMy3+aacRA1d9Dz9wFlHc6hkM/+AoOP/UNHPC6R5GduIAwsY3igqtZ843TuPYHpyuyRpkySowAlwq1Ckygo73HZeyVFG6hl271PmgB35wfHBxMAcQdbVEUaebijtdsL91Zu2g319tFeO7guENfXx/+e10zZ84ghIxschY2lcf5ujCNLRAhlKVcKBRa+8/kUHvkdEOWExfPYMm/PYL5z3oEm5bOSBv4moqkGUozGL7slau9703kCkjRVEDJ72uHhJrOOpSZGRKPd2aWCHiKk3hqnXBRVY368Dqnp1x1jqv2hofoieB5glQi8UqOmZGXgVweXSil9gB9jKzZzPqf/Zbgm+2iuf6VWnm71F8ZNXPJNN5M+yU5Cx//SE74+BuY/cQ7k8+pKFZfy+iPf8WlL3wPlz31rax+2Qe55is/hNEJGpqhNLSkGDWGmmRmEipVFHjRUiF7LYW91lO3o71iAXeu/n0UDyxmfksh5xsSeN1eUWI3dGKTMjo6e+4fF/b/cdKj9WYzH5NhZgTNxDpgZnTT9LaAX6G6Fm5y5H7yGqWcoF+/vBmTI85m9TDv0fdk2Ysey+pFPQosaJ8lTw5avjINTv4TUyFKhDvjRPSTrn/0DiSThKugPOGql58lelk4qnJItFR2iXrpFx5V5yC0fWxvo4oO7jUqbpchemqj+xEp5k7dAyBiKHPk9Ct6Khg/5zIaf74Ca3g4Aa1a0cbQvZzhP8OSq320jHz5YqqZdVadeQYXve6dXPek13LVM99H9a2zCJet1OxnkGPrM4lbKgVq9WGSp0DtMxSLpOS52ysV9sIp7IU+ul3sBQu40zWz9I354eFh/A3el4X2Qtd7pAvTg+m/AuDC3eH43snixYvo7a1jpifHK/ZVuJXr7Y63ytB1BP9mecAoQob/jHwk0ww7UPXkzH7oXTj+rS9g/MglaLGHWgk1AlEBI+1JBG42eT8SjYP7Vwc6qXML6V5yPgevSjyqM9PJCQKzSXwyE6l9SI82orPzTKl3NMnyzlVdZkZZN0wOP9+8ja0/PIOwaQxrFgpyUUEFdogztQipZWET2NAQl7zzc0x840w2Xz9M/Y53IfuPp9D/3n8ju9/hXP3LX7L2qz8kHytkH0j9hiQCF+LBrSaiCdgLybveC910u9iTFvCA4uBOeMuWLXgw8fKe7HNPy67KMgVGM8P3T+bNm0Oe53I4e7rnrvy9YQH/3SvFCNApCKJc4bhep1tZBVkgyMuX8oK9tz2UA1/yJEbvfBhbZmT4Pkxl0JKTrnRvBDlKFdsqq+xO1Mwwa8NkRTvT2cx0njyEq5vtvI6jajOdxOJnMz+rkI4p+BQ0TuURLrVdTNr/aWUkPC2DlZqPVAUzdB+XqzYy/Ms/arYStdxlJEeclvMUFDwKaKqh8EqtKKnNmcUBj3gAs17xdI75xgc46jOv5+hXPpVlz/0XFr/u+fQ+4M6snhimGp+gruUzt0kByVZR+d4+wt7usNvf7rWAB48ODGuGMj4+jpnJ+eoxjf+IW2r3jC9opmJm+H9jnDt3jsYUNCY9cNuHtG+Pb/dYaR+Vomvob87ufLQHD3LQXq7LtXrQaMoRxywQKlX0ZNRPOpSlL3sS5QmHMK63fXRfoCrPMiFmk4WU6d5H94nADzMTB5gpF6BkdkNcpHSY7aCrAQlAmflJoEM8IjiizBLgyXTyOmUBw8xo5ALtcahAHyaHD7nPyBRcakVk82/Oply1lqDZS9D+iuIqPuQyQCWIJmG1HkLfLI571v/j8Jc9gxn3PIbW8hqN2ZrhhD7qJ5zICae8hpNe9XTy+TPIJNcDWKX+/Ds+mhq1ZUpWkieRe/qQ6nu6ixuT36XtqgX0XGpG4mdJ0g3cbLXw76SgmwnTZRWYgH0g+czKTHe9dHVcGag4f/48BZW54E+bzs4yFUTqHvugBXRp9XaOX2KiblXFkoR7YKkFhQm9ULhzRRe70pqQ/4pxftQBLH/xvzJx7FKGa5BZpqWegAWTID0H1oY4mRuVxEb5VLlXseDJczPcuTrgZac7iO5ZghvgojhfAp10dNq5DAcvm6nCj6SPEBEzVQYBwovK72LRVQ4aY03RtL5xhC1nnEsYbhBLzS1CxGdtJp5CbYJ4KupM1Go0Z/VS9RpFrQHZGLVGRf6ndRS/vZTm9WvUhYH3nWc++dOOlZErWFWhAtwOKdNpzx9hz3fR7WFPWSBKsGbMKbgMDW2j0WyB+SU10E1punnZB1KW6UHQcpcHFMfNjAUL5uMfGTbzsYBnHUDJzEQzYd1jn7OAXzYHKT6ZoYuZIAcFC8jcQWqJyzBt0hshBHqOWMzhL38a2UlHMNJjlH7z663f9CDIDxN1T6BkalOqfSuAByevx+sSOIOxozyJo5TqVU6o8k55e54q1PSGdWZepk1HKZUDNUXMuiBaoJCzj1lOsEyBToph5M2KkT9dzNh5V2i24jREBY8DWTRQKWoc/tMtGWBVk7yloPK7S7j4/72Fcx73Ci54yiv485NewZmP/Q9Gf3UJjEa1yohAkaDCw4rQvXa0R7LXuut2tDst4Peuy/NvzvvSl+P7IngwMfOHSE6gqjQ7mc+c2bPTHoqPxx2K5124eQvsU7W63H7JleE5CaGT4YHAnWsuj+i5yclWWk6qH7qIpc/8Z6oTD2WsJ2CVEfRXKeg4eAk58UrQEq0QRHPhtJPjnaLjbSpmHSLbcSeZtenRsw6OkpeVpcPpAnfkaozzqpiq2jShThAY7T/nCT01suFxtv7+fNg6ju8hFVlqkQKLBwUj0tuM2luBEEuaF1zNNa/4JPz8AmYOjrBg+XLmH3QgAxddz3Xv+gITF1yn2U6VfriypW59i0oZvqyorh3d4xD2eA/dDvaMBdK9Z+n7J9u2bUv5nulo70k1s7QpP2fObBDeCTZmerT24f0huunvtoDf3lNBvjXJaGmNrPeYpSx73uMpjz6Isd4c0x+6R0p5s0Jv9s6Yq3EuJC2fCYlOFw8GZpaAyWRmbUy52Q5cTG26zobprMPlODhfB0ROh8rqNqFROAIztXNwqlDPnB6FF1VJn38J8uLrmTj/CirNuhoW8TqrQBhGgZnuf28o/tW/+g3brlnP/OMOpbWwzqLX/j+O/MbJHPL8f2bjdVez+bQ/YNrcD2rdK2VyTdfyAtIXIVV2MXsawp7uoCt/z1igsznf1JKXf9HRTHfpnulqr0mdP3++Zinz1J/GoiDiM5TOOB1XRfe4tVhAt0AKEhlU8lLytQQ5x0zLR4U2v2uHLWTh8x/H0OELGKuB2EHnMvGbNsWN/pZpXwFaoe2U3Vkz5TkxMxWNlISn3E+OT5LFQDsgIbRDZEcSyVy+txHVzAkC4dsPFZ3HzBGHdk0tC9rAz+kfabLuZ78j26a9FTn+0lQvCMo0egpFyKoOsdlg+IqVNHt7WfLKp1OWwJI5AAAQAElEQVQdOp9Lzjgd017L3Efck9lzZzN49oXQKPARmwJTJdtUmWGSm8TthVNb773Q0V7pYj/uxN/afXjuZP2jw1528I8QB03xvW5fANe/Az4OM0tqz5kzh7l6KDpj8dysXZcYuqdbnQX86ssvpqUcDyxugBCDHGagqAUGbnMwB7/wSYyuWMCEXkL6mkZPzLWMJJeqZ6KuRr1FpsASUCM/2J4695aJoqCQKh3vgMjRebwsfHu94w5qk6p1uil/babG7cNbJEgknTJBrt37qB0Pn0WwajPDf7yIeqNBS3snFSWmzftSm+3+vIgN1OdAfz89MkprZg+LH/8QWr++kI3v/ibrvvVr8k3biC0teqmNRozr7MteYldEYq+l1Pde663b0f/ZAmZ6UPTguAB3uA7+Y5HNZlMb9em2Id18zjCNwcy2a2dmSfcZM2bgS16+Se+VZs7jAGaWgG66VVnA36x9L0Uv6br+mm0Y+J6KF4yMqBlLWQ/0H7ucA57wQMqlc1SlmjISs8C4ZjONTGWMfnnWoBzdS9sBpcmymYncBiE4dAJKO7dEc3oHzEw6CFASbmaqMnT620CRyGcSrRDx2VVvq2LLaX8mbGlQi0ahStfZzDRaw1pgtZz5d7ktVJHN//s75t3tjiy+7525+OvfZ81Hv8p4UbBQZfIavpeSZnoG4+pjPAd1yd5IYW900u1j1y1gpht4Mqi4tEpvI0NDw3hQ2ReCievs4Lr6DMtzh56eHvzb8u1/rKUnQEwaKrRRuukfboF/mAImL5gJ/E0+6IZo6sbwpSwTXhOYBeJAzoz7nMDsh9+NLbMy3EkHBRZfQhrXklERwDf7vQ1q74MxMxKuDCV/JZMfx2lmbaIF5ZM4CdUJcLqD1FJBNBMwmRz3osB5trdzurOI7llqK/khD/jmfEuD7FUgqLRX0jz/KrKmuIKCgJ5x0MxLRYVKyOrMvPPt6Dn6QIa/+Ws2nHsFS174RA5//TOY+S/34eBXPZUFT36QbFLXcldAYjWrqSRBsqwN7IUU9kIf3S52owXMLM1IxkZH8V8hdtFmumMc2YfAA4r/OOTChQvo6alLcx+XMh374HCkdffYnRZwJ+9v8O7wg055SXKS7pBNHQUxZIIo5+yBZf7j7kvtIScxrCDTUxn9iiqlbqQxn7Hkure8kdqZtRHPzIQL2gFAuOpdPqIJxSleZ+aYKMpTfUInaR1cdd7AzDAzUdmeo6LLQfQoMJM+mjdojQHTbKpUfUP7JXOqnI2nn03UMpZaY3mGpXmKDFCDKu+htmwJh73xqWw+ZDZZ3wyyg+dzwPMfzWGffK32mB5NNa8Pn6Fo5U+BhWSzPindK/AgzV5I3aCyF4z893ehO0A3HdtBmGYpZroZlZdlxbaREfzXh4PWjh3cSf/9/ez5Fh29PHfwHoPG4eDflO/v76OqSl8uTqAqBU1xuQmUdY9brwXkSonWHr9nuVAHZdsPE0O0QGtGjQOf8CB673gUY3XDl3/8n1YhD9dUISrHby6UXNgU3PtxkCicx/N0+4nHcweUds5FErsLc0wwBVUJ53dwsucOHXoV9CzXFTS0lBVUEWo1fIYVV25g7LxLybXc1dJGimIpaHwT0r9lpsBSp+fut+H2XzuZBQ++PdRrFJlmMz2Z8kgty9LYfTyl+mgFqOQzTKCFNgpp1RKUXlbfqlQpqieUs1uSutwtcvZrIXt/cLrL0iXu5Ds00L1Aq1UwOjKGBxOvcWdtZje8wb1iL4PrcWPQUcPrfOnLLLJgwTxmzZyhOzmS60GQ+tIfDNCzgJeFdo9bsQVyjT05qEyIwJR52XP8JDBFgKiI0bJAPGAOCx95X8YPXZgCiy+b5drsxl2m31DiR7nR/kM5KqcbTjdddNxoJ88dVEpPodcJT/yOC8zEoHad9mY3LKOig8t1Gd68A04rxJ9XGbVSukfDefuaFaPnXY5tGSVToyDdC68QZOKxqFl9PpOwYjFxtnCNO485uepDFhRYwN/KsgJK8RMzrJIg+ZMoqCgVWCpJVdjx5TV3KKJHgR9qvcuHX6NdFtIVsLcsYOg+xL/o6M55b/W6q/34jMrMdbckqr+/nzlz5hA0yzIz9qWxpAF0T3vcAn6nJEgndTeZpyyd2jR3l2amzW0ImPYbDuGAR92PId9f0bJXPa+ThQwzo/0HZo4pBwxuACglmniEtusmcS87mDmHYzvBjdDNbLuvNlO7BLTlApWTVMo0EDPTGALD161h29WryAu9cBVGbxXoU4DQhEsBwsgUhGqTbXIJCMLFlv6pWTNUlP5zzqHUfkqUXVSbZXj8yBR8a5LVA3gsVFEIao0CWEw5uyGF3SCjK2IvWcDf9BuNFv5lR8f3Ure71I2ZHiq9DfnHhx18Q97/J0rmN7roZrZL8ruN91UL7Ca9dfvo0Ga8ySnqXuupGLjX7Vj4sHswPCNjvNWSY1VQuZHu/NbzViFCSK0nmbxiEo1TcKbiXj+lbGZOEUs7T4UpJzPp5mVVm+kk3Pv1fSNUrEuHpKXw3hZsOu0s4mgpLhF0rgSadKBJCR4MJlQeU5XiCx5QvL5HkaMvlpRWMpq1aIRCgUaglQ28E4U3n7UENbBo4jNakiEyCXAp7HIKuyyhK2CvWMCDiMPI5F6Kmd8Ne6Xrv6sT13FncAFmRk3rxv4Fx54ef1fSfayg0qnzvAtdC/y9Fghyxg4mf6h3dArtU0QFk7kPvTs9x69gok/7DWn5R5J1DyIwM2UCTMEEnR0HRG8DeB69DELNTwJQQQCd3GyyDt3PwqUG7ToFEZVdhplwmCSLH9Sv4X+lTxlUH6KlGXsWAvVGReOqNZTXrsf3Q/wTbL6Zn2RrvCjW1CTDnyJNSAii+SwmaJxRgaFEa18KLlmjwC7bwJrP/ZDy8rW01GOlvlBulRHVp5pKcR1CRGrHFnYtdYPKrtlvr7Wuqkp7Ka209GVmmNle6/umOpoaPFw/L0/l9bLTnWZmzJgxA/83wGaWlr58+Qsls3/8WKRG99hXLSBvG+WcC91H7nxbuQaycIAFD7s31YHz8Z+g16oPUd6uktuMgs59GTExTx6OJvDTzjQwE12HEBXA80g7yT+3kZs6d9qpPvFKFyfhJ4dEN8yMPoWc/pEWW8+9BBsvtNxVkb6vIx+AZiNRgaNS3oqFxlR5SctiFVZUhGZB74YJ6r+9ms3v+jpXP/OdXP7mzzD8+4soykhTdvL+rQKLpOSZ08pU2vWThrbrQroS/k8W+LsauQP2H47076WY6S3j72q9Z5k9eNxUD2btB8VnJ/7PtnwcHV6zdl2n3M27Fvj7LWDIE+MBAy2pYoFoGVVfjd7bHs7s+9yRkdk9NInauK4ItVwv+pFoRmV6QxeQQCfRnM6U3PGdITK1XQdXe9GdtyPDTLRJMLPUZ6fO+RyyaMpMG+xGlRmxVACRw59tdUYvvJJiwzCmYOBBBAWEMouM5yXjmndkiLEqyCdaZGtHaJ1xKded8g2uffq7uOiRr2Ld+7+O/ekyjhqYy5x5iwgFNGOkMCmqQfgMR5j00tlpynbHEXaHkK6MPW8Bf7Pypa+OA4/+1rLnu73FHjr6OGMH99zBaQ5mln7Tq16vebELXQvsXgtMOkSfoOQYvm+gPW5ib2DuvU8iO/Fwqt4a/o30lt7wfTYTfJksyIkbyammALOzVqpD9678LyScdnK8jbXP4mkjO52dbzs4ovrJzGUqnmiDXDQdRQ5VLUM+n7IsUyCJG4cYu/BynLcwBUIFkaiQaBpD/1iD7MK1DP7Pmax866c5+9HP5+Inv5qRd3yN0V9fSM9BS6jd//YUDziWlfkgl379W4QrN9GjgepIMl2VSn2XAlPHQSB0l4+wyxK6AvaKBfw/Oo6NjWHmt8Je6fIGnXiQuDFwpg69g3vu4HTPfdlrYGAAD4xm/xj9XY8u7H8WKOXBigyUaZkIsijcSGX05h8WzuTAh96Dqr9OIWdcyjGjYJK+p2Hgjj127knlZiJCes7M2jjKzHQCTG3NDDNTwYOSciZToqE6SCeVzUyo+FAygR+iiUiUrFoUUWVflvLAIZRMs6mKyAwNbvAvl8PQCEF6m5a7gsZQ036JXbmOi/7jPVz5wnez6nPfplq9ngHNaGaQM+9h9+CwL7yZYz/1ao7+5Cs44qkPZ+uZ57Lte78jH5OBXAekkzrzgOJBxkTOtCfjearehZNfi11o3m26pyzgLw3ulDu5B5RWq0WmKb7TzXQz7qnOJbfdrx463WwdXGQ6+E3naiBG11Gt8eUu/9Z80J3muKr26tHWU295ehCjAD2UKI96QMuipNloMDExigftCeFN0So1cv3boFHcoKzxpfYlUTkuTw5AVJ3F+7eMLsmT2/Bc/O1+InqmtUQjGU6X7A49yU6nxOwMAr1jqu8oKMsWzaaPYzyNozOWVlHggdybumyJpQ2JImGTOoioQ3UxjQHJrMoJJsbHtstzmWPjE4w1mtLR+SQjNZIYtYq4Pk5TWZnOe+VQr2hVR/ZQd15Q3yaHSVXqbFpSivQefTDz73YCrVrQ85NLW6hcd1MuL1ppHSiIak6TGPzZUl0bNRVNtSo5XdnOh1mbx+lm4hVgXiK1k0qYWQKdwCABoO7xFPV8RPXvz7fPpsgDdREHVm6mecVqcu2VmC6iWJjQ2LIDFtC0imzeLJY/8l4se8dzmf+kBzCyZDaLnvEo8hOWUy3so1g+kwMedjfm5j1sOP1cbGQCM9cxSrmIy9uupAc4V2YXQUPZRQnd5nvAArrFdc19hcsveiFHNzw8Qp7nVHobMTLQu4tOu+kwyfFbYSo4TTef9HAdwPE2rY2jtKOM6vHkzAJfnguqXrxoAXW9eak1mT+8nafIefcCyFw0tU4NE3qAxqFs0GoMcs4fz+AD7zmF5z3nOTzqUQ/j4Q9/GE9++vN43VtP4Uc/PY2x8QaNEsbkqBqCSo67JVu0JCtWTTZddxk/+vZX+eZXv8TXv/Y1vvq1r3Pq17+R8q+pfHPwja9+hW+e+hW+dOpX+e/vfZ+Lr7iSUTmNsRZ4X4X6inLq/mZdyJbpoZcO7rfl0YmtJrFosGndKr7zrW9wyjtO5nnP+jce+pAHaxwP5yEPeRiPf+K/8to3vIXP/ueXOfuCixhtVTQlQ3FGyyuVnKpkxIZEVxS+VqRr4U5NLHI2LS4762f8vyc+moc89KGS+U889KEP40EP+2ee+u+vZ6sMI9OgxiSdZBcZVhISVfneO/xJqHt3utf0ko78JZlOtVzLXZmRaZmLvoy+x9+T6tDFaVmpxzI9PZFMA/CflW/WIn162Goo6aY1QRKk3HEzCd8J4mTZbLJukje1E83MhBqI7uByRMBzMxMa1H+mvZQM9MbVqzW5XgUR/0BBlQeEtkH34dgFl5HpGpUWyMuM/thDtWAWt/n4GznxtM9zkGYkS55wX5qLZqKrStEbaYWS0vv2a6N7qFBAGitalHmk4TR1q4N+AjUBrY5rSAAAEABJREFUsknMRDF2OYVdltAVsMcsYOZX2BgbG8ffOP+2jnady53LTUnxOodO/Y3hpdaEfVbiv+01c+ZMMj3czu+8ld6yHN9bYBbRM0v6qL5mJ+vWXcuH3vdB3vX2U/jFL3/C1ddcQUMbnbEs2LBhPWeeeSYf+OCHeMtb3s7q1WuTmukZzGpyQWB+1pv8hg3r+PIXPsfnP/1JPv2pT/HpT3+Gz3z6s4LPCP/0zcJnP/tZPvvZz/FpwUc/8Qle/vKX8cbXv4nLFVxaioLR5FT8QVdfyS/4rKVqoUhC1Mbs5k0bOfVLX+KFL3wRn1Hfv/jlL7l+1SoFh5JkY+m3dctm/vSnP3Lqqafypje9mbe+5WSuvPI6WnKe7hCLaB6fNB50feQGKm6QgmzlWuwgGkivynJpJZzpkaR5slQaiKsl0JGK6eQFMYX5s5h/n5MYnl3Dv5uR6QXNf8LEeWqKhf5DlPLrNzkoF+OVfi84mHUoTm2D0x3aJZ2n8Eylm5l3myAFDyONQWqqkQ4Ds3Sn6dpkbLl6FdWWEXRxZXuUApVu6tohS2HeAFHPV6zVqC9bTF0voGs++z1qf1lFfu1W4mlXcsVbPkdDezBLjzuSvNbLgG4l0/WPk324blF9JuFeUA+7cmwfx64I6bbdMxYw040lB7Gnv+zojmgq+GimlqfiXufQoe2MV3JaHlCc7t9J8e+mmPkd65S9DyaHHGTDYD1s2zbI57/4KX75q98wvK2gpRlB0Jtb1Ctu0BPl4Jo2tczzhz/8gc9//ots2jKUXsZLjUssZHpizBGMoAcb5aZGwSo5hgoPYmam/KZBkx2qkJPJEfiyVWNsG+f9+Sw+8IGPsGHTkBx/wJ13ZhkGAsnNSgrNXq697ko+8MH386WvnMrmzYM0moVv3VLpvTdkeXr5CGoULIICZaVZzcTwEGf97re8+U1v5Te//RMTrRILdY2ihi8DOa+pxH6aZA6irt/A3Y4n3G4FY0H2lFV9LyaTN+2pYKIWKOWczZwbzCwBSrIkKuDJbAc90VR2egLHjUSOwr2dmalspDSZOd3LZiI4qGDWvgKdOpFA1Q75tgmGLr5GsxSopKfVsvTdFD+ZBREz3QMZM+55e+p3P4brf/orrnraW7jsX9/Adc96N2O/uYT82EOY+9h7EuumZhH/D5MNNS3UhwdT79dvGXZDktjdIKUrYrdbwEw3maatLe2jjGmDfrd3cDMCPWDcTDU3We935mTDWbNm4ZvzzqthTFKh7Yi3F/c44g7TAc2efvmLX/Lb3/6OZqGHSjMCeXV8aSyTMzY9llUxQaYnKwsVpZYKzjrnHM78w1nJ3crvtINGKolb8rSiALpOKFmCCs+F3vwRMooKSkWXepYRFdzQTOS6a6/hxz87DX/Qo4KOCyl1/aNmDZGCjRtX8+73nMw555xNSwLKmEGogeWSFzHJNTNCgqi80nhQR1pH15Ldxg1r+eBHPsKvz/gD41rLi2pXRdP1LCWnEuP+ewQ5YxbO4ABt2jfn9NFUkMliIK+MXDbwgFLJbnjy3ByBmHAjlYTHhOgkXGf8gluQDb2sNmbptJ3OZDLr0A0zQydcljChao+S6C7LTFSB912J3N+E8b9cqZO/QKA7VS39oUr9isG0gJX1YssXsOLtz+TAf70/W9etYf1V13L92DD9D74Lx7zrxfTccQXptlLbMb2GNKWBepIAqIREQSrs4qkbVHbRgHuyuTtkDyi+nGS2m664FHa5NwTkWOINQGx/ddywzQ7+DqMo7QdEN63PUmCHzt6Wf0TS82dUjI5u4vvf/YE2tHPNEqRXbrTKGhZmgJXaMG1R19PQao4ja9DX28vIthF++ctfMzKm/RgzMj3EerVH0QBTIIoWJh9LyQONVp2Jwk6pM3YzI83klKcWmkERW0iV1Nb5LtMS2MhEQeFPuOyY+dtziAxu3sjHPvYhrr7qSs1OWnIOmmlYprHkRM8lwaSPy0/XQW1rapspWGXqp7dmCl5Ntm7dwic+9XkuvnSlrAJmoqseBS720xQ1rkLXrkGkftiBzL7jcRQ9OfXKqLudUWARnq6J7KGiWuhwXFk6UmXCdpycJh6Xn4heTshOJ6c7TCHvaCP7O93rHRx3cFzg1zLX/cC1G6k2DOMXzd+HUL9tELNfdyRH+0d26DwOf98LudPpn+ZeP/wI9zv9Sxz+0TfTu2I51UUrWfv1X7Luaz9nxmgLbb3gS39ZBP/kWUsvVDIDu5rCrgrott8zFnAH4w7Cg4qZ7q7d1I3L7Yhy3KFT9nxquYN77uD1NwVeb7qxvX7OnDn09fXgapuJahBCUNm8eu+C3kaj9iEuvOCPetPXg1n14H7E3JOHfh704Efy4Q9/kMc/9jF6qy/pcUesh6tUmywLbNy0ma3D24iYgi6CCFlGrd7LnAWLmL94CQsWH8CiRYtYvHABixYuTLiXHRaqvHjxYhYsWIDjHmxLLUllcuK5+skkudI+k5lRKRCMT0x4J6g7hCAylXbXTz/tdP589rlockPQJnRLMyXHS3kB7cFT7+3ngKVLOfbYY1m+7CAWzp9H1WyofZVmLIX6DJqB1bUJPDy4la9+5esMDY6rd0NM6pv9O1lGLmOG3hoL7nsnxmbmupama57hsxSfsWQYfiA+hziZy4CiG6bA5JDKwp1nO66ymZHKys2MhIue+FQ2M6HGdrkqR/wq6yRcZ8SAtzOzSTxIRyMbaTBx1SqCNgeDBUIIkqO24qvUh4VMy2OBrMqgBtYXaDQKNv3+fK79wH9y+uNeyvn/+hrWvuqjXPXRr8HaQWqF+EoIlcAV0f1o7HoKuy6iK2F3WyA5aN0sPkOZkJPx8p7ow2W6bIcO7rnDX9GcKJhKn4qrSg9pxPdQ5s2bJ9xvT1Pud6vX/oNADrs5Psrvf3u6JhiVnGfQy15GSw581tx5PPJRj+aoo4/ifve5B72+RCJnj/ZhSi1J+VvieKPB8Igcva5HUWksmdqXFQcfdjivf/NbOfnd7+GdDu96t/J38653veuv4B3veAennHIK73znOzn55JN5wuMew+y+nEyzlKjgAEZ0iOZn1AVyeaBZhi+NrV+3np/8+KcotmBa6qjEFxUsTc4EzZiOOvY4XqbN/ve97728+93v5gPvfz9vfsubeMiDH8hMBXeXH0JGpTEF9Wka31/OPY+/XHgpWkWj1NgUm9jfk+kVP2SBbMUBzLjdEbRm1BnTvhN5JltXuPWRLdwO0U8O5ifBJN3rzdpEXQZVTDkm6Xi1X5tOVYeucmrj9QLHHRK/6tIhuuc7+jfNRi19aXHbZdcRNMOYZHG21DSVSxUrtfILuXmUC172Ea554pu54sXvZ/0XfkT/hSupbxqkd3CEQw7QMphHHj0Duo2SjJqaOiiuSNCuHWHXmndb70kL+HcDCvck/8dO3OnvDC7KaVPzm8I7fF7v0Cl38qm0hMs1+qe9fJYSfUlF5agb1+v+YaClo41r13DxhZdTap/EtOEdqWsZLON2J9yOZcsXgWX0DwwQpK/vqSCn67g7bf8YN6ZgBPI9GUG8Ia/T2zeTg5avYPmKwzl4xSEccugKDllxKCsOFaxYwYopcKhoy5cv5+CDD04zicc++pEsnD1AptlQpbX9vNZDZTnu1ubNnUtuQVAApfqDP/3uT6xeuU5q1YhVjbIM5PUahfS8ze1ux+vf8Druea97M0+zoZmzZuJB/aijjuLFL3kJj3rUIwlZjZYcTq5ZClVD7qSgbEzw4x/8DF/a02IaUW++7Mep1MtFUGAtdT/QA3Pve2eG5/ZQ9tUY9xldTx33x/KtYKZDAO1cZQzZSCfaKZH85EXlNhlEzAwzc2obJnEzIwpUqWNHvZm1y8r9YpsZImwHf36KmhEwbM1mWptHMD1TkSgKCXz5KgOqzChrwkIPrdVDTDQrDrjrbVnwlAdx5IdezvL3PJfxuxzGFRefz7o/XwAKsr4tVwUkR/Ikl92QJG43SOmK2K0W8BvJnc3IyAhBD7uZ7Tb5LtuFdXLHp0KH3sm9znGHDu75DtDtrZsxKojUajXmzJmNmSVwHjPz7B8IBeed9Uc2rR8kSpXKmnqWAjNmLuCe974bNTkTI6eQkzWLenhjW1fXW+OqNC4mHcZkDRocTnNuJpNYSR1MltuZt4iJ3SxgZgoKhfZqhohlU86hpKem4CCH706/1tPLccceRZ/WxqNmMEalJYwxfnPGb9DqFaZgaJqpWJYrSFTMnb+A5z7veSxevIiaAkYmp2l4OES84tYs5V8e/wTuete7gGRlOpsUNc1WggLWVVdexXUr1yMNBaq8hUNNxWcCZ4w6dUDoTkenZmreZulQ2qW9dQ6yvYwiK8gSsm/9iKXMPPFIGn0ZtaxOZz/BzHaoNBX3xjtqZIM2n1k79yqzjm28JFBZZ8x28HjZwcyc7ugNYGfruN5VEG8WKDYP07pmFercjyntKgpFllLXP9PUw2bN4ujPvZajzv4sB3/zrRz+lqcz88l3YeCp9+a2r3s2fcsXsvHiq4gjzSTLg2lpQgVThP6f0fB/btltuMcs4A9vo9miVZQUZZVuoM7NFlWK6dFwit8FOyDKa0aRHfQCjOegG32S5mUHp02FKOLfAqQkYan/SqWKQm//yEFFwaxZA/T19WJmBH8QlJvt0A86OHstNcbGOO+cs6VnU8s/crhVXUtgJYsWz+P2J96WzPVT4PBPxVQx18hMD6geCxH8vwZmcsAt8YiChiS9NQbNKkwQQlB7yEQN4nGGUnklQNfCJNeshdvGr0fQtbTmEH8660yuH24QM9mqBKukl/ru12zpuOOOwNRZpUBHrLFm5QWsXbeSomoSgkn3Cn/bbvX1c5d7PIQjVxxEb2b0qC43yRIEBZ2g2Y+FHmbOXcBDH35v5ve0qBUmXepqP0HDtrFteJiLLrse1y3T9eMWUkVGtB4FNMlRIIzIKVmV2pdFRqUxV7SUl+KJtCI0BZ5XypE9dBFIOU64hQ53V7UZWQi6+0xW1TW2QDGzzsy7Hk81Z0Cj8nu5pNJYXCsNA9QGIyUzS6h5pfAoaBNkh8TRPnl1wlK9TaKGS3e4QRuv7oCuXapTC5dh5hXgmd9DNd03UZ3XpffgZdcQtCSb7iU9tyY7Rm2KmHT3fSGr1LYGvcccyoRm4eWAJPo/aGk2iUNN8sMO4cRPvoUTXvxkmN2TrpUm74TCMM2A2Q0p7AYZXRG72QKmB6DpQUWbcmDcIHmxA6muU/DcOXWb6T5yDNXrvoPJfCp+QxopeWBJyJTTVFoH97wDmRwauuFzrUvPmj0Ld7Sd5mY7dEI67AD2XrLASXe+C0ccfTR9/TMJeS+1es4d73g7Zgz0EaRXlh7KSFAgiSrHEKSfkckJZnpoK9G2P/c+JlO9wMwQth0Qn0PEU6VTFMUSBFNZAWbdmuv53vd/wLZGSbSMUpsaZZVRqe8jjjiSw1YsI0iu2xfVr77mUoa3DZLJvrh7MlfQ668AABAASURBVGhpKafUEtxJd7wTPaJrdURtSGBmmHRDbQk1ZTmHH34IBx+wgNgsJSEjZNIrqzQLGufyy69TwI0EovS9+SMYetFpihei9p5iLBkZHuSC8//CV079Ku855b28/R1v4wtf+AK///0fWL9xi3StKCQ6Sr7ff5Wii4/N4eZ72521ET0VAvxWBWFFgJ7li+k5+AAKRWMNjcx09mMyZ0oSmeB0p3nhr8AJYNbO2Tk5uVPXwb0sMJN2AjVOraLODmD6A6kq60EunmqLZitbtik2l7oGsqrsWaHrIUhnPYtYEL8xUBTkG8cZ+Z/fc9EL3s9lz/4gl770Q4yddi7+D8BawSjEa2rbVLvRDCovqLwrR9iVxt22e8YCpgs7NjaKf0fFzJjqqPk70s09uDvXTS1PxXfuzh1Dh1bpFddvfufv6+ujX2/Pnbq/Nd/TfD19AzzkMY/nAx//FKe87/087rGP5TbHHsMD7nsvcj16NT1MaKlpd+kRZBBzIwU99Lp2xLreAI1QjTK2bQNf/OwX2Lp1nN5arm4rBZOaZg41+mfO4p8e+RBqChI5Fb40joLadVddR7PRAskqVEb3Rr3ew+xZcznqqBWYicDNJWPGrDkcedSR1CS0JkdS6mUlWFCjiquuuYaxiUJvrLckR+wKJH0KRj1CJ8ZG+MkPf8iLXvQiXvnKVymQ/Cc//elPOe3Xp/HlL3+FN7z29bz4hS/lm9/4Lo2JpuRDifpQv24eB4nZK4d69Z5JJw27Uw4zBph759sy3OfEgJlqBLqEujNAhASdsudsT+IVbqbcQbgfzuPguLd33MyEWiKhzEyndgmzNm6mvAOqM10nnKRTIbwU7kqVQ6OMX7cBnBcl0XUkJPrNF4Rq1ovwbONmVr73y1zzwvfTc+rpNH5+PuO/PY+LXvl+rn3bZ8jXb6PmgisFkwyiVShMScCuHa7Crknott7tFii07DU+PqH7xhK48965E38o3ZnfGDiv0zv5jeFe5+B1Do47dHDPHTq0Dq5bz0l4OYEHFikzZ86cpGuqnE6nIBeth8y0bu6fknrG05/GO97+Fo46fAX+kV5zR52eAn/8d01xj08uyt8T9ZzKiQaFB8nUzKLVGuV73/lvfnfWeRRVTtSyYSm7VdKrpVnFSXe+M7e9zfHkYvdW5pv4RYPVq9ZhIVObEsv05GOUevU/8ICDmDO7TyU1uIWjpqWwgw87DFOgqzS7yGQT+RyCTttGhtg6NCQJJrj5Q2GQvBxhaPN6PvahD/HJT3yClSuvp6mxJEVchMwYJD+Tzps3rOMr//VffOYzX2Rwm3/dzuS0TKyZwG6+sz1QG9Wlv4krI0gDd8K1ow/WktDStOQZRXUeB+TIPe9Ap+w5Jgk6PNdwd2i6nS6S48ra/I4IvI2yThszt4cIUw/ncZikBeX+T8cKIbpc1Cb0snLFas24xKQDjKBlKwfVUFoJOmhNMHTGb7nmf0+nb+Ycqtk9rHjBUznuM69j+YPvyOZfnsmWH/ye0AD/SHpNV2agahF0T7KLSaruooRu8122QNSFnAotrX8WmrpmciJT6Tvj3vFN0byuAzvz3FjZeZ3uuYPjtwSuH3ow6vU6M2fMVKCpmG5Jy9HErIcYalTyECEL0nWGZgJybLJ7sEhou/7doLq7iwIUqGLUkhb+1OvtLzb4kzbbv//dHzCmJ7hIfQZMOhUWmH/AATz8EQ+TXprVqK15O5MY7U+sX7eJKL0xwz/B5GjUZuzSpcvIM3PyLeptVmPRkqVkuREV4IJG7FAqaDUaYwoq20A83EIy2ak5soXPf/rj/PqXpzE+XmCZAmQw5OXQmowgEt0MOqk7mhPj/Oxnv+BPZ19As4K0tOjs7MWU9FHfcpzRVFD/sj5VJivM6WPGiccyJmWjj0NqmZk4hegwM9nYhLE9p11kexIPAknGc4d0nabyqd7pDs4XVU450ku4MrzOzJQZngxTJl1Ei0JlWXoUMMqVG7Bxzf50c1e6X2RqBRax6igERMgU6FvnnE9dS6vLX/5Mho4/gNHGMD0POJYlr3o8tZ6c9b+/kDheMl5DgUUhSbK8+a5C2FUB3fa7boGdnbd/6muqVDPbXuzw6lbUw+u3ZbvK6W1sx9lpDk7p5DvjXna4qfobo3doVSUvocdv7ty5clgZIWQualpB2+lJLwtkWUaPlp1yOZY8gxCYTDaZ72KWxOix1sNZlYZVuj5xnOuuvohTv/RVhoYKKlPHyG7K83ovrWg85OEP4zZHH4p/o7+W2XYlopz+6PCELBwUECP+lh11L2ShzoK5i/CA6PfB9gY3iWTMm7+QTJsvmV53LRoJ9ErbaI2xbdto6uMmm3cqNHvasmENZypAVjEQFYiarpScsVklmaVmWlXizkWLRZO66KOj2/jFr3/DyESLMkpjQWLaqyfvNNI+g1/6KKdd1WWbE46mOXeAlmxvmWqku6qIJgUd3xl0DcxUORXEYwImaWYm1MBpHRBNRB2GTgnMpuDO1yk7LogC5zXdrGaBHmT3zduIm4Y1q5AI1UftCUZdV5R8TJgQ0UOriYurHX4QB93rLmz4w7k0L1tFPm8etYF+NqxdC1pa7RF7TfdjqTZ4W5V35ZAFd6V5t+3usICZYWZJlDvsZvq9p5jKf8vJ23T4Ongn79B3zr3e4cboO9OmluMUtby96Ub33/kyc/2nVE5tNE1wv9ldS737TWqkkvQn6T5J2sXMLRAxOVeoKbhsG9qYvrF/zeqNtGINr0N9tuSMx7RZf8IJJ/Kof3owvXpz1Du/XEaFqR6MqmxQtCKIapMPfHKLFqjXegly2EiiGG7mMNXl+BJYkPNBgSS4t5RYTTIo1MeY9jzEdItHkA6+L1MRqKxOQZ35i5Zyt3vcnfvf/z7c8YTb4p9CQ+OuqgYZTXGWyFdr7+ZaNm0dJL2HuM6u1i32uJsYLCJzShdSUkkBEIKCfhVEWjyPWccfTjNH+lUJzIwQvJIbT6pPFbKJy0646eygLB1elxB8xJOYsk7bhE42mMxEwuWZiaAjSgX/KZkMyVDZhxIVCLZdu05j0HUQvanrWmivK6ihIc4gXl/mPPggTEta2y66msX3u5+ufMF1L/sIG170Ubh2A7OWLiT0BXrGIW+Y7CMDSAa7mMIutu8230ULuGOeKqLQslej0cDpDp06x28KnKdT18E9d+jQd869zuFvpXf4dLt6s6SfIwMDA/T19ulWNNGcMi3gr5SQdqJVbTBl7lmkdUygB1G5qLt0RLWu5GhLBQzcWY9s5utf/C8uu/Sa9D8sYi2TjSL+uYBKb/kLFy/h6f/2dObO6ieXI85iC5Mz8MAd3anIIZQtVzbgZdfe+0CeprfeT2appF5v6TDqvXUxlbp8AhckHU3tK/XnH13nbxBVSbGG3n5DrU60Hu553wdy8nveyctf9XJe/cqX8cY3v54nP+6x+IcN0Kwms5KgMQVFFf+I/ISWdXFTUxHVrxTaK4cPzYesbmXfyS4VUDy4Zh5VNIPrV1Cxgd7JSjBzu7M9mbXLZra9zsy217eRdjmR04nE69eOqcnZBGbtu5Kd8A6r61wpMNV0yRQziMKd16Gxch3aaEusppcL0+BMYcHcwFaAXlKyE46jNbPOJT86jXLWHA5/9iPZvGEjq848n+qQJRz+z/eBGVr7yqHMTS8Juj9dOLuWwq4177be3RbwoNL0h+/vEBz1sHfYO7jnDh36jeU3Vu80hxvj79A69WbG3LlzMDM5iai8wzF9cj2vetSkG5Mg540D0tn1FuCwW1S29GjLk6q3Ef5wxs847eenU/rvjYWMCS015bkeYs1Yar0D/NMjH8UxRx0OcnDugE2PNWrZ1lSPpisfDf+L0jGalIziEFKv9WKmgvhFvYnD68UvC/T09BLkOEyOKQtBFNHl2IPKEnQT7W9IthD0tmsaR8WJJ92ZZz776Sw/ZDm9vb1kWlqcOWsm93/g/VTOk0jFEgmoNH6t10vX9J0rH4OGhueq3VtH2xKkbt1ZOyZfnMqldJtx6EH0LZiXxmFm+Fij29aEC0jJnJIwRNsuU7iXMTBLJyE6HKedzCzVmU3mtGWpiJklJjNr48qjQAUU+zXjRbeU+A2VjVJ5XLeFyj/Mo2e/JsirKgVMVUmWXk4wZiqoHPrwezFUatk1j8x+wj059otv4pBPvYpDP/taZj/o9sRQSWappT/U3gTscvLLu8tCugL+HgtUYp4KKurQfaGzHtgJn6UI1U3hNAfdL3iOaFPBnbsDSp47CBVv+3bvlJ02FZzu4DTPp8KN0by+kgJJa8+lkJmR5zkz+md4E6LTkn6pOK1OJm0s6WZgARCYsu1H217bizeJOF8lxxIFUCkYlKWs4mSByTZBM83cJrj68ov5r1NPZYM2VEutM9ViwQzZq/IvX2YDnHSnO/OIf3oQ/gOWvVmQ05BO5Oo5E+iQfhKvNXSjXgYKl683/1zd5dTUdxPft4nRki6qVqPO4SUx0oaoIFpoSbWUNypirkWpQjOjBk0FlaLWh6l/3MN2mt9EHstKL8A99M2bwxOf9mSWLF5APUZ6LMii6rMqqfdkhNAkSNGWL5HZgOp6maUgOiPNaKFQX9E0wJvoZ/eTTVc/SKwDZMJE0LkSGKbxZwtmkx1xEI08J7eMpnRsJcYo1ih7Ge7gHaKlZqgCS0EZHMfsBtciQiqbeQMVPHMQiucJ/CSC80yiO+pIaKE+XPNMHVdCFB9obtpKNTyC6ZpEcUULfsZVjlZjQjPm1qz5LH3JM7jPh19D/5FLiTNnMuPut2PuE+5HfvtlNHtLjalCcUX3WKW7qkwyuKn0N9LD38jXZdtDFjAzzEzSHaDRaGL607OaaO1c6BQa23FSijuY6OCd3Bn+Ftz5HKbyerkDUUgl5+S5UMqyZMaMGeTa+DYnTFNw3Uz24kbAIFHbjz5/Q3In1LaAn/WMY3rgU0O/BoJgTcaHNvG1r36dVdpQHVdAaWoZy/S2aKXJbjUWHricpz71iczSZmldSmRJmD+KmsXILZi0SgEq5OktNdPudhQNCjLZvZScicaYHJa3sdT9TZ+8pdHQ7LeqjJjVaMlh5igohYzCesnygCnA3LSMdk1QeCi1x3O7O92RFUcskxOCvISggGmCQsu2p2kTf3R0KAXBpoLKeFGjKDIOX34wBy2crUBYUclwN3WftXva3WeT9QQmEBZcvIFpOdJUCCFgskGvNuwb/QrYctRe1wpRTOnQGMGXn6rgDdtg1s5RbiYcJc93BpGdZ2cwm9pGTCpHgfOZmTIjKE/BTXn6wUdDAS5izRblpkF0RUH3jLfzT7ZZouRkoQZqUy3uJz9uAdQr3S85pXjNDN0F+AsBIWNcZa+tqqZ4Iruawq4K6LbfNQv4w+Wg66qHr0hfePSyS+3kjnfAaQ5Ty447zaGDe+4wldbBb4q+c72XO6BHiqqq8LKZJXz27Nnppu/QXO70BpN6AukvJB0q4ZAKf8caWE5hAAAQAElEQVTJ2/gD7012BFu3T8lvTvsNZ597kWyU6RGOyGdRakYwEepQz3jG05/EIdpE9U+gefAwPcpTlXDZrmKmJa5aXw+VHL6XIegwSu1TjI5uS7hJge0yXI7KUcLUK5X4Hcwizu/XD70YOFsVIdMbbc0yBnr61CJTy5s/Ihkh6+PEE29PPS3jRXzzP8pVDQ5t4yc//Alf+9q3qBSoSrmtaIGaZi6z5wzw4Affh36t8/uXLykLzIy9lbwnB3TybpXhOQmZ1EJ4z8K59C5ZgElPWqWcrog6qgAOQknXPDVWOyco23506E64SVyV3i6BTs6XMp1UlXTyXOAUE6EdMETQ4ezRIFMw2Lp2HVZUetEIhCrTZQ2CKLyk5r8t19pG1holDG6F69fDNWtoXXQNQ6edx8j//IHhL/yCDT89h1LXaSILum5170Gwa4fMtWsCuq13nwX87b+znxL11uuSPZ8KTnPo0Dq45w5O7+RTcac5OM2hg3vuMJXWwZ3egUl18Dp3TvV6nf7+flWboH2Y7cDblP3t/NfjSQHFHTWVbFMxuG4d3/nv7+C/lt8qoK4H1m03bnWa9QFOusuduMfd74AFI3NzCSotG8ltgVWkPLkGw2TjOVpiillFChxmoCfWrGTjxvXohVr8UVCB6+AdeVEUz6I7pAQFmzasE3+pUiURHsYycdXpy+vMmzkbi0HlWzjkzXKN4cgjj6Qudv9kUal9oj+f8yfecfLJfO4LX2JoeEKzlB5KHDIKbdg//J8eyO1vf4z6hUw6eiBTnLuFzvZ+dT67n7hsIS3NWuqV0eM2kc1LXSsHZD06yYSoTmdQHgV4Um7mlV4QOK6iX2/nA8OsDRg4mDkCeL4zoKTqSnTvw6IKwnWmsWELcaxJlJ6V6LrddBeKXzZGV6AuvTecdS5nvuqdXPDsN3HFk9/AdY97I9c/9nWs/9e3s+GFH2XoP39JbyMS1D4vM90HLlkyduEIu9C223Q3W8DX532j/pbEumO/JZ4bq5/abip+Y7xO25kn02asO1EPKv0KKLletX13wcz0PJg32c/BH5cbjjPT2EOIGn9J2RjnVz/9CWvWbKTQ3oVpCSLqrRzLaIYeZh9wIP/6tKfQV8+Q38LwWOCuIDrWBhPuoIcctV+wVG/OQcFAjsLjRqFlpio2Wbt2FSMNb6tmqI1nU2AHRVeobLFuzRoKRSEPToFMzicjloH+njrzZvpMZUrjm0Cj5dT75zBrxkxQsCj0Fvz9b3+NN77xdfz53PMZG2+B1RW8eiH0kdd7eOrT/x//76lPYGCgR+ONAtR7tlucF7szmYRpVjXv+MOZ6AlysmhpL4qooQaQqTDxZBhmhk54MrPt1jcTPRFRtXAvp0wnJtNUVPVmbUL0vI1OMrazgCkYq48Aih3ojGVeUCAYGqMcnQC9dDS1HVeaagVk4q+ElDVqG5sMnX4R1R+voHXh9bRWbaY2awZDvUarr8bsw1foelXqBUzLrOyGFHaDjK6IXbRAx3n7732VZZluUqfdFHh3Xjc17+BOvyno8Hg+FW6O3/na9RWuW7CAb9D7/00xM8yMW2uKaTmw0pNcUTTHWbNqJT//5a9oimSyk8kdJE8gRxu0lPWQhz6Eww9dSp6ZnntDL5LCA0HlZMW2D6OdnFJjiZbJopVycqqMhuIT9bxi/ZpVbB4c1tIYVHIghXbyK/VbVqXKpfRpqKJEHoNWc4KrrryWQnzBDGJGJccUyVk0Zxbz587S226715s7V6ht1qPrX9fiVsn5vz+Dr/zX5yk0JYtBsxIk13Ldv4GjjjmG173+tfzrvz6e/t6eSbEuoVI8qlSWLJ2nyyHryiaQH7KEiZl1qmA+Wo0F5YZML8RIqZPJlt5uO010kVQUv85+mLXxxKd6VPbRR+Ve77gui6MkHmFmzqjL5PgkeFDzNobkqT5kGeWWEVqjus6tkh5BX6siL1RPoND9VulFZsbtb8tJH3gjx3zvIxx95qc55rxTOezMz3Dc195FPGYJoxdfRn28IlhFWdesR7m63KUj/J2tu+x7zAKRpjZTzXRT6K3Uu3Fn7vlUcJqD06bmHXwqfSru9Q43RZtKd7wDnTbby7r1faYyMDCAmW7xKdDh2Z/ziGl4DsKsA5VoJX/8w29ZqeWvwoK4SoEcqBx3S+vdhxy8ggfd927U5ayCuIPbTbmJy5TvOHT9RQMFG+15HHjIcmbM6NPmrFFTRIkKGqYN1cbYKOeedyHNaJp1GCanXunaYCZvFKnlQTORgqCANDK4hSuvvo7CnT4mrkDpstTmqCMPoU9v5pO33A41bgSLkl3r66N/oE99FFx4ztk0R8fwGVQMufRAs6FCs5J+nvykJ3CPu91ZvRmlhMdKtiIo4IHlOdMuyWx+FW1mDwMHL5ZTNpKzF10TUalrGguYKRcIwe3huYOZeeUkACo6RCaTys6fysKd6v05j5lJllPa4DztOvPqROy01S2HrxZEvUHUGyUMam+NSJlVFBkJSrXKCghloLZkMXMfcS+ye9+W/PgV2PLZlMtm0nuPo1l00vFcc855xKvWYq0WLcmIxi6nsMsSugJ2yQJm7atY6aHzT34lYf4QChx3pz4VnObgtKl5B59Kn4p7vcNN0abSHe9Ap82kOl7EZyr9/X0Jv3Wd/Fo5dEYdidpEl/dmfHSE3//hdxRy1nqWybSZnvlSVcgxbdL/00MexEEL56Hpnh55tPwjSBhKLtNBj2Na43DciFqOWHH04czo79FmbFRICGpXEYsWVWOC3/72D0z4p4DkrEtJqdTWzCRVbknLU5l/VlQbtueffTar125UIKlr/1ntJcm/U5lpz+aYow8jy9XYBLdweEsUrCwYJqdWqu9aqBEEWlkjr9fQwGlMDPHd73yLX/3ydMbHxpHWRFNAkWZIPxFIOdMrSUWsJ9B7yFImagqGmUlBQ742qcxkknUnsXZmJj4HL3byDu5Vslfs0L3suHIEZjqJ18wwM3TC5ZvaoCQKTqsCuBIBw0JGMOmpG63aNKgKaIUgAMUScUQFFEkJqtLMo9Lyp9a2sKJJVpTURjUj2TJB3LKNeqOitWVY8vyTYd5AbXbx2D1SdlGJW3Nzd95mRktLCC29LVR6WFH55mzibXauvzGa80ylT8W9zuHGaE7/a3AHGtEtTfrUl27iW1Dzr0XsZ5Tor+juAmLkLxecx3XXXEVTD3spw2Q0CJT6q7Fk2aHc++53oa5ZRl1PnNvQttsigKzKVIik5LfCwsWLuN3tjtcMRw0VZLLM6NXaP5J19ll/5ue//j0TRSFnYpjqUkMqgl5pTUFt5dVX8KP//V/k/0EzH9N1i5ZRGBx48DKOPPJQPPm+kOc3B1HjRH2U2ieKGvud7nQXZvbP1L0bMQXPhpyW6bU+lhOce/Yfefc738GLXvgf/PbMP4mnpFFUkGXSDlkt3lxXe71O5iLoGshPM/PgpUTtAfn3Q0Qi1ylEw6wNQrgBMJlUjwkPOjku1Ey4cj9MdLPJsnKzHbjXOzjJ+RwPKrhOzhWFI+FBBdM1CCr3RGPbpi2KJEZdeF0m9Y8JZ37j5AUxjGONEYqzzmf9F7/Lde/9Lza84TNsfM4pXPmU13L9/55G0ddDz9IDtLyaUddGPZLDLqawi+27zXeTBVJA0etepRkLujlcbPSH2JFJ8PItgbM6j+cd8PIug3RDN6vfMAMD/UQ5lbZ8V3YqtKn72tlHUPkDK5fnvwnlbq9KFyLiL/yOti+Hc0YvgmWkjXiFjnM1GxjRRrWbJUiGyypVX8qR3/Vud2f2rH5yLU8EZ2i3ZkdyqzpIgR1EMs0KsDp3ufu96evLCZr9lFoiLfS2ifqMVYuvfPkr/Pq038ppN4hJwYhF19645qqr+NIXvsAVV1zV7lEV7vxLL2l2cdvjj+GARXPlqqKkecemPphMhl5yE0icRmRkIUuOt0ZGpr2V4+52N174qldyzNFHyPGWAr0nFw1q4nYbhBBYff1KPvz+D/L97/1I1Ii2frz3BEy7pDEb1JcsoDWzL9kkmiGzoSstnaNo8a+1NjDTiXZyLIGf2qQb1E+SbpAlqUnGZCNlTisC+L0UvKAWlXiinsVK11rzVVqDI9hYSaZomGk647Mq3QhUauBLYtX4KOv+67usee3H2PDer7Hhk//Dpv/5DePnXkneKjniDreBJXMhGLVC9ximXnbtkMq7JqDb+u+1gJt8KvhFNDmFJqUCSrDM74kbCHVn4eDETr4z7uWdwXkdnN7Jd8a93IGpPDvTTI+U7js5xkCPljmCbm5X1Omobgd0Wu5DefRRBEpDDiSS6zo4xR9MlLQvjl+x9nPt50ojFods4I6zGNvGZRdeRBnrcqwB/9hsM9QZDz3U+ga4653vQF4LRD3okSr1IbGk51d90kmOCyRWVepDS1hUvRxz2ztwuxOOoxYK6RFwh6K1DEI1wab1q/nkxz/GKe95r5abfsU5fz5Hy3B/5Ev/+WXe9tZ38ts/nE1Dy2IlpfotdMkiZTBmz1nIgx94L3p1LYuyTDKjerXYViZKiSyanClU0snB6zzg1qRFzHrINEs56T735uS3vZmXPv+ZHLViGQOZUZPemXhM8qLw4S0b+ObXv865F1yObwOUmnF5HdMoaaj4lweDj3jWDFrzZmBZnRgy0TOnCpctwg6lTWgb/IxG6+C4YSZA4LkgCFTCTOdJUEEN2uWEB91TgoSLJ8qWTc3sonxCLns6vRIt0zXKskAjh7qWshgaRyRdYXAexB9iRog16NPLzEFLqd/2aJY86eEc9MpnsPRtL2L5a/6NGfc8npWXX0Lz6uu1Kqv7AnA5ynbpCLvUerc1vvUKMiPdB820PsFkiunh98KNOXqnT4WpPB28k0/lm4p7vcP/Z+8qAOwqrvZ35r73VuJKEhIsWHHXoqVIaWlpKYV6+Ys7hUKpu7dQpbhDobgEd4egIWjcfbNZf+/e+b9v7t7Ny7IJgY1sYG/m3HPmzJmZM2dmzsjd3WS8pdFZuo7kVJW6GioqKtv0y9LXbOxhoLNnI9RG1zq1xFEKEwNHaYHwFGwNxt34fF5BzJ41mxwHS4zijk7aaCNg6FpDsdGGI5imwDR1eFl+cZkBAbD48WRYlGN1OfTo3Qdf+NIXUVlVCfkc8OqLNaDCEhQij4ZFNXj4gQfw61/9GmeddRZ+cO65uOyKKzB52nQ6QjqWXBUdTg6wHFvpkMvl8am998WmG67HRdAHh0kfBTCVrzQYWHdKyuGyYYzEBGlGpHbQeYGJAwYMwiFfOBS//M3vcOCBB7K8GA5cwHhNpnLNYsydPwd333MfF17AzPGFrvnoJBlFGDR8begPgAYlaQsD+9MYawUzEYBZiqFHpEC0oCzNh7heWCKPWZqhFSE8ZJnxxYiQmdGegDOER1gk2XC8NvcNdYhp46KL2R2sKQF4qcBhYoire2DtM7+NLe78Cwb+8xRU/OQI9Dr5M+h91pew9jnfRsSroFIzrQAAEABJREFU0wk33c9rsiJK+vsvKjjU8uFf7N0Pn7k754qzgP4ycfBCLDJz8Bkmi0npQiNeeyhPz2hhQXvZLK40QXm8I7qNx7Eq+crKShQK2Y+IivPRAKMzMTpVUzsFoVmaYYHLFEAxlD+SI0yfPgPppoCyjPtWyQgOG40ciQqeUnL0AD7kjfh+T0nkvTckdNjaKSOqwCZbbouvfv0b6Kk/jcPdqvHqy/HbRdJcD0c6xwVG9bTwesxFeUSFSjqaHFq4Y61v8XCFHvxI7ziOHDbbbDN89StfRCXv4yJ4RGxdou8hpCGgEaQrq1eMinm2yAcMyooCOQG0sPAqTaUMHLwWTjj1VOy7zx7I0cl56E8OlRBRX/2o83Ojn8NsfljmuttaLrrmw7FQGLYWWtRV1FB2CM0lDfYj0Np/pIMtWqMZn2ySZCowYkYCix/lEcdMb7TaIqUXSyHU4vh2ANglpIxAWosyr78i5vdcVJrqF/JUXEQdbZ6wf1qF2K85WOLQXF2NUiGPAgvJc0WK2K6EC0h+QE8MruyN+J1pwLwGflOhZgzo5CN9O1lEd/bOWoDjg9dfRU54DjBGGEinvdvm1JdRiWSy5IwWFmT8jnB5ejm9NFnJVFVVgWOZYB2JrdE8zjmoVQK0Uj5gtD1BxgMBgw+vcmZyUQGvmLyAUzkhBvPl6bTXWXsYcqFAbQoMCT2qDwbEMh9WwUXBoaSPEBbBuFB89tDDcNBnDkYvftOK+BE+z4Wk4DxyiKFFJYmLqKgo0EkxXwxyI54XckC+Gi1JDi5XwY/+2+CUE45B/769ueQhQGSArlOABFS7DRJGvIGPJzBGpwUBayCDwcGM5YMnILY5YduRK+DAgw9i+b14XQfo+st7nlwcwsI7e84sJN4zb9cKbc0EKTrewoDecL001g0J44kZzAhU2wiM6A0wYhZeZbTijIoP2oBgJl4KZgZPSMj3ZIE0WrGZwczAVwBSELjwZllMMyOHJnTKzO9rpbomVJYMPRl3KpTJxYhjgKfYCEBVc4LCzDoUx87A/CffwOx7X8OiG57HwovuRfMEboiKzTCLYBxrtgL6xrHO7tAFLKCTipy2VBHOoKO4eIJMpiOcpZdj0YKlyStN0FE6XSKSJEE1dz2SEW3G0avIRwKM7eNMhUH/SRoRtHKYkUenGCZb2YTLWi4HuWjBQhQ5uSnJPA7mHBwjOU7sQQP7gT4J5CLiDtMcczLg/R4zmBlcPgcwd8Qrqzwd9te+fRSOPPIIDBsymHXEVDFmOj0JdXPwoQ2smsuDwTO/uRyKTM5VVOGTe+6J0047ESM32ACFHHWEMb+kjWV4eO7Q2cVpGS7iVRX5dDZcN+nNWAgXMkev5fmdJC5xT0xW4iXj4FmPi6irc9hgvfUweNBA5CJjDZ7XMCWWryJ4DTZ3HnmkqW9gdrGXmkNzI9+TC0rvaioKJAa2r0xRxkMjiNv6kzRob+WXRSUd6FY+hMXMQPEAfDGAeRFwJpDilMU3g8oLMkxylNcYi8j0i1qQ5weWyvDTW46bCerLd2wJ9S4hfnsCXjvj9xj3rZ/iza/+BGO/8WNMPv53mHHJrZhfAQw4YCe4vnkkBcqzHnTycZ3M3519BVggjhPE/FjqkQ3HxYX6pUy+pfGznEtLXxr//fIp3dFhFAp5cDwr+tEBNihGnhOwANA55nm9F+xE52lypOoDX9Zc06QlkOdB503gJg86TdDPQg7X00EbEn4Iz0EnFS1OxkluZpS2ssKWTtInQ84DykPn7vIFVPJ71pePOBI/5/eTz3/+EPTp0xeOC0BEh16ko49IJ/yWgVA/kOPisd122+F7Z5yCH/7gTKw7fDhCuayWxcKcpWAG5U2b6lAqxvAWwViemYMJ2J6c4wJBm0QOgDGI7xwcAWYwlucqqlDdozdP37JGmhYB0I85l1qawSWIxiOjiwWTPp4vEqYfKe5ZySYZx4Wx5SkfTAPbCCNRBr6MDmnlMq20mTHJaFcDCYYUk4DsJpyBWZpmZmSleTzLUT36gRJhpkCARm4sEkNsjh/vDSXKVTCu02yCInKN9Zg75g3MmjAVfat7osdm68NvsyEqvrA7NvjVsRj+7YNQ7JNHHa/EvKHTj4ZGpwvpLqBzFiiVimkBHNBesxokyElpEmVBPEHGymhhgfgZLqfFE4gnyGhhQTkvo8XPQCrlcjlEdF5KN1vm6JPImgOcSWuvtyGuuOZ63HT7nbjl9rtw5x134o7bb8FlF/4Lm200Ai51K+AslinALEhkgyjCoUd+BTfddRdupvydd9+KO++6A3fffSduvvG/2GevnZWFpwofMNDR1gHveYxyGSjRs64kMVhUoJPLYZ1118fRJ5yEiy+/En/4019x7Akn4rOHHIK999kbBx14AI44/Mv4yQ9/gKsuuwR/+t3Pse/ee/J0YvywD55OYoL0oS5GjUw1gSeKJOjI/Q0233ZHXHnttbjt9ltx+22343ba5Y47bsff/vI79K6uoJzyqyyAqvLVGjxQwQXlJ7/6LW67cxTuuOtu5r0Ld9x2G27+7zX49N6fRA4JtMC05ugyyFOTMN5lk6oCcv16QYslzQ6BsdVmRinBYqR8TEIA8FFykCPdLviQ1srMZMgLZbSyhRbH075RPvGkR6jHUYr5hIq1i8BjJSSTkC2ebikjRGgy9vH6g7D9H0/DJx+9BFuM+je2v/U8bHXTnzDygrOx1tcPQKlHHkg8uOdh7s4H1/kiukvojAW0hujjqsoIA1oMRkQTQbgcxBNkvIwWFoif4XJaPIF4gowWFpTzMlr8csjn88jnozbW0uTaBNYYwsFcBXr07oVCZRUq+d2ouroKvXv2Qt/ePZF3Di5uYWs4QeGJOQf51tWXOPqx4arKypCviteDVVWVUP4ePSpRQXs5yho03Ql0BMEpkLesYDpphGs3LQDMx0xyGjAWYBHMRXBc4Hv37Y+tttkOX/zSl3Hmmd/Hueeeix/84Bwcf9wx2JcLzLCha1GHfLiKAlcL6eHAMqmPJyRIOd47wFg2DKFsfn+pZFsE1dU92J4e6FFVjZ5VFRyTzE/dkCTQY3zpKoYIzA5w2aio6omqHj1Q3aNXOF31It2T5VUV8hRhPraPgl0rcO45M8jOnse5XoP6Q4tKiLORTKLuJKh1oPUiDWKzlL8E3ZqWIpVLGcqZpRhEAjMRgJkF4AtwJkbQBSQ908K3nYhjj2mKi+/4al60kMwSIvZnJfskStizkbZBzIgKFAf2R9X+OyLZchj8iGpYL/ZB7yqUqrlByTnkvCHH1aqK3cI1CJ19XGcL6M7/AS0gn1QOzF5qvY8PbA7sNix6GcCs7wly9CsCVLDKybB0cnKuBPE+UsAJG8upcrKqjWZGZ0InQNvLucthGk8k4ARWCAA+kqeDjymH4OSNftsjilwQMc5Qzwmuqc3SmOGDBlldsDifZ8nmIrgcF4pcgQkGVkFHDyR0KM456pCQL0liOm/Vryu4iI7SuB016gUBpRQkCbY5LvJqiwzH8ulmIB74KL+DhX+RB3KkyGbwgTJSiwNjRofmARYJVg8XRaSNizN5SYyu+FBdBKD6AF8Mlf36QP93O0JDPOh7SVoAvhAepQUCZBmyx4y0QAxilS0yA6YGeTNRCDRan5TDCAkzY70iADjAg3EmEfGd0g0tjUBURMLjiTjG8agrsshHqE4i5K2AiOO70FyEzatDMqMeVu9RYoPS72UqFchRxlhqZ4PrbAHd+TtvAf02fSiFPcp+DuTyvjLHL/lyWvFlwfvJvjfdo1CgO+EgV7lmVFYENITKITDXrJdFyOWrUGEAb/gQ0QObOURRHs7lUHBsTpSDERv4IuQAFGDkRYjyPWDc2ecoUMGdnyN2loczprEsGIVJW3DHFqLkLDuwDDBPCmmeyDlELqUtpDs4xvOsM4oMUeRgZsjlcuQTpD/1lkwKEdMjOPIB0gQH5gP4dshXVMAiUG8Dol7EDiwaBQMio2QUMW7IsUxrBTgHZoaZEF9qo8tTJkKOzIh6uSjPdANJ5HMRnPK6CF3t4WYdnjo7Dzh4xIN6oabSkzbkqXPQl+lwBjYIXphgBMUFZmlaRpu1xikjOUHIrzjTzIyiRlaKzVIcIcVmi9MceREAgWhGAQcUSlS4rhkJI/wSBtVRMAv7Bm1qRETNjZh++XV49TNHY/SeR2Da765G1dxmFGYvwti/X4uW8QsAY2GhUHTqUSmdKqA7c2ctwMHLa4lyJ57RGS6vQTyBeOU4o8v55bTSBeKVg3gC8TIsOoOU57lF8tD1l5mFJDODmQV6zX+pHY5T0mBLNMYxLhDXMUXYyBOAWCB+BITcCLz0Lb4ArY9ogbXG3w9JTvIC0e8nv7zpKk+Qlql3CnzTqahLSQFcXcwstMcAkOQrBKQPy6A8lJgy+FYk5UteMUGQIcEQSNBWaKXQVR8tfpUFRLzWlKo8p3CZ4TnAFitstjiymFqcLsqsfUr7uKQ4vVKUvplHC1waWZxmVMQyZiv25DlPLk+ZAatPmObpU4hgXMk9j4vFVyZi3oWjEE2px6CKHphw451Y+MIbaH72FUy/4L+Yct61wPyWxZUp84cEjoAPmbM72wqxAE+q4drCi2CJwhkwiozOsHgCxctxRpfzy2mlC8QrB/EE4mVYdAYpLx1rFdrJGidWq65KW7XQXVu3BVaeBeia6aJby+c4d/yGWMFva2bGUwD5EiAKYQmaEcqkfIPPaDISggo1a5UJyGBmSglgltJmxARPrpkFGdEwwIwv6LE2ui2NhG9qAWuGmXGycgkkNp6GyAg/gFE3aTZ8vWGd75+MEX85HdWDqlE7bhwKm66LfoN7Yu7rr6Jp/jxV0GnoXlQ6bcLOFrDkSWVJZ87R0q74paWLn4l2RIsnyGQ6wh2lpzzqwYVEi0oa17glr6NCunndFlhDLWCWukONcUGUzyFfXRmuuTTaHa/6jBAWDTptZNDaXvElJ3agSRgdu5ncPYK4XpIBHzMuAATFzVKZQDMPk0PI8qcRyQcqXbgoZ2bhJwvjJv2oNqAWhDLIF07gWSVl2Bb074PK7TdBfs8NMHCr4SjW1sJ698DaO3wCxaYGNC9q5sRGpx/p0OlCugv48BbQ4NUH1nK8tNIkozRhQTmtuEC89pDxhQXl6YpnIH5GZzjlIZymdP2leDd0W+CjZgFjg+QMhUFHLGcMOm1fyEM/dZU5d80LpELMkQYvRCceEPNAtGQIShMoTQuNcADKZHyzdEFJ+ao9BZUjGYFosDyz8IJotD7SO2kptWYi4gYw4dmK55Ug4SKHPttsgPohlZhy72PQb8NW96hE9NYs4M2FiN+Yht7WA4WoOsh39iV9OltGd/5OWID9D/3io4rwvPv0ZJhx4IjRCuIJFM1we1rx9iBZgfgZbk8rnkG5zJI8Dk/qlcvlYWYBsvRu3G2Bj5YFNL7pFnUiyUcwXn/F5qEfH9dP+ZXPETl7AScEvNEKBMUFjEnhdU4AABAASURBVAGMt4EWGyx+2mTIEi3QIgbOL7KA8ryttGRUT/gBAcm1gqNwUizqezwpCQMwcgMwroyDemKjPbaHv+EBzPzeX1F64g003fUs3vruTzHjlQnoMXIkKgf3Yz50+nGdLqG7gE5agAM2ScK3E3BIgI8GbjmQFYJ4geBrWbTSBBQLoSNaPIEEhAUd0SkPHKMOZhyg6H66LfDRtADXDmQjPP0WYuGUIp/sclxgtDC41rZnc0G8LJOwoFUEmUwWb8WefJUZohnNfIt5YFZDFjdbTDMB7R8Hg04qmsMCtMp7lpnJNs+Yiyn3PASbNQfj7ngcUyfNQsnlUJ80I95hUww76vPw/SuBsjz4kI/7kPm6s61AC2QnFRVp1nGvhsFCAWEBybAQdUQrLYOO0jOeZN6PTtM9N1GGiMdofBSf7jZ1W6AjC0QRXGUFSnTv3PaF+Qbu/mHpHDVLccgqmmBmMC00AiaYGZaQD3GxjGxjyQCMQXzwWYIOETIZSHISkoDEYWZt4BLeaPFDPY9T4OUXYHjPE8UReo/cALmjP4Pe534Xg//2Q6x1yQ+xyXU/xU6X/wSVe20Cq2C2DvKS+4GC+0DS3cIr3AK8VUL2TcWMg0wM1pI6cw4RxjOa7A5DeXpGCws6zNDKLE8vp1uTl0DG6wCzFTDilih1JUe01ROs5Go6XzyVZD/Ta3W+qA5LYPmp++owdUUwV34NK0LLZZShBrQmt5Ea74VcyjWHbOcfZgHTMjmzwEnlyt5mi/lm76W5FkBsszTNzBinD2AZnjRRCGk9FujwKksLcb6SUus3FQkzXT+SrPIVZTKijUZggz9+D+v8+rvY/MRvYMQh+6DfAduj57YbwAb0gufKVEITfPhHv8NMIa9erRCGaMYnXlroXlSWZplVwE/7ykP3tXLqJX1T4diJhdmD4kkN4QwUzyDjdYQl0xF/aTzJZ9CRjJmFAZ/JdCms2SNIDcoZwQjtx/mxGtRk3Xh/kKpUlPpRlv2NLI/+/EmgmbTCgmpjPYhZonA5KI3s5QieBvXUTTnKobw00UpbjuK6nggVT/U35OiVOeJRpIfMuQiei4oRm9HpG1VvBdOJJKOZxpT3BDPmIde3ypEEMppp0JOVI7otjRHRS6SJsSTfeKJKQEUFLM9YuABQb/GMxfGV8Pou7lEJ/aFMI+0rDCh4+Io8SryBSMzB+TyK8ChSvsQr+VISc5/jwaNaCiRbWLVsRLTUIE0ALDW9O2FFW4B9yT5HG4BdLwdIHAIHBfs1kJlzD5HWV8YTbmW9BylNkCV0RJfzyuXK+Rkt9YLa0i0T7iqYA72rqPLh9VAjyuHDl/TBc2b1fpCccisC5U3zhfGRkmv0Wy0SGCeowPOE7trGvaVtU5xgxngrmC2mQdpscdxsMa20DMyMpIEvhhR78hhhsAB8MViQIcHwXlpZ0MqmIPQwKhaXGSMmeIcosbBI1BUsbGQtZh8WPZJ3ZsOPmw/XCKT/pwoxgEg5aQxmRRIBzM6FB+EHArCMp3tRWYZxVkWSHLbqSR24D53Ot1jLBWk+pPmywspyLk96JlOWLZSneJrGkaVIV4NMLaNiAqIlQke8JQS6aITtYljByskYgo6KVW2CjtIW85R7SVAeT9ezJHA0Ls60plP02GYGsyUhNIu8gPVqpc1SOWYQl8iyPWKg+QKMgXIgeEAIbU+WJgbTlRhkGDdjorAgo1txanMP1aa//cUJHBYAXtqRBzhej7nGEtyCInrWeuTqyKvjojKzGU994xyMPulXwMw65OsM+Uamx8YFicsDy0+IdGKjNPKe+bDsh+LLFuhOXXUWKF8TUmfOoUKm6Awybcrjosv5osUTiG4PGT/DSs9oYYF4awZwlIdrnZjqatgrrmFtjIsWkFwNYelVSreOUsWXG5D+HaWvTN6Hs1NwYnSbKU7owAQrU88uUra6SiB16HiFBLKiQLRAtKecOVlIHMBMDABEKYgAEPitcqJR9mRxibKsLEXlizYkRIplkM4HLTDmS/A1dZh54U145gsn4t7tvoznDjkJY4/6EaYd9zMMf3cB+r45A9N/czEmnvtPzLzvafhSzBJ9AJXIwqGqyaBTUmzpsDpG79K1+ZimlDvxjBZ+P+jIXO3zSEY8YYHo5YFMNsV6cyxxgUupJemMt6pxmzrGe2MtLMTh+xQV8XR0KcSMrbrg6UEE4D5PWJDRGfacpdZOJc8pG8AcdM2QuYh2YssVbd+/oC4Cz3sMgegUll1c+3KCfq3t8yxT7ViiBM+YgOijEowNWbKd5MjBC5hmxjhxaHYrza4ERBNoLpKpDPSQDLKkzRghKO6JwSjZSwQzg5mlPKGMJqctD/kqg7NS3ABGhue3EfE8v40seORFjP/79fCTZ2LwwiLw6njMf+JFzH5iNHKLeO81az7G3Xw/3v7vvZj31kSozS0sV993I5YlYJRlv3/oXlTe30YrXSLhR7FQCXsy0MQhvpSXL0vPaGFB+yzlvKXR7fMoXi6ruPFuuT1P/NULPvxdo4STJkmKKBZbkCTkJQARSnyFH35YhUpmNkrYp6IF5bTiqTqcqVz4As2FRHx1K1WHrrqZPSR90JfKUX0lXneIFiiu8hLaQ//LqHgftFzJK5/+VLr0E+1hbIGjA6K78ZIgJo9MRT4S4FrHvfF0IFo4AJ27GdtbDpSBQDxhglmrDOmQ1oq9cPs0xs0MZga+EOQzugxrMUnzI5jazKBxA0P6tGJjf0vCXIR43FT04lqywTe/hHX++n2s9dsTMfRXJ2Dw2ccg6VWJyg1HYP2Tv4FNjjkC6+y6LeKccnpeobEw9i3foQ6vFUORtKYO3xLpMGGFMLsLeV8LcDzAzDgx2XPtpDVx27GWkMvSM5zJto+L3xEv42dpGRY/g5TnUf67NFla18Ac4TIdt2YWHICFBcWDmFPOWbRK1dQ8TsGjWEradJE+KTiU5JXfo5WxbzmRPRPYJKpP4oMH9ZeZhb8ordxaSAwuLc6TojMTD8vxxK1/6VaiKrek9jDiWUYxAbTAMAqwPrCOxWD4qDxqWhRFbGIHbVIiG0qzQgsNyRDMymRpK2RR8QWUMjMoX1saeW2BaW185W0FMxGUakWkQtDGCczg2QcC8BM7zAEuQjiskI8hg9BcXYkanlQG7r45Rnzr09jgqIMx7OsH4N1+Do07bIDhJ30e6577VVTttinivEOBCuqEAj78xAKdoMlibNmBNS9boDt15Vsg4qDVpJU/UW3asSqe0h6iMxBPoHg5zuhyfjmtdIF45SCeQLwMi84g5QGlYjHoobjAzIRWH9BYXqM8oSOmFtJm1sw5ePmVVzFjxiw6dMDMUWes0sfJibBG7WpFT5gwEWPHjkVzczNPUkXqkyCK3jvtWlqKeHfcOIx98y00F+OwGLGYDxzMZAkg0dGEuZ2jw2hswksvvYJp06aixLtystsFGhG+HQ8ws7ZyNB7AoqdOn4WXXx2DGbNmo8RFp8gFsuPcWPMf7g4StlE2bGsMbdLeUibDZAIdpCvJky8sMDOhxdAaNyM/AGBmAdD6mFlKEZlZmkZMArryjfKFtnTpl8AY5zjjHADp/vvsjMKhe6Kmt0OxdwFJRR6eY8MGVWLHq36B9c/+OloGVqOxp6Exl0CP+tyrGAJL0tIExQVKXxpIdmlp3fxVYAEzg5nR2XAoaDVhnepMopQnogyUJhArw8tDS1Yg2aVBR+kpz4eTSkqnuc0sJVbjWyoYJ400aW5uwR133oHf//5vuOGGUam+oF2t1a5EQVViBtqWsUAQIyW4fAdKL3VFxgUZGS0ZZZYtAi8IBqpVSuUBct66jhs1ahQu+M+FqK1dhJx+P0DyFFEOZlDRjIELTgv++98bcd11N6CZC0w6cUNtFBMWUNR75gm5GSHJt1IEimkxqa+vRx1BtHjz5s3Dv/99IR599ElGaS1mZ2C5jDJ/+s44gRFemTNVW2Xr0aNfxu//eD7+8a+Lcd7fL8Drb7wL0DEpp9yQcABTdlEZzrRLawpv2oGhVQelC5jCbIv5yr8awSdI2BcJsWwgTcwMZga+AnjRaH1EtyZl6WZG0lIBIjO+0hiYEEAcM70ZBchOafAxs8Vx0oy02oyJrcEsQr6iEjC5c+PwpBFBW1JSaSQRDeuPzc/6Drb74THI9a7mgKMM86G6Av123AKVG6+DyAyFEtCDd185JmvPVnLMbUDET5M5giOfnGUGZVmmQHfiyreAmcHMkDqBdDB0VGs2sIUFkhFuD+X8jM6wZEVnoHgG4mV0hlMedeJMl34C8YQlI3p1gMZ2yRCO5MZrmQU1MzGGJwKPCrw5cQomzZ6HJC7xTrhIXETMHbo2754vXdskbA+4E5XjT5IS4EuIGU8E2n2zgmZ+l4iTFk5SliGvyUma0MEklPcsm7nYdCXE8EmzioPKLrEO/YKZcQYGuYiTmKdRM0PO8UqCZZeos+cuOKFeMcviLOdOkOVYASWedoKLlU4+Rhy3QHpJZfDbkU8aGafDY9Wqz6OEmPXHxUYsWjgHV1xzNS674VbIPp66RHETyzbUt0QoUuMiFwLp3hxz+of2qn0ltoGKMegEkrAy9a+jziYdmhvxzFPP8sSVx9eOPAw1CxZgypQ5aIrBb1clGFpQYp4WQsI6PfMIJ7IVaTYV0pWmhWe71F6aE83MX2R6gkb9qAVIsr0lJPwnG1AdarzqAocU2BgkllDPBFEzbUtFPQDTBoU0skfCbUBCgfYCSIAPEbsIgsBimsoRgDQlQggLE2WRQeACZmQwkACckYHwkMISwDGVy+UB6oxgxVAjVK4oARNhvXsBa/VDS479LnlPXDSWFcHMEHkCDI5gABx5ZkYKEBJgOR63HDLdIivZAmZpx2kSC9pXJ55A/Ay3pxXPoCOZjniZfIbLZZbkcRpQxyKvwDL+ascyGSHmR3od4996fRxmzGvEvvvvjbrG2Xjl7QlI6MgdnRzoxIy7uBKVVlQ/0cIWgf4UFjk6jxbSCYpmxFpfDHJ+UJomKesoMgPXATpOlsLyStzGtbAAOU0EJ0oBhiIXIulDXwnjAlSgI2pCNWJOfDCdKgRkjspzErNowByMzjdHHKMS+l6hviix0hiAWYyYirNo6ip9qZ/KIpRYmhx2KY5AzUCPjImTZ2DSnHokPiJ4FFzCxaAFvrInYtZRopuj6lDZwmZyOx5a6LSQJjC00ABK85ItcSmionU1dais6osdttsGZ599JrbfdgvWziopE7M0mgSOtItjlhWD6qOFOmoxMWqXxPUwllssAVxLkYQGAS3Ky/RSArCB8NKRNo1ZDjmrLlBX9go8/5VEUNdcI+3mqEIEDoeIljHAFoNZRotNGmyCkIA0hAlmfCleDuIFIDNgyggz2hYU11gRJpgZzJYE0F4RT8Gg7WlZmFZmtoHDj/3Pkpg/zrN/Iw/jOAM3MYljH7FdXvm4ySiyf0vkeX6gRwQ4lWmGiAA9xhdBUSJGlh5Y7NIk6WxrAAAQAElEQVQTu2rKR0kvM0NE5ycnwtGCgD0CFi1A6/N+tNIFEhcWZLSwoJy3PHSah/pwkmtRMXu/IaUcqwBoo8h72q4ZDY2L8MrzU9Bv0CbY7+CdMXxAAS88/xLqSo5TK8L8+XPx5z/8GZde9T9cd/0t+M3Pf47/8ApnwvSa4PTeGfsqvn/2j3DzPY/jH/++BL/95S9x+633ora+mc64iCsuvxx/OO8yLKhrhrHO1196Ceee+3O8/tZEJHER498dhwsvvxo/+tEvWO5/8OKrb6JBHpVmcFxUWlweMScuOOkTagROeuPpY9q0mbj2xlvxox//BNdcdRXm1NSiOTHkaGOjQ5s0aRr+c8k1+MGPfom//u0/GPPGBOb2mM9Twt33PYif/eoP+OnPf49bbnsA8xbQDvUl/Ouf/8G0qbPxzpvTcc45v8ekKbN5Wot4PVKBabNn48pr/otf/uTnuOrSKzF97gKUuHLULlyEu0fdh1/89o/4xW/+gDtIN/AbED0LDA6ODub6q6/C+PFvY/rMaTjnp7/HI48/iSnj38Qv2eZbbn8If7vwKrwzfgLQUI8nH3saf/nHv/HjX/0R1//vHkydNR8JPVxzzSz86ie/wIX/HYVLrr0Vv/zpr/G/G25nu8bhmutvxk9//Atc8M8L8e6kqZRnvQDrx6p7bHFVwTFyUXNcASO234X+88H+kuJ+QAhS0MxgZkwDPDEM4Ql0oMhvxUJmrQJCBDO+lFAGZu/llSUvQerAmavgN5WQxWBmkP5UmzTAQQr4IqxhPkpvjUP83BvIvzkNudkLYfMagPklRBw/nmPPUxwGsAgQpdBGYLke1b1cgt1CK8cCZkbHGEEOnmTAaPcoTSC2sKAjWjxBll5Oiyco5y0PnebRZAJaWlqUJYCZRlogV8tLtXNjxbqLmDl3OsZPmIVNNtsWaw/pjy03GYmJ42dh/LRaXiU5xNyFzZw9C3fd/wTGT5yOgX164cXnXsBV/xuFhWxTU30NptHx3XjXw9xdO+7sPW747/9w78MvMG9ESPD6hBmo5wd0NbupoRETps1GbWMRcbEZTz71NMa8MxHrrr8+5sychf9ceA0mTJkHWS0fgQtKDokycjfuLQashLkzp+LCiy/DE8+/jGFrj8D0GdMxcepMlKyCDsFj8jtjcf7f/423We+I9bbElKkLcenl16G+qRHjJryNBx5+BL37DEL//n1x++2jcPMtD8E7w/ojR6CyMo9+fQZg8y22QUVVFTw3BFyj8OLrYzB7zhwM7tMfj9x7P25ne+voNJ+nLW7gYjtwyAiss/5GeO31t9HM41LCBZRrDqT6iLWHoVevHtD/hLjZVjtgxDoj6KcWYdrEibjp1vuwYFELKnM5PHHvA7joiv9hHm201sABePLhR3HBRVdi2vyFiFtizJ0xF3c//DQm0d59evXEXbffib+cfzHeGjcN6w4fiueffx5XXn8XFta1hHqxKh9LKxPizSU8j06ei6uZwRFi2jFhr0oxM0q1AdInxEkSewKCiMHMyETAZqQZ1FdkiInwiB8IvjKaODh5spYWlJ7Qi7uqCqg8xYXhDQauJT7hK4HNmI/p512NV/7vR5j8tR9g3Nd+hDH/93O8etxv8Pwxv8S7l96GPG3Oopirc2FFlNE5DT7muc1s8aLCYZA6cY4DTmjwyeIklxqWR6ajzOX5yumOZEF9inRASstkzTRsxVlNEIMnB+AVnjRq0MDrmJGIUMDWW++Cgnd46eUxaKLeCRKAum661XY4/qRjccwxR2GrLTfHu1Nm0Uk3M48Hv8fiwM8dgu8e/W2ccMIx6N+vH8ZPmgEw1bGsFuT5/cCgCdMi4Rw/jLocKioK+Pyhh+HQr3wNG4zcAMPpfOcvqMPEqfPA7TYdaRElcFEBH16bkUkiwUsvPIMp02fiq9/6Do457micePIp2GjTzRFbBJ1+nn/iSTQ3VuDU007G577waQxfbwh1LaKluQJbb7UHjjr6OGy9w8ZYf/3B6NWnB8a8+Qb9SAUOPHgfDBrcA4MH98VXv3YgBg7uDc9TkRaHrXhtdRLbf+Jxx2KbzbbAu+PGo76xGY08kRVjQ8SPvdvvtANOPPVE9O7dk1YzgEGw1z57Y621h6LHwIE44vDPY789dkQhByQ8hX32c1/Emacdj95czB66/1GM+MQuOPGU03HSsd/Cd/n9ZdyEyXiG15O+0Adc+bDZZpvh+BP/L/TFwL59MHDQOjj6mBNx7NHfwXbbb4eZ8+pRV98EqOLgJbHyH7WzrBZFY473xoV1XDy5y6cuxqsi04lFiRkwj5nR9mQokCYLFIcZGUgfs8U0EwKTfp/5ZBLlb8WujC7LEjIs5VXSoKTtDcZCKMQjitFugoRjznFhqb3xYSw8/w5Eb85Bcc4iJG9MQ+nRMSje9wLqH3kOTdPnwFg3c3c6SJ1OF9JdQOcsYMbBwCK0syWiL0rowxmjQ1TcE2egeAYZrz1+v/T28opneYQVbw/iNzbyqCyiSwBnTVRCqaEZo18Yi5q4ETdcezWO+7/j8du//g2lRTMwZvRzmN/EC3xwmJsLO+3KKh4daG9Gw5UQSBgdubkK9O7bC7kCgJzB0wtXFqrpkBM08XRQxUlbyDv2Dect+yOhR1C++fNr8Pvf/Q7XX3sDXh/zBvRTXzDmpwwIujbJcQcf86igD9dkQXgeTwwR+UOGDqRjMfTs3Qc9e/ViWgzPU0ItP7jPXzgV3//+z/Czn/wNNbyi+Oa3jkRVrxg33nI5/vLXP+O5Z3jymDkbeZbjjQsXnUJMBwI6kogehWrAkWeR2uzRr39fLgSkdf2GOCyI0m2nXXbDYV/+Ek9Ls/DX8y/Az3/xO8yYNRdqB/TQ1MXE86rMkNBWlQ4o8LRV1M49X43hw9dGBZje3IDahiKGrD0EVZUFLvgOQ4YORZTPY35NDaSb2t+nX29UFPLUOwpQXdUbvXv0ZE1FGrdEHSupN/OrAeSuqpCwDTH45rUXlYXnghux33Jsc0K7eqN61MkHhRghNqNNiLOQpmWxVkyZQCmLIEQ6fpkZzW4dJy6F2wTarUeB2qt2Yz/Rd6hvqHvE8sAr2vljJqDQYwg2/sPZ+MSYmzHymUuwwS2/wXrX/AifuOQcrP/dg9DcAyxjKZV8ADaHxweQ7hZdCRYwaGKbcSBpTKiGVpw5drEyyHjCGa89Vpog43dEl/PK5cr5GS1HIJWK/FAvh2hGXbNMqxO7Jt7rj8eMKXWo6tkfu26zJb78pcNx+Ne+jE/uvDHmTJqA6VMXcEkpIKGjzmnyJYB+mqrI3Xs1788KdLjFOAfjv4jOWE0rNjfx5NKCipyjc7Pg+JoXzcH8OXMxc9YcvP32OCSlFq4ZCWbRqU+aNAWf3ueT+L//+zZ23nU35PhhvL62BkZnX9WzB+prFwC8gjNqQp/FmjzWXW8kSqxnNK+/5i+oxTvvjMeUKZMQNzUwHVhn3ZGooMM+6DP7cBf/FXzpy59CL5bVXB9j7GvjMLD/AHz3u1/HYYd+GQP6rYX6+ha2K+L3kyrkrZLtbcFrr47Di6+8hWYuCDxsIUeXERmodyl8h6rK59Dc1IKbb7sFc+bOxVe/8nl89qD9MXXyJLz91jsSpCwdlDk4xxMUB0HCj/bON8Jp0cpXopmOi8Ug8i3o3ac3BvM0M+nNVzB58hTMXLAQT700BnGpGRsOHQAr1sMzn8ZVJCdNZ2fOIUdv7ahXwoWusWkRIuLqqgIgS5CPVfCwaRCoKjNTzeAxDhHHS0T9xE+M73JglMl801SBrxejyk/AUsBn/CCa5jEzincMFFtqkM6OCzi4EZKQyhaYN/aZITFqSFvrQ3w8YAB67bw9bMQARBuvg76774AB+++GwQd/Ej0Zz5vDinhWTCkrQpPVX8Zq06BQKKSTlxqYGQe3D3FGQ9AkzCAwWl8Zrz1uTQ5lKE1xYUFGZ1i8DMQTlMdFc8rAc+ejX+CLtYuTUBcA7inx2tg3AJfHt484HF878gs44MADcMD+++GLh3waVVERo595AUUuKBroFdYMhxI8vWBldQU8P1xGLZx0UTWMjqwyLDoxrFCBqh7VKDXWQ4vOVlttjlxxIS74+9/xl/P+Af3yXy4pwbhQ9B24FgYPHozHH3oQF/znMvzv1tvQp3cBs6ePDxbKVVRzoahHS0MDYBWs38Esj8232R7bstw7b70Zv/vDX/Hv/1xI5+pRv2AWHX4Ltt9tV2ywwVA8/siDuPWWG/Gff12Iyy69jG0pYaMN18fc2XNwxSVX4z//vAiLahbwNFWPmoUN6FHVD0Oo0+Txb+GiCy/Co48+BTYfCXXN0bmYTin0lPmqHEpNTYjYn5VV1Xj8ySdw4b8vwsP334eB/fpgvXVHMI+H8R/4eDkp4iqeUHxSRMyLfO/zXMCKcEkdoshQUdULB33hQCyaPQ7/Pu88/OG8/+Dme+7DbjvvgB023wR5fmAqMX+eC3oFR7nR4ZXiEmTLvPegcVhGDig2cLFrQkwWA2tdNSGty2BmoHpoqqmFlTwXOUt5VEOLMyOkKCI5I0kw40sksRlpQWucCCDLkycQDa2iiiN90rpZJqOiy4GspQeWW+hZBe5kIBMKEBYH+pEEcMpJGw/YcAM0tzSihZsisM/ZdQg/EZb34J4KlsvDxVFQTVk6A6HOzhTQnbdzFjADKngvb0YijIgly0ud+pI8xZbGV5rg/dIl0xEsLZ/4TXRCWlREd5R3VfOSlhx6DhyCQ754EHbaYiOYeSTO82omj7WGDceRX/4MNhzeH5W8xtpn332w0zabIp8rIsdFfKdddsY+u2yNHpHDwLVG4JDPHICNhw9CwQGVvXvh4M/uj803Hh4c6w6U/fFZJ+DTe+2KQ7/0JZxyxvfwJTrPtdfqgwGDhuCcH5yNT++9GzbfbFOcevqp+PoRh2KLTdahU0yw7Q474dCD9kQ1Har3Rh0jOMuh94BBOJ7fUk7l95udd94Rxx53Ar532kn4zKd2RaEiwqAhw3D2D07DN792GPQjvF/43EE464yTMLB/Dxx5xGE49rvfxvrrroMjvvxFfp/4Nr5w6F4stxmFQg7f/MbhOOLwA3DYl/bDt791BHoN6I3PHLwftt1sJPLOEFVG2OeAT2H3nbdF357V+PLhX+Y3neOw207b4JCD98f3zzqNZQ9DRFlP75qADiqKsMduu+Bze+8My0VotALWGjwUh332U1hnaM904coVsO2OW+IXv/gxvnLoIdhjl21x5hnH4/jvfgM9q3i9VdUX+33uQOyx1YYoxM2wvGG/T+9DPTaHTokx69p77z3wqT23Z1s8zBlW6cPq2EVplQlQV7OQG4eErQcic4DRDoAQPGmY6PCCHjPSIjJg3JM2M5gZKQYiM75IKpiRJpilWLwPChXcALGzmE295RDqBHXlRjDMVZ4Ii3ULUD13Ft752XmY+KtLMf+Ke4B7XkL+ifFwY2fB8wSsfAIW1KlAS3UqmjHYoAAAEABJREFUf3fmD2oB9Vo5MH+Bd86h8z0TAnDHQizeskFyywYWzx0MyxVBYLGMK49vxaI7AMomFFbOFAwtLSWEbwZMawtpIgsgRzTRqgmGKF+FvT+1Pw46YB/0qcqnjoiTyWKHQmUPHPCZ/bHvHrtgwKB+OJjObNcdd0AuygMWYbvttsdhX/4C+vTpibVHDMcRXzkUGwwbBMc2F3hSOeDAvfHp/XZFJb+lOETYbNMNcRgd5S477Yj1N9oQXzn8C1h32EBEdLYDBg7A5w7+DPbff08MGdwX+7DOffbcHRVczEZuuBG+ddhnMHSttQAXAUgAM5jjLr+iwAVjc3zx85/F5ltsgXVHrI2v8QpqyMC+cEyvqqjCXnTkXzr0YBy4/ycxfGhfZo3CtdguO26HLx56IDbaZH2su+5aOOzz+2EE0+kF0btfL3yO12af/tTu6N+nGn37DaDun8eOW22GfORYdw477rwLPnPA3ujZo4rfPyqxw/bb4rAvfh6f+fS+GMlvJFKTIwQwAGbI5yuwzz574jP77035akTkrb/++vjKlz+PEcOG0Q45SJQ3bVwQB+FTe++FQ2n/7TbfCHku9OYMhare+PwXDuHitTUKOYOxzIMPORD77bsb7VyAQw5bbbsdPnfwpzF0YK9QHlbho7nGfUlwyp7Xen4RT0sGxJEhfAynLo4AaUY+lvYwTYtOmA7M4BWnLE0GM0ZEC1ppkh0HFsCbVMimJUkwrkjMMRrz1Jkq6pHTopKL4I2VUY7mJu3haGONZxQNLzz2KJrra+FffhsNf7kW804/D5O//nO8c+TPcPc3f4QFL73LDRnzp+qxlA8fWMqHz9yds3MWUP8J8lxUzAyeo0eDGhw0yypZg39Z6eVpaVGqheVrULYmpvw0khC9ByjrwTyEhLNCdEsxRmMTd5jOwUxlMuPqCqzeONkj51BBZx0FZxnRgTnwUwbMRXCWhxZsRxnJ5rgAmCug4KqY5igDmAEu4sTMJeQbcsrnHCLOzMgSphmQq6B8hChyvO4xOEcgXcnMEemIE9rMMa9HBATIOweziPkcKrhjzFFWCWSR5+EoZ9QnYhsqWUbeRYhyDpEDJGsugosi5Cmnd2RMM8BYrssXwGyI+HLMEFG2kgOnknGjruYqmO6oTwE8DDBPnnSESgcYy8m5SjjK5CPGncFZhLC/dTExwNsx5Fmuc4BjuZEZjHXADPkckIOhgrSLyGfeHG2asxzyLCuKKmDCzJxne3LELsgwD8vMR8rjAMkZZc2QywFGuTx1ghVCHRRlLeRj1TzGaiLWaOwrT9ovqkc0rw685UMLjRhTwDE9YltgxpACCQYDX4AzBGB6wIz7MtrYRjOjaAqOdAYGoCNQX0iHYgRIL3YH13teWVFPh/RxPXoALgewD5w5cDiTTihXgksMYP/sfPz/Yd2zj8Lwkw9D30N3Q7zVCDQPH4DmAT1R6NubC341HO9JVT46+WR6dbKY7uydtUCBVzIqo3zByGhhQUfp4pdDuYz4igs6osUTaBETFixNNuM3NjZRXMNbnNUMBpgZwj8DSCiALNIpQ2/oJYAeY5QgIWNcQKQg0pgKggF8o/VJY+kbCFkZYYAA4bFAW6CxmKawmbXFZTlBxjAgI6GnPL6YNsoQjBIsCyGG1sdCzBgTgDGBEadQHktpQNPeUgkDSAB6qezWuFDqxhAez3T5JyKFtAQKmRnjiwGMpZC+O0oxMyZSB2IGpGAwlhqADAMYxyp7fGtN+kEUaoam2nqUFvJbkTc4gpQRCnJSDnyoJ98hmGVMRkUrSjDji6zOBjl7lWRmcM5Bi0fCnWHsDLnqKnjxGdfJxHjK0lWwMe75YcrnqjDoc/uh7xlfRv+ffRMjLvk+Nnvor9j06b9j8wf+gr0u+TGqNx0GRNpEotOP7NfpQroLWJYF3j9Ng6SysjIItnfsWVyJS6OVlkEmk2HxO6KX4EmoFTK+sEDsclxbW4uYg1b8bujAAkYeQZNau39N9oQTXzt+OWkv70SRrhaoMuS4Mr08CTkH8UGdEzqtJI3go/qUeKVkdNhg42OeyB1P5vkEiEKDDQltQFOEGESTMjMEmgh8zFqJMtrMKGLkfPDgmU39or5QbqpG9Xwoz5MRV/GEOLAH+HkxbPaM+mqcFRFDC0rzc+/gyf2Pxdwjfo5pp1+A8b//HyZd+xAan3kLfuoCGP9VDOuPuEcOjTwWqT4W26mQ6dqpQrozd9YCxg+sBXDshYLKnXhglL2UJshY5XRHvCxdWJDJdIQ7Si/niW5oaIB2cx3lX7N5RvXfDyiyzKD84KSnEB2U9yVObaDEKEhz1iOBEXj/TSx250F1vh8sby2t5QixFUaQzqCnCQ6MxQgTfSSDmQM4CdX8xvkLwBtR5Nj2cIUkJsEzXTLQQ7rcHkpLKAOCGV+UMUsxyQ8VfGv2dLHg2OIKk3BTR/+vbkGpMoeoqgI5XodZKUEYbMzDzyiQHnULFqBu9nzMffwVLLjqPsz5y3WYdNbf8e43foXRXzoHo8/9O7CQI5QN8Z3UFa0PrdhKdaPVYgGeUKG+rKioWKazlkPvCDKlO0pbFu/D5DMz6MeKW1paqCtHYVbIGogz22iBVB8AnIkE0UniQ/tEiy8sED/LJ5xwImeQxSUH7xC3NKKhrhYz6Zz0uxw+KdE/J+GnpLxnXTRf0ppfeQXl8XJaaRmU8/WTeAl19SxLIFogWpDRwgnryspojxOWAcgVGBJm9OA/LopGGnRgtTULsWBhLXVP2AY6NvJVtyBhuQKVWR4XT5D9bhNW8LMyilO3ZO2fM2s2R0NqldQygJlhiUfRNiChIBmCmb1XfonMyxdh1wZBR8IIWrTMWDa5JfZRUl2Aq6xg77Fvcuy/AvuH11iV/L5iuQi9dtwUW59/Ngb9+SQMO/trGPqNA5FfdwiiOfxmNGU+qvMV8AUHHqZRYF+rDhbdqSB7daqA7swrxgJaVABDR48mbEf8VcnzdDxyEvp/S+rrG2DWsa6rUqfO1CWbqj1mRkfpw5UefWWgy7Gu+hRP2H7lEahes7T9WVw4CQ42LStyDqNuuxWnnP4TTJ9dh6QUY/bMWWhsKvKkwokfHLcPdlQ+OWSzxWWaWUgzM1UXQHW0ByUov/i6RgXS9iTUN4sn1MssLUdyAvARX/U6pgWeMPmlOAbC1tijmddA//r7v/Cn8y9ETX0jFfdQPpUtCPnZ1lKpBDMLAD4qTxBFURuP7K4dZCdq2NJSxLwF8xH+JL+jPQlsBENr+9hOeWGzsngHtFmabtYxZlXLDkZzE+SkI5+KehjMLFzJeerleveAr8gjJq8xcmggL+aJy5U8HKUqhw7A0AN3Qf/vfAp9zj0S6/zhZOx6ya8xYM/tUDliCDblt5a4h0MjNz0u4sd+dP6Rvp0vpbuETlugirsNTUBNxPaQFS7+smilCyQjLMhoYUE5L6PpSRm8kgPO+B3hOC5h/vz5HNhBfI18ySlKcTPjYkIHyojjZFR7tYCQzfYZuQp0KmSaKZ7Syi8nKmwmPoK8cw4Jt7uOO0XQySbFEvgVFd7ymPTWm/jFT3+Oy6/6b/gzGqC5zdLywMfMoPJIhrJEC1SP9Irl6JloZiFdPNXnVR/r9Swv1k7TENLNjCqobXQuTAefrAzlVdnCZmm9ng414UddikE7XFBBS5if9UZ0Nk1qD+tgdRJBlj/ioiFaWOWFRL7EIwq6lPPF66rgYPwHzKuZzwV0kX4SN/wocTgdUOmwizcRhCyEOF8MGWtF4mBv2j0rPvxFAlbgmKBFpXpQf6CQDz9MoKu6AmVdQgEuLCVCjAjsUPhcHs15Q7Ga/b3xINgnN8e40kJMmjQREcvK5XJoshgk0dnHdbaA7vydt4AcQgU/1KtjNQEF5aUqLhBPWABGhAUkw2IgLMh45bR4gnJeRnMciuywjCwP6HzMjMiwcOFCyIGFTGvgyyxth1Q3s9DuJPEBO5emqU/SdIQ2p/HUUgkdsBy6HKloM2t1spIFEs1Ml4MBKNIjlXyEvgMGYpdddsEnNt8cKoW1MRUwkxRC3WaL6czu2ZhQfeIJVCf4mBnzI/SFmSGKHJLEB5Cc2qJ+Ek+Lk3PpdDdTvhTAJ8jSAQlLN7KoTwxdBYFtiVwEY3ta2BalOedYr4mknOpLAjazgJUgGeGEthLu6qDWOOrPlmH27Nlo5uYp5nVS7ICEYGZyz8F5G/iPcRA8AYb0EU0qi5JcIUHludaOEaI6MPaz+ivftyfMGeMO+qECgeNewLOPYipW4nklIXaJQyXBEqBYyfF40M7Y4azvoM/m67GBxqsv43cZw4p43IoopLuMD2IBDYv3Qj6fp1OI2ialBowc2WIMprUHT147oCptpbOANH87maXwmTWEjvKwZshBMCvq6uqga7AgxxyhPr4YGOtagS2H54WT51tB4H1Mu5XYniJ38wneeGMcrr/hZlx3zXUYM+YtNBcTpgH1i+rw1JPP4sKLr8RN//sf3hk/GSVviHIODz/0EK64+gY88dxLuOX229HU3Iimxma8/OpbuPjSa3DXrbdi4byFnNIViFk/OLETn0cxFkVt6GynTpuBG2++FZdfcSUefexx1CyqZ7rHI488gssvvxzTZs3jJw2Pxvpa3HjTzbj8vzehvrEJDQtr8OSTT+GCCy/BbbfehvGTp4fvswlPFk2NDXjmudFMuxQ333w7Js+YxSYnMPqL6bPnUde7cckll+Dxxx9HfVML9J9yPfXk47iYvHkLahHzRDJvznT8+6LL8NzoV6G/HeV5NeLppHhFj4TOduKEybj+xhtx2eVX4uFHHkdDc8w2AnNmz8AlF1+GBx55Enfe8wDGvvEW7ezBqjl82GYQlQHJrhU4uBPCjDmz0VQqosgTZ0yHHbMBPmhKgtZM6bQtYpuRL2DEbDHNaOcDK2NgrYuL8qwjIadI8Lzh8PTipcijhStPTDombfxon+fCQ23SdkQxFx4Pl0Ro5qiMttoAg/l9pXqPLdDC441OYfkYYBGLK/qQFFX4kDm7s304C6j3yiGU4sPEq9Yf0aPDM/I4tvlWUEx4SfCMJq0QUzijNSmUJmjjtcq1j2f5mPy+ocSrFW8OIQ8Lmr+ghkN6sW6q730LWW0CVJgfNUP1VNRkf9QD1oRRox7E7/54MZ568Q2MGf0S/vjnf+Gh58bAWwkP3HEbLr74v5g4vREvPP0sfvnHi/D4q5PowJsx8d23cdv9o/H7i27Cy2+OQ5w049Zb78bv/3IZXp8wBU+PfhpPPv0yorgamvRN/B4x+oVxeHdiDYzbxTEvPY+f//ZPuPuRZ7kozMBlV16H3//135izqAWFXB7PPvsMHn7pHRS9oVgzC0+++CpeW2CQ03jwthtx6WXXYOrchXjkwSfw0z9ehhffmUkHXsIdt9yI8/9zGebXJ3jxtddx7R0PQH9detw7b+IHvz4Pdzz4LKZMm4oLL7kUF18/CnUssLl2AZ54/BlMmEsIhtwAABAASURBVN8I/SKo1c7Ag0+PxRtzYra1hZudBsQWQc+CmZPwtz/9Ew8/Pxrjpk+n3jfhX5fegQVcoIqlhXjmyZfxl8tvx3WjnkBNYwkRnTL0k29gH6iALgwGhyYuzJOnTEcTx3st+ynhSuqpc1hYcoD+DBB9MvuUY5+BSSE4OnqBWILAXAEvOWh2ERcGcEwajONBc7AxH8Hze4qrqGQtHiVL2P9JWBTqdf8V1ZNfRI7jIGou8nhSD2tuIHZwLXn4XAFWyY/8zsNHCZJcDHMrpo+kMyvvDqvbAmZAz5696HAWXyGEkwAXjEw3xTuiM16GJScoj7eny9PL08r5GS1slurlufuJec++gItKwt12wrinw2Yydc9K6orYtynlqbdx5M/mjvTee+/F1ltvgx/9+CyccPIx6NmrEm/QAcecYPsdtDdOOe1YHHLoXthjz51QbGnBG+9yUWGbLSki4reGr3/76zj15BMwc+okPM7Txl777oFzf3Qqvnf26dh+123hk3rkXJEutZGOuQUWFdHSUIdRd97Jzy19cfYPz8b3zzwNx3znG5gweSoeeGo0Nt1sU6w3ZCBeeuHZcGqaOWch5i9YhK232gQR6/zUgQfhlFPPwAEHfBq77bY7GujQx7wxDvr/P2bNnIF8oRLbbL8dvnPUUfjaN78C4ynjnrvvQo6n4dNOPxlnnH46tt1mW7w7bjIW1TehqrqaJ60iimyXh0FDzrkK6hsBzlDk6cW5CA4eAwYOwhnf+x6++c1vYv/998d666yPMa+/ibq6RpRamoPT25xXfD/+0ZnYaqtPMAdaH9+KheS8yuPidQFgwxfwe2Ft7ULu+oEFKKGJp5UcbZ7TzoAq0qeDJsKqemQptJrKiNPrLY9mdo0f0AuVfXtRFYc807jmwWL6EfZjIBY1ounZ8Vjwg4sw/oif4u1j/4zpF9yC/MR5SEosA+xeQoHzt8TFpZnjJDEyOhlcJ/N3Z++kBcw0iT3MDD179kTED5+eg1uQFS1aoLiwoJxWvByUJsh4HdHlvHK5cn5GCyd0xLrf19284vpYr/t6lA1Cqq2kLgiZkh7S10zDPsLcufPRzIVi/fWHo0fPCgxde22cePKx2P/Te0H3X3fdPQrXXH8dbr7lLjz/4vNA3Aj9RYGYMy9PZ9OrRyXWXW8oKvM5LJgzC8ViC9Zbfx1UcffYq09frLvBeohy3AXGLfQL1IEz3ngCamyoxwIuysPX3xB9+vdDj6oKjFxvBPr07YspM+aiiuNgx223wrzJ72LcpFkYPWY8chVV2HajdRC1NOHOO+7GlVdfj7vuvAevvc5TFU8CLXToHDzYa599MXKDkbjjjrvwt3/+G4898jTq6fAX1NRg2FqDMWhAvzDOjjjicHzj619Ev95VqK+vh65fK6I8AC4i3Bo7LibGPjfLw0cFaCFmIzCJV19XXH4FbrrpVtx19z2oXVgT/sx+S0sMx/zmHNZbZxjr6YM8xzI4KGh1eJPN0fbQGm10lyCCkh7TuLAbF5CWXIQ5pUYsYp9FFtFpGyAZ2sfYFjODWQorVX9DOH0Y6xbwQIEcj03NFQ6NfavgC7mgR5RY+k2EQkbwcRF1j7yEN7/3O8zgaRqjXkPLjS9g8i//g/Gn/RZ+9CQUigCbBxcnbB+QhwOzorOP62wB3fk7ZwE5dDPT3ENFRQH6cy3672+zUpXeEZ3xlobfL195enkZ5fxy2szoZxNwBENPXV0dnVEDTBG+U1mO/BDvgq8wW6h/UM3BJw4D+g9AIR9h6tTJKNIplvjNo6qiDwb26Yf5/B7y8CPPYH06/nO+fypOOeVMDOzXk7vxRuQiY4sTRK6EihwLpBOq5kJSYP9Nnzadtz0Jd/4RJk+bR4dbRENDExLrQcE8J7ChuqonKnkqnTN7FvQju8ViCTNJ19UtwoB+veFyOWy17bbo3yOH2+96CI88PxZbbLElhg/og+mTJmD0C6/wg/+WOPecM3DUd76Dgf17o1hqQl19HUa//Cp223UHnHXmiRg0aC3cd8+9mD1rNvr06Yua+bPQRJk48YiiHIawPH4eQmNzC8wiFJubQx/PnVeLIk8/4U9+uDzHZQ+UmFbkNcqzz47G+Anj8a1vfRM//sG52GuP3ZHQgSXc7QI52jVGzoCIrY2cpX6Y9XkYEvJSz+xJCYi6UGhuKdK+06D+aGYjFhaAeb4FJY4dR/1Bp+u5oKwqzVWPbGa0keMRSTjiuHXUYb5vRjSkL5K8o12VYlwQDFSRNmfOmjpMu+wWFGfOxojP74v5/SrR/zOfwoBdN8H80c9h3JW3ALUtLFkh4bgEr2oRWolOPq6T+buzr0AL5Hk9oUUF7Fo56faAsqd92tLiZVkCmckpktEdYaVnoHQzg04puVwUHE/MK7C5c+dBaZlc18RGtcqGuQd1Jo8LweDBQ7DX3nvgpZdewK9+/gf8/vd/x7nn/gKj7noYlVV90LffULw5dgLu5neJv/3jAjTU1WAuHXRjA/OzjwzNLLuEAqObbLY5Nt9yM9xz9934w6//hp/95Hd49bW3QDeLugV1nOgVcNzJR3SwhaqeOODgQ1A7ewp+87Of47d/Og9/53eQYYP74TN77wBHBz9gyNrYdotN8exzz6HJ57HPXp9ELy5iAwb0R6FnH7zx1ls8jdyNKy6/DIsWzOGCMZvXV8C48eNx7dVX48orb8B40kMG9efiMgj7HbA/Wupq8btf/RZ/+OOfeUX3I1z0n0tRv3ARPrHZZjAzXMUTyB//8DdcdsU1KDY2IEIM46JS2aM3F5XGsFgOHTKMsgkeeeghXH7xlXjqicdRbKnDgrk1tIXB824/x5NTgSaP4OHZXjhGQCNRQoFSRJ6weoNO3wKNYY3nmvkLMX/uXCD20F8lrssDc1BCPReYIhfIxNgGwSpWmyaFLAjasBgBzdwJTGupR2HoQHhuQLjeUF9DKTJa3OC4VtSPnYz6N8dj0MG7oN839sOitXqicMhu2OiC76PfThth0UtjUZo8jyUCSc6jGHk0s5IV0SssBt3ParaAGQcrddCiUs377dYoOR0HTYKOU97LLZddGv3eXEC5rNIVd3QOchKizQzz5s3jQkPHQzqV0burgqZLCs4cJ18ORuf9uc99hqeQY7DpxutC/7Xvccd9B4ccvDeqq/M4+vjvYsedtsScWdNxyBcODn/ufvjg3pzgCYaMWIfOeGP04emE8xz5ip74xjeOxAnHfBOD+/fA9jtuj2NO/C523+UTiHwjKljeRhsPx7pr9wNYwrY77ICzTz0Ge+64Jap798HBXzwMp/PbzLA+XHy493SFanz2kM/hgE/tjiOP/CI2XH8YnMXoO3AAvnP0Mdhs05GomT8Hhx56CL78hc+gd3WBC2EPfIcnl/333Qt5eqK9994Tx3z7axjIPJttuhm+/71Tsfeeu1OuEp/97Odw3P99AwP69MT6G26Ek085CZtvsh7WHrYWvvmd73IR2xVDeWcfuQgjN9oQG6+/NtvhsfPuu/M7zZE8sTVhyOCBOP64/8OOO27B8dLMU18Ftt56c16z9acsx4XMzQ/fRnuz0V0qaAy3V2jq9GlYVNdAtuO6YuG7yjwUMRMtqOMqqYXFzGD2XmCmZYTOJ2netfDEVJ8D5lV4NFXnoP/3RyYmGzpNNTnPfiCnBDROmgfUNiO/4dpABfVtbEIUebjeHCcbrIfqogF1RY40sHUERrWoJMTo5OM6mb87+wqwgAY4x2kYrH369IF2TSpW/AyX0+IJxGsPGb8cL41un1fxpclmfA7bMHAlW1NTwyuX+hAHrBWj6z6afdSOhyw6aActktXVdIT8oHzUt76Mo7kgfHL3bdCnZw6FqMTvJUPw1SM/j5NP+ha23XYzfHr/fXH8UUegFx343p8+EEcf/R2M4NWT44dsuAr0qK7CvnvugNNOPjr8Xy2bb7EhTjz+SOy0/SYYvFZ/nHDCt3DAfjtzcgM68W260fr42uFfZPnH4qADP4W1eB2Vp2MAr5JKtGe/AQNwzHcOx967bYEK7pYdXYBFOYzceCS+/c3DcNwxRwUn/tkD96Xc11CoLGDkhiNxJMs8+6yTcMThn8cG6wxta+vIddcO///JKaecjM9+7mAMGzwAEXfgEcvcbpstcPx3v45vffOr2G6nHXHycUdhj1235VWfw95774WTTzgKw9iGisoq7M1F6+Tjj8WhX/gsNtxwHZxx2jHYbtstMHjIWjj51OPxqb13gSU0NL+nRFEEcHDT1SF9SJHPVT2Nrsa32eIx28LvYRMmTUJLkgTVIm7/SWKRizGhtAjz6chjntKBFeB18QEe6mEWUSeD1oHaSod3izUoDO6HnlXVMP3jaTBHm0aU4u0YkgKgv+BQSHKoaHJAZQ/kKiMkY3g6ebcGflItvOUQ9Shw4fRIeGqv5GrSg32m4fcBtOtQlDV2yO9mriILmNkSNfXu3Qv5XB5y2krI8LJopWWQyWdY/I7ocp5kMsj4wgLxhQWiQZ8QMF8tLS2Yx+sCXSG4MJKWbAtFulhIlU91DQpTP89pWeLO3iMuJdC6E/kYXj/dRUH9deFcaDQnH3fdeU5g+hn4XAH68dIcuLNlHybmYMb8STNM3igBHPNHUcKPoAnT5MBKiBKC9wBlPMhjmfQBlPGIHGB08o4A1plw4tOHIMdFK8erKA/wzaWF+R31SEpFipWghciRxywAyzNeP+WNZNEj4gLlVC4LF5aMswieTkT+Hmyn6gQTIi1arEHxCi5iedbnQr4EOdokb8YFClAevlOa8mSwvAQx2+ZpQC4j4A0NZA/PchPqKnnpLwzqFiBEVs/LzNgFCTSutYmbv2ABZs+bCx9F5Bm/Lxg/kDsU8xFm5kqYFjeE6yWpjlX0hLpotIT9osU55veTWdaEt4s16LP2MBTYjznqIjmNy0ra2dOwRcr13HJ9LFx3AGobm4G1ecoc0RdTrr4B73z1x1j46NvoseEGsLV6IXae7TREJUHC3Oj0w+HW6TK6C+ikBcw0LMDBzMmby4XrCcYY92j/aBIIMn453REvSxcWZDId4Y7S2/PkJLK8ZobpM2ZAi4scB6NZUnu8+uIyYTlQk0xP4xTydIrCCXd1OTpQk2wcMaWKknlAWz9+XUjE4ySOJMCjjhaRnCY7SoBL0ByD7pNZ6KzBnV9EWTAffA6RVTAhT0dbAQOXEN7ZR46WpIzLVdBhF1EwlsO6Y8+6vXGRA8xFMB9z0UgAfgxnNpRYtkUGLi087RhYIFSWUReH9CEXWm8KecaZv1SK6UCpX+yhRTKhLH0nF1HGWQdYn2Mm/cQQPFMJYL6weHCxYhLoaqE6WQpMDJaBgEEdE2gRcWHVIk2+FibJCTsRHoufcnoxdxVRqpy2V7uol3Q2M4wbNx719Y0osm9dFLFLaZsE7F2P2shjalMtZjYuSocDNVUpTJYVIJrFyTSLgTJtIQi0xQIh1hL5A7f1pcRWiKhbiYuFrt47ROnKAAAQAElEQVRqdJpaNA+LqhyGrjcCxjEHVszug/rCmCdPKJBRzUVl56t/hZFnfgsY3BPbnPZNVGw+nG0sonq/3bHuud9EPLSKmw6PHMdsEhlamDlB5x/X+SK6S/hgFuCM0whoA8As4wHOGfr26U0e6AhKhDjQnhM9hXRCeA0mAlqfLL68uDUbx+SS5b1/foC+KYCHoXZRA+YvqAXHZZhcWbldBWuSCII+PB3EBjpmOllhTlY5zoST0AiwhO1qQUJH6y0X2mNRia0sIedyhDwsYkn8Mh8xtWA5mPWEzxlPl7SGywO8SgJPJ44zKzKDF0+Z2K8RDGTBIke+8kYszJFHGhHMESibYsqWWuDNcdmLAC5MDgUUHBBZCSD2yAFRASwaFfAomAfg2BcGow4smMGFBSrm4hizfKAIUC6HJtCbIKZ+jLJMg+Ppy7jIGet0hJzLwRnLMtZDkIm8Y9w7GECHC3jLwzGu33WwJE9dmcIB0kxVmtiW2BKAJxgXJ9B3gVLJ08YRx7VBY43FrIJAZUA9WsETB6BuCTxaSgneHTcROrE4GYMLasKWgGkUgcbHvEKElyuKmJArosViNLP1+sYRO7A0SJIvR9M6YtqAVSqvwJEWiKagQsjTHLE3KM5DAm0BaGOmv7+WUJ4mBE2GKCY/n8OkXIyX4lpM50m0Mt+TV6WDAeZPWGgindlPYJ+ZgX1jsIreKIwcDhtQAAo59Np9F2x86W+w6d3nYeO/nYzcpoPgIkOBhUQaA86xrx2UH518XCfzd2f/wBYw5lgMmlgCcKiZGRw7V1dgCQePeODw02BPZdDhs7S0pfFViNIEogVLo5WWQSYjLChxVyeYOn0GJwSlqD/fXSsEU3OW0o6gVxRlnOGpi+HwTxnwTk4uRo4LhHEBNw+ErCSME9cYM1CeeelFORU9ciwPdLZwhoiOxsBHNuDJxQhkA4wbTCIgSUgLduYgvgBwACLGHSkDJAjAteKEWBBxwSIJagozA18E5XUIPADG8eNZttqnPYeHgzwWa211kzG081U8tNlYDvQkQKAN2T8yAMYCKE3lslBPj2dsu666YvKdUYI2AwstMR6T8ARj3hj5UB/oKSNqQG3QlBhdsmH1PJ7VZgBIbX2g11+IYAKtRb3URkVIOraBTUETGzknSvBWvAgzHReWXISomKCyBSjEkBT0p1JKHB+xqfUID4sIWK8laKqQo8kFeebPk9YJI0cbQzaMHFq4kC3KG+ZXAG80zsMkXsE18Gpr2NC1UVmogGeB7AaAGMpHHTPauNgjisBhBXBMoIqnknUGo+fW68IN6wFoY2SGyBzMGcyMWxRidP5xnS+iu4TOWkAOOisj4kDo27cvnAYCmWYWdlAkkcpxNDKS0iTKgngCsTK8LFppgveTVbqgvayZIeHuf/bs2Who0LcFSXQt4BzXGtCqlAU8ceJE3Pi/2zFt+mzGc9D63cRJndCleHoZRy8SsW2STmCKARYhe8QXhLjX2wcp8QTipCA+mIayx0LcyjjtSaNTU62smDvfBJFzKNGRJ3TMCF6EulhZCcZpTBkVbHRojmk5giS026UPBwtC3FTEk48+ifvvexilkiPLAZ6BiBFmZwQdP6lOqTVmz5qOO+68C2+/O0HZCayJ4+CdsWNx4403Y059HXJxCWOffh6333Ev5vF0op9Oipsa8NxjT+Ku+x/mXX9jxxWtNC51DGULE2gfmpnjN8Zrr42FfqlVca9XkKNdSGdx4RZeQU4uNWJMXIc5XCDBb5857+BoYJqdJvQBaEjEtKl+/LdILDpmlW2YtLqxiofGihI46gB2B5pYSLNOSbRlxP4WTI9aMLp2BqYk9WjitRcv6DBsxDBEXNTMTFW1att1EJvcdZT5uGpiZm1N1+CtrKxE7969Ay/hAMsWGDE4zlsXl/cOeqULVIawIKOFBeW85aGzPJItB/HNUr1L/JA8bdpMOuekXKRL0EaXB51SNHXlfKnV9KnTcPOtozB9Vi2am0t44rFn8PDjr6KkmU4DW8Ltp0fI6TltE+bzzFcOjDIF74GUEwFMoY+gkyHFjKIRntRmRudhQS8yxRKQXByM1x8ec+fOxM233IkJE6dA5jZq5dmWGK0ZiNLTAQlm1nhhE0Rh+pTJmDZrNtuVIPQXP+A/8dhTePCR51Gkx8t08ixYpw57X50A54z38vW4845ReH3sO3KtAZiAN998A7fdPgpzGxrhWNbrL7yIW+94EIsSIGG+puZ63H7bbXj+5Tfg6Yyp5CoKxnoERMFuxrcxYpg3fz4mT5oMsyVdoexFgRDMDGZG2tBckcdEnlRebJqP13w9plZ6LKqwsIjwhgoVXAzySXpSYbcDhtDLvhUrLj7XIbRwmLAboAVHPHYrwMUi4XVVvSWY1VKP1xvmYaI1oY4LShNi9OjVA8OGDYH6AXyyPiTZZYLrMpp8TBUxM5hZaH02kM25tkVFPC0qwssDoaDW1/LIl8u0ZuOE56SgZypPy2jJiBaOef1lRjdH2enTp6OlWGrLq/RMTvTKgfeWqjoFi1OSsBuNNavBWQyDIyQWIeYVQd2ietx77z2458HH0NgSg0lgI5iH+TjTYzq/xC/un4RxzxJ09616KCJx6PGMJCwgkUyA1DaL0xAcTKKFgSeiLCOzhQUk8R6CUC7rjPiNY/ybr2PUqPvw4qtvImYen3hmM9LUiRkVj5mvRHkisDtYOmvg8evaa67BldfdzFNBEY5f0tV6R92LcYRS4hCUYRklGEmVp7JTYDWI+cr0SVg3KwZ4AqmqLLBJedTVNzMf6OAckzxLdlxE88zHZF5wKY/3BXh6zZj5Hn/6CUxfUINdd94F1VW805HYKoLUpgh6io65WaOh8O4747ixaA58qaK09iC+mcHMENNeDXT8UwsJXsBCPOdrMJHHjRreXxVzgKcMC+OiihQSIPIp5IQVJ2gxaMwDRR2l2XF5rjI5AjXBVJ5OXnYL8YifjclcUJp45dXEuSY9+vbqhbUGD4YxkjAfA1gpY10nuK6jysdbEzMLk9PMYMaP9bwCy+c56gBo90m01KBJkCVmdIYzfke4I5mOeB3lLecpz4IFC7irnsv55IO+4r2f3uVlrCxaeng6xBauF43NRTQ1NiOmwwUcWryhN+185BFfxhFHHoI8d4jyknIc+tP++tPwLZzMckA+TtguhIWzrqEZDS0llCgo3wQYYtLNzc1oIOg/tCrJIcMj5ilOJ7nmlhY0NjWhuRinJzrq5OkRmluKzNNEaIF+RyJmHi+gAwLHwRbbbI7/+863setuOwHkF5ua0dDEslhuE+km1tdI3VqYKj3BcikG/VmVhkW1mLewHouaSmihvuD1jWd7zFVQd0B/IqZUbGa9HjHtkcgu7XVi2fSBIJtApegNjdLeR2CTERwb6zZHV8K6c1pESkYVPPSb2p4LeVT0GP38y7h51AMYuvEm2HHbzRCu59g+Zl3pQbqrEuEk8aEdsn1tbS3efXccSqWYpqbOEqCg0oiWCAk7OrTVHBJuSFq4sNRyek7gtdQLdbPwSrEG43LNmF3lUV8RUUblgfYBaJYAZLZiD0fjVdJOjnZsiRxq+O1kMj/OvOJr8UzzbDyPGkzoCSwiP+Fik/MWfux8vWHD0LOqEiwVzrEOc6S7Vuh6GnUt+6wWbTTX+vbtg4qKdDfnXNpN6WDnxKZWKU2ig9A+rTye0Rkuz96el8WFBZLNsGiB4jEdVRRF4c+CtNBJiq9JKL2VrvhqAzqM+bPn46LLr8VpZ/0EZ5x5Ju7jyaSYJPCclI0Ndbj95htx480PBOei37u57OJLcfzxp+GEU8/BhZdejZoFC2FswAsvjsEvf/snHH/yqfj+D36M+x56Ek38WDt77nxccOFFOPmUM3D0MafgT+ddgNffGoeYzqC5VMQ11/wXp5x2Jo46+hT8/i8XYNKUmUxLMG78hPBHH7977Gk48bSzcfnV/0NdQxPobxDL+RGmjH8HF190JZ5/6S1qkOBPf/gDzjn35/gXdTzpxFPxg3POxr0PPYVG6gG2x7NdCxfW4s9//D3Gv/MO3hk/Baed/WM8+9yLUB/pm0ttfT0uufwanH7aGTjnnHPwwMOPc2EBHaDHO9y5n/f3f+L/jjkVJ512Dq678XbUUieNuiROeBJJEHNxinKVyOU5PlUnNQtBTjmJUOHobbkDb0GR8kXcdM3duOw/16DHgBH4xrHfRd8eFVxUsAofD6mmCp2LiByE33zzbczk9aDGb46nQsmUj9dymplCCD9pxVWiUPKoLNKpkzubp5aXrQ6PNc/F483zMLZlEeYlRdRyaW3g3G3m5rApl0NTPkIzFyNBUz6HRqbNoI1eKdXioZZZuKdlBp72CzDJtfD7iiFXcihwkS5EhfBDIZWWw3rrjIDxaiwcfwxwsPCPaqyw0NmCXGcL6M6/ciyQ50DsxaOuBrYGvZy0avKc3eKltCbLe0FpAskJOqLLeZIRiCcQLchoYUE5L6PFF0hH7fxmzZrFCes4iVO9lLYqwYyTjCD9BC2NTbjx2hvw8itvYq+9P4XPffYQfk8oBZXkh2PfwuuZJhQ4yRNeCT36yGN49vkX8bnDjsDXv3MUBgweggqeYN549WVcesVVqOrRG9/81ncwZNgI3Hn3fZg2YyZq6xvCCeQzhxyCr3z9axg/eRpuuf1O1C6qCx+B7773Xuy6+5448ZSTMHTECPTg97JZzHfJJZdhzrwafPUb38D2O++Oh/gRfezbE0DXDRoRWiASft/hOgFPh1IiYez/OXMXgD4NRxxxJHUr4DbqMWn6AnifMK+H/pT95z9/CEYMG4rBQ0bgW0cdjY14QvC8guIxCfNrFiDHK6wvffELqK6swv9uvRtTp8+FvjVdeNHFqKmtxzd5Otpyux3xwCOP4813JiA2uooAhrrGOp58EvTo0QtiJcGaVIy1G3feoONOeJJy1Le+oQbPPvsYIur/qf0+i759+3Nxi+GsFHKtypcZFwFOIE/Qtecbb7xJhyxTR1wo4zZVlC4QQzgDGhjGNkU80eUIRnvHLKGF7a3nGJlXMExEC16IF+Lu0izclczCKMzGKD8b99lc3OsJmId7BX4ObmuYjIeaZ+Jlyk+1FtQb4BEhhzwqfJ4LiU48Ds20pbGOXn16cdytBQpQDhKGxoOAsS4TXJfRpFuRJSxgZhg4cCAnYMSxrAnLMcTJwPcSckuLaCJkaeX0snhKK5ctp5UmKOeZWdAt4ilFafrrrpMmTYSugczSNPFXJ0ybOhVvv/E2dtttDxzyhU/jgP0/hQMPPABRRYEu0INqwrmETrKZCwvQt18/eO60X3ptLOqaithhx52Qy+XwxqsvUdZhj733wcC1hqDIXXueJ0mXL6Bf/4HYZtvtUVOzCG9zpx/zqmLWnPnQVVjP3r3Qq3cfvDZmLKZOm4Uddt4ZPXv1wDu8dpkzbx52++SeGL7uCMhpVFT1QKGiinqplw2IciRKiFwEju3x6QAAEABJREFUCsCSEoxjYOiwtXH4lw/D3vvshd13343XakXMq6kNfaEJrQ3JZptthr6su6q6B7bYanMMHNQPLjK2wWPAwAE4/PBDsd+n98Uu/L6xqK4Z9Y0lvPX2O1i4aBF232NPDFl7GJgBhcpqSC8PPkagM23hVZ7nKSqifhoPnhqHdL4SisTE+h2XiDKFgsNe++3Jcipx3VV34OknX0fCXTyYh6KrKGgsplVpc+acw1tvvc3+qqEuVJZJ4oe20L6MdhwommebIsroDzA25IEmdhGNilzseKXlEHNRqOcGZQ4/3s/gl/vJaMaEuAHji/WYUBLUEQvqMb0iwZwqYEFVhIUsq4GdV4SBh2vqZTyMRPBRxO8uxvOMx1prD0Vlz2okZqxHlgalU0AXetiMLqRNtyqpBTh4PXdEvekU9JNgYpppRgMaSgE4sLNJsCysvOWQyYqX0UvDHcmU87KJKJ5A8dnz5mPOnHlAq77CcjplmmNVPi2lZjS3NKC6Rw8kEeCoV98+faFfOU94NQXj4sJddMJriTyd9qabbYGvHnMC1l13bdxz03X401/+hbGT56GhvhazZ0zD+ef9Db/59R8woP8AHH30NzBkrf649/6HcNkVVyPmznXj9dbBJ9Yfzp2kodk79F9rGI499hhsuflGeOqpJ/G7P5yHx59+BSV2ok44l1xxOX71mz9ixqyZ+Pa3j8SmG68Po4GoJssAosi4kCQIEzWi57E8PKFQKNB9eaClCRWU6VFVYJmGhAtiTKcJFuDpeoI7ol7GMj0N4CMuXNX9EPGu3vOKKm5ZhMooQmWezorfPupqG3DJpZfht7/9M2prF/JUdiQ22nBdOjkPcyyFsoXqXnBWj7mzJqGlOWbJDo2lCJNqiqAy6K2P8DyxJNRQC9LBhx7M672jMayqAaNuuBLvTFuAFm23mVNjT+OG5EoMnmUnbENCs9AixSJefvkV6JsUYOQrHWFRFpVAI7Zj4LSjHGhZhxLN4ZWf38kcO1R/Kkc/RRdbApDvzSFhX8QRZXMORUKJ9ou5GMfECfk0OccNS3ER+zoP4zgE+9MHHRIkXMBVrmy08UYboyJfyZINDhG66uO6qmIfd73MDFWVlejPnbOZcSD7NpNoIrZF3ocol10avbQiMnlhgeQyLFpgZpyUmkQhhjhJ8Na4dxE+fnJCaXIoZVWDmcHMMGTIWhi69lp4gg599Cvv4LVXX+M3lQdQaqrHovlzaVdD7HN0EkBSX4MLL7gQt416CDvtsAUO2W93LOLH3HEzF2DTLT6BAf164sD99sMvfvIj7Lj9thg3biIWLKgNeMDAtcLOf8dtNkPMchobG7CwoRHX33Q7Lr3kQmyzxcb4ymGfR8yFa9LUyRi29gjoJLrLTjvhBz84DZ/7zL6YPXMWFi1cSL/sYDKYo050TKB20tCRyY0yjHY1MxABXFRyPD0UuGPWCcXD0R0xn/ccP3l47pBfpAO97LLr0NwUo6HFoFuwioLnBiWhHRZxl12C/j+YddZdF/3798MuO+2In/3kTByw3x6YNX1GsEGBDtGz8tg7rL3OSGyy4TA89fAo3Pa/m/DY48/jwitvxqMvvI5td94aA3pEcOaQ8ITnqWQCYP2NhuPMEw9HvmkWbrvnKdQ2eto+HdNm1kZTdIUHM4OZwVEXz1Pk6NEvYR43P+QAcExzxAwG2i7VibH36sT0hJ2QsBwz4/WUAAg/dODABQTQ39JiFaBogFAOI0kGrXKe5RjrjswhR0md6hznjk5BEWWNLx8BOWe8DPPo17snhvOEGlkUTjCOlRjzKQRA13lc11GlW5PMAhyvgYy4m5FT1C6lzZkvHvNh0ItfDsqoeDleGi259pDJip/RwoJynugMlCZIuCMW1p/En8prJ+mt+OqEPv374Qtf+hKq6HUvu/RyXMgP6s10xPoT73Nnz+G1VwL6CBSsBMerpx122B4NC+fgX//4J+4adS8232hD7LDF+th6ux2w+yd3w8svjsZ5fzkfl196KV564Tk085vNnp/cFfWLFvLj+B9x0QUXoAc3A3FLM2p5JbXzDlujwLr//c9/4grmWXvwQOy8/TZYjyeazx58MGZMm4p/nv9vXHThJXj80Ycxd84cxPL6tCV9OPvYANLex0highaYHC1KHrgs9OjVi6iEZn7XSXgl58X3HsZGbbzJplhUM5+O/wYkpRa200GLQ96xHNYh2QEDBvAkVMLCBfOw7vrr4LOfPQjTpkzCX/50PnW6GE898RgW6A8t0uGB5cI7fsepxGFfOgybf2IzPPboY5S7kHZ5Dpttsj4OP+xgFPJcUHgacM7oZYthT+3MYdCQodiei/H4t99kO+eHzYgZZbByH6mNVs+7YEENXuXGQmPTA22LiKeQgCw20wcop5WWQcYvx6JXBsiEYD+vs8466N2nJ1aBuTrdjKUsKp0ut7uATlogpgPRIO7bty8q6aRUnOIc7mHAixavPWT8crw0un1exTPZclo8QTlPdAZKEwBGR0ENOVsnTJiIhsZGcNYC0DAz4lUfzDlsvtUWOOO0Y3Hcd7+Kk085AaecejJOOP4o7LPHduGXyQ4/4jB8/bD94QpV/OayP374vZPxnW98FSeddDJOOvbrGN6/J6KKSnz1q1/B9888Ccce/S2cfOJxOPGEYzFi+FrYZccdcM5Z38M3v/ZVHHXUt/Hdo4/CKScejZEj1sJ2W2/GPN/Dscex/mOOwvdOOwaf2GRdOuYcPrXPnjj7zNNw/DHfwonHHoUfnvM9bLrxSMhacibOeQxfdz0cd8JR2HbrjRDx2uTwrxyGIw8/BD15xcTLEX7g3wknHPtNrDN0EPMlXCCS4MTlfPY54CCcdfpxOPW4o/D1r/KUUFXAF7/0Ofzf1w5CdSFPWWCbHXbEyScdw11wH1RU5LDffvvg7LPOwAnHfBunnvBd/OCs07DRBuuxbCByjj1M4C555MiROOG449iekwkn4KwzTsLJ1HOtAb0oQ9mKAvb91L44iXX3rs7B0WnLhgd99mAc9fVD0b83PyZwOKTjhsRKDT6MQ82pN958k6fLGtZmHJocq6SkQ0pRjHqSFYL4gWj3yvjlWHQ5tMvyoaMxT6H5fB4bb6T+j8Lc/9CFraKMbhXV013NB7SATilmBuGhQ9dC28P50UaT0EAmWiIsL2+JTIyU5yunmbRcQdcjzkXcaSeYP38+Zs2cXZbPSGu4CUiuqkB9Ik7KQQP60DFvjk033Qi9+/YOzntDnhb0S3ibbLopPjFyfXjupvN0hutyodh5p+2x8Sc2Re8eVchz92906I6efp3ha2MbLlJbbLYxBvbrjTx5OTZpBD+ibrP1lhihn+7q2QPb8uP4WgP7Bgev/tt2m60gGDKgHxyPIEbnlY8MQ3ly2Y7lbb35plhrQH+QBRZJ63CB4LtHzz7YYcetMXStgcFZb7TZJthi843Rg21iteg3aDB22HYrDOaJjGsQnHNw8DBibUY22WgkttliU/TixiTiff2mn9gI22y2PlR3LorQb+BAbL/tZujXpyfLN443h6FDBmKbLTfHVpt9AoNYbmQG1cViuRAZcrk844ZePat5OtkY22+zNTYZuR5tVcFywTTqzvrXXW9d7LjN5tQ1YtnkmcNw2menbTdH/749WVcEPRprZiZypUFCm8+cORevvTaGGx8ux4x7aqq6wZNA+4pTfsotp1MOVplzN/PoyfG0/gbrwMwImQZdF4ex0nXV+3hqppsGwMChSwAG0XHIWWinZfQ4pVIp8MsHu+gPAqEAvpaWh0khKD0QfIleFlCEC0qMVFePt99+O+wKY17LSPcMJLfqgHbkZJT7yrdWauaQI+Q5+iPa0+gAC5y8EZ2sRQ4mJ8N4jqtFgRlz9NbmcshFDhRHxBeLpBwCKJ6nw1Y6WJbKyVEmT6EcyzEzWC4H5wyqM72Dj2DOsSwgAqgPMWUpApgxEOjFXb6KcaDgAGd8wVrltXAAsAiOvAJ1dJHBWQqQVJTnfTzzAiCbLErmjFd9gIMeI1/tihini2UbJKcy1CZnQESGIwAGUArOAMZd5IgMjnG1Ve3MU4e82kAepFeuAAfWzyxRFAFRATAXdBIfrY+ZtVIrBmmMaqwlnEiaKwkXkCKv+5559lnU1CxEKfbsYfYyF/aENhaI40mXa6ByEpYh3B7K5VYUndWRlRfi1HTjTTYMC0vMNmiRAXmZTFfE5X3bFfX7WOrk2Cueu2M13szQt28f6G+BaWIWw10196KcEEoX+DJa8QyWxle60gSiBUujlZZBJiNcDlm6sHPpET2Xy6G2dlH40U3PiZnxnRonwVUEOn2AjsxxIgrMjM7QwdH5yREa9TClM55O2MCA+OyGgMF3Wg4pSyA5uiRi0UZcDszF8lgN61A6nb8pnwW54G+ZaMY4CKY0yQhEA2CaINRjBZJG5w6W50inutPKpA1gXQ5gmvIboEAQX6D6BEZe2gaDo/NkFEAEmJZaYzYP8G1GOrQxhgXsiZkivlOaIXvMjGkEMkzgwZMMIUSoVUj3cCyHXHjLEQwRbS0dwMfMQhkkV1goH5tmFk4V48dPxMQJk+FhiHjS6mgBUT7wyTDJ5QpmaRvMFuPlyrgUIS1kGVRXV2PkyA3C6YrFB7yUbF2GzZ7vMrp0K9JqgcVrhAVOjjvIIUOGhAFlZpBj1sDPAHwyuhyTHSZUOS+jlSYoj3dEZzzhTF64HJQmEC/9WIzWE0uEadNmYOas2UEP6Z1w1yi5VQV0aWE5cVykBeD3ADkWa4tr35dOAzk6OV7PXbango4fxQGPJMSNlGKeWCC6A2CXeQKz032pFMkor0oHna54yp/WCT3UBQGUlsqDuQU+7OsNjoPC+JFc7bHglFM5b46SSk/jQFqP+HLiUCrzgk9C2ZgYbJcnH4QEEaSNB/frTPeGsich7ZnOsslXmoDZ0AbQw8TAcIywfgoloSwjNwnAF2LLsZaINiBP7aX0yggai1HEejhXVL5+b+qpp54N/28KP1Ui3Zi1tpu2SQQSJCgvEYSXBkpfGWBmodisXkUHDxqIoUMHg0aDEwNd/9EoWHVadte0XBbgGIdxUmbCmgiDBw9AVVUVzKxtwGfpqwNnA7993eIX8oWwAMZUPOEpZcyYMWhqagy6m6UTp32+lRX3LFhAxJBRmQ6pw6SLC44TSF1uCca4ZGNikGsBs4D3DQklBERtwbO8hCAs50ASnir4pdqCiW25ozYqI7imhGLAgmICXT7SR3oqr9F5G/UW1+sVQJQATEXIJzlQF9qB2VRWAi4KeO/jyUoIqli/i5ECGczHNwMJn4IPZahsg/KxhoBjSvlQb0Jq5QVtXjQONfY0Bl8YPRqzZs1BC0/5+pF3x6tMpWca+FYiw63R1YIyvcwMOu1vxu9aFRUV0NWqD/3WFbRctmm6F5Vl22fFp2pMvA9wPEG7Ue9jYg6uCFxQqjFw4AB43qv6hHxwqnL10SAsB7LbQjl/RRCtmUQAABAASURBVNEqXGUJC0SXQ8JFJPzGNRONV12ayPPnL8Qbb72LYinhYuPLFsWUVh6Kr7RgMJbdHjT0U57eFKBB+WbfLI6nlN4p6J3loyxECy8LJKN8gsVy742Jk0Emp3hGt8dKs9Cy8LI03UIkpZd4WxpLUatOjDAwhwWQhCiEdhmjGYDpCNw2I6GDx8gjMAR5hLdi4GOt+cFH9ROtkMAOC0sWMeeDyHQ8pfVOmTINzz8/GvrFVKnjIi2aHlpcsnHLAclmpfnbeCtEt+UshFVL7/TwZlTTkOPc6d2jZ7j60k2FRCxYcEXaDivl6foarpRmd+1CjeppUXHOYLyP1iITkR6+9lBUFPJAor304t2eJgKzhJDRGQ7MpbzKZZZGLyVrG7t9Pl07hESetHTT5cE2RBEmTJiE6TNnwasx8BTxXGB4EpAjYGxlBQ1wAagPeI1lBmoEPiIiKB4x5jhhzXJtcZO8U9whBygVFt6uDIP0kuAgWZBvAK+WLOTRG+SBjyM2AggGMB2qqw0b+SAISzalYSYiIEiWYDC+ARCDlAUwxow1IwBCPgfhyICIcWO7HIw8MC6kmENEngVwAMtKwchBGTjSgpQPPcZXGbCKkDsKbMd3jnkQ7Cge2A8IbWbSCgnpeFpcFJUhq76+EU/y2qupucgRRwaPeBx1pDV3PNcS8piJ0kE/kksEM4PZe2EJoRUSYR282nTsAcQGlygObLThSPTt0xuRi2hPBydMgDnAgCUAXeehdl1HmTVeE43R94PlaqQGfXtBjz59+gSI6KTBqSGJzKkLC8p5GS1+OWT8DCttabTSMshkMix+R3Q5zzkH/QROU3MzXn99LBobG/m9RRNaUo40T12mGaL4igeVLED7GRjqNHIFaareihkQ+OnbSIvCcj1GKQERQ0rpnQGZHQSmBn06SOqIRfGgFNPKSMbSkPEynHIRspjerMsAUa2QxtI3Wp8lY63M5UaLc6eUsSZj7hTSN6MrJZgZEm5WXhj9EiZPnszxF4d6svEaIl3lJX8RdFlsE6qPKDJsvfVW0CklJK9Br+5FZQ3qLOMOZb311g07rITHgGySZFhNWRqttAwymQyLX04r3hFkMhmWTDmtuKCcJ1oLi/C8efPDH1Y00wQCzAxKQ/fTbYEVYQENKwEXlLd43friiy8i4XWs8ZTPbUyoQeNwWRCEVulLCgtAXWMUCjlwHwbN88GDB61STVZUZR+JRWVFGaPz5SQsYkUAi2kXzIyDzWHw4LXCjxfjfR5NnEyknF4WT2mSFWS0cDlkaeU80eILRJeDmYXTiHhmFnaOEyZMJC/dopk5mKWTSjLd0G2BD2eBxWNoQU0tnnjySTQ2NYdP23GcjrUPV+6qyuXBqcBTVQlRLsK2227DebGq6l6x9bgVW9xHtzQ5zPagXVAG+imTJJwewJMEkHAgc8MEeA72VvDEOpZTDBoxwgLRGXBoQbsq1ZVwl5WB4sY74ShyGDZsGJy2M95zd5MEUP2S+bCAds/ylqNskhUWiG4P4gvUlmJLEWNeG4uFCxdCHyYTGkDySu+Gbgt8UAtwCnD8ewjH3M/V1TXiiSeexJw5cwJPfGgKkujS44w6qu0eMTeOg7DuuiN4BbZmuuc1U2tZfxVC+WAUnUG5CmYcFebSgaxRzDjHMUSWg1HGuCAkXGC0gCSe6w6MC4khCTzFCcysesBHC4iZhbIZxfDhw1FZWcG4h5kFED+TF700WB6Z9nmVR9Ce/35x5RFIf2EztoGZ9EuRL7/0KvSnxx15WoDJLgv0DrRIGaObXOUWWHMqzDYmwq+8+hrG8NudftrLhyYY3wKismBmYd6YLYnLRFYuKeU438sr8dxlFfK58C2lqqoS+vFtGNa4p3tRWY4u83TwCU8N5aLt40qTnMaKBoLXy1lYKLRYCDwHUYq5H+G2iuNZ2XgVlCBJ0t2W91pQ0pEkZ2xmYfFQ2SQDXV1dieFrD0c49VAvpUk2FMaX4kRBdml0ebpkMijnZ7SwQDIZFp2BeIIsnmHxBIq3YbYPtM2MGbPw4osvo4UnF0c7ofvptsCHsIDGlnGjBk6Ot956E08/8zSai0WOfXB+oItvTTTPBYsbrv8OYeTI9RGa1MW1X6z1klT3orKkPTqMmRnHrCGhA88EzCwjw2/oLliwAHPnLcDUaTMwceJkvPn223jp5VfxyqtLwsuvMP7Ka+EnocaPnwD9HL0+YGv3nv5kVBLqUuGqT5NGtMDMmOaoh8fwEWuHnwTLZDK59lj5Ml45Xc4TP4NyfkYLCySTYdEZiCfI4hkWT6B4G+ZEMYvIMkyaNAVvvfUO25Mw3h26LfAhLMA5oX3K9OkzcP/9D6KuoQEwLibanSF7yMjILos9tLnaauutOK97hznhvX7kPumyGi9NsY/AoqIhtRTQwGpL0klAkHAXUwb8lCeH914A5TQ4CbReiSeLpqYW6CPg2++Mx9NPP4drrr0ev/zVb/HDH/0EP/7JL3DOD36E75/zI3zvrHNxymln4qSTz8CJ7eCkk0/HyeSdcuoZ+P73KXvm2TjzzB/ghz/8WSjjF7/8Lf5zwUW4574HeIx/AzNnzUVdfQNaiiXEPM0kbJNxZ1/doyeGDFkLURSB84qnnZj6qn2tQOedtgnhYbbWdLaHkTStVXYp8ZCx7EUxlqH8ywIZvCwTyfJ8ABfnICKcsI2vYyodQswFm9pA7Qu6UX/WgqUDk7rDR9sCGiflwNamY4kjhYTGCVlYVFfPBeUhfqerDd8ywTGmbAiPFpTFscDqIi82oU0TtUU/7fWJT2wCR6/sOMfNjC1pE1ljCKq/xui6FEU1YMpBK3tMWQHREkGLSYwkaUGJUEya6KhLAVRCTKetxYMouLSGxha88sobuO76m/H7P/0DZ579U3z5K9/Ct446Hmef+3P8+8IrcO8Dj+GpZ1/Gy6+9hbfemYApU2dg1ux5aGwswlwesNwSIF5CXilxmDlnPmbOno9xE6cw/1g8+/xLeOiRJ3D51Tfgl7/+E44/8Qx86ctfx3EnnI5f/ubPuOSya/HUMy9g1pwa8CYN6663DioqCywfiHI8wWhnw0XS2KsalAkdtRLNIgDGBcEAYizl0cBun7SYl+V9P8zK4VrrSmmEOhfnC/+NLTxKvENuiUt4+tlnaYc5KFLfki8FDLYD/GiZYvVOOaD7+ZhaQI44jmOOHkB/ebi+oRH38IQyfvIU6L/mhYuYxrFmHHtEXfe7hLXOEeGYvVnC9jtsjerqChj1NvAf2wK1g6lrUqDl1yR12+uqBaQ9T3HjSyBHJBmBaLoorhgeESKXY7flAOMgNIcS+fo/w18d8zquv+EmnjZ+iMMO/ypO+95Z+PcFF+Puu+/hVdZraGhsglGe4gCd52IwxlcM5HL5MOA8yzcOrPETJuKBBx7EFVdehZ/89Bf4+je+gxNPPJ3xqzGNu/yahbUolmJI1sNQij0XSubOsX3USouLmXTzXFBLLNuT6zn5klYgrdlKrsLihUSxxZDxhcshkxBPdIYzOosLCwKfNacYqOeVxVNPPxX+Dxajbc1J1wwk1R5S/dtzu+NrgAU6rSL73hzHMMLp/P4HH+QV6tsw8hznisaXoNPVrOQCMh0583i6ijFw0EBsvtlmyOW0Acwqt4xYo7Bbo7RdQtlkidjiiDqiFYwybSAJ8jn4wEXF+4iD0jBnzgI8P/oV/P2fF+C008/ED374k0A/9/xo1CysCz/rLn/rnKNDZnksxsz4XnlBi4BzWhCMOnoYdTYuftzIQ1dwjY3NePXVMbju2v/i2muux8033cZF716MGfMG5vL0U+IC4xPjYPVBZ5WX6O+FUW0Xqcs9Xbpf3AA1kDENdAFJTlrKkK94BhlfuBw6Si/nSVZxYUFGBxzqABYtqsdzzz3PK4xFFJGORKDCAUS3B+kvaM/vjn/ULZDwpKK/NPz4Y0/gdY55n/gwzrN2O87VjO7a2HN0e1RUFLDddttBP9HpwlzXuKfmvhWI1qSQzd41Seel6KqOKIfFYlnfeDg60wjNLSW8PvZt/OOfF4UTyRn8rvHf/92EN95+FzV0bol3aOFu33PxsCgfTjExB7JKNFMdolYmGBeTGFoccjxtJK2TRk5Y8VKphIh6gYtjHBtqa+swftxE3H/fQ7j99rtw370P4Y033kZDQ3NQUv8dacJFRfnE8LSCsEBlBvt4vcVZOkhWqcLlIF45KK2juPgCpWVYtEDVz507H4899jivDhvpJIzs9kBWd/h4WkBDgS1PuLPidIA2fc889wK/NbbwVB5zvCRMTYNkUqoLv83DETQVhw4bylPKJxCFEzpnpyYDp6NxyenCLViqah+pRSXhaFN/cNxxp20B9OE38XTSCcJPZl3/3xtx9DEn4ZhjT8bNN9+BceMm8vbewfj9w4OY3zv0v/TBDMU4QcwCLYoYNTjugDJnaGb4cM/75zIzaPGIWK/qU71aGIQTNk5pRl3SdiXQX/+lqnBRDrqeGzd+PB548CFcdfU1ePChhzFx0iSYi8BG0CZe45iTUKM2bYPqULkC8DGT7SjHtistAyZ1GLL0DEsoo4UVL4eUl5XPFPaPmXERLUE/CffYY09yYWmmjuDiyis6qkpVKJjqS6I7fAwsoLnLURLGq/o/4TiIOf5feukVPPro41xQSgDHTsRxrzmhcWXWNceIdMu6LMwztkUbvUIhwo7bb4eePauZTCYEJJG2wyzF4qwp4NYURZdHTw28uJSE7ohjgLdAPJUkePHF1/Db3/+ZH7xPxn8uvBTvjpuAKK8P3Gy+Ocq7dHA6Ol7G1K9y4LrfFPaeZbZ2ruJmK7+jPRujurJ2K262uF7FXRRBi0XE04yLIqmNmDPPsw2C9I84voE777wLN/7vZrz9zjgsqmtEiTaCWeq0Ka+MZoasvqamJizvIz0y2YzOcMZfEntG6SpoUxJhkROOuSqaORgcZs+eg+eefR51ixoAchLpiO7n42YBDkmO1RgtLUWUOKGbm4t4/vkX8fCjj4U4uKAYN1fZeMvGb4a7kr3MLIz1hIui9HORg3MeG6y/HmFdRJzannMgnQHGUZ8CNF26UkOWQxe3HDJdVETWFqTq0QenHcHOk9Osr6/HCy+8jF/88vf40Y9/Tsd6DxYsqOVgTOD4MazE66CWUhGJnBsHJ9qA5akweBGEhLA6grHSZQGT23TMdG2PNZCBhN9XZs6YHa7H7hl1H15//U3ULqxHkdeAFv4gOWBmlEt4MoihU5EmansAH/GIwgRZGl2eXi6T8sG8qU2zNPENDgKZXhuDiRMn45lnnkVjAxc4MmNeR2KJxy8R6458NC3geCUUcb7GdLivvvpaWFBaWlo4VgHjJtBz1ADAmgDl413X6ZWFPHbdZSf06FENnyRcZDTf14SWLFtHt+zkrpqaOqUltfPQ+NIg1F8n/dlPf4kf/vCneOSRJ7GwtgFm+vDNbyrGJpscaIwoHyGKIqgr3w/QFZ+K6TE/AAAQAElEQVT3U5rpkctzwJLgdyKwpToFPPnE0/z2cmf47tLcXOLS5LgbbEE26DOMdk/Gz7CSy2nFBe15WTzF7CcKpTQJBq4ZrJsEHF8uOAxNuqlTp+H++x9CfX0z2GVMKw8qR1DO66Y/ShZIODAEcVzCc889h3vuvw/FYgtKvIKIohw3QB7OojWiyW0nFOeodwzPTe2WW26FtdceyvHOONtqxnm6RrRm2UpqFi9bYrWkyllkUKZAxhIuY4ssFkvQXeuZZ56LM874Pl586VVefcXsQEMuqgDM8YN7Aj0JdwX6+XXj8TPmsdroVpcEKJmQpMCvLljVj9ooWEa9Sl4WKGuRV0fNnISJccC6iDYAwaOGH/cfeuQx3HLrbRjz2hg6bePg9nCUyRx+hlUOaCNBylOtKTd7iy/I4u3x0tI4l0K96pNyGedygb+gpgYPPfQQ5s6d16qBtEihfR3d8Y+OBTTCNGR1Knn4kUfw0MMPcy7zThuGiBvBYqmEXC7fysMa8biwoJSCroMGD8auu+4c6Mg5tskhHf9J4K3Jry64qMioGjzCKXiu6klSQqnYTEdTJMQEYyc47lw8xo2fjD/8+Xz88Kc/x1MvjEacK6CZ11ox3VCUM35nKIKnaOi/6FSDIw1M8B0bchy5dLfkoAMw8lLACnvUJk2ZdgWG6zdq5yNAANKsnU0oE1Q+QVqGkWyDDmiVkOPCWcgZIgqajwOOaAwOYVTkc6hZMB9PP/U8brt1FKZNnY3mJtk+F+yrtVcD3VOJhPb0zO9Bqwq3ArjgeqYJCzxXiWUDQJElAHzM1J+siYlmhpIvIaHOuqacNW8uHn/yKUyeOp19yTQulFwnSSd0KiWWFVPfmHRMmoZged2hq1tAY3hJ0AYv4aCL2b8aQwt5wzDqvofw7PMvI0HE/vXw5kgDUY6j22Iw2uUa6qlRwrmbhDltgBh8xbxuB+dKRSGHHbbfFv379UGeV3tmlAnznW1iO8G8WIMftaKLq8+BxI7wHGwuitQn1FfYUFNTi9tuuxNnnnUO7rn3Pl5z1SPhKNPAE5gZGAIwEzHjIJDpCEammd4kOgxKy6BDgQ/BVHnl2RQvh47SynkprRzqvGWBZNLmeQibGTGBRZgZ32ko8b561py5uP+BB/DYE09Cv0zJHICjo6eIJywOaYy9Ak38lJ/yRGc84QzEzyDlKcayW7OZmRgB0nQlMJ0cUUSYM28eHnn0UYybMIGLCZe2RBqk+XTfLhnlFe6GNc8C3EsEpdP+9vz+WRPm9CuvvIaidhCc1y7SFTbCGEbrY5aOgdZoF0KamdJNAOTou0pcVHJcREaMWBtbb7UFHOeXmYX2mKUYMAYBIDIA1qzHdT11adBgyTJsjuu88S6VjsS4oHAEjhkzNnyA/+t5f8PsOfOhbwMAm+ONTSIOZZDsckH6CdorpukkKOcrLijniVZ+gejOA80JM9qXV4Fvvvkmv7fcgddeey0sGgkT5bTlsEmCHUE+62xVS3zGQsjoDAcmX1k8w2R1GJZMb62Akhm/qakZjz/+OMaOfYNctT8F4/iQjmaKM6k7dH0LaJ5mAPWbwTnHE6fHlClTceONN7GfxwLsUzPj3C9hNTwfrkoOXeNkSbdFSSijpOs6Liw9qqqw9557oqqyMvA/ii953y7YLg2yTC3RGmyMc2Wvra3FJZdeydPJD/DKK68j4QdoT4h45eUhWUIYrF20aWzGksEzSuBVD+Sx28MSfIquhOAiC5M25qKi3+5taGjAk08+iVF334s5c+axRtmS13KkPFUlWiLI6QuWYDIinoAkF6LFGcUTZPyMVlygeFaPaPEEJe5Yi8UiXuAV55O8Dqurr4fREcEMkXaxxOCjmsqBrO7Q5SzAeYpyAK+yY4wZ8zpuuvkWTJ85Ey6na9gkjJ0c6YhOucs1owOFlmiVIuDC0jqgd9p5ZwwdMiS0vIOsHwmWvEWXaoicSApc57k4eIJ6IOHrtTFv4ue//DWuuuZa1DXy+woczHRyAcwcAOM/R0DrY624ayO1Vxp6Dr4lwYcJpXSBZFYGeF4vymje+7C4GBdv53KYMnUqHn7oEYx9/Q1+z4qRJOoTRxUERAzKQ8SwWFdGlgiSKYcsUbxyWvE24OLqqZenTgyZWNBBP5Txzrvj8OADD2PWrDmpjYKEY641o8+Duh+jl/pR30uEBToBc8Swv/hmB9c3NOKJJ5/G3aPu5TV2HVwUsa+1NQDMjN9T4gBma0r/pu0CH7U3XHsNXxvbbLUVHOcXG86Uj2ZY7B26TPs0gNIO0ZDS4NOd6u133IVf/uo3eOa5F+l6I8DoQIxOzrEJBMmSCYTe8mBKK03UhYMGXKaeTgqejtRx0DU3N0FYaZ6TTiB6ZYDWbRdFMII3o31Nn+MBF2H+wlo8/ezzeOrpZ6DrpyTxnOygI6dckpBOqJKn1VNgJISl6bt8fM8ysvJEsz5W47iBcObYtw4JvwPNnDkbDzzwECZMmBIcDqg5pAntldCOcRJTzzQ/C+wOq8kC6vMMSrwG0jhPOHZ0ZVlSP86ai7t5Kn7s8cfRwpOosY+ZDOM/nU7MDBnGGvBo5CYce8axyAkCQWWhAnvtuUf4zfko4hgONxBrQGM+hIruQ+RZ6VmcczAOLP0S4/z5NfjLX/+Bf/zzP5jBXanjNVdzic6MWshdZMAoQxbLMFlrQDAOsDguIpdzYNN5DdCMioo8WlqaQpyjEma2ilrCeoL5jI7bw1lEh53wfvsN3H3XPeEPVmYOIY45fSjL9xLOWw4kU1a0QPEMl9PiCTJeRms+iido4zHiPfWDY33pGGngDvehhx7Gc8+9ANHSSfp5Ln6eC0vCyc1s3WE1W8DMOJYd8vk8Im5ezNiPhLFj38S1116H118fyy4nj32LDJiONfDxXvPGguYaf5Fz2HrrLbHhhiNpA82reBXO56DGKn25VVrbclTG/tDCjhLv98eOHYtzf/gT3HX3PdB/UsWuAn0FcvkKyLfQnyEDtFEZR3g5KlzNIhqAcoL6nZkoZ+jXvw+GrT0EvXr3RKEih2KpmQ501bdFE1+Lu/STicwc5s9fwJPBA3j3nXFI2BHZPXfMvhKYWZuuyidQXkFHdEe8TDZbqJaUUSp7OpjDwk+BtXCDob/R9uLLr+Kue+7D1BnTEWsQcSKD+hhPfWmu7vfqtEDCo4f6UuNEp5X58xeG08ndnNsLaxcB6i9YUDF0r6g2QpE1B8zSeaC25rmAjhy5AXbbbVd4zhmBc47zJ1lzGvQBNXUfUH6limsMsT+Q+Jgfip/B73//Z7z62hgU9WcZOOC8Es0h5gBlFOAOPwPlTWl2Vvbn7sNCgy78eGgumRm23347fP+sM/GnP/0Of/rjb/FHwje+8XWss846MNNkS9iO0EriFR9UchuwumKpmFqPCnIuwIhVa1NTE57mVdgrr7yCuro6yFk4S4eRJgyYy8upE4tWnjTOGPnltNLaQ5Ye+FKIhHgCQJOVykGPccebB8gDH113zZ07Nyx6zz3/PBYtqgsnLFYZNKFId1hNFsj6LuFASjh333rrbdx2++148cWXeLrUX7twUD8h9OXi/sUa+qgF2nDpBqJnz57YY49Porq6GhFvIjxPz2aSWEMbtxxqp95gOQRXjIi8hJyjgE6GhWqBSMJgAx2UR0spxgMPPoFf/+YPmDJtJkCHpZNJLsqFIed5nWHqGBaVrSnyGmpIGjeuLSmgiz1UOSyIiTe2lVd4agsXwP0+tQ9+9pMfYf/998WI4SPQt29/bLrJhjjq21/Hz376IwwfPlRmYGsSNpV5WZCHC18QksAlj5hsvj9cMJaMVjAWEXGHpZkuu+YiF2yvl+pQn73y6mt4iaeD+vom5orgrBDa5qmVwHhC0DeNhBsExZNWfsD0IL4dsEpWp9JFUQOSnnYSgBX7EPeUSQgpjuNSKw3WH4HDAo0NLXjppVdx330PYtq0WUjzAQmJJPEIQEEWl2oU6NSKlEIAyrJR6BAo8fENqdVAyyEYJ7VEMBeTUiwbx7S7+inhwh4DZpD9Fy2qx733PYTb7xyFqZzbCQxw7DdzlHGhRBaD9FlMpfGu8U6oRgYk08BxCoK+88XFGBHbWyo2gWsITyg7Y/jaQ7kBsiCrxcZxgxZpfgXOR+/F3lzdjUoHHPsEDU3N+M9Fl4W/KNzUEvPKK4ZZjgOUOnKHk2NnpQBEZEl5gWhj3PDef2R3qWCOV1q8LoLawlG3xeab44zTTkZloYBrr/kvjjjyazj44ENw+mnfx+jRr2DkBiNxxumnobJSu3JwkpbovH0AQK0XGNvYEZC9HEElCGTHJYBFaqoLqC6MCwXIC8DXO7wGe/iRx1Bb20Cn4QhGvWJi9V1zm7yHHITeKQbQplW2uLQxWgmvAcE6QPDKRozwKMKyuBiA5TrpRL6ZWuBoHw9DjgvKTC4sD+Ghhx7DggULwhhKmCdhYTG/BcXsA9UNY4M8CygHRrvD+1kgNZhsKBMKRMu2yilaoEW8rq4Br7wyBtdcez30f6A0NpW4LDG/czA5V3YBlgYqbA2AmJvhPL/3Rtz8JtwsFnLAVltuFn5z3nGMZs1bA5rSaRVdp0v4EAVwONEdLM7IeY5FdfW4+JJLcfPNt0C/eap7V+dWi3qLFVsJVMLF0Zmx/VwY6Nj23//T4SdCdLd81VVXQVc4UeTw8ssv4/zzz8f48ePDR76NNtqoTRvnDCyC8cySwnKx7wUKrbSgtsyZMwePPfYYF5ZaUKtQl3MOZkZazr9VN3UyOWw4HXw7HvlyQEQhLaOzuLAg42e4Pa+cn8tx8S4W8SavWm6//a5wemls5EJHvVL9HI1FHalKzBMM2hZo8mEquhs6tAANpk5sB5ntHcem54bAU6yFG8MpU6bh1ltv5wL/AGbMmM0P9QU4FzH3R8fGnouIcw4ljjcOYCSc10OHDsXee+/NtnKzxTmf2adDk37EmJpBq7RJHGusb3G1CSe0font3/++EDf97xY0ceI7DrpsJ+nYWR+lDlFbXBTBs939BwzAuuuuS3sAt/OOWX+un7ONi2pMnmHSpEnh3tnMQSca2SLKRZDNEg5UR+FyoJckh46cuWVnAcmVFtQWwaxZs8Jvui9YUMO6XNDPLOKpIWGcWsnDkJJsql07Xlk6xUIIsmV8xZVQjstppQlkI21INH4ECe1cs3AhnnnmGdx5593h/9LRj60qr4pnMpRHebth2RZQ3y0G9qHEeefseQL0NCbXa3HY/wnmzlnAa+yH8b+bbsG7705Ac1MR+YoKju3WMcHxG4TXsJc8VwacbKkR2HDPa17j+UvQp09v7LXXXujdu3cYW2YGM1v5Le0iNcg+q1WV+sYGXMgrr9tvvxPFYoKo9S+PaqJrt5lw8AlWq5IrsHIzDjvuZCIuLI50RSEfBlw4oXABdZGD0jRazSxc3eTzEXL5PDRxdcx2lGPSCtTqwxdlZmHi1NTU8KrpYehP67PLALCdhmPG0wAAEABJREFU9NjSGSvoWd6yZJ9yMBdBPyE2feas8Pek7hp1L8ZNmBh+F4ebal7ZeVDd5QN0P+UW4FqCkjqc4yBhZGFtLR55+HFcdsWVeHH0S6iva+R45tjlmE04HiKXRylOYLbaXU95Mz40bcrJducjBzYxwJ57fhLrrbc+zEJqWGQl9nGBVdqznLrcvXok3NnEHFgLFtbiH/+4IPxRSCBCxDvJmPfdjr0jkBMxM3aUw0flMbUtckg4ERfV1WHuvPlh8OmoTALOnBDBwk5nm222CYvJrFkz6fz4ETCKaApakgNZP7CQxEXGE8qkwEjbBopSiq40MLO2smMulDppPf3Us5g/rwYGR2eSo15Y4lG71a/vB1kmyZXTii8L3ivL5Zkrhyc4F3H8JZg0cTLuuuuecC2jXXRLsYS45KHTY8LxF5cS9o8PoHYJMr2z8j8OOGuz7J3SANcFaI7qytCzl8F+FugvGzzC72sXXXQxnnz6Gd44tEA2B22eeB/GJDheRDvOgTXWfp6aZ0BSQX8B3NOnsXnYeacd+S1lS+TzOaidZgZtjs1Moh8LcKuylV6DiwBO8KaWFlx88WXcOd5PFYwOUz1lHIiMlgUz41i0Ms6aTXoOPi0cYJMaGhrCtVFLSxFf+cpXsN2227L9HiV+9OvZsxcOOOAAbL/9Ntz9z+aHzldDwzW5zRyqqqrwyT12w1prDYLnna6ApoKsGARZvnBbXJEVDGZpJWaL8UJuFJ5//oXwf81nysTcQMgxh7Y79XGqlddYaNUpo4XLoTUZ4i2LVrr3dF4sU/SSstJP9YprMNrPzDBl8hQ8+MBDXGBG4Z1xE7CovoG7bpbBNKOeMMqTlrYJrzcY+1gF386WCTdC4CJiFsERWpqLmDp1Ou6790FcffW1ePLJp6HvVuD8NnPhMgig3WlDM0N4LIF+1DaLBt4a9VI7DEad2TLihBQQRQ4brL8ePvnJ3VAo8Cs9uWbGN2CWYnxMHrcq28kxqvGGlmIL/nvD//gd4Q7uepKwoOjaq8gdorm0Q1alXquyLuNki7kIaIJWFAr8yP04nnvueYwYMRQ//NEPce655+Dkk0/GL37xExx99FHBmV577fWYP38+IhfB81+pVMKGIzfA2WedjqO/+x3kIocoF7EZHLwMnNOUAkHDnuxVFDwrdi6HWbNm44UXXkRDQyMMDrmgG6A2o/WRwxIpLMho4XJQmkA8YUFHtHjlILkAZHquCp6aBPB0dh7BNmBfNDQ1YuqUqRjFK7Hbbrsbr706BjpxlbiwK58ZDcrgHKcKMYv72AQzjh8aIes3kpyvQHMxDovwbXfcjeuuvwHP6veCuCDHCQ1kPJ0SJbSwrAwuIuDyIvDESQAPz28xa6ohjWOJDYCaYGyE50axX9++OOigA7nZqyTn4x04U1atARKen0fdex/0k04xdz7ORRCUeAXhXA5mbtUqtIprM9NERVggGhsb+QGzCX/605+5W74HuVwOn/70vjj88C9iu+22xcyZc/CXv5wXFt+mpiZ+cyqGfGbG00wJJV45bb7ZJ1Ddowf0rUWDu605RkpAtCpDiQue6tNPhb3wwujgoOM4QRSl/Zqwz728k4SWAkoXLCV5qWzlEbQX8G0M2p60xljMccgA5yJ4LRhcEOfMnoOHH3kE19NRPvTQI9Af1NQJi1mA1WBLdIHHzGgjLsTst9raOrz40su48qprcNXV1+G1115HQ2MzNz4OxsVE9mxqbkGwt+xF8FxEINDiUg5Y8x82LzSiX79+OPjgz0Af6J1OuIH70Xl90Ja4D5rh/eU1pAQxd6aCBJqYCR0LRx4eevgxXHLJFdCPG8IiynjIERW4aweHY5KU3r+KFSgRc7JIW8+6BXJ64CTw+p8HqUvCbxYW4j7oKn/ILNAESvOhNacP+P1U87SD6pAzyxcqwnXLgppa/PWv5+PYY47D73/3Z/z9b//EOeeci9NPPx333/8gbVXixM4TcumpLsqjduEinl5qMGztYejRowr6My9GhYy7RdOJnGBS9v0UWoHpcuhaGNU2/Yn6SZOm4FXu/HVikSopyE6yGWjD9rTiZcAMKjODTFXFRbO5rWX4NuzZC4nyEYtuA/G4o/Tsy5iLccLTonOODhG0bxFFxhPlMcPCRYvw+htv4uZbbsO1XGCef+Elnr7mc5xSgpWq/DBuVCYVIQsJBwSjUBrJUK744gWcyTEiGUZXTGB5VBvvBSa0Vu6ZmAL1J53QDoI4LlHflBeTF1Oewwb8rNQG+u752pg3cNMtt+OSSy/HPffcj+nTZyDiGIy4CUqYx2lhbm2NfqAE9LasnTW1MhlvpdYslDWiDCea/GyFl704ZiorK7Dffvti+PBhnJ9pQzmEKPHxDSthUZExE04qgn6+hsbX6OLYw6uvvM7vKFfRGS7iBGUH+PTKRh+1PO+sI5cgWkkaSauOwLiz4CaVzp0LIHXo3bsnhtNRr7/eCAwbMgg9qgrwnHxsUMiu5kQuT9qxWUYA6McJnrxlB7aYAh55TsaWYpFFOsYjTmyWYw45l8Prr72G0c8/h2lTprBe6kQPlcvlkcSUAeukskbZWdxVjxs/GcYJveNOO9BuBmcEGP85AggJHFbdo/plHzNDFEUgwsSJEzF+3HhuLKiLMwAEBqFySJ0egj090sdr0KQkbZVxWxkBpbmUklJZfsVa6VCGXKXGo7AHzQcXFhTKMT3oGhn7UHloY4vCX3Zo5jXPzNnz8OhjT+GW2+/EbbfdgRdGv8RvXHPQ1NTCfgPkYwJ40iyLIejKbmOahxafkM6qhYPaq+CV6oGgi+xY4uZIf3pHV6+enRSAuxDhhOO+ROVKzKRvnQsWLsQbb7+L2+4chetvvBk3334HXn39jdb/boLKG23EnmKTaUvSLEd3QUYbMgkwdjADAmgEpmAcja4VLCRiDXiMOqb6Q7qzgfompPZWVFbyG8onsemmmyDiFW/UOubVfGb62AZZayU03limQ4mTEho8jNbzzvX8v/2Du5zpiKIc1AGegxir+YmcC9dKOintveee+M1vfo5//ON8/O1vf+Pp4Y/8vnES1llnBDwnnXSWutrhpbqzYWIIykhFlwYck3Q0usYyWsajsqoy/Ey7vqX88c+/xQUX/AP/+c+/8Pe/n48//PH3rP+EMGi1I/I8OXHc0lkVISchh62JvckmG8PTUSQEsFSVbFjdjzQwngJa8PrYsXTEs8PCIq08+709lPNTWm+wXanjV6x9HhYjdpAJRNkrk81YLCWQ5XzRgclXRmdyEceoqbNgcDT6Qp4MJ0yYhIcffgTXXXcD7rjjrvBhejI/9utUpvwcIm26yPHIuZjJDh5CAlbFIB7RSgipHlzBVDYNpDj9P5zLIRcVyHXUJSKO4CyHhJuUuOSh9r388iu47Y47ccWVV+O///0vXnrppTBf9f/XAIZEDcTH6And5NngJUH9bWbYeqstsfPOO9C2jjLdIbPASrVGPp8P9dTXNeHPf/4L3n1nfOiAlpaWgEPian6VeArpw9PJUd/6Jn7+8x9hs822QHNzc/j9kD59++Eg3pX+8te/xJZbid/E+ZnAuOM2+3CmS5IYOeZ3PJXtsOO2+NMff8OP8j/EPvvshV69+2DOvBrM4Cmkjt9b1ttgfXzxi1/g4vYnnHDCMRg0aAAcNTCU4FjGSy++yIkeY7111+F9bl9ki95qNukS1TsXhcXk2Wefg+7kI16bLCHQGgnObwma7p1OsZW1VNQ+n+KC8gxZPMNK64gu52WOwzkXFgql6UePPZ1wkZuliRMnhUVF318uuOBiLjKjMPqFF6FFprZ2EdvsVU3Ia5Y65MwpMxrSVshLjq8MjOPCpDMM3jhGCVo4DGqHkeu40Je4yM/Biy++intG3c/bg8vxr39dwO96o6D/kK2mpgaO/RZxMc3AjOX5tE34OD3GxraexMB75YTX4hHNuuvOO/Laax+YGQFwxJ72yYC5PraB5lnxbffgAIRD4sFducfd99zLD6CPg2yYGXK8/ol5r40u8DgYtttmW3zhC5+F/kbReeefjxNPPgUnnSQ4FY8++hj0Bx2PPfb/0K9fX042Az1FCkvoT/4S8Y4iHrrii+Nm7LHH7jj77DO5iG0C3d+fd975+O53j+HJ5GScesppOP74E3DM0cfhf/+7GY1NjfjcIQfh7HO+hyFDByFJiuB9GKZNn445vJ7RXzLu27cv+TQ4VuMTTNBeBzLJql1Yh5dfegWLauuDgpp8gWj36ogvnkCiGRYNsOCUYJcspltZgZfJZzhLy3BHfPHMqDeFtMEolUqQc83lC4i5qJQS1mw5wHHTRNDH6tfHvoVHeE126+134Yqrr8HlV13FcX8/Xn5tDMZPmsTNwjw0crNS5LiPOTGk7YoCqtkWtHDF/G5HDbl4NKGmZgFPGzMwhvo9/OiT+C+vs/7FRfCyK64Jf9jxeV7nzZozDzrkKp8AnBNqs8pC62NmMLPW2McJsbOxGHJcaLfackvsvvuuwY8Fi6gjM5OI5hjJoh9H7Jav0e8vlXCiaEDGsecAJYQJ7/DSK6/h+hv+h6aWEjkRuJgTfBigzrmA37/0lSXhOfc8PsvTSGVFRfgzMXfccQf0k0uL6uoxbvxE7uAuxLvjJmKTTTbCFltuHvRNeAdtTjoxf0AaWhmIkYJXY0lmC6jikTNsyXJOO+1k9OndK/xfMT/96c9wK++tZ86ajYXc5dYsrOWuvp71jsff//lP/Po3v4X+eOOO22+H05mvZ49q6KSjnx6bNGli+CXJoUOHwPN6QldgqkeQtNZPFVZdkBnKapMeGhPORZgxY1b4W2YJ9ZSI0gSiBUvSgOKCLE30kqCUVC6l0ncmo5ho4XIQ7/1A8pJxHKMC9SGHOPvfBZBpEzKEYQ4RN0olLhj6oQRd9c6eNSf8btE9o+7FjXTkN954C2644WbcQPrOu0bxlPMM07ngjJ+EWbPm8jvjAvZ5LRYtquPmph6NjU38bvNeUJ+rfMnV1taGfLO5KEyaPA1j33gbo0e/jAcefAg3cjNyxZXXhD/ieN31N+Kmm24NG6Q333ybV121LLuZ7TCCo50BNoV0BOdyxGwPT5TOab4a01OnaiarfIRB01nQ2kT1vyDhePVcdc0MG2+0Ifbdd0/0qK4CpzJtJWFmYpB5DOk/cT+u4FZYw2lUZw60OwchEHM7pw9+F118KWbOnI1cvhIxO0f1mdHwBNGrG+gzwkmkoaEeL7zwPLxmF4zfLNKP5DNnz8Zr3G3m8zl+W1mb6iZIVWeDGQMMy3pKpRJ0MpOMpwfqwQXhmKO/i0ED+uP++x7ABf++gIvYXJbiKMJJbHl4yxEc9NNhCfXR77H84Xd/CL9otusuO+LTn/4UXOS4E23Bm2++RYfgsdVWWyFHHY0lofVJ9WyNrDZkcHRO6vqYGw79T3/Tp82AmSE4aiWgg4e2yriyW0ZnOOVlfZBxgZSfxsvplLNkesYT7puHA0gAABAASURBVEhWfDMTCpDJZNhscZoEzIztimBQXy6GmHOhlpuFmTNnYfKkKRjz2uv8NvMo9KeJ/p+96wCQoljaX/XM7l6+I+ecFQFBQUAUDAhmJSgq5vCbAwYwkTNmfYZnDs/wzD5zzuGpGDFhQCQoOV3Y3Zn+v5q9xRURziccdzh9U9Pd1dXd1dXdVR129+65517cdNM/eZf2T9x22124gzuIu+++NzBEDzzwEDLh/vsfDO5zNM+dvPe47bY78Y/r/0m4ETffclvwnZHHn3wKb771Dj6f9SXmL1iIRYuXYk1xCdQZDnYR0SBEUr5GRIRxAyNOALCGggpSiNe0NChuawZh4wiWHvSlAMqA4uBCsm2bVth7771QVFTIOedDnc7PgFQjYF7KEgpB/O/54ujZNA1XOepkUx2h+kAVxl13/Quff/4F3CgNCvtH8Zumtk1Xihq6iEtlzpWIHnU4hiLheBEIHId4IPjdqCQb5vM+xHGZzlGkbWXSBh8RCdKTNCxK77OMXXbZBZ24U/n8s1m45dZbsXpVMUeslql1qW+oGB0wC+92PE7yGJWyC70kvvba61BcXIZDDxmC2rVqBWV//c035NRyJ9WOtJqfxVHQfIL0LfsS8p7iCXQR3rGpHD777LNgVZ6O61hRPEnYdu5yyTyHi0aDeBDgK5OGUfZCqq1BWPMQNKyQpk2HNa6gcQUNK6TD6iukcemwxhU0ztpYp08gj8H717DP8bMWS+b5UPFoDiFlCrg+WIsTMRDjwBDEuEjyyGrlytVYumw5UjuPufie9zaZ8AMN0tyf5gc7vsU0FkuXr0KCA8UHDYIbAViWhUA4bsFxrHcqQhxR5EF5+WNItU/opYFBS/jbPRntp9R0zqr8WrZqiQEDByI3L5dCpGCCsaY+lcX6ZMSk9aH/DjizqRqpwlelK+wTDX/MY68nuWoCDFfUidQuRTZZdZuKbQg7f+GCBcjLzUWXLp2DT4KBjXCpAPVz+9k5uWjfoT1ApaHHYmVlpUyW39fPctZFqjISERhOcIcTPcYjtl479USE4aeffgYrlq9kmgtQRhaqeCgf60C4U3GcKH0HEMURIJg16wvM/PAjNG7YEF06dYaWP5tGZfWaYtSvXxf16tcnvSDltMR0OIXZEm/lUUFlEI9zHHC3or8OMHv27EDWIgIdL8qb0qkfACdtOq6+guJ/45MmE5cOZ9Kkw5qmoHEFDSukw+orpHHpsMYVNG55tp4Cj+pGQY2K+h7AS1yrH6FnCujKWSuPcfgQ4a8FgGKAGhn1g56iYVEjoGHFJ5lgoQuNdcGQixRYPbs3ms7yuGCxrNc43OVyrEDHDUHHsFUudKBvCJgXmi8A0BnC3/sRTh/HMWjbtg0GBgYlJ5COiMBwTlvqBCOhnLCO22QSEZFAyWn5y5Yvx933/Cs4F9adgLADHNeFcdZTnWbYEqAzkKC8vfzKqzyK8XHIIYPRo8eOyM6OcpcivJgvxPHHHomOHdoEq8MPP5wJYxwqA81IRcHJGkzYcv6JLQ+lPBGBiDCPoWGNo27dujxCa4qS0jjeeeddxBMJQFRBCBWFsDSBOjXOgLAeQHdISmMZX7OmBMqDtcC2HTtCj9Xm0yDqqrVGjZpo0rgRqZjIwc7CWMSWkDfrDypP+VaZBaAsuVR4QQv5+u6777Fg4UKoQXEcB0qnQEpS6zsl2VQpGiewLMWuBY2vA5pZy9kYpOnUT8PG8mg6uSD5r1wpLgX+2jZYKnurPaG+ZQ76YHytWDQMxbMl1gYyUDkokJwp+lBI0P77FUhKWs0nrEvThXFfiSEiMJxnKV4s038tiTmwcSDJWgY1r4Liqj9oSzIhaFEmojwcyI4yoPTK5Ze6Q9mPd661iopgSEcRw+dRGDhjDS9VRCSQfVBm+AokoCM2CPzll4B3ABEqZ4tnn3kRH330GSAR6MopmBu6klPNgsp2ZAzrQDDJDRlxOEAEz77wPF585RXUrlMLkyaPw/RpEzFx3CX4x9UzMPSgfVG8ejVuvPF2LF9RAss26UqSKgRBu1hMcAQtLC54NKAQRILBaakNDOny83ORx+3zz7zEXb5iFcDdCNe4sMqfKL0HkSQijmKSlB0INDoCeBy8Pkn0J9u1fv1fLD6E6RF8+cXX0A8atGjaEEACDuvimGdqlPEt+xgjCCDYdHG6cmZ6AMoSSXz51TfQT0PpEY7KSCEwqDxmtKRhAygbhth+DavMGSMOa0HJMkHL0HjaXzescYXM9Mx4Jj4zrDQgE3bt2FEhK6SYS+E1rLxpC32SE4KOUM4ZztgppIoRqJ8GUFasAoHPoq3OmQxQrSYqxwwwxkBEAgCdiFDeKRzoUunMAKOxPwZhkvKqsJZPxSlk5tV49YP0uPkt5wZCuSiAPsTA85MIetBLokPbtthnr71QlJsHl9iI8MXJ54gLY1yIdka6zzSNyWufdeNrE7b+gNlUTfQp7CQvJL/6+ms88thjwRkxoJJVADKDqBIuNcxEBKWlCehP8N95131Yvmw1ttu2I3bq3gN169THBx/MxJjRE/DmG28h6rpQpWccA9HBtJF2qFISKW8/afPy8uBwta6f7PGoOIniIFZloyHCr6SM8FkbFyi3xji8UymG3tHk5WVBhHgmfPzxx/B5Jt9jp+5wHYFP4031TYPGsllMVXu0HSKCJUuW4NtvvyefnMbWwlBBKq8+j3LUV/mpr7CxsKYrKO36QNMU1k1TnMK6+HRc0xTScfU1ngaNrw8y0zWsNOqnIR1XPxMy0zPxfzL8v5HreFP433JXw1z+Wp4lmGFeMAZ1avfYYUfsM3AA9Pe8PI+LBM6zgDjtB5F1Xiq7NKyT9HeKmk3VWFUI8UQc//73Q7xoXMTOcdYpWjtQYR30loimO1598MV7DP3+xO233Y2zzjwPJ518Jk459SycRpgwYSo+/uhTUAcirl/aZCCY+Kr4ygcYS0Aa1m2OCIcrFaYOTBFBJOJwN+dBRAIwOoLXzbSeuBoNNRYiAjfiksLQeNB0UKQ/8EJ3zZpVaNCgIaLRKISpejRGr4o+Ap+LEJXj11yEFBcXB3yqsVSjC/w6LJVGQQnUV1hfWHEKmr4+0DSFddMUp7AuPh3XNIV0XH2Np0Hj64PMdA0rjfppSMfVz4R109Px0P9rEhBmV6C39gniXIAJoXxlEyzKuu+4I3bfoy9ycnMCWsM5pwGrc16NT5BRMSGsTwK/zt71pVYQZ5WOgv74k8/x5ltvU+y6jbS6kdaUFCiRQiq2Bd5a+frAR9JL8OjOhf60RmlpMfRCPTsnB6uL10B/C0loCGzQGr65atHBZaRcdFqktibta3gd8DkY1eimfAqKxwua3+MWm5WuQ73+qHEcKmKfBikJxxhmE0igfC1++mkeDfliFBUVolWrlpS/T9okEPBMrwo+Qvn5NCxlZWX44fsfyK8lKN+WbeTlNw2xKtv1sZ6JT4fVV1gffRq3vnTFKaRp1uevL11xCuujT+PWl644BaVJ+xrOhD/CZ9KE4YpLQEiaCZwgxOhjweVNAFyiIRaNYJfevbFrn52RFY3BYSY+gBoVgnDMGp4WIHQblIDZYOofJOqgV/CpLNW3VA7FpWW45777qIQTVA7sLHYAEHRJ+RuV6v6oMuUZHFVWVydUutYm0LRJPQw7bDBu+ue1ePDhe3HNtZfh8iun4N777sB9D9yDMWMuQs+ePeBwlEVcQ9+wTVSCSVXcLI1y+KP6LJWjiEB3DiISLIiUVvEKZEWjFQALhwNaRHhkxrpZJ4uGMZHg47n6P0H0I7pteQ7sOA4cN3VUV4GCK5lExwSB7QClqPA9d1pLFi+FiIGAEKQhcCqjNASI9bw0XdHqK2g4ExSnoDj1MyGNU39dyKRbN6y0ilN/XVD8H4HSptM0HMLml4DK2+PxsOWcMRxjGof1YTgMLX3OJmTnZGGfAf2xy849kZtLg8JEy8lpyZ7mExEI8wKC0G1YAmbDyX+cqso5Ddoxb7/9Dj799HPoP9qCCt9kFm23TFdY8q9AL/0orwgGiw9wx7DXXnvgssum4uijjqBxaYTvf/gWr73+Kl546SV8+PFH3MXEg59kuPSSCzFu7KVo2LA+s3u8w0jyQt2B5c6FxWlRxOM3TiQ1AEXUmFgaWz9ITw9s/TRUgKjgy9KKCGWrpYoIRFLlAvpx4y8B+rpTcXk85iV5YU/jgqrogptpcFIbCNsTjyeC38zSHyDVsMN7J22rQpr9zHAmLo1P+5pWkbDSKayPVnEKmv5HkJmeDquvsG6eTFxmeF26dFxEICLpaOhvAglE3CgEBol4HGpQVLo+TwpUzDWKinDwQQcG3x9zOWeoFkgL6Dw1JDCOAxEBXwjdxiVgNk6yfgqfVl9EKGcJfnzx0ceeQAmVQ6A2TVrZpfOqZldIxyvLl99UpBPacbjRtR70buOAA/bH2WefiTq16+C/7/0XY8aNw3nnX4CLL7kUo8eOx8gLL8ZZ556Pf95yG5YvXxr8Xte5I0YE/zZURAIj4RoaFip7n7u131S2mSMiAlZL+ZsAvvzyS+g/8tKfk8nOjkHvXwKCzczH/158ed9YkH/BvHnzsWLFCqgTGhr1FbTPFDLDGldQnEJmWOMKilPQsEI6rL5CJi4znE5TnEI6rr5CJi4znE5TnEI6nvYzcRqunlB9uQ6MCQQODUQwL7hDEREuJJvgwAP3R/PmTWCMg9D9dQmY/6UIv9ygaF4Rweefz8Knn33OBbvAo5Lw+LK6GlWCtcAEUqyNVkqgXHFl1KWXwTrR9TjruOOOgutEcNdd92HC+Kl47dW3sGzpGp7pR5FMCEpKPHz55fe4+577cdHFl+CLL2Zh++234wX+KSgqLAxKjScSEJEAAkQlvayKE2pYLNvgYMmSpTwGW4HGjZvwbJirMgGSwccjK4mh/6kaMqn5LAKDqL8aICLQPtKhov2kyQqZYY0rKE4hM6xxBcUpaFghHVZfIROXGU6nKU4hHVdfIROXGU6nKU4hHU/7mbh0WNNCqDwJGJ6e6C7EMYYGRNCmdWscdNABaNKkEeOGtkaXxByMOvgCWA9v5UN2PSkhqlwC/5NRcdTaswBVbGuKS/DQQw/z2CvJ7aID/QdU2nnUd6TY0o8OkF95EJFgpaL/pe3EE45DdnY2br75DvzrnoewZk2C/GchGRf6USrqHB5xRXhhlw9YB9/O/hZjuHv56uvZ6Nq1MwYPOpgDURDlUROHKAfkb+vCH7m1ZBpIgxJrWP31QSrNBgNdwwyp8MtJk0kPS5YuDX50Mis7iu2268g7HAeOccopqranuyqHY+rnn3+G/mrBuko3M54Z3lirMmkzwxvLl5m+vnyZuMzwn8mXSRuG/6IEUlPiDwsRpriugyQXgIY6gFH07dsXBw86EAUFnN9EaD/qf0/lZNdYOdDLfLSgzHgYXq8EzHqx60OmO46+z6MeYxyqOMF7H8zEZ1/N5p2C0e9mwdCaCFNSqZZ5/M6FAAAQAElEQVQxME0IDsMGlel88eGL5VGQcKyYQPELPPTp3Qv63x2/nPUVHn/8SSS8BMDBxgcOL+IFPgzzGiTJNwF0koWff16CO26/C2tWF+OA/QYiP08NTxJ6kedwx0OqCj1C+YCgvgTGwbIeUH66UloXbHmZ9NkWkDcIoJ9Ug3iwZNqKi9IyH7O/+4Ft9dFhm/bBJ1doFVHVHFkHeyKAoP1kUJslItwhejwGWwDeqcLnblgnugJJgkfDfwY0k9KrnwmKqwhk5tFwRfKkaZQ+hM0vAc4KzgghcFRZji6C9VO+z8WWAcNkw3qlcE0ShYXZOPCAfdCrV3dkxaLBwlBE6BuAoxJKz3jgI3T/iwRUkn86n1p77UxQ+C+9/ApWrSkJFIGwJC1QgUnQeAqE4RSQpBKfgEvWJwEIudBV8e577IaysiT+85+nUVJaWq6YkeEzDOYVzaa+MGY48CJ4//0PMGvWLBQVFaD7jjtAL8WNY1JHNiSvyMMSQVagLqhCAwFIGh3EoDEB1IO6IKMGgEC+qo0Bhh2AE+Krr76hgQOaNW0M/SSYXjQyoUo9Qm7WhbQiTiaTWLBgAfRuCGwPSYMnna6+ItRX0LBCZljjCopTSIfTfhqXjquvkMan/XVxmXhNWxc2lq70IsK+SoHGQ9hEEqBcIVqWvoRrKS4ENchZm0jEuWDz4TqCZs0a4+CDD0SnTh2hOkxEIPJbIIIFCQKfHjIBoauIBFT/V4QOgXCRcqrbdBLpT3m//vqbiLgRJqj06VXhR/muXbs2GjRogKVLlwQGwjgOhx6NCNnnIgfrBTZejRGpuIK2+PyzWfSBNm1a0/epyH0aHBUlC9lY+9eSCOsy8MXAMo8l3mc9loA0pJBaLSeGEKt1KGC97rPPPwv+H0uLFi3YxvpwzB/TrreALYQ05Xyqv3r1ahqW+UjJO8WQjjVPP2WXiv7hW+kU1kewLj4znhleN++6aZnxzPC6+cL4n5DAXyG14NxIAeBDwXXdYE7qJ7kco/PGonv37hg0aBAaNWoE3QWb8jHHDOGziSVQIa3DfgsUX2bd2jGPP8GjI24x4wQRyUyusuFGDRvCoSFZunRZcLGt7QDV9YYB0C9EJngmm0wm8Olnn0DHZL16dZCVlQVVLkHzKyACHfaW9fkEi5SzQTiV+dewECskIKhxYSj1aDwVWvcdj8ehv7hcWFiE2rXr/Knd07plVWZchG1ihdovqhDmzp2L0pKSYPIT/ZtHZa0I9dOQjquvoPi0nw5rXEHjChpWSIfVV0jj0mGNK2hcoaJhpQth80tARw6XZ5wrOnO0Pstxz90JNZbvJ1Gvbh0MHToEe+yxO/RnkkRIzSPniixStLQQ/rwEKmZU2Ak+wbKjAmB46dLleOfdd5H0LBWsA/YqqoPLLyjgVtgJjlg8rn593g+xOTQMOtj+ANgwVdiq8Kz1sHrVap7/WxQWFrIsFSGlYn2wEFL++qSVkGJ83hGor3Vl+ggEx6lBwxGkWbCcNDBCPMVOhPJmYUivp17MQVzq0XoU9Pho5kcfIRJx0bFjRxjHpAiqwVv51/4QEehuZRV3LIpT1kUEIqn2Ky4TNF3j6qdB4xsDpVUa9dOg8YpAmj7T13yZ8TC8eSSgclZIl86Zh2CrUr5L0cnjcNw7PO7q3KkTdycHoW3b1sH4AZ3m1XlsdFXIePhseglUSOuoslOlSBVHvalv4Kuvv8Hsb74NVv2Wis9CNj13m6NES065JfZpTBDwbKEDEYFR8BlcD9Ag6OAV1eak1h+D1EGrgzeFV4XHfOsRgePQ4DKPDmY1DnrYRerUuW+6fsu8waRYhxfmQ4D3SWlBvUp5S7CC1/JEhDgB2CYl9XgnMWfOHBp6LziaM1Kh7tWsWxx0kotI0B6f8ta7FTUy2k71lUENq/9HoOkKmp721w1rXGHd9HQ87WfSZOIUvz4QSfEuIutLDnGbQQLaLwrgQs/6HueUB/UL8vOw+267YcCA/qhbpzaEfzoPdYypLyLQMEK3WSSwUa1jtVoBO0E0BNXFSa7wX3nlNUAcJJM+VKcJOw5V3ZFRn+B5PncayaBNhnzTxiANjiD45FTaD/D6okVQYxKJ6v2RZbuT8CkMYZuFL+MYKndG1nn0yMynktTVkWUZwvqEPERdBxFXmMdL1c18WqchjS6itMogTBJh0UK8w4ri8TKISFA3s/zm0Qn2zTffkLcE9GPTupP6DUE1iiz65ZfgF5nXx7K2M41Ph9N+Gr+ur+kK68Ovi8uMry9PZnoYrlwJiHBCsEpdaOi8Es4LVUCWi69I1MU27dsH/xl1p5124NF0VJOg84lZwqeSJEB1tfGaLFfxlopQKX2uCPTbz8GXHcVAYAD62sGo6k4EHlfz9HjnUAs1atSAQ2MgbFMauNxBJqTxjjEQkUBhd+q0HfO58Hhm6zGv5cBeX/sN86RBj6ZUPPrTELm52ahXuxZ8Ggi1K6CRBstKgQeNW5br2yTU17hDK+PbRLCV1zBYpy3vEy1XQUTwww8/YNGixahZswgtW7VSdLUE/fcA+g17lZuIwKdh1vYqaIPUV0iH1VdQ3PpA0xTWTVOcwrr4dFzTFNaNKy6ELSMB7QutWUQAPjo2atasiQP23Rv7778P6vIeRUQAzg89XVADhNBVmgRMxWripOaWRTvTOA4+/fQzLFi4gH3GYxkqTmHPBp1YscIqmYqMUwGrEtaKVemuXr0Grdu0wtixo3HxRRdi3JhLNghjmD760ksxZsxoTBg/AccdeyyNiuCbr2dDf2VX2285gC3lQI9ySdWmg13rVF8op8VU9r8sWoRmTZti7JjRmDhhHMaOvgRjx6brvzQIa3xduOTSizFhwngcc/SRLNJi7tyfUpVohcSIAMZxaH888vUNcnJy0KhRQ6b8/rFErQtEVbHH4qeffqIsbWBQMpmzbPNa/hnWtABXHtb4+kBp1sUrTmFdfGZ8Y+mZtGF4E0pgbSezTA2rl9HHDse7foG52w7dMGzYIdiOi71YLMp5IEoJEeotLkY49RgPn8qSwEaNinaPcKeSuhkAkryYf/f9D7nZFKiitDzPDL4oKFJZPFeoHktDoquU9H/PS3pc9ZPF+QsW4e6778cqXrZ36NAau+3WE/369t4w7Mr0XXdCv117YefePZGXl48vvvwO//nPs4iX8hyXA94RBz7vlnzQh2HYgAdb4AgHOPgtBHN+mod/P/gYli9fxV1EG/RiWbvs0iuou2/fnRFAvz7YtW8K+tLvy7r77so0+r179UKNmrUw+9u5ePyxp2F59CiUBg/jkPTLEPfibDXw0SefUBkLOnXsAGOEfeUzPUnflgPolwMLsCyjaj0CDjOsYB8Vl5TAqmIgnwwERjPpazvYLh+wlDmHJwMC9S0bs64R0PgfgbY7M03jIWxBCbD/wD5V8DgIjInA98v7lv2t15o6FFyO6/rckew3cCD2GbgX6tWqxRkGTjUHRgxEBMaYIC5iELrKk0CFpM0uhWEn+uzURUuWYtaXX8NCyKUQb6HqUwI1hSrlkrw70V2C58chLlnjiHScCB586CEcf8L/4aJLxmDcuEkYP37KBmHChMmYNH4ydxUTMGnCVIwYMRJnnXUOV9LzEY3F4BhDafgElYr6CpZysVR2PvEEissYwRNPPo2jjvs/jB47EeMnTCNMT9XNOsYpsJ5xE8gP65kwfhp3JykYO2YSJk2agZEjx+Do407Ad9/PgSMGyXgckYjA8ByN84j9Asz5YQ50N9a2XVuQAQIgxsCn1k3qURt5gfBFsKCPqugE8XgyMP6WrbIcfAoiAlUW2h7LMJMAtsEi7X4NKUYNhvp/BBtL13wiApEUaDyETSwB7bI0QFh4Clw3gmSSx8FW4LpukOJxcVijsAB77bk7jj36CGy7bTvo/aQxAqN9BJT7whAgIgSD0FWeBCokbe1vn6tD7bivvvwKS5cuzeCwQkVk0FdWUBAJfu7a4SAzyM/PRatWzdC2XXPoRwzzcnOxYP7PPEaaizk/fkuYXQ4azoTZ+GHObMz96Xse+c3lLuFLrFi9DI2bNkDrts3RvHkjtGjVBK1aN0U7+u1aNS73m5T7v423bt0YtWoXYP7CH2kYvsH3P3yNOSx/zo+zy+unr/F1QOv/7vuv8MvieWjXviV3Ok0JzXiM1wKWk87zhIJ1qXAj0Duv5cuWoF792qhTpw6E6bp6M4ayIIBxEgePQAK/qr08LghA3vT3wES4ZKFRMcZAd5/6XaFk8E1pHZk0OTSWUBCNI3BqLBSCCF/psPoKRCHtaziESpaAdlUagqoN3wq/jkfLU5BkkgtC4yHB/s7JyUKfnXvj8MOHoWvXLtCPzvvBOGHW8KkyEtBe3Dgz7HxL8Lgd/ezzWSgpLWOeXzsf0GKEuKrzKDeJBHcIcFBUWIQLzh+BKRPHcLU/DtOmTcL0aZMxbepkTJo8EVOnTtkgTJs2FVOmTCJMxmWXT2c+7homjmeeSZg6fQomTZrAMidjxvSJmDEtEyYxPgUzWP5amKb041nWRExn3hkzprKcyZg6hTykgfQpnognj1MVWL/STyPfk1j3NNYzddp41jsB/fv3hxpQax1uTBwa/eWYv2ABohEXXbpsT0NjeGzkw/oWwr+gl6z2mQLSGFQVZ8mI0ID4HHTLli0PvngqIoFisTQu2i4hDah0rO6QhW2DhRqJNGiyQmZcw4pTSIfVV1BcCJUpAeFix/wKrFp+A9qfHqJRQVZWhDuS9jjkkME8rt4FNWsWIhJxSA2O7cCrzFdY10YkYDaSHiQ7PDLinAWvBvDJx59ARLNJkFaVX45xyZ6guHgNDUs+6tatHfxml+sYGKalIAYwDG1jAMzjZEIEouk0TlbYbp6jCcFxYxSJQ5m4cF3SBOkOrCFQUPYPQFiHYyIwLMN1ojQCLgxxvwFNN8RnAnkScaB1GYaj0Qhq1ayBevXqwbDOZGBAXfi+BEcG3347m20HmjZtHChbw5hA+Eb5GymnGjwVqlJvEQMR4THeat459UOPHt2h/25Ajz+sp7dVPtOVeZ98p30GM55MY5EZziAJg1tKAtplMKxdITUuGSl/gkQYolu3bomDD9ofBxy4D5o2bgDHIZIzD9yZWj/JMVCeJfSqjAS0RzfKjK4ODTtz8eJl+Pob/dFCdjof7dsANlrCpidQJaHg+z5X4R6MMdC4gkelo76jo9L3kIiX4YYbr8eiJYu5endwxRVXYsiQoThkyDAMO+QwDDqYcBAhwx/M8EEHHIKhg4dzUA/DwYMPI/1RGDz4cBw8iLSEQ4YyjXSDhgzHoCFH4OChh+HAwYfioMHDcMCgQ3DwEMYHHYoDBw3DQQwfxDIGMW0QaQYPPZzlHIohzHPwwYezXJYx6AgMIgwdehTrZB3EK29a5xDWO5RlDGEZRx91HL6Y9RXA+fX666/hheef42RzAhlo2wGDd9/9L7TfOm23DQoK8gB2lGPoUR6W59KWEzLlwEdyGAAAEABJREFUe6SzgQyZSqPk0yglNbiFwWrzlG3Mnz8P/XbdGcOPGMbjj17Iy80m3oelYvHZHsN+9tgmPSpJJBIB3z7Hhc+dGT3S2QAXvra8BCx3nwo+O0aCfkvA545T+9HSV1DD0b59GxzNO5MhQwahTZtWyIpEwDUGhE3QS3pjdGGoMSLCp0pJQNXMxhnS3uQ5/Ndffw2fE1VEs2mHpmHjRWxqCsdxAmUhIoHvlRsSy0Grdakfj5dS2Qp5TmL2N7Nx9533UGFanHDccWjZvDmYAv0+hLZJj/YScY+0gJe09AXGuMFlMcc/cUAi4UGPcFkVlDau9DxGol5DgnniTEzCIM5jwgT1chlxSaZ7PJYqKfMQT9qALsk0rcMyLZEgjuUmuNNIanrcR2lJnG0S1u0FfPieZf0+cQZlZQnst9/+6NylM36cMxc33HAT4jxvVoWq/29fdzCGk3XZ0uVYsmQ5mjVrjqwYJyQ8JEjncHFg2H3CYyPDMMWHFAjLt2yzTlYS4I9dZaSICLRPRQQzZ37IsI+iokLs2qcPDh92CHrt1IM7tSL4VESJRBn72UGEisd1naAdtKHQfpWNMCsibL9shCpM3tQSMJS7n0xAL9ldil/Yj1HXYNsO7TB0yEHYb5+B0H9PESHOiGX1PsBFBEdp0F8istZnYvhUIQlUWHtYduhXX34DdiVsueIGYwicBO/KfCW4ItXViioexylXJGTApwUQEYgIolGHStJHLBpFIp7Ek08+g9defRONGzfGkUcegeycKBWRIBqLIsZzW8PRbalsFXwq4TIqK8u4cQzAc/tI1CW9y7CF4WD3mQaCz1W/KAnDhnLKyYqxzggc8iCUlU8rlBXlcZlvIQCMI9ALZ4flGiNQReiyPFATOvTFkI55FReJuKTXwi0SiVJ06bIdeR+GeFkcN998K/S7HGJ8RGIGkaiBb5NQt3JVMX74/ifkF+SgabPGRPkw2oaIgRtxACRZXgmEdXm0iiJCHKi8PRhjgvCWfFlWLiLBWFu4YGHwP2yUQwX96Y2+u+6CQQcfjH79dkVhUSHlCfhsByhDj7sWgJRaCEK3pSVgOQfSICIQEXaTD5/9ZDgUde5tu20H7tYPxgEH7IPWrZoHc9PQmDhKu7YBOi41bxoY52J3bXIYqBISYK9snA8RQSkv52d/+y18DpBfc7BzofArprJCqvg8KusoDYaIQESC1arjOFBcz549cdppJ2PipHE48YTj0avnztA7jOuuvQE//jgPvXv3xBHDh2Hw0ANxzrlnYOSF5+L4E45Cm3YtEIlRmSFB5QvAJNGgUR3SHopRF52LEeeezsG/Pxo3qc+BH6EKSyL4LoyNY8cunXDKCUdjwuiLcPZpJ2GfPfdArhoiGhtaASh1Tk4E3XfaHuecdzrGjr8Ip5x2PHrv0oM7IB7biAeP5YjxUFCYjX323Qtnn3Maxo27CMcdNxx7DdgNp5xyAlwaj8f/8wTeeec9NGrUBMOHH47Roy/EqFHn4dBDh6BRw0ZYtnQFvv32B7g0Wu3bt8V2nbbFCScci3FjR+PMM07hbmdf6C+4JpNlcB0TKG811CIShNnyLfqICITGLcHV7JIlS7Bs2TLyBajh0IWD4xrU5R1Z7169ceyxx2DgwL1Qv3597kSTpLFBXqXboo0IK/9jCdBg1KpdhB126IojjjgcgwYdiFatWyASLASZjTsXC/3TsPAlwWJHRFVWKg6kfWwFbutpgvbQRltjSbF6TTF+nDuXk9aH9qXitMsVwM5HJTsjAt0F7M6V6j+uuwrHHXskL3O7Ye+Be+Dqq2Zg/LhRGDxof/TaqTsOOWQolekluP4f16HvLrvgww8+DNoxeNAgKun/w8ABu2OP3XbFkTyzv+aqy0l7KfbZe0CQ94wzTsY/rrsaJxx/NHYnzd4D+uOM0/6PZV1J/yTs1rc39ti9D0ZfPBIzpk/C4Ycdgp49dsQgXi6OvOAs3H3HrTjl/47FLn16BvVMmTQe48aMxoH77RvcDwwZfDDGXHIhdx3XY9ihg7Bzrx6BYbju2itx7ojTse8+e2LnnXfC8CMOY/wctG3bCr8sXIh5P83FMcccjRuuvwbHHXMUdtu1D/YkfyedeCyPxK7CxeQnluXSlsVx2LBhmDFtKoYPPwK9Wf5+rPvcc87ELTffgJNPPAG9evfAnnv0xRWXT8VZZ52GoqJ89ib7mf2q/Zvqa6Iq8dEjPwMHETeKhT//gl8WLw5qj0Qiga8WhnopGAN52Tno2qULjjnqCBx79JHYvvN2yOXOMxoRDlWfAA5Rn4DysIWIBHFuLKHOMrAuBASUwZ/3tcStECzbtA5Y7r5VROpbnhJoOAWGu95ymausibQ0FFwnoDEv3AdyHh3F/tp9t75o2LAuHCMwSqeLVu4+fPaHExgQBE4ggR++qr4ETEVYVMWyfOVK/LJoMYyeWWsm7WOd1RwsGq1s8LiCdci96whatWyCo488FBPGX4zzzjsT7bnbmDfvR9x+2204/dQzcO899+LHH+eiaZNGOOPMU7DvvgPhOC48ToKPZn6GqZNm4ILzL8Rjjz6BVWxn75474bwR50BX9UMOPhgR7n5ef+1NXHLRpZg0cTLefOMt2KSHA/fdD5dcOAqjCf133w3Ll63Ev//9MM4973xcfuXV+GDmx8jNz8FQ7h4u5e7lggtGYLuOHbF00VLc+s/bcO7Z5+Gu2+/Cjz/MRctmTWl8TsToSy7CySedwFV4HXz2GXmbOh0XjroE//nPU1i6ZBkMXNSv2xBnn3kW9BJTd2avvvIaxlw6FhPHT8Sbr71OGosBe/XD/gcMhDEOcrKyguOjxx99HKdRHldfcRU++/RzqDIefvgwjKVRu/jC87B9l47Iz8tGcfFqQHdX7Nu0DiGi0p700NKdhqWCSSZ9zOHuMqW/BCICI6CzQd+4huaHuFgkghZNG+OAfQfgKO5Cd++7M+rUrkHDZAAqqSSPTFXxCQQe77HAsmHZQi0Y9DcJkK3q+FSk+WyXrAOB/FSGBJ93ihr3eE+ow8c1Lo+4PFieKBTk56ELjf0wzoVDhhyM7t27omaNQkQiDvtSICJwDPuReQz9iBMlziD4E8OwYK3TYCasTQgDVUECpiJMcLzQoCyhsinhmNHRl5FLOzcjWllBQ2WZpFF45bU3cOnoCXjiqWfw0cef4d1338fV1/4Doy68CLfdcSc+/XwWrr/xJsYvxuRpM/DSK6/jk89m4bU338LkKZcF+Ceeehpvvf0uLrv8SpxH43L9Df/E2++8i4+peJ9+9gWMo7IeP2EiXmVdzz73PMZPmISLLh6DO+++Bx/O/CSo9777/43zR12Eq6+7Hu+9/yEeevgxjBk7DhMmT8PjTzwV1PnOex/in7wHGXHu+cz7L/z3/Q9w2+13sM4LMP2yK/Hscy/iiy+/xhtvvk3epgd16D9C0/j0GVeQbhRu+OctQfmffv4lnnrmOVxy6TjyNxkvvvRqAGPHTcD5Iy/GXf+6HzM/+oT1fhGEzx95EVQun836Eo8+8R9ceNElbPsleOzxJ/Hpp7Pw1lvv4tZbbyfcEXxQAJzOKRB2qQK9zfv8pnSh1aCeCcab60a4M/spCLPLQQ0DdYYEylkmKN51XdSpUxu77NIn2LkcdPCB6NS5E+9e8oKsnpeAw8WI5V2Y6zqahaBTgWD/Kig3LK5aPmz72n5fTzhthDOMr1XlwLYaGgLHcRD4vJsEj3JdHlG2aN4MA/feC8O50953n72h8ZycbObY0KMyTMOG6MK0qigBUzGmBAsXzOeEFB4bJSuWZXNTGQfiRILfh3rjrXcwZeplOOucczHq4kvwCFfk8xcuBiQKXZAaHqHMW/hLoLQvGT0OZ4+4AKPHjMcLL72CklK9O8kircPFlYPvuWu4n7uNkRdeirPPOQ+TaBTefX8miknngQPdRLC6JB78VM2N3G2MuvASnHn2uTRctwR5uYGBFRdcXGPZytV49dU3ccVV1wVlnXf+SNz9rwewYOGiIN2yLBAWL1uBJ/7zNMZPnIYzzjoXF9NQvPzq61i6fCXcaDbLS7V17k8LcN8DD2HE+aNw1ojzMP3yqwKjZsUEsoizUo9KQX9G5yYar3NpIE8940zcfMvt+Pa7OUEbEp5lHwJ6kT+TRvgylnH2iPMxiruwu++5H/PmLYQbiQIsB9retT4q3Rn2seMYxOOU96xZPE5JwhiyQUXGh4H1P6roRIT0HrKyYmjPI8ODD9gXZ5x6Mvbfd2903KY98nKy4BjLVXScR2geHDFsqQQtFha7fhCmmw0Cs1bbR8j5hsFSRr8Fh6cVwmMtS0MNGmmFZk0aoN+ufWjQD8dRRw7DDtt3Ru2aRdxVqux8yhpg9yB0W6cETEWb9eVXX0Enq+M4MJzoFc23OegsC9Vdig+B4SpWCKDhcCJZNCIWvip1rqo8pvtikLQC4Xaa2hJwXPicGkkLCPPEufRNEHzHgTUG+qVFTQMNlg/FpQyEUNEa0ieDslyUUYErrkStFsvUukriCbixLGjYmlQ9JhpFnMcCHvkA8wvBZz2+OEjy2CVplQ/eEzguQDzoq3FIME1ptCwFq/Sk9azAjbIOa+AxnqB21TYENMYlzkBxHunKaOE0nzVOgIvx7kHphMdE2s64xwIcF8orBYQIy7WUWULbZAFaMwJ94hAAKs2JGBq/ZDDmoipDGpbly1cFcR2HG2NEaRS0AVaVHiEScdG5c0ccdPAB0A8tDBp0ELahgdF/E7Cx8sJ0SkA4KBRAvxxEAN15NG/ePPiXvSeeeDwO471inz49Ub9+PYDpDueWGIHSOsYwp4/QVZIEtkA1piJ16ln0L7wsVVodID4Vnoa3FOiQFuNwcAqCkQqBJU/U3QBcgArYUMHSVsBxIoCmg46KVsSBT0VsqEwTiSQc+iIc6MxvwXICYNwCDo2VZR5oOuMaFoYBgeHk8KmUHR61WMbFOHBYVpJMiBhmMXAYV1kZ8gKwTKSctYwxvzAPCZFM+DBKI6SxgMN6gVR+C4EQ7zGTYVtEHK7AiWV+YxwYzUcDAxiGDfSeyIgLw7odgtIAAhGDJM+2HZbhsa0gvbAMC0N5kILlqJET5hHifRAPAQgpPWJRmc6y84TVG+WF4eLiYqxerXc9aS7Wz4+IQPOIpHzQZzGALiUMmCaI8FimoCAf+jHWg3k0NvzIwzF48EHo2nV76C8UZPEOSstQo6TAzJS5Bw1b3s345CcNGrfsGxFRMqTxQYQvTaO3RR/lSflQUEZEOM7Js4YVFK/geUm2Uw25T7TPtnjlfpK+yttSBl4gw7y8XLRq1QJ77z2ARmQYDj10MPQDJfXq1YUuAky5ERER7YK1wIIgHFsigtBtnRLgNNt4w8riZVAQDhQdfBvPURkUPgy5FxGIKBjwTZwBrQ1BUmEg8EVTScco447G4DikTRFDRGAISmfEMG44gRiTFK3iUO6E6YDAKAMWzGdYHyBiIPxjiEtQeq4AABAASURBVG+duAwRBzoRSdFpSoBTyhQE5UAd40EasBbH8kVMeV6lAUQE+scQ1IkwRgCxjnEQOOYD4wqqP4RlaBh06bYwF2OAME3VCOhrNjGGSIbEh1AZByCoVCdGICJr69T/W6NGRUQCvIiwf9Ymrw2I/JquMmQUhmWlwpqG8vwp33EcFBUWoUO7Nth7YH8e2QzHEYcNxYC9dse23MXk52XD+gk4LINnZexnlYmFqFy4+2Ei9Agoqd9p8j1ofaDTeZIGRrf4o7yocfG4sEjqt28zONI0S2OpxlYB+l2noG1e0F5tun5npF6dOujRvQeGDhmEY485Gvo/TNQQN2xYH9k0xIBAnYhAJAUm8AHGAH2LgRAQuq1WAqYiLdNVYklxSUBqVUMFoS33+pVpSybKQfkKgsKJkAYmlxsNIhkJCDJ8BoMnjdcIw2vLYlx3KgEQv8Gyqm+65VYkaCLFxhazlRltYRovHRS9RWHNmjVYsmRJwIOIQLso1acB6g9fAoEwdaNAAlWcsZiDRo0aYIdu22PI4ANw5hmn4eT/OwEDB+yJrrwbaN6sMXJzYiyTxoVGN7iXoQKORgwNj4UqUWNSI7QqzBU2HWl+NCwiQVxEuCvxAtB01yHPbIfPuxGKAjVrFKE9DW3PnXbEoYcMxjlnn4GTTjoOe+21B9q0aY2CggLKAATLdgtYHAQg2HLQcBqEuN8DQrdVSoAjaePtWrOmGCUlNCoWnMwWOoA2nmvzUlCtUNeRF2qXQO+xugBHlShBGAh8S3+DYFmOT1BfgfQA8zKsZQXla5g4u3UC1KkQ2V4KAmw8obyxilsL2GJOv5ipX4BUBlLK2kJEe1gxGwMd5gppOs2nUB5nULT9CmyrhoXkPlfvYnzUrVcbO+7YFfoFS/2l3OOOOzo48hk4cAA6dtwWDRrUQ2FhIfQXFzJZEhGYcgODLehS8kIgLxE2FuDRlg/dpeXl5aF27dpo0qQxtt++E/bff18cf/zROOqowzFo0AHYc8/daERa8d4kBk5+Ppa5wbJSvrZPy1fQohWwPqfkmbA+mhC3VUiAU2fj7dCjr7h+xj8YFHzx4dzjIGNehvkEUcYq7eHhFFIA+uuCJU5hXfz642mmHR5pGII2TMA/NSiMC30+JKO4NOCDutdCf5JF0zjTgIBe36CjRISlkFb1VADEEsM8gOOLBikz0hGvZZhyWrAcnaBMhPgO6QWiK0j4DINg8auzSk1AAMamfIE6RliIhg2jfwSaTrKAH5KlnlRW4tYGUvhKfftki2f4rDPggi9d3JApWCp7Pcph0p980lIIWr1OXlZAGWuNCqyEMrVQJRlQsxNd3sVkZ2ejVq0aVLQtaWi64YAD9oP+osHhhx+KYYcOxX777YO+u/RBx207oAEvqvN595Cbk42sWJR3OQ4MCxPynwYwTA3PZrGuYAz4DCtY+hsGKacXLaMcNKyg5TqsKxZxkZOdFYD+c6uWzZuhG++OBvTfE0MGHYTDeBdy2LAh0KOsffbdm4alMxo3boT8gnwayQjbLzSMAjIDMYAaEUbWPpY8ZIKIBHnWEoSBrVICG2oUh8mGknUoAcuWrURxcRnierGtl8A8K+HQgTCrAqNUAIxU6qOsKygH/3vFPi+t9btaHme7w4t3PT/3jcM5KeB8oZrxuaJjmCtOX6JIakslBq1ZJ63AIc5DghiBC8tJ5WlihGUwbGlAFOihzIuD05TANF6Ml1kgSUsgpOdDeRqIE0PSIZ56RbxsGM9F3CtFCemMb+B7PjzyasWBz1W0z+aTlB3FAHmwVsgz4FMJKrAKbMhpLlYHh4QKrIYtAksSAvnhW2Mgd6gkR1YoR1YmKbDKA9tbGo8jmbQQ48A4BpbJG3+0EEMyBXrreZRCYOBwbDusJwDW4bCPXBOBWYszDCOQhGEmhy/XMYHCrl2rZvAdjK5dtkO/XXthyMH746Tjj8LZZ5yCE449EocfMghDDtoP+w3ck+k7o1ePHujWpTO2bdcWrajoG9Wrg3q1a6IGj5WyXAfCS3M1Dsb6XEikgJ0PS7zDuvNoqOqwTs3TuGFdtG3ZFJ22bYcdtt8OvXvuiN137Y3999kLQwcfiOG8IzrlxGNx5un/h6OHD8N+e/cnzQ7ouE1bNG3cELWKCpAdi7D9hu2ToH2OmLVxIwKH8jDEiQiMMesFEcEfOk3KhD8kDBOquwRMRRoQLyvDmuJiDiQHIjoyKpKretDoRHE5YUQcJH3QQLignYE2M8nzZYea1uclrJ8oBXhhq+fuehRDUsSTHvNYCPNbNle/VKdn0gYevPga2GQJIswv3GmAGSKxLCR4CVpKI+Fby3wuLHcjrIb6woehaUomV8JPrkGW/sQIE4RKJcLVMSIRqAGJRgzZKIYk4wANCNZ2hwYUyIg+GUGNbgiUNBM2RLul0iwsVqygbHgZbikTjYsyvaUY+oN6laVMMIwUFRbwnqYh2rZtg27dumKXPr3Rf89+2HffAcGnzg4//BAeNw3Hcccdg1NOOREjRpyFUaPOx6iR52JkBlw46jxcdOH5OP+8c3D6aafgRBqK448/BkcfdSR3Gofi4IMOxD777I09dt8NffrsjC40Wq1btUSjhg14PFcQDBWVnVCWZCuIZ/p/0KQQHUrgT0mgQkZFJ7CuTlyuoKjJYKkQ/1QtVZXYgkdLFoZWxKeBMG42kiYG0EjU5hFH5y4dqQhaoHnTusiNAFmOB4cGw3URfB9GolmAQ8MAIDc7hlatm2GbDm3Rrk1LtGnRBDVzYxAal6h48LnKVtsSp0JE1AG4JTA0CkW5RWjbqh227dAhqKtF83ooyDGw8dVwJc6L1BIkuTupWbsetuGRSvt2zdG+eQNkiU/ehd1BYP2/e7irgTW/Q1dXhFAF+j7bXFUsSQUEKUKuy0Hnj2bxPC+YP0JrozhD33EMYrEI1w0uXA6uCBcQkWgk+GhuNBpd6wd4pilO6R2OPdeNBHlERIv/Deg8TYMmGGMgIgFoPIRQAptDAqYihS5fritEmhYaEz5UZBXJVT1ohPsD3Zo4xqAkAfg0Krvu2geTJ43B5VdMx/X/uBaXzZiM4cMGIcqdhCTL4IgPl5M9zqMYQyWwfZcuuOSi83DF5VNw/XVX4abrr8NVM6Zj3KUXolf37WmMLFxHWDghkoVSGjHHdbDrLj0x9tLzceXlE3H99VcSrsHlM6axrJHo2L4VYpEE83HX4wMD9t0XV183HTf840ocN3wIjZyUGxUDhgCuPgFfWxPEhSEB+OZrK3pE2F4qRmrmKt0qEYGIBDyqYteAiEAVu6Eh8ct3XAj6zULjYP+JWOYjMIzytLSvpSmACxOrBracJrN80KXjDLIsCUBxapTVV3wIoQQ2lwRMRQt2jOHAp3bjQBdOiormq+p0Vhnky0C4S3HRoUtXnoOfjA5tW8LlxaxQ+dfn8cHwIw5Fn522p2EB53Q8OPaCG8Oee/XHhLGXYPddeqB27SLmcRB1XdSuWRvde+6ECy+8gMajFyJUFi53JkkbA9wcHMYjj9EXno1eO3XkxW8ODI1OJBJF3boN0W+X3TFuzCXotF0ruCYBY1xYcaCbD+huyY/DpVIiksyAnCtY+hYBwqqSshDmIWKreCwsVq9eA+plhlJNUiWZClXtt4iwDw3STkQYV2WPoD2MwnFMELY0GNqHhnOMDzJB8Wp0HI4VBc0nIizLBCCSCjuOE8SNMSxT60nh03GELpTAZpSAqUjZlkrK48rIGCcYpBoHKpKzGtBwAiY5kT1V0pyEe/bfDTULsnivUYpXX38Ln33zI/RyOBqLojt3HdncoRgaCB8Grdq2xxFHDkVhLo/B4sVYuXQxPvzgA7z73odYspx3KhJBPo/RDht+KOrS4LBQCiSGLl174rChg5AT9YhagSVLFuDtd97GBx99hpWrymBtBHUaNsSwwwajsCAGw52NYVlJzwK8Z8mKOHAZtMTT0sP6SXpxJL0yKhMLn5e5ZJF4ErHGreVZvWoVjwN1YaMtEoiIBqo0iMhaPkV+Da+PaRFh/5kUvXYd5x0yQA2MgK4cp2EFYir0iEhQtohUiD4kCiXwv0jAVDxTMMqDQWnkT2SreAWVTsmNAxI0ltYRiPFRUFSIHjtuTyWewIolv+CWW27DR7O+4S1KJGh3YY3CwKfahnGj2GffgWhQpwgRUqz4+UfuWMZyZ3IpLrxkMiZO/wdWrKaB4C6jfpNGaNm6KfMmkJObi/33H4j8LAcO4vjuq1kYO/pSjLxoDPNNwXU33IXihA8rLpq3bokmjerD8hw+HrfkUfk0SCaSEOZ2HUOfeBpFY+iLD99PwNUdFo9GRARbjbOAy/sEn4Y0aBVfInxtNQ1cX0MMkRuDrV0GFEH4VCsJ6IjdKMPGpMh0h6KLJGqyjeapLgQeGbWOgW+T6Nx5Ox5bReHy7uSL99/Fgvk/w5MofG2/ONybWDjcrTlU2rk0Dj177ghDxebHS/DYfbfjw/ffR1kZsKYEeOO9T/DjL8tBWwCh0SoqyoUrCTRsWANdOrflfYhFyao1uPfO+/DxR1+x/hiWrVyDV99+B78sWw1e1/DyNor83GxEWGeMx3B69OHRgIgT44o9pUzciAM3asiHhWt4QMJ2JJNxqN33aTCxtTgBimj0IxE3aBGjXMTT0gSx6vZS7tlZ+D3gN7jq1q6Q31ACqRG8UTk4PCIyRieAKi2/Gk/m9TRViGPTVAl/+ulMXprfjDdffRWvvvQSiuMejQIVF9P5pi21wc6mjBp/206dULNGFsCjp8ULf8Kbr73KsMDnERUflPE1ecbVuP7mO/DhzI/x/Zw5MDQMnbt0QFFhFJb5vv3qO3z68TewNpdHVwZqMJavXIrxk6bjzrsewEcffYKFC3+GY2j0uEInp+TBgf66cLcde2D8uNF49NEH8fzzT+OOO27B4CEH8D5HCA6NllJvXRDl0aPPY0oL/QNEtPMQulACoQSqkATMxnjRaVuQlwv1RYTTGdBjI1WyadDze03fWFlVMT3ClX/EE4jvYs3Kn/HS449h3NR/4MWPfkDCTR13OdCW+nATCZRxoVzm1EWDJk2QQ3wudwMLFy3AnFVRZBc1Qru2LdCpQz20aBjDnK8+wkN33osJo6Zg9jfLsFrqoF6zVjy48hEzpZgzfy5+iRtk16yLzm2bonubemhaIxtff/QB7qIxmjjpGnwzfzWK3QR3TB55FB5qxdB8my445bxTsUuvjijMp4FivzRu2gzHH3UU9u3XB1m8W4mosG2Kcw1WJxAyq2OK4uVgA8eez/W7hbCvRIRxIZ7AEEIXSiCUQJWSgKkIN8ZQOXGl7PFsX4xm4YTmE8xp+nyCYEXK2ihNJRIo39oaXkeQfwcGHlzWvybuo8R34IsLPd4y4hNraQws9CjMN9moVas2eKoFdT/z/mXn3Qdg7MRxmDp1PKZNGYvpk8fgtFOOR9sWTVCyZhU87m48xFCnZu2gDs+6WL6yOPha2JhFAAAQAElEQVSZj8mTL8XkqeMwacoETGW+/zvuMNSvU4iS0jiPwaKI+8LdSoQ7mpQurd+4AQpq5OHH777Fm2+9hyWripGwBjk0/n379EBe1IcYjzhLvaytRDV0hn0iBASgLXEcA5/jULECBHhsrS7dwIr4W6sMwnZVSwmYinCtv3eUk5MTkAqNis/VeRD527x0ZrOxlJahKqNuQ1ZWFhW2JdJih+474dwRZ6NTp3YorFGAoho10YQ7h0GDD8aoS85F+22awXE9ZEVd5Lk0W54D6+Rhr732xuknHYPtOrRCdmEh8urURotWLXDEEQdjxHmnoFGDOvDjScQkG+BOKjB+lH3EJPD+269j5HmX4tzzx+Ce+5/i0ZkF9S0K8rLguhZJn/cqMTfgj69q/6hxr1GjRvAFQUh5f1T7VoUNCCWw9UnAVKRJ+fl5yM/Ph05sS6VmK5JpK6Lx2RarZ340I4ZHMPpz51nZ2fC5gwAvY4oKigDr4eOPP+L9xov47PPZwTfu9Sflm7ZsgtPOOAlZEYOY4yLLjcKwHNAC1KpVhLKS1fjg/Q/x3Isv4MvvfuKuxHCHJOi2YxccOXwYahUUwOOOBbpLFADiY83yJbj9tjswb+kqZOXko3H92ogaAR/M/nEeVpV5gZExSGJrcb7v01hGKAb2hv27jcC/3IthAaEEKk0CFTIqsawYJ7QLo7sUTmgjqt0qjcctXxGPlqyoqHivoe2nstbbDdXiamtKS8tww/XX4eKLLsGUKVfgggvG4Y47H0ciYUniolXbtujSqROYDWAxRixcW4zlS3/BjMuvwMWjx/HI7EqMPP8SPPTky4jbKMREsEO3rmjVvCFcJ8F4EhB9LOb9OB9Ll5egTrPWOOec03DAnr2gPwUzf94CPPbcm1jlZcFxsmDiZWBV2BqciCAvL4/jUNQkB02y7IsgEL5CCYQSqDISoIrbOC/Z2TmIxWIQ4YTmRBahdtt4tq2GwoLtDdrsw7D9NhnH0iUrg90AmDZ/7jy8+MLzWLmyhCtpg6XcQTzy2DNYtlK/jBiDG8lGm5ZtkCgtxfLVZfD8BLOV4OsvZuL1d94jrhSS9LB4/s946JEXsTpuICaK/Lx8NG1UF0aKIU4ZaNvgGINli1aisKghzh41AgMG7oKcSBzffPxfXHHZ5Zg56wcknAJyFUXMB31sFU7HX1FRIdvCMchdCwMIjYpKIYRQAlVLAqYi7OTQqOjxl/5PFcdxeHJDbVWRjFWI5i+xQpsCUFR69KVq2iYwb/58XuuzVCr5VavXIFlagqgb4ypa4EYdrFyzkruJFRDucAytQQ7vUxzehcyZl84HrFi2FEkviUg0CkNFqUdjy1dwB7MqHnw02eH9S8x14LrCinxAPeXDM6hZsw5atGrO+iy8RBk++/h9zP3xB7iG/eOB+UGli63G6ZdGa9euHbTJsI0iAkPZI3ShBEIJVCkJUFNunJ/s7BiyeAQWo/LT1aHlfcDGc21tFEKdbqnSBb7vYebMmSiNWxCJ5s2bo03rVsT7VPJJ3okUo3Hz2qhbv0agBD0ajgULfwD8FfhI8yUjxOei3bZd0KheLRqUEnjiEYB2rZugdo0YdyVJlJaV4uefl9BoOPCsCx8pZ2nUFv74Hd55413S+DBZNXDQYcdixoyp2KVbW+SZNbCSQNJlPaks1f6dlZUFXdjQllB2lrK2gV/tGxY2IJTAViaBChkVYyT4b3CBQbEWxsnIZrciibAtfJAGaIjt1biGqcZgqNXEJrGAO5WPP/kKHg1sYY1aOPWMM9CzZw+0atMUO/XeHuedewpycmLQS40lPy/Ep59+SEW4Gt998y2++HoBEoihcbO2OPPUE9F9+23Qsk1r7LbXHjj9lCMQc7nVkDh++HY2fpgzH9bGmDdlIJQXNSorlyzADVdchynTrseXc5bBM1lo0rQRTj5uKOoXqgGMI+G60DsfVHtng0WN3qnohb32hQjbSKj2TavWDQiZDyXwewmY36N+j+H0RasWzTmXfepIS8XKbKqtFHSpHvi/z1d9MMK2CdvGoyMy7bM9Pn0nuQZZVP9qTIWGJO7kI0kjEyGY0jW476578NMvy+FFctBy2+0xcfJY/PP6azF93Bh0btMcubyZLy1ZjaeeewlzFi6DRQQrlvyM++9/CMvWJGGjedhhp76YOuMy3HjDNbhk5Glo06QWsm0ca5avxBNPP4P5q1YhaWKI+kkYytpahwZE4DtJFC9fjBdfeg1X33AXflnF3Q6iaN6iDZq3bA4rHjyWw2ZUu0cNp+d5MDzmUiNifYtaNYqQz4t6NeqgMbEQKFS7xoUMhxLYyiVgKtI+IVGD+vU4jX1eFAv0H1opTgI1p0VoDNXUKe+GbTPk3wWbBCsGvgAxx4Mk4uA2gWk+4iYP+t8hI5pmPXzx2WeYcdUN+OL7eSj2AEuqrFiUx1kWucZg5ZJFuOnGf+LuBx5FiRflJX4Mhsbp3bdexjXX3Yq5NDQlPNayxkWM9zAOjUDM+Fg0fwGumn4Vnn3pVaxMJmmaBFmShFC5+r5DHhzEqVijzGO9OGZ+/DHmzFsKyzsdP5KP2vWbQRWyS+NHlqrl4zgRlJXFEeERnv7qcts2beEYw3YJRIS+9hdCF0oglEAVk0CFZ2a9enWQl5cP1VNWX0FDVI0Gga3qpathYYuE7bz9tjsx9NDhGDzkMMy44loU63dA1OJQsVnfwwfvvYuR54/E9f+4Cc88+zJee/NtvPTKazQaN+DU087EY48/ibJ4EnFaIzfi0qhYgo/nn32GR2QX4uab78Rzz7+CN956B88+9wqmXXYNTjvjXLzy5nsoS4IX+T5irsGD9/8bhxxyFAYNPRRXX/9PlCQ9llmGKC2c7ob048yDBg3DYcOOYHkvw/cMHImwFdXz0Z2Ko8d3vg/HcdCoUUMaEgkaY2m+FYJI+AolEEqgSkmggkbFIi8/L7hX8fUYxjFshCWkn8xwGlddfOU9A2hIqLOowNhGhlcuX45Fi5dhwaJVWLB4JaDf/+DqWQ2rwybaRALLFi3Gfx59DBMmTcKFF43F2HGTcf8DD2Pe/EUoC37G3kEsO4dGwONGyKdR8Wgtkpg39yfcf98DGD9+CkZeNA7jJ1+GR594FvMXr0KJfus+2MFE4SdKUbp6JRYvWoQlS5djwZKViPMYTMiA55XBMR5WLFuCn39ZjHkLFiEep+EyUW6d2AZUT+eUj7Gkl4T+EnODBg0gRqpnY0KuQwn8jSRQQa0jyM3JQd26deBw1ShBLvurmOTXYLULKe/CthCE1kRBDSeX+myKD9eRYLfgO9nwJIqELyhNJOHT4CitWNIIQzymEsfl0RR4l+HAcpfg8WgL6sNBQu8IuFPxvAQc5hHfQ8QIrOcDFCg3HvDgwue9SJLgmRjjBpYrdZfHPn4yDlhLw+TD8A7HNxF4TItwF6NGR5iTlUKcKHzlkzsj67FoVE+nRluCvgHq16+PRo0b8tirerYl5PpPSiAkr9YSCMzDRlvAyR2JRtGqZUvoxSlsOgcVIhTS8erpa3MU0tw7VPLaRgPhzoIgLnzdGejqn2HjODAGdD4MNZ+hcneEBoD0YmhQjMvsLoSKHxKBZRqYwacxcYyQykJ9n3ckQryIw2Q9qnJZJrcfjIP1gL4RgZYfMQJ1wrJ9Gilf02jEfBqrGLPwgRCnfGq6IZ0Yi1QuzVnNgEbeUl5sPurXq4fc3NyMBtiMcBgMJRBKoCpJwFSEGZ3YCjt27wbHFdjAkGRO7MxwRUqsOjTKuWWLuA0gU6mYtjUNitcWK4niIB6EYHmh7pcjfahBMcRThZNIIMxmUsA0FkyMBcQnICU90oFORCBUoGkAyxQqU+YG0UoBSxo1TKREAEwXKwANj6QwfFuICHwhL/T5sGYP1dX5NNRqhHV31rhxI+Tl5bB9ls3xIXwLNKzASPiEEgglUGUkoLpro8xYm5q8TZo0RSTCFXV5PJUxlZYKV9N3SkuhXFtBnQqGC30oqAIT+ERTSdOgIDAOjNP3qb09ZvQJJKBNsAgUfhDXUoRxTSGeitAXkjCqvoIaNCHesHyjB148szLwaRC0xHRqisKyzLUhq4U4EBaiPCpY8uLTqPjCfML8BFJVy8cYgTEqP6DbDt0gkgojdKEEQglUaQlUbKbSiIgI8vNzsM0220CEmrFKN+t/ZI6KmvoY2rpMUCEJlb7uIIQGAAwrWBIxCyzlYan0GP01r2WMIApkhyR8c29DtMeIJSVVP3FgiAaAZapRcWhYHJukMUsSb6HO8ljLsnwNMzvTPBodTXNJQ8PCoOI13WrZQcRn1COoT6+aPVaPBslzNBZFm9atwWYxxobyHT6hBEIJVF0JqL7cKHeWSko/haMXw507dURKv3m8Z/Cg09yj0fGpBDZaUCUSBHxpfeRLeCmunHqquLkTAI+PkkxTlStKmAbi2FQoMPibR42J4oVtTeVhTPMFVOUBpgG8xOduxqfa1x2DbxKslUS+AzBd86o8LXcRwe6CtcWNE8jRIa+aL0kccwSPMCVVpyXWEpc2RQzSALFQDZQD09k2ZiFtOYoesQEP2t40qKlRfAqE6RKUFqSTSU+hPC+9yn84Mj32W4f27aH/IsBIubxTDEPbWPlMhTVWZwmEvFeOBDh1N16RT5VjjMDhBfX2XTohPycLlhNeRCAinN8KqHJO9Y8o7+TQUkn6bK0qaGU0aVSRGxDNlT9oAlKgaeuCEGHWgiFtJoBxBZ/lCOWRANSoUC4po5JkHHQOhHwYGhaQJ1CFO5Zo6yAhDnzSGzLoM5zkJbv6LI15wPL9AITkohi16gIYGiYEECRoCozWEUSFb4egGBArsMy3FkhtmaqPtUqjLVQa0lIoKi+SIDA+VstSysoDEYEhdNimAxzHReoIVnk0ZKsctgBfCF0ogVACG5SA2WBqeaJRncIJzpmN1q1aQ/8Dn0MDo2feyUQSlpeqIkpUnqGqeGTJwkEAAX9UmkFcm+0HXFqqqCDwp17CXAqg/yukQlq2MGhB9UzQR8PqS0CP4K2KXEOWsXJeBHSWoE8QYRp+AwicpikEkbUvxaQBa3Mh5crbj7SfwgZvlUra2AYIsA00NKnwFnrT+GZlRdF1+y5wHQNt1+84WS/yd1QhIpRAKIFKlICpUF3Uc7pSVH2Um5eDrl27IplMGRPXdak7SVChgiqbSOCLwz1Bupl6dERNFDxU5FyRQxvF+KbgzGo5+iKwZgjNWVAF/WBHwUpUUgEZFbclhSF3Lo+sNOxxJyHMYJSetJv8+YMChbsdBXYkOcJaWBtShlF5TqvzvQRq16qJTp22hUggyd8yoES/xYSxUAKhBKqABNLadqOsBIRUeLpq7NF9R+Tl5MBPJkA9CEdXklVykluoovaEhg80IgSNa8jlZbhQmW+04X+KQIUQgdBgGN7daPnGKs4CvGsBU1Rxq+/DJW+g8+DyKJEBJEVoezSuHFpFVQ5QDkLZBMZMq9Xq19asgF41owAAEABJREFUCIW1iEoIWOhipVu3btDfUktV+FseNKaQSgvfoQRCCVQVCQS2YsPMpKYu9R1EBIbQvl1rNGveDMHuhccUvs8dAAFV0PlU6h6bYD0PtIIQ48BSiTs0Kqr49cMHm4JtVgEWDmtdGFpa4b0KuNoW1i+68+BuwIrAZ900HdBv0FvDkJ9AxE8SzzQeKXrJOAw8WN8S5wegcsYmclqWfv9DfeM4rMeHpSx8Lwkhn8J6rNW3AiPBo61TCCKb/KW8KGjBaT+H93a9duoOQ5lB+aL8QMNHJhGwp8QhhBLY8hIIOVhHAhUwKoBe0uvcNjqjWUDtWrXQrm3rYBWpys8IoOmoUs4GPCV43+NEY4hFXUR4b+1zVZ4VceHaBKK8KVfeNwXbloUkeCToewI1JFHWZWgsdKciVlOTsJBgV2c9C5gIksqb8eEonXGRhEGUvDnkEZvTkR/HdaBHmNFoBC6FoLJRo+J7amRYuTV8CQHkmzi+g8hmeokIEokEx5oJ+NJfxd6mfRu4DnlIy0ODrN8SdDOlPoPhE0oglEAVkoBqjgqyo1NYAcHE33effbiK9gIAJ72IVLCcyiFTbvTf7Dq887nqmivxwvNP4tUXn8Wrr/0Hd955Cw4ZvB8iQkVP3jcVR8ahsYpk45STT8Xjjz+Eps2a0IwIQeWmatDAowFRjJgoGjVtipbNmyBGha0r9AZNG2PY0CGoX7smRGRTsfWbckRYLqEWFwYzpk/F008/jttuuwnbdGiHZCJOQ8udFo0bMrcDzPKbQjZTxGVfpQxdFDv12BEFBQVBTVq9ykelGCDCVyiBUAJVVgIVNCqqEHVKW4geQbA5jRs1QpcuXUD9RKCy1OMl4qvSE+XxjoFAxOLn+fNw4/XX4vLLr8dPP/6IIw47BN27bQ9HG2A3DdcO6/OSVm0seM1EJV3KXUt54cHxDcgL6ASWinvooYfi4osvRO2iQhpnix179MCww4aiY4cOMORLREi7aR9VzkYMevTojh122A7PPPM8d3ExbLddB+7kuHthPzpMB1j3WsOibUgDfuc2BSLJXZ6IwBiDWCyGvn37wnEE2ne6V7Lc1aHcbV5OyisJvVACoQT+JwmYjeZKz+C1vjCLRW5uNvr06Q3XcTjxJQAmbOBJF7ABkk2c5PseqJ3h8bhp1bIVeO7JZ/DYo0/iwQcfCvhtznshj0rMzcpGLe4O6tevgVpFMUT1IMo6KKpZC4U1C1FYmIt69WqjRp3ayHLA4yogJ78G6tWpiWzudmghkFVQiDo1c5AVicLyaIsWhVfxPpLcveTlF6B+3XqoW7c28nJicA1QWJCPmrUKUJifg3r16yGH+LffeRfXXnM1Ppv1MTwxcKNZwSegGrLuWkX5VPoWlnzFsgtQh2UVFuShbr0i1KtbiNwIwJM0mnyBF/wJWxFFNvmqT5pGdQpQxDoccam0c9G4YWPQkuGdd97ADdf/A6+/+jqMERpZsA7KDXTaZfSw1rho5K+BFrku6L2W/vxP0F88muvSeTs0btSQRoXCLq9ODXZ5MPRCCYQSqMISMBvnTahl3BRAJ7nGuc5mzt1264vCwgIWYQMlDTANf+QsExToVdJjjANfhCpW4HgOojYG42ajfYdOVFjZWLymBNFatXHaiLNx6+3X4757b8R1V43D/rv3Qq5TiFPOOA9XXDUFV102CXffdTP+ccv1OOqgAagdLcC+Q47BHbdehU71cgDKZf8jjsW/bpqIVg0bICHZiPolPF4rQ4tuO2L85Km47657cMcdN+GSi89E/Zq5OP2UY9CnZyfUqleIGddfh+06tkKPnXritHNOQdOWjeAW1MQRxx6P2266Fvfdcxuuv2YGhg3qD7Dsvv0H4fbbb8LVl0/Gv+65HnfdcSXOHH4w8lw1aC4SNCdxHq+13qYHJlw2Bf+6+zrcf+uVmDr2IjRt3BT9du2PQw7eH1luHFMmXohBBx2IktUl8BJqTBR8tihJUF9gGBICNti/qLCzAvYLgTl8LdN1kPCSAI8irVeGAXvujvzcHDhimGpgnAggThBmVvIDOADjCF0oga1UAtW3WaZirAvJFOjxERGICGrVKES/fn0B34IYpljCHz3CBAV6lfT41qVBceFwa9C0eQNcc/U0PPXEPTj8iMH44L0P8d/3v8Thgw/Gnj3a49EH78Yl46/FnMUxDD3pVDTv2Bbz5y9Ai/q1sGj2Z5g+5XJ8+MGnGHr4Iei6w7ZYsmweTFYERTXyA6WX9KIwRnjclaRutFR8Qrl4WL16DT79ZBYmTZjEXdIT6NKlE/rtshNuufFW/PeDz7Hs56UYdfZZ+OKzT+G6Bq7hPRVlu9/++2Lwfv3wzmuvYszEqfjyu7k4bNhQ9N2pGxyHRt4VzP/xG4wZNwOfzpqLnfv3o7FsDC9eBldyaOzr4IzTj0ADtxhXX3kdptzwCGo0bokzzjwan3/yEh55/GFupjxMungCLptyGVasXA12IoIeFJtS+toEIIWjv8kflq916vgxxsDnEVfzZk2xc++eoCjxRy6dTf0/ognxoQRCCWwZCWzcqKxn5ooIdYGQY8Eee/TjMU4Rw4E6ov9HT4r+j1I3Nd6SwySPiizXtJbn9ZGowZy5X+HO227EhaMuxGVX3IAFv6zBDl26UTl/iSefeAjPPv82/v3YG3C5Sq7bpBYNwgr4a9bgqYcfxgsvvIJ/P/AoPEqsZbvGyM72oR9RLk5wX5D0EaNMfF+oDC2Niw++YLkkd6mS69WvjSGDB6HHDl3hRrNRVJiDVUsWYs2aBJV3jHc8cxEvLoF+KszyIt/wwrpjx+2wcsli3P+vu/HcK2/ggUf+w9W8j7YtmoCEiJeV4NlnH8Mrr3yADz/9CT6PIa0pQcxhy8sc1KvdEE0a1cPHLz2Jp59+GQ8/91+8/PbHaNm8DtycOBaVrEbCj2D5DwuweOHPSJJPyzZYanNPdwwAMSlga4IwUZvhIb+s07LOrKwoBgwcgGgswnqEED6hBEIJVDcJUEX+eZattVSYVAZc0bZr0wbdd9yBhWxe1cMK/vQjVLTJZBnvIoC5P/4Q3B08cO99+OSjT7F4xRpYk4VVxWWI5dZAUVFtFObE0LhWLqJeMbziFSgrLQUi2civXRfR7Cga1K8LMQ6WLV+KrKhDRcsdQywHBYW5qFuUC1oIQHwkEszPI5tYVh6OOmwYunbbFv/+97+5U3kSy1lvjAYuKkl4CSBOK1W3bl00a9yEK3XKVY1h0sNy1hHjXU/NmnWQk5eDOvXqsB0RlJSUIDA8YnmH4kHcXDjZhTzyAkrjxbAJtse4Ae+l8TiKajdAHu9/6tQoQP0auUiULMeqeBKlTh5AumiylOWREcrKFwPPCsukKRSAwQDIEja1Y/Fri7SW7SBC5bDbbv1YnWWaJYRPKIGKScCLl6KU83V9UMZFX8VKqSJUXFiq7km3pbrxbyokRk54zvRyUgvLVSVVDnzPIkrluu8+e6Mw+ASTTxpL5ejRz3xYQKChMnGbP2wRh+uUsaIEEkmDlSt9uCabxz6AOFEkqNXve/hpZNdsgdHjpuHK6RfjjBP3w/yvZuHbT76BEZ7c5+Ti1JEXYur0iTj3rJPw3fc/4f3/foI5s+fCOrk484KLMXHyaOzVrxt3MbzP8MuCHY51s6nMa8Ivi8OJRHg01R79+vTlLqUuGjWsDwc+Vq0oRmGNmjjvootxysmnoVZBESzvQrRTXn7+OZRRnJeOn4gp40fjrNNPws+/LMUb734Ix1jeESW1C+B5Hko5aayNwo3kIeI67J8SLPp5Hl5+9R30GjAEU6ZNxoxxZ6Nv923w2ouvY8kvccogxqNBGjUpQ5L9mWBfeuxkcQx8LhoYpJBApwqe3qZ6tGwel4IVWPoeDShHB+D7wQc/GnF3ZZUGoQslUFEJFOORoxogJzsb2b+DAvSa8Bl34sCaHz/A27OWBOO+oiVvCbr4OyPROT/dlgL0HP/plmDjf65T9defyxxoAFU0PkTDDLZv3xq9e/UAxFLJJWCMUEf4WOtIAygxKtFppQlETAIf/ve/ePe/n6E4kUW+ooBJKVSRUrzz9msYPWYG3nvvE8z/5Xvcecc/MH7sdCyi4o1T0cbL1uDV11/Cgp/n4j+PP43xky7H9z/Ox3/fmYmrr76FR0/f4NPPPsKdt96KV159A6vLivHRxzPx4mtvIJ50cNstt+PxJx9HXkEBXnv1ddx627/w4/xfqMgt/n3/g7jvwUfx1syZuOP2u/Dlp5/i1ZffxNKlK/AJy7h43GQ8wyO5pYsW4OEH7sXosZPx7U8L8OOP3+ONV17DkiXFLCeOTz77GG+9PRPFxQaWxtKyXYmyVbj5ptsx+cqb8PV33+Dbbz7HjOnT8a97HoFb6mDJ7B/w8ksvYz6PBuORKIzjEpifYhPhsMhcBARKngmbqPcMB46lEREIsmIxGhSgIQ3tfvsM5PjxYGg0N1FVYTF/Jwk4zbDbcafitNNOy4CTMbR7bUjZqxi1Ww/07j4MN871qrRUnAY74/BTTsMpQ7uhJqfiJmW2Egr7cyxLiiMRgYiCKhqLbCqG/fbdB3k8plGDolSp1abg1/MThqGgqZUDhvVJIk7FfituuuUurI6DqxSHAPD6A4aHRq4tpTL/CFdeeSXGTp6B2x54AgtWxFHC+waIgWPjeOUFGpOJE3DrTbfhpwWLqfh83oEU4/EnnsXYqZfj+htvwIP33YtpM67Gz4sW4fMvZ+HScVMw66vvsHDBAlz9j+u4W5iBJx5/Cvfc/SCuu+l26JZ24byfcPMtN2Hytdfg8y++wodvv4Vp069lvh95NFaGr77+EjfccDPGcrdy19330JjMo+AEH3zwX1x22ZWY9fUcOLyw//CDt3DlZVfhy6/nckXm0rCAu8gS2HgJnnjqqaDuaVdcg2dfeReri6m0k3H895VnMWXKZMxeXIykULFTGrAmKD/oMwtdIwRgYClJbCIn3EkhKFcNS+pb9IL+/fdA/fr1uAvjGBHWRw+hCyXwZyTgtMWgiVfjmmuuyYCrcMHeDTlPWqDPgD7o0X9PdK3p/JlSK53WaXEgLrnqGlxxZl/U0SlZ6Rz8tQorxLJlHWlgkKt9n4rVY9BCOPn1uKRN21bo2bMnFYYlHjAmXbQwngmMVsIjELiIIGIjVJcO4lxtJ8iS53jwjQ/Vn4a4CM/zdVUvTEskcrnyr4G4hk0ZYByWEoEXtzAmm2EXHhvsRgSxiE9an0deUYhE4fpRWPpJWLB01hGBdWIQWi+JOMQJ5UZIOLAu7zMiMThiSZ2AF8uCcLfg8iw1TiaTbj4Mj7FMsgSkhu9mo5QMG8otwiM9Ic8e74MkmsP7mwTvVpJQnC8OSjwHHlvuOgbilUD/L4pxo0gmIwGA9SRNEr7jI8njJ7FZsL7DkiUAYT1kC6kYYCxYNjahs5SDH5QXcV32jfCuqj4G7tUfMV7Qiwgsj/TAvgmIwlcogU0hAacphkxT5tkAABAASURBVFz7Mt5++DzsxOvPTVFkWMb6JWDWj14HK4wr0NPHGAPHSWW1nk/FALiOi2OOHo68/HyISACwSo3As+XvFKZy3paX4IZGBeRDXMN9SQKWChVGDSJ5tALqVSp0FwkqsYhbCFvqwjUlNBbL8fXsr3HfA49j0ZIS+MkYDMtic1HGi3zwLkIMlaNxmMZykgbgfQgbToObhBuJ8fjLpzEBUQ5fLiyEcougJAmUJiwcZvHBMO9E1DC7jlDnZ3PnkIWysjJEaB6sTZIXh7gIjBjEwHgygYSJoIzlxNwY720SoMih/xTMRLPgM6dY0BgkaDiSUKNhPIHj+2xnAmUxFysFUCOYTT4ibDujUCAW6gQWZC/ApfCK/esgLFHHiu5k9T7IdR0cfvgw1Ktfl3ySaVYhbCe9zfSExW69EkiidPlyLFu2bC0sL06WN3c5nhg5EP2HX4uPk+Uoet7CN3HTyCOxf59u6LJTfxx6wV14/5FLMLD/cFwbECYx66Zj0X/ACDz8i88cqcdf/gRGDuiPo2/4LIXQ+MD+OPKy+3H7iMHo12077DHunVQaF4I/vnQVzj5sb/Tq2g27HHA0Lrr1PSz6tbhyuq3DU73xP7REszkQcWCoFMQR6Dl4k0b1MWTQQRCACsmAugoeX7548KnMfalkKbJeSzDkxyEfEXJmuHMIgJfTqjgtlafvu2Q4l0ZnBbLNUhiu9n0nDx988gFu/+ctWDB3KVxV1KR1eSFunHyqe+YRKnOU0ghZ+Ny9CHcQlto9JqyQR0x+hHjXh5vQmoU0SSSdElhJIurEkfSSSJhayC/zYMSgmDxZvwRZUows7ox8W4iSiEHUJpDjk964KEWURjCCMmEdNGKxhAeXdRTrEZZ1gPhqcuoTItxxRRGjzE0iwZbHYR3yw7a6tIz6SwAusUnjwRfLEAgWBj7BC8JpA2MZwyZyFhb6wQCfvuMCbdu2wB679UHUdeA4AooPMM4mqi0s5m8lgfjLGNG+FmrWrFkOddD9wrdRpkLwE5j/0Ut46a2vscxTBOD9cA+O7L07Tr78aXwbaYIWhUvx5nVHY9fhl+PZl97C1wGhj5Wz38HLL8/E3KCgVF7E52Hmy9z5fLMiQPiJ+fjopRdw36jhOOGGd7C8sCXaNC5gmodvbzsMOw84Gze/uxoNOnZArYUv4vITdsNuZz6FrdGwGLZ6o4+QIg2AQOT34BBnWNreA/ZE65Ytg2MZBM4Gb1CJpKA8WgkeWSKvrEhARQkeJQl9Q1AfgChHFmJc7i6E6rQMMTcBn4POsy4aNqiH2jULueIX5vHYggR9VYsOfHGguTWXMMXSzIgqZ0vFzHL5wFKhg+AwF7QyhrndgRuJwFVj5wgSNHI5joHH3YdvgCQvzh2WbZSeZcIpg+uxTF8NCflkHYHi5zGVz3Id+KQkbxS+iEBX/sZxgv/O2axJY9QsyEHU+HBpUJKcWEJqA8ChAaMHrRPMp2HhKxMYBQJE8MKmcoEEuXOMxiI45JDByM3LhbKQAoGwXeAboQsl8Gck4LbCwLNGYdSoNIzESXs0Adcuvy/FX4KHRo3A/fPb4dTHP8EnLz2KR559D7PenIGds0thf5+jAhgLv/5BuPXTbzHzpcdw/bHbwF/yIC4a+ShW9ZyIlz95DQ/deTceefsTPDOiDb698WxMfStegXKrPkkmh6pfMuN/KezzeKVBg/oYOnQQolF2JRVgSjewi6hs/1LhmymzqjD97ans7Bx05da0fr36cIygqKgQl02fgrPOPhPZWRFYicN3EjDC5YpqPxjaB83tBJwZplsBm5tqK99BWA0A0cxfnmZi2G33vXDE4YchO9tFrTpF6NKlI+rUKkTEGIjw0Iv3KkJ5ObKGtZRAaOA8mw1PHFgT5z1RgkaBJo0FWxonNRAOj8mE4VLm69R9J1x19TTce8cNmDJxHGoVFSDJS/sojQ2HPdRZtsFCaJJYJn3FVRY4rFuNaJ+de6NXr53A6DpVs2FQWAcdRkMJbEgCpiX2HTkBkyZNKocJGLFvcy4m15Mp/iaeemkxCva5AGMHNCinMcjvfComndRx/YZoPcX8FmVQd88jMaRlbC06/ubTeHmxQe3cn3DvpSMwYgThvAl4bEk+avjf4/lnPuWB9lryrSJgNmUrDBWBnpX33nkn9N9rNwiVnBHLKhToVcVHWbMG9evXx4Sx47HnHnuQb4GhYdFPJrnGMOwDkkCSR1aG56OW9OBRkyp+4U4DdKJGBcI/SwBsMEyFRoHbHqpuCxBvkZVTgJ377II9++2C3NwoOnbeBlOnT0L3rh3h88jMcbNorMDjqzhEktDiPZYlAA1JkuUlGUqX5gOUsQBMS7BO0keysMc+A5Gd5eChu+5Ay4YN0IzHkhFDIt+DS8MEGh7GAAGgGl19VJ6z5KNl8+Y46sjD4RhlTOu2+gohlEDlSMAvxpoSIKeoBrJ/U6ODWjWK8LspwaNtjycGa0k9Dx4jIpmUNEqFhZyjTCh//OI1KOH8LV30DT7//PO1MGteDrajrunSwC2n3Ho8symbIuwK6mLk5+Vg+PBhqFGUT+1KJRgctTBVNml1m4R1Y1zk5OSiTZtWyIpFUb9hQ7Ro0Zx8e3DZmIhj0bpVC3Tp2hlNWzVHhLsVn0ZFeO7fqnlTdOnUCR3bd0BeDnczxIO7NaF692HgcGfQqlkT0nTENh07kiYLJaUJPPrYE7j7ztsBHkc1a9YYHHNo0awhmjdpiAYNGqBrl3aoXRCDjyz4sRrYdvvOaN2iHrJtGRzeofgSAaIRtGjZGJ2374RtOmyHGoUFiPAOp17D+qhdtw6SiTh++u4bTJsyEV9++QVc8qIG32pfCOj0lQZGN9NjLfdGlIkWr2E1aK4jOHzYoWjEtroOx4TypAQBML752Qpq2qSvsLDqJYFYF+zQMYKFLzyAZzMvNso+w90PfpCxe3BQu1YNiP8jvpnNU4ryVsa/+hpzPEGNWrXKMev3op27Yls3ifzeF+HfzzyDZ8rhqXtvx52PPYU7Tu0Md/1Zqy2WM3jT8C5UosY4cIyBGu8mjRrg2OOORiwryhRA+OfxghhVzCW54mjSpCmOOGIoFa/BrrvuiiOPOBw5WVToPFJq164NRl18MaZMmoox48ehW5dtEWXa3nsPxLTJ4zF29KWYPGk8TjrxaDi8KxEqUJ/t9Nne/Q84EFMnjmfesaSZgJNOOA616/N4cNghOGzYEHTvvgMOOGBfqNwGDToQ+w3cE9t23BaXXzUR/XbpSaOSg+126INpl09E/347IssvQ8R3INE8HHzoEMyYMgYTJhC43T93xNlo2aQe9t+nP1q3bIS69evg5NNPR4dtOsLndke/Me9TwUMMTZ6wFyxUwfPF8OZ7RGhitV5WISJwHINd+vTGrgTDuPKg3CB0oQQqUwJOWxx7weFoNv8uHN1/OMb98378+47LcNrAfTDu3TWcI2lmHDQf0B+dIj/irjOPxcTbH8RDt0/Esafdiu8i22Gvga3ShOv13XbHYeTwppj9j2HY7/Sr8cBTT+L+f1yEwb06oMuw22iY1putWiPNpueeyopdImJ5lLQbuu/QFdRj8BIJuDQ4m76+v1aiIU8//PAjrrrqFpSUJfDUE0/gumuvDX6w0aF0PKp2/QTY1GnXIb+oDvbcbRe04M7lyKMOx2effIiR512Ime9/TCPQCzm5+cHRVdR10LhpCxx55CGY/9McjBs7EW+98y769t0Z9Rs0hG+FsvDxycyPcOtdD/Jy3uKem2/CIw/ei5kfz8TiZWvQudsOKCysgb326IeyNSvxykvPsKEW1mShRbttcfCg/fDtrJm4dPQY3HzHI+jcpSuGDTkAD/3rX5j1xXf4+cc5GH/eSNx934Mo5j49KQ7gRtmatAq3NHsE3SVYFr2ZHt2dGMpYPz7s+z7q1KmNE487Dvn52Yi4Bo4hP+SB783EQVhsKIH1ScCgzgHX4sk7T8P2yx/D+BMPxdCjz8ct33fCuSf0RkRcuG5qVLqdz8Ot1xyO1gsfxsXHDMHgYy7Ggwta4fBrbsP5XTayzzB1ccC1T+KOU9phzm0jcMg+++LQ0y7H24WDMOaig9HEWR9v1RtnNh37WpLPl2qolJ/DXcrJJ5+E9u3awVCxqIIhQZV6RASlZWVYsWIFlayguKQYS5YuQdJLwid898UXePPVt/HBf79EcZlFxBE0bdYINWrGsGzpAuzLnUH7Dm3x+axPoD8Ax2QePSXQtHkL5OTE8MKzT+OD99/DQ48+hrvvuB0/L/mZip3y8ZMoLSnDqpWloKXAmpUrsYxpS5YvwZOvvItWnXfEPnvvil07t8T7Lz+HefOXYBViKHFcNG/REnnG4pWnH8P7H76PJ555Hd9+Ow9tWjaFlK2G4d0MyPsvPy9GSdKgjLsb62TBSgTcRKXkz24SWLbZJ9gUbjO8RQR6N6X9n5eXhxNOOB4NecejO5T0eBBJTd7NUH1Y5N9CAjkYfO8y+GXP4ZR6f6DSTB2c9EwZkt9ejb6xtFCy0P7QK/HS98ux9MfP8ek3v2DJ90/g2FacD1KTCyCnnDAHnY6/Ex/Nn4fZH72HmV/Ox5JfPsKdx3dCTjmFqXMSnuGi9KvLd0a0HLfWy2qPYVe+jO+XL8aPn83Ep9/Px5x3bsaJ3QqDU5y1dOsEor1m4EseY384tvM6KVU7+gc98NeYDpSVWKiuaNy4IQ477FAUFhT8tUI3U249mRER6CpaIMjKzsHOvbmjqF0LURrCsngpHDcCMTn0oyhetYbGoISK0kP//nugUeMmwX9NvP+ee1BWFofhylsV6NJlyxlPoiOPs+ryjiMRj2PeTz+ipGQ1fB6rGdHaBPG4x5YZFPKCTz8JFYk4ePjZ17DadzH8sP1QFFmNt198DqVxQ4OSg2LejSxZshgurcO2NGb1eJzWYdtOqFW7NpYsXAivdDUcXoSzeEAcxH16vLzXjy4nLeBEogCHsvAtNCqGwOAmeVh8UFraTxfqcufmOAYHHrgf+vTpSSmXp5QTijJDU1uODb1QApUkgSQWffQaZv4syG+yDTq2roWc4g9wx/0fwjbrjt7N00alnJ1YnWCx16VdA+Svk1ROsWHPLUSTbbugY7Mavzc8G85ZrVLNpuVWixMWqb6BR8UHHnn07rkjDj3k4GA76VPtJKn0YIS7AS9QJapbmGmLPBYe/0ppJFZj+bKl2HmP/jj1rLPQdZtWvBRPwMTyscYYJDmIYjQMjpuFHz79AJ/O/BxlTgHyahWgV+/uGHHW+ajJnVncE3hU5t9+MwuvvPk+eu05EOMmTsDlEy/F/514PJrW4YCiwS01LhIsd83iRVhdnMS+hx4S3IG0bdEcc3+Yi0f+8zKi0Xx8/+VsfP7p54GcHBoUw9CXn76Pjz/9Ev0HH4PJU6dj7PlHIGLK8J/nXkPSkoL3RHFEUUwZe56F5a7FEQ+OJMFzSLALqNhT/bQpZa9l+aCgjAP90qsE8B8fAAAQAElEQVRljyaTCdblYfvO2+KQwQciNxaB4xqIyFoADKD5IPTDJ1MCYXjzSaBs5kTs07sf+uxyAM6Zej1uuPJSHLvnAZj6cR72OOd09I5tvrq35pJ1Nm+a9qk+CECLpGKhcnOdSKDAFHP0kcOwc6/uECo6x3VRUloKwxWsKrhfGdACfo1VRkjEhzEJzF8wBxPGTcITzz6PK6+7AS8++x88/+RTeOGlt7Gax0krVi7Ew/+6Fx99MRerVq3AxLETcNM/78Pbb7+D559/FjNm3IgSHmE50ezg51lKi1fiqmuuxoQZ1+D1N9/CI/ffw/In4ocvv8BrL76IR55+AcU0Ut9+8SnGTJiGh59+DtOmX4HPP/oYEZvAosWLUVLm4ZmnX0VpMokEL+kdPwGX/JasXo4Jk2dg/JW34+VX38IT/74TF100Eq+8/RHFGcNLL72KR558Dst5j2UcQ4MjBJ9q24NDg+ZQeQscgD6EMueDTeD0rijJrV9xWRxars+7kmjUQcMGdXHB+SNQs0a+oilvgXAcpEBHhwBIA0IXSqBSJBDb/iIeS4/Hvvkzcf2Fp+DkcybjwZ874uSbnsY9J7UOZkilMLKVVaIzerM1yVLBGGPg0ojo8dIpp5yM7Xgc5HMl7RgD/ZVaoRpUdYIt5KxveVwkEK7ov/7ya9zyzzvw2mtvoLg0jvv+/RBeePlVLu5LYUpX4L4HHsS/n3kVq/wIj7FK8OITD+Jft96C2++6D+9/NRcejWicK/Moj7BiDnc3JWvwxquv4uZ/3o4HHnwc3/74M3cla/DcM8/hsYefYhmlSCZL8e67b+Puux/Ahx/OgnEceMky7NyzG1auWoXtOnfG0cefgLz8PErIMi2JOM9Zi4tX46UXnsdtt96GBx9+FN//MB/6A5G6Q3jm2efw74ceQUlpGfNU5kNZ8lLJZdu1VkMDpseeZ555JvQI0LDP9cJe00IIJbDlJeCiyZ4X4r7352HV8l+wcOkqrJz9PK46dgfU3Kyaccu3fHNysFlFlzYq6msj6terg9NPPRGtWzZHlLsU4UpW8aBhUZ8HNeUhjZXDZvSEZUeMC/EF+mkPm/BgGPe5y/KsgyQML7l9wDGIuCCbPqwIEsmUTwwSPOJLigPfjYHrc0AMHEPQtiWSPIRy4JooFT7BxiAsi7qWO45s2KTA1U+YEOF7EThOLpI0brGIwcL5c5FPQ9KT9zseQHySJ4lJ0htEY1GoTCNU4MIVPtlBwjJkIrBsi4gDsgWP7QAEleW4+QB0wUC+fBrX7Ozs4Mcid9yxGxzF0YCLVB4/ldXusJ7qLwE3vw7qFWVV/4ZUgRZsVqNiqFw9Khltp4hARNCmdWuccfrJqFFUwLjPJFWZ1NfWMgz45X4QqYSX7qBc4yLOVb3LnYZW6UMAx8A3NBaOS+Pi8J7EBayHGGMR4V2QD5RKFKU0G5Z0nkeTQq3qwVKvJgEq1YiAu5xkoOitiSEBHgdSBjbp0ZAZGhuXZGWwLFdYTmmJj2g0C/F4MR647wFcdvlVmE6474GHUBZPQIQFsvw4jZXrOPDLSuCSvzir82nMaI8g/PNpUYQ8+TAA49iMTo1bGtgQsMsB3pnpomHwoINw0AH7kUennAOLzcwOQhdKIJTAlpWAap3NwoGIUMEY6NGXgkMlSBRcKt7tu2yHESPOQm5ONqiBqCZ93kOklLLuVoistIfsQI1FNBolH8KwgRFD/SgQ45APB1aEOwUfohpTBNb34bA9qkwjwRaGadxtgNIUh/kEbKcDhwhtOxfoNJaAZR7hRbtDUMWr9bImpMryEaFB0Z1PhAZt1YqleIVHZy+/9iZWrC7lTgdwIzRKNLpCQ0ImEKVxg5+EId6XCKw1MGyQghgHUGALNuejMhARiLBlXhKWxpQiwKGHDsXhhx3CNrlwXQNjDNupIJuTnbDsikkgpAolsNkkYDZbyesp2JQrHtcx6NWzB84443Qe8eRT21rkZOcgyQtppUElO18s1byP1Nv/Xe1CRU69CGtcZNWoizbbdkLX7bfDjtu2RtPa+YhSih4NDRuClKOChfD4SaBHZUKFao2P5i0ao8cO3dCpYwcY4c6DtTqOGgo1LaxXP50FA7ECw/IszZJHY+GLC3GiKONuSkRQUFgTXbt0RqPaNaE/JpnkLsaQN1YJsExDUN+mEMRtnkd3eVqyCNtLfl3XQSzqYuBee+LI4cPYp7HNzAFCF0oglEAVk4CpbH4MF6rBSp+BXXbuDf0NqKxYjMo3Add1eXTkVRpLljVZ8hMYFaFJIVhjYekzicodAfDNQy+D7Tp1xvhxF2LG9AmYNGEMpk2bjIkTxmL/Absj1/Hh8NjH0ABZqlJfHHigeLmr8LmjaN+hFUaPvgBjRl+MCeNHo1u3DnBYl/DuRrjDAA2KLwmaA2GdBCDYefiIsBwCxeLSsPi+Qbu222DMpRejX58e8BOl5XLzNQOM9ZnfI7CAzfwYGkvHcdbWYtinu+/eD6ecfAJ3oTkwYiAi5emWvgK98AklEEpgq5WAqcyW+TweoZ6BpfJVVZOfn4vBQw7GMcceReUD+FztGudXJbU5eUuXrQbF4y7ClgOUMSYKLIwCjYRvoqjZuDXOP/8cdGhcH88+cj8mTJyMq2+6EzaShVNPOgYD+2wPl7cmmg9BTgfW6A6DPk1Fx47tUbdOIR59+FGsWrEcrVo1Amycp1fC2thmGhQoMCYsKdUxhjldcuHCoUEROMwjxDlwKSdNiToGIrIWDKlJBcHmd3r0pbtL7Tc1Lv3798fpp52CosIikC32J41bZTCy+Zsa1hBKIJRABSVgKki3ScgMV+3GOHC4I3Ecqj+uqrOiEQwdfBDOH3EmCnIiMLwjsFSJvqXy9MEjJO4cWHtwAU6F6XHV74mlYrXEboKHxRgCi06t7lmn6sEAiFffUsnvNmBftGyYh1uun4FbbrkVr772Bh5/+nmMmngdFpVYDB60P2oXNcEeu+2Onbu354V+KQpy66DnTn0InbDddh0QcyPI4mr+3rvvwEP/eYZHaQ2x0049ccDAfth5x+1QOy/CBnmo3bABdt9rd3TjEVu/nXZElAYkqzAfvXt1x4F79sM2bZvD587IJNdAL/n1U16+b+HQAFI02pQAWNhffyztGMFjnyTpJ2n4QSPm0/e4SHAdIUGSR1674+wz/w+FBbnkiUeJ7FvHaB+nWCBVKhC+QwmEEtiqJWAqs3UiQn1kykGgq23qWLh87T1gD5xz5imoWZTPFS61l672Sa93Fb6QS4KlxkwDMX/5YZGsRaiMTQCGx1AGIA4Q0OmL4EZjaNKkLoqXzcNHn8xEiY2SRx9eWSl+mL8cn/+4HHUbNwUkGzv26IcLzj8TfXt1waUjz8bZpx2LXXbuiQ7bbo8o27lbvz7o1XsX5NRogDPPOx8XjzwVJxw1DOeNugjnn3s2WtavhfYdWjPtTIy96BycMPwwNGrYCKMuOh8jR5yG/ztmOA4ZvDdiMUO5JUGNDst7GeEW0FCRk10elxkaXYHwTYIKPkK6DKBRB+WBQBqGZTmBgXdoGBPcaRLB3YhFNGqw7957codyEvSXnR1jEHEpT/qG7eWjpEDwNkiVRy98tkIJhE0KJVAFZriueFUxCntjt9124xHTCDRqUA/WTxDjQxWTHrOASkmo4CR9B8E4NoHTeteFdYs1XI0b48A4Wbz7sTDc2riMR7nzgl8GL1GGSMRh2hL8677HsGJNBKefcw5aNM3FvXfciltufQyPPf1fJEuX4cprr8LUq25Bv513Q+9OzfDk/bfi3PMm4MaH30Cbbjtgr95dEOMOIGKT+OajdzB1+gx06rkrOrdvjQf/dRfOPX80d0gvwiZLgvsnYwx3WJYsewTuEETDDAZ+eZjRP/0EQmF+LYfgJeNwuWPS30KjRYUhznUdDDroQJx66snIy8uFiGb60zWFGUIJhBLYiiRgtnRbVCkqD2o4HCqtXr174qKLz0Or1o1hkIRw3S2wVJyk0tUzsaBfmeqrrKwYP/20AG60Brbp2IUrdJ9ADjwfzRvUQNvmdbBg7jysKVuB2d/Pxkuvz0RBrTp467Wn8fqLj2HR0jVYtsaDia9BaclqLFuVRJMW7bFm1RJ8+M7LmP3tHLzw5odYVlyMti0aI8txQUuFd155Ht/MmYt6LVoivmIJPnrvLXzO+Fvvfgi/dA3EjSLOYy9LGamST+t0ikeFRdlZ+n/9YUvhOCYoL+q6oI1FViyKM848A8cdd0zwCT798IXlTumv1xaWEEoglEB1loDZ0syndirg6t8EoIppu47tMHHCGHTvsT1iPF6R4MuB5Qoy0JiVzDbveZ577kmsKk7iuOP/D/vuszfatGmDXXr3xuknH4UGNXPxxBPPAFkFGLh3H+y+ew/8snQlevcbgLYtW/JorRhOxMIiCpTFYW0Cn86eCymoz11IP7Rv1RgDemyDOrkxzJr9I0p9hwrc0FQIjYaPBQt/Ro2iWjxa64mWbduge/cdkZ1diMK6DQEaIOGugVsXlu8TUH7oZVmGz+5VoFfhx5JyXfChRsuLl8BwB9WoUX2MHn0J9t9nAFwaGWGtxgjzhU8ogVACf3cJVLJ2/r24jTFcBTsp5cSldsQxNC4+mjauj/PPOxcH7L8/8nKyAK6CDS+iXTGwiSSjdm1hIrI2vDkChsddP835DldfdwvKEoITTjgJM6ZP4lHdmWjVtB4eeegBvPDym2jRdlscNXwI5n33FSZOuQLIKsDQI4ajTg0eDXlxKvksrvKz4Eocr7/1Kt76+Afse8hxmDT5Epw4bCC++OADvPLuR9yfsVt4zFfGOxoYH6899zS++mYuBh92JCZOvAh79u2JsjKgToMmAHcrFAZ3chYqBh+UhQboody8/FmZWMo5ZewtT7qSzE7fSyA76qJL5+1w6cWj0Ltndx75uew37S8FAbsSoQslEErg7y0Bs6WbLyIQ+RUYgTLl8zK4ft3aOP7Yo3DaaadQgTkQrt2TiVIaIYBZoMpPwfM8Kj8fm82Rlwh3A888/yLOG3kJpk+/Atdf/09cfuW1GDXqYtx2211YUZzAnHlzcMVll+PKadfgg/c+wPgpk/Hia68iJjHMfO9tXHHdjfh+3hIagARWLPoBV15+DSZMuRa33fMvGqmpmDH1Csz5aSG++foLXHv1Dfhw1g9skoflC+dg3KTLMfny63D3HTdh6qTJmDDhCjzx7MtIeBZGDAwNiP48i0/B+IwBErxREWdJpEBPn5RMk5Svx42Q4T7Eh36nZkD/PXDxhReg47btSWZZAwgWYN0glYgwHD6hBDaxBMLiqpUEVH9XLYZVR/GIyzGO6ink5uZgv333ppK9Att17MCVMSDCS+ny1bSuqEWEOMHmcoZ1gTsNOD5+/mUpXn35bfzn6Wfx8msv4tvvvkM8GUFcoli5eDHee/8T/LJoDQ+6DGZ+8B6eeeFlLFi8HLNnf41nX3gNPy9ZAZ/lxWggW7geJAAADdVJREFUS5fOx8z/vhX8TP3Tb36MxTRMTMIvc3/AU08+i/nMl+TRH3gp/wvrfeWNt/HEU4/jmy+/xOtvvIP3PvyMRgVQGThqWIQyg0P17gL6yS2VZYWE8tthQHFSzg581p1IlKFmzSKcftqpuOCCEWhQvx5obaDHYcGxG2tLVVHhylLk4TuUQCiBrVICv9UmVaKJQp1F8IWKy0CVpc+dyLbbtMW4sZfgkEMGISsrAmOYbn5l32SEsakdNb0rVJqSRCLhwyALhsdOScYtXCRtBHBicMs88HQMnuvAxD1k2xisZKHMtcQXw0uyPbyTMNalMYhAUAqTWAZjoyh1i1AcicI4DhwaBP1SIaVA0+NDXNJyt2S9JIQ0xSWlcMXlUZyFmCisb+F5pCNnlsdmAbB0IfxvopAgWyQSQe/evXjkNh4HH3wg1Hh5yQTr012MD8sjSVoY0toMYDB8QgmEEvjbSsBUtZZbKnChcnQcl0rLBiDUcarQateuhROPPxYXXzQKzZs3QSwagWGipukRGLPC48tSmfJUCBZ0+lLICGo0E5i0wUfrcFgPqERFqOrJjypy39dSDIxxqdTVvLis2cIzceJYZIKrfd+FT+MTcX0YJwKHNyYBYzQ2LAqGdyaGuZD0oMUlAv6BCNvv+0kY5vEhpPChH+G1NCYuL8dVmVs4xDvQjzcb7uw0P2slzjLZwIeC0EcGUKYkUjmvBaYqNh3XHEWFBTx6PAYjzz8X27RvB9cxUH4dNZisS1jG75/1Y39PF2JCCYQS2FolYKpaw4wxVKQptoIw4y5X7xEqUsdI8FHWfn374IoZk3Hg/vsg6hrEIg5UIapB8SHcBViAStlyxQ8qVhCXBsvwr4BAv2MjzjAPdT9cKnGHxgGmDEQhghhLF0ICLgn0516iFqTykdDdiSsA+c8iHzlxgTUektzhcDPBvGVw/Sg8KSBNAvm2GFlJl+Q0BKTz2VZjonA9FywKcDzA9xFVGlbuM86iWVdSY7BiWL5h3EPUJugDHmvxyZ1Pa6DAU0XSCIKfpgHNiLEM+9xpeYDQGPIyHjR6O3TbHuPHXIwjhw1F3Zo1WLXHUgCXvIs4MIZ80thpGDBIgVPu0wufUAKhBP62ElCNUO0aL+S4Zo2aOPXUE3H9P65B507bIUrDIuJBj4iMQwXJYxpaGlIqtQRBy1j60bBCOr4xX1D+J6Qk8CnHgH4KNKAC1TQNK2jYMKBAj4QGYCD1ZiqVNKM0ApbqWRgUTQ5ARIK4gI4vESmnAZjARwhBMPViugDEWYIP8J0CrHWWWzifR2U+DZTPo7yIcRChARP4aNGiKS7hLnDyxLHoun1ngOWp4ITpSDthQIFe6tFIGlKY8B1KoDpIIORx80hAddvmKXlzl0o9Jlxtt2vfCuPGj8aIEWegQ/s2iMUcCNfoPKUBuPoGlaUlnarZTGAiHxaC6uqUd4V1+bdEqEGhx0cojQAUza2KEQNDY6HGRI/Rkjx2q127Bu+qBmPq1EnYffe+yMrmPQ1lpvL1eZfDLLAqS2GB4RNKIJRAKIENSKDaGhXL+w3AUkEC+XnZGDiwPyaMG42TTzoeDerWJp5HOjQugWEJFGKgVSkK+qocqVhBhYutymnbCEGbfLbOZ4jAexoGGOdb5eZbOMZA76T22XsAxo8fw7uqY9C4YV3iRcWqhNAMalC84FgMoQslEEoglMBGJVBtjYrrGjiOsm+hH22NMFyndk0MHXIgrrpiBg4/ZAhq1SqC7yUpBEtF6dPQgBfqSXjJJIQGiQm8pvDVC8CWK98gUg1f+mEFPdYSo63TdvkQHnPxtgUK8DyoPPJyc7H7bn1x7dWX4fxzz8K2HdrzXsqFYwwMja3jCIxJlSHGwOF9FkIXSiCUQCiBCkhAtXIFyKoeCXUf0uBQAdJqwKUC1G/cN6hfByccfyxuvekGnH3WaWjRrDF45cL7lnigPF0qTV8NCxWu6zjUtR6vDnhIRqOSJL66Ghej7acBiMfL2B6fnWYhevynhtV6qFW7CMMOHYKrr56OCy88B+3atYGKTmhgDYWpGzr1GWU+MM3QF0LKZ4HhE0oglEAogQ1KwGwwtaonWjJYDqmG+FSmHlxHV92C2typDD54P1w2fRIuOO8cdN+hK/JyYgCPc1z95FMiQVtkISLMl/JVMbPUavpY6JcVHVe4A/PYLotYzEXr1i1w5PDDcNmMyfg/Hg+2a9OKMnK4G7FwaGDN71orxCg2ExRHdPiEEgglsCEJ/O3TVGtUTyFYZf1XsMEltBMYCY9GA7w70GMx6kzUr1sHew/cE5MmjMOEsaNxwH57o1aNImTHIhClowT02Ci9Q0n7RFejxwa8CkWiR4O5vGfaqWd3jLrwPFx22RQcc/QRaNOqBY2JQHQrwl0arO7O/CCfogJIxX7/lt+jQkwogVACoQTWlQBV0Lqo6hlXQ0AdCWMicMRAdxxChO8n2SAPvExALncp3bp2DnYtd91xKy69ZBT22GM31KhZA67rwHDHoorWGGpQ1dGZwFI29mSS/5XwxupJpWfWoIbBZxsMunXtiuOOPQa333Yrxo8bjX79dkWNwgJE2D7QaogorYVwpwYejWlTU+WF71ACoQRCCfx1CZi/XkTVKEGNiAKX4VSYLvgCLQs9DTswjkMcH5OCwqJc7LZ7H1w46hzc/M9rMHb0KO5mdkfbNi2gv8Yr+skx/ThtYJg8ql9LjEWCOF/AOIJwkjsdxXlU2J7SkgHPAvqvdz3unnzGU2CYx8BjmsY94pM+GBfiJaAP4sRpmUF5LFPDWp/6ilOfxfJ4K4GY66FB3UL03qkrzjnzZNxx6w2YOnEMjhg2FI0b1Ana4YoEBkWNh8rHoRzUF3EgBIiBCBvEBwr46y4sIZRAKIG/rwRMtW26KsD1gIhAqEFF6IuBGIIIQBARer+FSMRF3To1sVu/Prjg/HMwY/pETCecdurJ6L7j9kyrhRo1CuGwTJtM8MLfwJZffEcclk2j4jJNQEeDYHmsJCLQDw3Qg+58UhAkpuonqdIH6TQc+qktjTtajgIErAUO04Tl6y5L/YK8XNStXQsdt90Gxx5zFMaMuQTTp00OdiQHH3QAmjVtjJycLPIKsBiCBCAiECEA0LcI3xlApCZsGBC6UAKhBEIJbFwCZuMkWzsFtw5U3pb7BccxqFWrFjp37hT8gOKMy6bi1ttuwMTxo3HuOWfi0EOGoNv2nVCjIA/CYzXLuxvD/Yte/BvrUZn71M8+NAybDGiE6ZkA5vOTccBPBHRCuqgrCMphmqPl8IhKy9efn2nXpiXvgPbByScej4tGjsD1116Ba66chmOOGo6de/dGs2bNEI1Gocd/IusYC4QulEAoga1DAtWnFX97o6I7C9CggDsMn0dbIgJd5UcjgIhFAQ1I584dsd8+e+HM00/CZdMn4z+PP4Qnn3gUt99yY3Dxf9yxR2L/fQdirz37YueeO2DHbp3QcZt2aNm8EVo2WxcaonnTBti2fWvuhLqgZ/eu2HO3XTCw/+4YfsRQjBx5Nq6+cgbuv+9u1vEIj7RuxAXnnoHDhw3GLn16oVGDusFuSWh4sI4z5bsyEVknJYyGEgglEEqgciTwtzcqIkIjQqBCVmOiNxzpT4JpXEG4k1FQYbmOCeiLCvPQpk1r9O3bhxfjR+H8887BhSPPC36ef9KEMZgxbQKuvuoyqIH4DRB33bVX4rIZU4Id0Lixl2LUyHNx4ahzcfJJx9F4DcD2XbZD40b1kZ0dg/Ut1OkuytLwkV0aOwQ8iAgM+Qad+j7TGQyfUAKhBEIJbDEJqJ7cYpVXhYqN0Ejw9iLwGRYy5RjigrBA/9SwOHxRh1OZA0wmCMOWR15CGgThKO9ncnOykZeXi8KCAtSuVRP6c/2ZUId3Igo1igqRT7qC/Nzgl5f101mGFQgAp9wPDBl7yAhYPjLqAuNCHgxEfutj63Vhy0IJhBKoBhIw1YDHzcyisHwVQyYojujMh0dh2ChkZvgrYZ+ZuUPZWH2kCp9QAqEEQglUJQmoJq1K/FRhXtTQbBhoBnhQhr8O3H1wC0JZbLg+EoRPKIFQAqEE/ncJbIacoVGpkFA3ptwz0ytU4EaIMsvbUHgjxYTJoQRCCYQSqGQJhEalkgUeVhdKIJRAKIGtWQKhUdnQRiAzrQKjIJP8r4YrUF1IskkkEBYSSiCUwKaUQGhUNqU0w7JCCYQSCCXwN5dAaFT+5gMgbH4ogVACoQQ2pQTUqGzK8sKyQgmEEgglEErgbyyB0Kj8jTs/bHoogVACoQQ2tQRCo7KpJRqWF0pAJRBCKIG/qQRCo/I37fiw2aEEQgmEEtgcEgiNyuaQalhmKIFQAqEE/qYS2IxG5W8q0bDZoQRCCYQS+BtLIDQqf+POD5seSiCUQCiBTS2B0KhsaomG5YUS2IwSCIsOJVDVJRAalareQyF/oQRCCYQSqEYSCI1KNeqskNVQAqEEQglUdQlUP6NS1SUa8hdKIJRAKIG/sQRCo/I37vyw6aEEQgmEEtjUEgiNyqaWaFheKIHqJ4GQ41ACm0wCoVHZZKIMCwolEEoglEAogdCohGMglEAogVACoQQ2mQRCo1IuytALJRBKIJRAKIG/LoHQqPx1GYYlhBIIJRBKIJRAuQRCo1IuiNALJRBKYFNLICzv7yiB0Kj8HXs9bHMogVACoQQ2kwRCo7KZBBsWG0oglEAogb+jBEKjsnl7PSw9lEAogVACfysJ/D8AAAD//41cna4AAAAGSURBVAMA0R9GCnkGUEIAAAAASUVORK5CYII="/>
          <p:cNvSpPr>
            <a:spLocks noChangeAspect="1" noChangeArrowheads="1"/>
          </p:cNvSpPr>
          <p:nvPr/>
        </p:nvSpPr>
        <p:spPr bwMode="auto">
          <a:xfrm>
            <a:off x="130175" y="-1271588"/>
            <a:ext cx="3009900" cy="313372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latin typeface="Times New Roman" panose="02020603050405020304" pitchFamily="18" charset="0"/>
              <a:cs typeface="Times New Roman" panose="02020603050405020304" pitchFamily="18" charset="0"/>
            </a:endParaRPr>
          </a:p>
        </p:txBody>
      </p:sp>
      <p:sp>
        <p:nvSpPr>
          <p:cNvPr id="10" name="Rectangle 9"/>
          <p:cNvSpPr/>
          <p:nvPr/>
        </p:nvSpPr>
        <p:spPr>
          <a:xfrm>
            <a:off x="49612" y="61628"/>
            <a:ext cx="12074979" cy="757967"/>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latin typeface="Times New Roman" panose="02020603050405020304" pitchFamily="18" charset="0"/>
              <a:cs typeface="Times New Roman" panose="02020603050405020304" pitchFamily="18" charset="0"/>
            </a:endParaRPr>
          </a:p>
        </p:txBody>
      </p:sp>
      <p:sp>
        <p:nvSpPr>
          <p:cNvPr id="11" name="Rectangle 10"/>
          <p:cNvSpPr/>
          <p:nvPr/>
        </p:nvSpPr>
        <p:spPr>
          <a:xfrm>
            <a:off x="5717929" y="909597"/>
            <a:ext cx="2532184" cy="3607179"/>
          </a:xfrm>
          <a:prstGeom prst="rect">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600" b="1" dirty="0">
                <a:solidFill>
                  <a:schemeClr val="tx1"/>
                </a:solidFill>
                <a:latin typeface="Times New Roman" panose="02020603050405020304" pitchFamily="18" charset="0"/>
                <a:cs typeface="Times New Roman" panose="02020603050405020304" pitchFamily="18" charset="0"/>
              </a:rPr>
              <a:t>3. Behavioural change theory </a:t>
            </a:r>
            <a:endParaRPr lang="en-IN" sz="600" b="1" dirty="0">
              <a:solidFill>
                <a:schemeClr val="tx1"/>
              </a:solidFill>
              <a:latin typeface="Times New Roman" panose="02020603050405020304" pitchFamily="18" charset="0"/>
              <a:cs typeface="Times New Roman" panose="02020603050405020304" pitchFamily="18" charset="0"/>
            </a:endParaRPr>
          </a:p>
          <a:p>
            <a:pPr algn="just"/>
            <a:r>
              <a:rPr lang="en-GB" sz="600" b="1" i="1" dirty="0">
                <a:solidFill>
                  <a:schemeClr val="tx1"/>
                </a:solidFill>
                <a:latin typeface="Times New Roman" panose="02020603050405020304" pitchFamily="18" charset="0"/>
                <a:cs typeface="Times New Roman" panose="02020603050405020304" pitchFamily="18" charset="0"/>
              </a:rPr>
              <a:t>Chosen Behavioural change theory </a:t>
            </a:r>
            <a:endParaRPr lang="en-IN" sz="600" dirty="0">
              <a:solidFill>
                <a:schemeClr val="tx1"/>
              </a:solidFill>
              <a:latin typeface="Times New Roman" panose="02020603050405020304" pitchFamily="18" charset="0"/>
              <a:cs typeface="Times New Roman" panose="02020603050405020304" pitchFamily="18" charset="0"/>
            </a:endParaRPr>
          </a:p>
          <a:p>
            <a:pPr algn="just"/>
            <a:r>
              <a:rPr lang="en-GB" sz="600" dirty="0">
                <a:solidFill>
                  <a:schemeClr val="tx1"/>
                </a:solidFill>
                <a:latin typeface="Times New Roman" panose="02020603050405020304" pitchFamily="18" charset="0"/>
                <a:cs typeface="Times New Roman" panose="02020603050405020304" pitchFamily="18" charset="0"/>
              </a:rPr>
              <a:t>COM-B model is used to recognise the urgency to bring behavioural change interventions, which will be used to analyses </a:t>
            </a:r>
            <a:r>
              <a:rPr lang="en-GB" sz="600" dirty="0" err="1">
                <a:solidFill>
                  <a:schemeClr val="tx1"/>
                </a:solidFill>
                <a:latin typeface="Times New Roman" panose="02020603050405020304" pitchFamily="18" charset="0"/>
                <a:cs typeface="Times New Roman" panose="02020603050405020304" pitchFamily="18" charset="0"/>
              </a:rPr>
              <a:t>AnemoCare</a:t>
            </a:r>
            <a:r>
              <a:rPr lang="en-GB" sz="600" dirty="0">
                <a:solidFill>
                  <a:schemeClr val="tx1"/>
                </a:solidFill>
                <a:latin typeface="Times New Roman" panose="02020603050405020304" pitchFamily="18" charset="0"/>
                <a:cs typeface="Times New Roman" panose="02020603050405020304" pitchFamily="18" charset="0"/>
              </a:rPr>
              <a:t> AI+’s capability, opportunity, motivation and behaviour for IDA. </a:t>
            </a:r>
            <a:endParaRPr lang="en-IN" sz="600" dirty="0">
              <a:solidFill>
                <a:schemeClr val="tx1"/>
              </a:solidFill>
              <a:latin typeface="Times New Roman" panose="02020603050405020304" pitchFamily="18" charset="0"/>
              <a:cs typeface="Times New Roman" panose="02020603050405020304" pitchFamily="18" charset="0"/>
            </a:endParaRPr>
          </a:p>
          <a:p>
            <a:pPr algn="just"/>
            <a:r>
              <a:rPr lang="en-GB" sz="600" b="1" dirty="0">
                <a:solidFill>
                  <a:schemeClr val="tx1"/>
                </a:solidFill>
                <a:latin typeface="Times New Roman" panose="02020603050405020304" pitchFamily="18" charset="0"/>
                <a:cs typeface="Times New Roman" panose="02020603050405020304" pitchFamily="18" charset="0"/>
              </a:rPr>
              <a:t>Capability</a:t>
            </a:r>
            <a:endParaRPr lang="en-IN" sz="6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600" dirty="0">
                <a:solidFill>
                  <a:schemeClr val="tx1"/>
                </a:solidFill>
                <a:latin typeface="Times New Roman" panose="02020603050405020304" pitchFamily="18" charset="0"/>
                <a:cs typeface="Times New Roman" panose="02020603050405020304" pitchFamily="18" charset="0"/>
              </a:rPr>
              <a:t>It is seen that females suffer more from IDA than men (</a:t>
            </a:r>
            <a:r>
              <a:rPr lang="en-GB" sz="600" dirty="0" err="1">
                <a:solidFill>
                  <a:schemeClr val="tx1"/>
                </a:solidFill>
                <a:latin typeface="Times New Roman" panose="02020603050405020304" pitchFamily="18" charset="0"/>
                <a:cs typeface="Times New Roman" panose="02020603050405020304" pitchFamily="18" charset="0"/>
              </a:rPr>
              <a:t>Akbarpour</a:t>
            </a:r>
            <a:r>
              <a:rPr lang="en-GB" sz="600" dirty="0">
                <a:solidFill>
                  <a:schemeClr val="tx1"/>
                </a:solidFill>
                <a:latin typeface="Times New Roman" panose="02020603050405020304" pitchFamily="18" charset="0"/>
                <a:cs typeface="Times New Roman" panose="02020603050405020304" pitchFamily="18" charset="0"/>
              </a:rPr>
              <a:t> et al., 2022), which highlights the need to develop </a:t>
            </a:r>
            <a:r>
              <a:rPr lang="en-GB" sz="600" dirty="0" err="1">
                <a:solidFill>
                  <a:schemeClr val="tx1"/>
                </a:solidFill>
                <a:latin typeface="Times New Roman" panose="02020603050405020304" pitchFamily="18" charset="0"/>
                <a:cs typeface="Times New Roman" panose="02020603050405020304" pitchFamily="18" charset="0"/>
              </a:rPr>
              <a:t>AnemoCare</a:t>
            </a:r>
            <a:r>
              <a:rPr lang="en-GB" sz="600" dirty="0">
                <a:solidFill>
                  <a:schemeClr val="tx1"/>
                </a:solidFill>
                <a:latin typeface="Times New Roman" panose="02020603050405020304" pitchFamily="18" charset="0"/>
                <a:cs typeface="Times New Roman" panose="02020603050405020304" pitchFamily="18" charset="0"/>
              </a:rPr>
              <a:t> AI+ to prevent this issue. </a:t>
            </a:r>
            <a:endParaRPr lang="en-IN" sz="6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600" dirty="0" err="1">
                <a:solidFill>
                  <a:schemeClr val="tx1"/>
                </a:solidFill>
                <a:latin typeface="Times New Roman" panose="02020603050405020304" pitchFamily="18" charset="0"/>
                <a:cs typeface="Times New Roman" panose="02020603050405020304" pitchFamily="18" charset="0"/>
              </a:rPr>
              <a:t>AnemoCare</a:t>
            </a:r>
            <a:r>
              <a:rPr lang="en-GB" sz="600" dirty="0">
                <a:solidFill>
                  <a:schemeClr val="tx1"/>
                </a:solidFill>
                <a:latin typeface="Times New Roman" panose="02020603050405020304" pitchFamily="18" charset="0"/>
                <a:cs typeface="Times New Roman" panose="02020603050405020304" pitchFamily="18" charset="0"/>
              </a:rPr>
              <a:t> AI+ will improve health literacy among IDA patients through personalised IDA education. </a:t>
            </a:r>
            <a:endParaRPr lang="en-IN" sz="6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600" dirty="0">
                <a:solidFill>
                  <a:schemeClr val="tx1"/>
                </a:solidFill>
                <a:latin typeface="Times New Roman" panose="02020603050405020304" pitchFamily="18" charset="0"/>
                <a:cs typeface="Times New Roman" panose="02020603050405020304" pitchFamily="18" charset="0"/>
              </a:rPr>
              <a:t>It will provide AI-generated personalised diet chart advice and haemoglobin screening for patients with IDA. </a:t>
            </a:r>
            <a:endParaRPr lang="en-IN" sz="6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600" dirty="0">
                <a:solidFill>
                  <a:schemeClr val="tx1"/>
                </a:solidFill>
                <a:latin typeface="Times New Roman" panose="02020603050405020304" pitchFamily="18" charset="0"/>
                <a:cs typeface="Times New Roman" panose="02020603050405020304" pitchFamily="18" charset="0"/>
              </a:rPr>
              <a:t>It will encourage patients to make informed decisions for early detection and management of IDA. </a:t>
            </a:r>
            <a:endParaRPr lang="en-IN" sz="600" dirty="0">
              <a:solidFill>
                <a:schemeClr val="tx1"/>
              </a:solidFill>
              <a:latin typeface="Times New Roman" panose="02020603050405020304" pitchFamily="18" charset="0"/>
              <a:cs typeface="Times New Roman" panose="02020603050405020304" pitchFamily="18" charset="0"/>
            </a:endParaRPr>
          </a:p>
          <a:p>
            <a:pPr algn="just"/>
            <a:r>
              <a:rPr lang="en-GB" sz="600" b="1" dirty="0">
                <a:solidFill>
                  <a:schemeClr val="tx1"/>
                </a:solidFill>
                <a:latin typeface="Times New Roman" panose="02020603050405020304" pitchFamily="18" charset="0"/>
                <a:cs typeface="Times New Roman" panose="02020603050405020304" pitchFamily="18" charset="0"/>
              </a:rPr>
              <a:t>Opportunity </a:t>
            </a:r>
            <a:endParaRPr lang="en-IN" sz="6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600" dirty="0" err="1">
                <a:solidFill>
                  <a:schemeClr val="tx1"/>
                </a:solidFill>
                <a:latin typeface="Times New Roman" panose="02020603050405020304" pitchFamily="18" charset="0"/>
                <a:cs typeface="Times New Roman" panose="02020603050405020304" pitchFamily="18" charset="0"/>
              </a:rPr>
              <a:t>AnemoCare</a:t>
            </a:r>
            <a:r>
              <a:rPr lang="en-GB" sz="600" dirty="0">
                <a:solidFill>
                  <a:schemeClr val="tx1"/>
                </a:solidFill>
                <a:latin typeface="Times New Roman" panose="02020603050405020304" pitchFamily="18" charset="0"/>
                <a:cs typeface="Times New Roman" panose="02020603050405020304" pitchFamily="18" charset="0"/>
              </a:rPr>
              <a:t> AI+ enables an opportunity for IDA patients to use smartphones for convenient home-based screening. </a:t>
            </a:r>
            <a:endParaRPr lang="en-IN" sz="6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600" dirty="0">
                <a:solidFill>
                  <a:schemeClr val="tx1"/>
                </a:solidFill>
                <a:latin typeface="Times New Roman" panose="02020603050405020304" pitchFamily="18" charset="0"/>
                <a:cs typeface="Times New Roman" panose="02020603050405020304" pitchFamily="18" charset="0"/>
              </a:rPr>
              <a:t>It will minimise the socio-economic barriers to regular hospital visits and laboratory testing through AI-enabled haemoglobin screening. </a:t>
            </a:r>
            <a:endParaRPr lang="en-IN" sz="6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600" dirty="0">
                <a:solidFill>
                  <a:schemeClr val="tx1"/>
                </a:solidFill>
                <a:latin typeface="Times New Roman" panose="02020603050405020304" pitchFamily="18" charset="0"/>
                <a:cs typeface="Times New Roman" panose="02020603050405020304" pitchFamily="18" charset="0"/>
              </a:rPr>
              <a:t>This digital health intervention will maximise access for underserved and rural populations. </a:t>
            </a:r>
            <a:endParaRPr lang="en-IN" sz="600" dirty="0">
              <a:solidFill>
                <a:schemeClr val="tx1"/>
              </a:solidFill>
              <a:latin typeface="Times New Roman" panose="02020603050405020304" pitchFamily="18" charset="0"/>
              <a:cs typeface="Times New Roman" panose="02020603050405020304" pitchFamily="18" charset="0"/>
            </a:endParaRPr>
          </a:p>
          <a:p>
            <a:pPr algn="just"/>
            <a:r>
              <a:rPr lang="en-GB" sz="600" b="1" dirty="0">
                <a:solidFill>
                  <a:schemeClr val="tx1"/>
                </a:solidFill>
                <a:latin typeface="Times New Roman" panose="02020603050405020304" pitchFamily="18" charset="0"/>
                <a:cs typeface="Times New Roman" panose="02020603050405020304" pitchFamily="18" charset="0"/>
              </a:rPr>
              <a:t>Motivation </a:t>
            </a:r>
            <a:endParaRPr lang="en-IN" sz="6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600" dirty="0">
                <a:solidFill>
                  <a:schemeClr val="tx1"/>
                </a:solidFill>
                <a:latin typeface="Times New Roman" panose="02020603050405020304" pitchFamily="18" charset="0"/>
                <a:cs typeface="Times New Roman" panose="02020603050405020304" pitchFamily="18" charset="0"/>
              </a:rPr>
              <a:t>It will deliver progress tracking options and personalised feedback, which motivates users to engage long-term with the intervention. </a:t>
            </a:r>
            <a:endParaRPr lang="en-IN" sz="6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600" dirty="0" err="1">
                <a:solidFill>
                  <a:schemeClr val="tx1"/>
                </a:solidFill>
                <a:latin typeface="Times New Roman" panose="02020603050405020304" pitchFamily="18" charset="0"/>
                <a:cs typeface="Times New Roman" panose="02020603050405020304" pitchFamily="18" charset="0"/>
              </a:rPr>
              <a:t>AnemoCare</a:t>
            </a:r>
            <a:r>
              <a:rPr lang="en-GB" sz="600" dirty="0">
                <a:solidFill>
                  <a:schemeClr val="tx1"/>
                </a:solidFill>
                <a:latin typeface="Times New Roman" panose="02020603050405020304" pitchFamily="18" charset="0"/>
                <a:cs typeface="Times New Roman" panose="02020603050405020304" pitchFamily="18" charset="0"/>
              </a:rPr>
              <a:t> AI+ will motivate users to consume iron-rich diets based on individual needs analysed through an AI-enabled mobile application. </a:t>
            </a:r>
            <a:endParaRPr lang="en-IN" sz="6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600" dirty="0">
                <a:solidFill>
                  <a:schemeClr val="tx1"/>
                </a:solidFill>
                <a:latin typeface="Times New Roman" panose="02020603050405020304" pitchFamily="18" charset="0"/>
                <a:cs typeface="Times New Roman" panose="02020603050405020304" pitchFamily="18" charset="0"/>
              </a:rPr>
              <a:t>Conversely, its motivations depend on the digital literacy skills among patients and internet access. </a:t>
            </a:r>
            <a:endParaRPr lang="en-IN" sz="600" dirty="0">
              <a:solidFill>
                <a:schemeClr val="tx1"/>
              </a:solidFill>
              <a:latin typeface="Times New Roman" panose="02020603050405020304" pitchFamily="18" charset="0"/>
              <a:cs typeface="Times New Roman" panose="02020603050405020304" pitchFamily="18" charset="0"/>
            </a:endParaRPr>
          </a:p>
          <a:p>
            <a:pPr algn="just"/>
            <a:r>
              <a:rPr lang="en-GB" sz="600" b="1" dirty="0">
                <a:solidFill>
                  <a:schemeClr val="tx1"/>
                </a:solidFill>
                <a:latin typeface="Times New Roman" panose="02020603050405020304" pitchFamily="18" charset="0"/>
                <a:cs typeface="Times New Roman" panose="02020603050405020304" pitchFamily="18" charset="0"/>
              </a:rPr>
              <a:t>Behaviour </a:t>
            </a:r>
            <a:endParaRPr lang="en-IN" sz="6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600" dirty="0" err="1">
                <a:solidFill>
                  <a:schemeClr val="tx1"/>
                </a:solidFill>
                <a:latin typeface="Times New Roman" panose="02020603050405020304" pitchFamily="18" charset="0"/>
                <a:cs typeface="Times New Roman" panose="02020603050405020304" pitchFamily="18" charset="0"/>
              </a:rPr>
              <a:t>AnemoCare</a:t>
            </a:r>
            <a:r>
              <a:rPr lang="en-GB" sz="600" dirty="0">
                <a:solidFill>
                  <a:schemeClr val="tx1"/>
                </a:solidFill>
                <a:latin typeface="Times New Roman" panose="02020603050405020304" pitchFamily="18" charset="0"/>
                <a:cs typeface="Times New Roman" panose="02020603050405020304" pitchFamily="18" charset="0"/>
              </a:rPr>
              <a:t> AI+ will encourage regular haemoglobin self-screening among IDA patients across the world. </a:t>
            </a:r>
            <a:endParaRPr lang="en-IN" sz="6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600" dirty="0">
                <a:solidFill>
                  <a:schemeClr val="tx1"/>
                </a:solidFill>
                <a:latin typeface="Times New Roman" panose="02020603050405020304" pitchFamily="18" charset="0"/>
                <a:cs typeface="Times New Roman" panose="02020603050405020304" pitchFamily="18" charset="0"/>
              </a:rPr>
              <a:t>It will promote healthy lifestyle habits among IDA patients to reduce the chance of developing severe conditions of this disease. </a:t>
            </a:r>
            <a:endParaRPr lang="en-IN" sz="6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600" dirty="0">
                <a:solidFill>
                  <a:schemeClr val="tx1"/>
                </a:solidFill>
                <a:latin typeface="Times New Roman" panose="02020603050405020304" pitchFamily="18" charset="0"/>
                <a:cs typeface="Times New Roman" panose="02020603050405020304" pitchFamily="18" charset="0"/>
              </a:rPr>
              <a:t>Lastly, it will help to support long-term prevention of IDA by promoting self-management of Iron Deficiency before it develops into severe conditions. </a:t>
            </a:r>
            <a:endParaRPr lang="en-IN" sz="600" dirty="0">
              <a:solidFill>
                <a:schemeClr val="tx1"/>
              </a:solidFill>
              <a:latin typeface="Times New Roman" panose="02020603050405020304" pitchFamily="18" charset="0"/>
              <a:cs typeface="Times New Roman" panose="02020603050405020304" pitchFamily="18" charset="0"/>
            </a:endParaRPr>
          </a:p>
        </p:txBody>
      </p:sp>
      <p:sp>
        <p:nvSpPr>
          <p:cNvPr id="14" name="Rectangle 13"/>
          <p:cNvSpPr/>
          <p:nvPr/>
        </p:nvSpPr>
        <p:spPr>
          <a:xfrm>
            <a:off x="10211384" y="909597"/>
            <a:ext cx="1913207" cy="1701310"/>
          </a:xfrm>
          <a:prstGeom prst="rect">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500" b="1" dirty="0">
                <a:solidFill>
                  <a:schemeClr val="tx1"/>
                </a:solidFill>
                <a:latin typeface="Times New Roman" panose="02020603050405020304" pitchFamily="18" charset="0"/>
                <a:cs typeface="Times New Roman" panose="02020603050405020304" pitchFamily="18" charset="0"/>
              </a:rPr>
              <a:t>4. Expected outcome </a:t>
            </a:r>
            <a:endParaRPr lang="en-IN" sz="500" b="1" dirty="0">
              <a:solidFill>
                <a:schemeClr val="tx1"/>
              </a:solidFill>
              <a:latin typeface="Times New Roman" panose="02020603050405020304" pitchFamily="18" charset="0"/>
              <a:cs typeface="Times New Roman" panose="02020603050405020304" pitchFamily="18" charset="0"/>
            </a:endParaRPr>
          </a:p>
          <a:p>
            <a:pPr algn="just"/>
            <a:r>
              <a:rPr lang="en-GB" sz="500" b="1" i="1" dirty="0">
                <a:solidFill>
                  <a:schemeClr val="tx1"/>
                </a:solidFill>
                <a:latin typeface="Times New Roman" panose="02020603050405020304" pitchFamily="18" charset="0"/>
                <a:cs typeface="Times New Roman" panose="02020603050405020304" pitchFamily="18" charset="0"/>
              </a:rPr>
              <a:t>Outcome expected as a result of using behavioural change theory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It is expected that new cases of IDA will be reduced by applying this new digital intervention.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Conversely, its effectiveness depends on robust governance compliance to protect sensitive patient data and the digital literacy of underserved patients.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To address these issues, it will focus on providing digital literacy training among patients to learn about the usage of this app and implement robust governance to reduce data theft and successfully decrease the IDA prevalence rate.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Data privacy concerns can be solved through compliance with the GDPR Act (GDPR, 2026), which will be complied with by the AI-enabled digital health intervention </a:t>
            </a:r>
            <a:r>
              <a:rPr lang="en-GB" sz="500" dirty="0" err="1">
                <a:solidFill>
                  <a:schemeClr val="tx1"/>
                </a:solidFill>
                <a:latin typeface="Times New Roman" panose="02020603050405020304" pitchFamily="18" charset="0"/>
                <a:cs typeface="Times New Roman" panose="02020603050405020304" pitchFamily="18" charset="0"/>
              </a:rPr>
              <a:t>AnemoCare</a:t>
            </a:r>
            <a:r>
              <a:rPr lang="en-GB" sz="500" dirty="0">
                <a:solidFill>
                  <a:schemeClr val="tx1"/>
                </a:solidFill>
                <a:latin typeface="Times New Roman" panose="02020603050405020304" pitchFamily="18" charset="0"/>
                <a:cs typeface="Times New Roman" panose="02020603050405020304" pitchFamily="18" charset="0"/>
              </a:rPr>
              <a:t> AI+. This will ensure constant participation of patients to prevent their IDA.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Additionally, it is expected that it will reach those unserved and rural patients who have limited healthcare service access through smartphones, which promotes equitable access and reduces iron deficiency issues.</a:t>
            </a:r>
          </a:p>
        </p:txBody>
      </p:sp>
      <p:sp>
        <p:nvSpPr>
          <p:cNvPr id="15" name="AutoShape 4" descr="data:image/png;base64,iVBORw0KGgoAAAANSUhEUgAAARcAAACoCAYAAADKOKrAAAAQAElEQVR4AexdBWAURxf+bk9ycSee4Bbc3aHFC8WKu1spWihtaUv5i5QWLe5uwSU4wZ0AAYIE4p6Lnd8/sxGOJCR3yUXZS9Zm3rx58+3ut2/erDAa7schwCHAIZAPCDDgfhwCHAIcAvmAAEcu+QAqp5JDgEMA4MiFOwq+CAS4RhY8Ahy5FDzmXI0cAl8EAhy5fBG7mWskh0DBI8CRS8FjztXIIfBFIMCRSyHsZq5KDoEvAQGOXL6Evcy1kUOgEBDgyKUQQOeq5BD4EhDgyOVL2MtcGzkECgEBphDq5KrkEOAQ+AIQ4DyXL2Anc03kECgMBAqEXO49CcazV+Gfbd/zVxGgMp8VMEBGUrICP/7vHHZ7PTaAtqKtIjo2Gf/tuINXb6MMZuiOw48wb7E3kqUKg+j0fxeFkPD4TLoSk+S47xucnk7b8vRl5mOHti08KjFdLm0lLDIB3y84hXNXX6clcctCQiDfyeW/HTcw7ZdjGDnLC0fP+WVq5okLfhg5/QCm/X4Ga3fczpSflwS1WpNe/P4jX5w5+wB/rruenlZSV1auPIbV225iGiHT3LZRGztAhWWrTsHroj/u+obkVmV6uaBQCXqP2YXuI3dBo/m4j6jAvL/OYNDUgzh8+hndxOgZB9Fnwl7cfhjIbtOZ11lf9By1EwOnHKCbn0zeV+7jyuUn+GPTnU/SwW0VOAL5Ti7Prt9BSFAwQkKjsWb/g0wN3LDxNELCQvEhLBE+LyMz5ec24d8N11Ct3UokkCsh1aFSSgCZFHL5pwczzStpUwM3HmQyOTwblM1V0x48DUL1Ditx4sLL1PJqKOQySDV8yLUIOzVT70VMTBhMlFGIjEmCTKX+pHyo/yvIFCrcC08k6cl45+8PjYkZQqOTyDZw3NsXv/zvKJKTkmBfxZlN056pFQnsfk6QfqpXW4ZbLxgE8plc1FDKlVAyAkAtxbuAWGi7uM9fvMfrD3HQ8IgZ8kTItM77kxdfYui0Q+g2YidGzDiMyzffpiNCuzZj5hxFhJZbvGLzTXz/60nWbV+y5hwO7L/MHqSjZh7B7/9eglqVolylUGDx2mvoMWoX+o7fi2Peful6M67IZEps2H0P/SbsQ7fhO1n9D5+mXLmv3HqHGX+cwTfk6ttz9G78tfYqqEtPdbx4E4lhPxzGziOPWJnuI1Pa8Ph5KM1mJ+oZHDz5FIPJVZrqpu25cP1Net7mffdZ+6j+mQvPIDBEwuZFRidiLGk7be8Pv50mV/+duHYngM1Lm5Vt3hqN65VF+0p2oL8/V13BrD/PYsehh+hD2kzbTssrlZlPwLuPP2D0tO1QgsFc0g2aNP8E3n6IpWrY6SzZLwMm72fbvXDlZRZvNoPMHj0LBW0HbS9t17mr/iQ1q3818VhougYpe4Wup06EvDRkUtFNNbGPCFCsyAInLz7FvD+9IElSo0w9T2yd045KZTnFhUZh6i8nQY+fUcRrvvUgxfOhWA2ffhh+/hHp5Wj3avRsLxw6leItpWeQlQdkf9PuIN3HdF/8vOwCokm3k2Sx/3HxUixd5wOa33vcHizfeJ3FgO4/VoDMzpEuGsWD4kLxSTuGSFaJ/idndf63jyc0B58P4jUosNXrSXqFu/ZdglzBB8MXgM8jBJSa89faS/ht8XE8fPQSL14F4NbDd5jy2xmsJyc6iIu+doM37jwPh8/9Dykl1ElYtekirj4Kxb6jd0i84TqC4+Tg8aS489AfWw48RFIye7gSklFg3Y7LeP7iLZ76h+DXlVdJ/9w/RY/WXEqIpe/4Xdi2+wqe+73Gy9fvceaKH3qP24uHvu8wYvoenDx3j9j3Dn6vg3D44muM/vEoq+HE4cu4/yQQvyw7i8Mn7hCZ93jwMgLDZnohOExCTiwNJs8/giWrTuPRk5es7qu3X2PM7KO4fvc95iw6hZWkjQ+fvMKT529x7PxzfDNmN0swN+4+w4P7/vhnsw+8Tt/F85chOHDrPVtv2uzU0St44BuILcd8yckvw/Z913Hg5BMs+JvW9wov/AOx9dhT/PnftbQiqUs1Bk/egZi4ZMjlCUiQxOAk6bZeuZeCszIuFoeO38Od+y/w4nUgvC69wYxF59iy1+8GYNi0nfC54QvfZ29x88EbTF1wGpuz8FbZAnrOzl95gdm/HUF8kgYVGtbEqeVdIGB4n9WiVkhxwvs+XpH9duP+G4z96QQOkq7W0UMEm6fBWLTpZnrZzTsv4uH9t1jv5ZueRlfUahX6jtuOIyfvwO/FG9LmDzhx5TV6T9oPhVIFSiz9xu3EkaM38fLlOzx88hYrt1zHhau++GfbXaoCOw7exvRfDuD2fT8WlytkPw8mF82rtz+9ILDCJWzGFEx7eHBztQQjTSAH60v2Cp+YJMXxCwGQC01Q1sEo3YyAwGjsO3QDETGJMC5VCt929oSjiQzxMTFYvuU2omIkkCZKkKTiQUmucGxBtQQqlRQyCFDGSYxvmroD5LgjxwbaNKuC+X/0hpkZJS81qNtsZmeDnl1rwpqXQE4kKdZlOKhAfht3+SA68D0CI5NQulo59O1SDeXsGVi7lEJpDxGaV7BGJc+y+JboaVxehPD3H/AsQMJ6ZsqYCCTGx0BJDvBynqXRq0NZJEcGI5lvBK+zfjhz8THu3PRFWIwUzuXd0bdrdXg6C2Bubw3S88AZ7weIiZejSr3KGNLTE2LSPnrCL9pyi9gfC1mCBCpFIuzdndGnbzPMGt6IWPzxXxUdgcREBeKJt0ZPEB7xGtWKeBAWR7uva6MGsT8+NAy7jjxhie5jSSXmD6xBxHjgEW/TzcUWA4a3Q98unikimiRQL6JN+5poVNEYMaS7e/76O8RKpFi++gSSJQngW1pjSL/6qO7CY/fTMnISp3l0KUr0n8tjY3DK+xEhSh4gMMX62S2RHbEoNSqolUlwq1QaPTtVQymxFJKYWPyy4gpa1TSBlOi7fT8QYREJpPuowIHjTxCdpET1ZhU+MY5hgEHNS8GtjAu6dqqDrxo5QRIehKBoGc7fCsCWvT5IDA9GUIwMtRpXQb/OFWEuSIZSKUOyXAWpQoHla88hIVkJ1wruGNGnOmz5CUiUKvDb6quf1FUSNwh8BdMsz0aVYG2kgFypgdf5Fzhx+jrpx6thamWJ5uVM0o24fvsR+DIZBFalcGn3cCyc1R2n94+DmVAOOY/B5UfB6bJZrZhYOmDqpPowIVc1kZk1/pjRAYObu6SK8sAXW8Hn4BgsnNEFo3pXgDEhvCAS70GG3+XLjxAhYVC3cwt4/dMHv87oimN7puL27v6wMnfGoJHtYWVshIvXg+EbzAehOsgJMwST0QqqiscToUzNKjizfiB+n9sLTUkbZeTkiyJxhktnb0OSyEfZetVx6r8B+HV6F+zfPgn3Dw7B29f+ECiVAN8UCWHxuHIvBolqMcSEHK7dDqSqSV08iK0ccY3g8/uERnAyEbLp2c0YY2ssWzkIq+Z2xq9zO8FKJCf4K0E9tI/lROg38iuUsxaAJzJFv14NsGB4TYgFKYcJY2KL+b/3xtqfu2L5/3pAyJdDIxAiLJJ0d/0jIROYQU5I8crNYMRqrIidcsg0DJ6R0cCPdei7pgGfkZKLh5pcTOQQW5tj0s8nQLusn9MkIMeJlVs5eG8ciD9mdsXRXaNgxCRDqmJgXK4qTI2UUPGF2HHCFyfP34OQkAFtx4weVTOo5KNj3/bwcLDC9dtBuPE0CWD4UJALo29YAgkc+yI8QYBmvdtgx5/f4Lc53+Kvea1gJ+Kxevz8nkJDPGANYwJVghwXbkcjHsaALA7vgySs58MKltBZylFTAI3jQYxBrRygSkrE5iOPsWPPfSQToLv1qgUeL2VnUDPkyXEkVsKHhY05jGgCmQQic1iSE0gtkyOMXAVIUi7/eRAIRTDhpzSbMRKC4WnI1TizOlmCDNSrqlbePFPmXdLVGj97Dy77PEJwcCDCI8JBnASoiKuU5kyBEcHKQpRalgeRgA/iJrAxhmTilVHd5dzNUvM/LmRJEtJ+NTTKWLx+846dFLJEJBHdQlNTVpAheAmJ7UQju63LjEfaXcZMyIryCPHxGGIOsSbDYA2b/7kZIzKCq2maDjERI/uNKKDBYx5U0MglkCZFsza/efuB4KGBIiEBNlbGRPbjv0goAMWL4fMhlSo/ZpC1ZIUa5ICAkOKFlJ9SLUK1pnWw78eakEcE4214MuYvv5iSmeWcBz4hRNJE0J+ZuTWrTyWXI0pljEGtnaAm3suuo77YuvMWYqRGqN7CE/amRlQ8fXr7IRrDvt8J7ysPERj0AeHhIaQ7pCTHi5pcSEjbkuVQ8I1RjnjLaYV4fAH4BBa6LU2MhoK0h+7LdwHvWVwkkniQvQsen2FtQgn+peFfAE3kYeC45hAQ1/rNy1A8C0wATyTGlG6fXi1Ku5OuAU+NuPBYPPILY+3yufsOScTN1BB3t5KbNXGJAY2GBxqIowJHzviDPak1dEtrSt3JWik6r5Z2NAajVMD7lC/piiWx5ej9OJduvMXR3d5QKXlwKF0a+zaPw84V/cnVlYjQM4Yscvov62xKdMtx59prEiyNYcU/hMThBPHoypW2JroY8ASW+HPutzi8cQz2rBmBaWM74vDfnVjZojYzNRFDTE4WxtQOLZrXwqENo1m7/5jVE6v/9y3Kedh8YrKbqwNoCIxnZIRlG2+QE1bF5p++5IfAaCmlPNSuVIpNA3gwsrLFiE4VUb9bV8zu4oCE0BCcId0xGjBHFj/iHCMhMg4UU5pNcTURkINDpUQFZ0sMGtOSHIeJiAmPw9N3MZAJxZgxuBYV/WQ6d+EGRLJkCMxssWH1aBxYPwomhNR5hOipYGV3U/BVcpwjHlAgCbjT7t/5G8GIT+XLsqVtQCJ/EJmVwqiBrVlMDhIdc6d2w65/esDEWEjVlNiJQQE2zdqhMpqVFZP+cCLUagE8G5VHqQxXtWZN6sPGgg+lLAkDpx5Ak55rMfnHAyQgq4G1Uym0rOaMOm7G5IooIYHbO2jYZSWmL7wAllxSycTEWMReWQRiI/Qauxstem9CLAnw6tPUCeObQ8QkIiwoFq2/24xG3dfgu/HbMHLmYUIMSqh5fBLwlOLH305gyLSDoAMb4KcakENFg8e2hJhJYmNPPcfsQZMea9Fl0AZM+eUElDx7GBnzwAj5+I3ECMb8eAyjZx3C6i3XsPC/6yiInzF16zUarN9xCw26/ofDp/2yrZZhBOjVzBF84nU+8AvHsBleGDnjEP63ypvsuyMkOJx6tqVqMRabYVSXMuBJwnHo9DPUI3U06rYK8xd5gQZs7Uo7o1td11Rp7YUAI+YMRIcKAsRHx2HxhpvQHvVJkyR+EWSJZL/13UTsX4P5/zuO2ETApUppVCcXLxvHCmw3FYyMkAwfdm5OaFreLq14+rKUFQ9K1pFisHDJWXw3YRekZPQTDJ+VGT2mBTlGkhAeFIVOQ7ei9tf/Yv/xZ4Q4CZERCbtSYgclOgAAEABJREFUleDpKCAxGDn2EQxHk4D98B8O4O91l8go4lkiUbL/mfxtHgP3UibQkMCmh6sVqYqPyeMagqdRQ0OCm7MG1SFpgJuzGVRqOVzIVYXPN8GWVX1RxlKFpNhwhASHIDpeBnOPstj5b3fwSdD25586oRQjgSQ6FOGR0RAYW4BhGMhi4+BgbwZrOw+0qWKBpNC3eP8hECEkDmJjZY54cqBYlrJg66QzN2JTErHFntRLt7WnilVrkvhEa5gqY5BA7AgLC0VcYjLK1CqPcT98BSdTOeKjQuD/5gOxnQGP1K+IlcDVwZy0xxwqlQwuLpbpKt0oDoQw3Uld1g4Vseuvr2GjiUUcaUNISAgZXk2GYzkX1KxRhrTzWzgZJSJZEoHwsGBIJHFQE3e7aXtPuDhaQ0Iu9NZa7UivJHWFxZPU7+xkCbGRACYiAaCQw9bamJWwJXGLBCUDIfEcjER8fPoTYEKfqmASQhEVHkqG+2MRROIFDhZCqBPj4VTKjBU3JvEmEel6qElXw9rSBNN/GogONa2RRALXcTFhiCJB5XjSbWjcoQ5EtH621MfZpJkDMf6b8lDFR0BC5MPCwxEpUcKjTg2cWNOT7GciS0jLngTiFXFxcHNM3W+MKVasGQwPEykkcYmkjJQIfvx3dbJGnJrsD56GtDkWERGh7PFjW6kS9vzVEQwrysegATVgrJBBKjDHoEG12dSMs84dW6JKaTPIY0Px5s07KAiGIDaBHM+lnSxRvlI1bPnjK9iQi1CiJJLkJ0FNjk8xucjweDyAMcbGVd+hkqUMksgQRESEII7sSznxcDv2SDn2M9ZZkrZTsM7HFs34fQwu7huD6b1rsbXUbNoKd0/PxL0TE9CkqiObNnTKIFwkQdulY5qw2x5lK8D72Cyc3z0Om5cNxZn9k3Fr90BUtjdl8+3KVseN83Owf+Vw7Fw3Go9PTsQj7znw2T8cbmSnA0ZYvfEHnNs+Bhv+GY6HJ8aiedNGuOo1DRc39GF10FnL1m1w+fBkHFzYkW5mmlqRg+ve+Xk4vmkENiwZhmsnic4V3eDgXAFXz5L0dcOxaeUoPD77PZ6c/xHXD46EZ3l7fDd+AC4dGIflE5un6mQwa+FYUByG9Eo5kKs3aYQb5+bizLbRWL9kKC4cmYJrW/rC3tIY5at64urpH3GRtP+//w3Ega0T4Oc9GQMauqBe3Xq4fGQqzq7onqo786L32JT6V0xpAT5fhPNHZuD24VFwtDJhhW1tbXHZazpuHxxO8hk2TXvWtl8P3Ds+DRuXDsX5w+MwsVddeO2bjuuHRqNqaVtWVEjiYJeOzcRNosPKQgwBCQCvXDMBD8/OwNYlA7Hpn5Fkn0zHtrktWPnMMz6mzuqPJ5fm4ej6Edi8YhQen5uOs6u+IbGPtO6CEQ4dmAWfAyNRJ/VYoXoEpk44dXQ2ru4fiWZ13GhS+tS6RWNcOvQ9/C7Nwq1j32MracPZAwTbzX3hYmGULvc6CjARMBCJRRjVtnx6uvaKkLRpz64f4L1rLDYtHYabp3/A84uk3kPj0L9JadI11yBCY4ddG8eRY3o2Hp2dhV5fl4aIEIupjRVLZFbO5XDSazZuHpqEdX8NxK71Y/Ds/FT80MNTu6oSuZ75yDJwMxmGBw9Xq0+02liZgE7aiVSGymqnlS7jiFZNyqCiq6V2MrvO4wlRr54HmtRwhIhcGc1MRLC3TSEfVoDMylVwRtuG7jAleWQT1KvJ2M91cbSAiHRBaH5WE7WpalV3tG1WGi5WKVf+NDnPGh5oXc8FZiQQSPVS/Wl57i5Wn5y4VA9tY1p+2rJCRRe0a1YGZUqZpyWlLz1I+zu0rIC6lezA4/HS050dLGBkJEjfzmpFu34Lc6NMeNtam4CmZ1WWplnYWqJN0zIoS+qi2xRDBzszupo+WZqLM+k1MzdDCzKk27qhG8yNhemyn1sRksBt9eruaFXflcUxo5yxWAjHLLCh7af7LqM83XZ1smD3qa2dFVqQNlRwsQBAcz5Oew8+QazaBK261YSY2PAxJ/NambJOaN20NBwsjdljLa3ea7deYdrPh9B91A50GbELnYduwZ3bAUjUmKBZh4qfKCrlbIf2LSqgcXVH0DZ/kllCN5gS2i6uWRwC2SCgQHh0EtRCIWb3qZGNXPZZ1SvboaqTCMnxUQim90QFBeNdpBJlalfE4iwCxNlrK3m5HLmUvH3KtShHBIQ4uWsijm8dlqXHmGPxVAErKxsc3PM92yXavrQ/lszvC+9Dk3F2ZXeI+NypxSGQeqBwiy8LASdnW1TxsDRIo2nMqVnTSvi2U1WUI10ygygtAUo4cimUnchVyiFQ8hHgyKXk72OuhRwChYIARy6FAjtXKYdAyUeAI5eSv4+5FnIIFAoCDFAo9XKVcghwCJRwBDjPpYTvYK55HAKFhQBHLoWFPFcvh0AJR+CLIxf6JjWlSg06qdhHqcE+I6JQqiGVq5AsU0EqlbO7PSgwHJERsey6XK5IkVPQfCWRUYDqYjO5WXFAgLOxgBEo0eSiSiUR+vkKSh6RcTL4ByXgyes43PWLxtVHEThzKwTHfIJx6mYIzt4Oxbk7oZDJlZg66W80rDMctTwHYsHPGxETm4wx045i7h/eWLbGB1t2P4T35df4EBQHWo9CmUI6tK4C3odcdRwCRRKBEkUu9MSmHgldxsTL8fJDAu4+j2ZJg5LH9SeR8AuQ4EN4EsJjZJAkKiBTqHPcMVbWZpARryY2Top372Px8EkoLlx9gw3b7+GHn05j4NgDmPf7eWzb+xCXfd4hNCye9WpkMiW7zLECToBDoAQiUOzJhXZNaPdGTkgiMCIZD17GsF4I9UpeBcYjPFYGXQgku31ra2tJukGqz4qoVBq8fR/DejKrN93G5DknMXjcQfy77ibuPQoG/YSHlCOaz+LHZZRMBIotuVAPhRJLcGQybvhG4jTp3lBiCYmSQklOdkPuLnt7a8QnyvRSKSexmTsPgrB4xTUMn3wYG7bdxfOX4awnI5Up2fiNXgo5YQ6BYoZAsSIXtUbDnpzxSQo8fSthCeU+8VSiJSkB2PzC3tbWApJ4/chF2xapVIkrNwLw61+XMGrqEezY94jtXlGPhhKktiy3ziFQUhAoFuSSRipRJCB77XEELt4PR0BoosE9lM/tVCtrc8RJck8u2nrjE+Q4e9Efs349S8jmIvzfRIEGg9XqnGM/2nq4dQ6Boo5AkSYXbVK5Skjlhm8UYhMUBY6phaUZO1pk6Ipf+Edi3sLzWLjsCuvJKEhXSp06PG7oujh9HAIFjQAll4KuM8f66GgPDdLGkO4O9VQoqcQVAqmkGWpmZoyo6JTPi6SlGXL51C8csxecY+MzgcES0HgNxcCQdXC6OAQKGoEiRy4qlZp0EzTsqI8PGTouDE9FeycwDAOxWITIqPwjl7T6HvqGYvr801i+5jpLZnK5Mi2LW3IIFDsEigy50O4Aneg9KN53Q0FHgYoCmpZWZuzLscMiEwrMnLsPgzF17ilcvRkApVLFjSwVGPJcRYZEoEiQi4oMHSfJVKBxlcev42DooeS8AGZFyIWe4PTD7nnRo29ZuVyF/7bcxZKVPkhKVoDGY/TVwcl/igC3VbAIFDq50NhKUGQSLj0IQ2HGVT4HuzUZKVIoCq97cv9xCKbMOQlfEpehsZjP2cmlcwgUNQQKjVzoSBAllkevYvDwVSyK6kislZV5oXsN9B6bP/++gk077rPBXnp/TFE7kDh7OAQyIlAo5KIiQdskqQqXH4SD3rKf0aiitG1lbYaicjLT55mm/3QasRJpoRNeUdpHnC1FE4ECJxcVia/ExCtYYklILrzuhq67g3ou+UEuutafUS40PAGzfz2LsIhE1ovJmM9tcwgUFQQKlFxoNyg0Ohk3nkaCrhcVELKzg44WyZXq7EQKPI92k+b94Y33gbGggd8CN4CrkENABwQKjFwombwLTsC9FzFkaFUHy4qIiLW1BWRkJKuImJNuBh1B+mXRRdC7fOXc/TDpuHArRQeBAiEXev/K83cSPCVT0Wm6bpbYl7JCYlLBP3Kgi3V09Gjh35dBR5Q4gtEFMU6mIBFgySU/K6Qey4v3ErwhXkt+1pNfum3trPL0RHR+2ZWml8aw/l5zHZevBxT5LtID30AsWeuNGQsOYuKPezB3kRfWbruKkPC4tOZwyxKEQL6Si4oEb9+FJOBVYMHd3WrofWNjQ5+IlhparUH1aTTA+m138eBxcJEjGHoD4sGTD9G293IMGLceK5bvw95tx+G15xS2b/DCkqX70frb5Rg8eQtuPXhnUFw4ZYWLQL6Ri4oMNwdHJbPvXSncJuatdktLM9DXW+ZNS8GUXrH+FsIjE4rM0LlcocSgSVsw77d9eHn7NiQv7kEVHQy1JAKahCiyDIc05A0SXt7DpROXMIwQzJqtVwsGLK6WfEcgX8iFEktknJx9+DDfW5DPFZhbmCA6JjmfazGMerlChd+XXiYBaCVonMswWnOnRU6IZcjkrbh/5zniXz+GJlnyeUUaNdTxkZD4P8K/688h3wjm8xZwOfmAgMHJhd55myxXs2/Xzwd7C1ylsbEYkVGJBV5vbiukRPjn8iuFTi7Tfj7AEkviez/dm6JSECJ6QgjGG8e9fXUvx0qqEHr/Fhb8tBODvt+Dn/a8Q4SKzdB9Jo3G5X1nMX3mVgycvBNT/rmF25HqTOWVwc+w9I/TOPhW3woyqSrRCQYnF3IRwq2nUcXmPpbs9i59jwufzyA8sviQC23Py9dR2LD9bqHdxRsaLoH31RdI/PCSmqPfRAgm4cMrLFlzVq9ySQ/PY/jPT6Bp0AATeleEwPsQRm0KhD7vD1RFh+FprDla9myFqUPqoGbkbYz/7S4CtThEnRCA5fO9cejGXZzx08rQy9ovQ9ig5EJd8fsvo5EoLfp33uqye62szYkHoEZUMekWabfpwtW3oFNhDFFv3XcTKkkUQK802kbpuE67UOFkBOne4/c6lpDj6pEnEPfqjrldK6BRkzqYO6cOcPQWLunxGh6+cxWMH90YXRt5oF7dKhjQszwsoySISnNeVDHwWnQC95p2wZiKfB1t+3LFDEYuNM5CR4bo2/dLCpxW9KHF/LpBrQBA2rzrPj4ESdiPthVAdelV7Dh0G8kRQenbuVlJDA3Ehp3XdCuqjMHzABFq1bCGILWEwM0DNcQReBakp3ehTsCDM7ewZt0xjF4egBr9asFTSJXKcH/TYaznN8eSwU4woknclC0CBiEX+kpG+j4W+kb+bGsrZpnUc1GQIKleZjNiVGxWHaP7lYZrOro8eLSoiynjmuB7rWlyPw9WtditDIaNa4FZo6qhri2PTeMZ26N7dzdYp2yyafrOqCe5auMtaPQtmAd5SYIUMkrISn06JJkrVEsT8OpNeOaMrFI0SihUfIiE+Pjj8SHiq8nQvFbrVRJc3nUGC/4+hd/W3sejJGT+aeSICIlBcHgi6DEdG56AeGIdW18AABAASURBVLUawd4nMPduafw2szpcOKclM25ZpDBZpOmdRO+zYG/r17tk0S5gZWUGhVKPKx9jiW7TO2Bqa2fUbuYMD0Fa+zSIeBGAK9ff4jI7vcPtSGPUqmQO8EzQpncZJJ66gbX3jPFtd2dyVRSgSldPlImIQpzWuYFc/AKDJTh59iU5yQqmq5qYJIOAyQMjprZRo1YhMVmeupXDgm8JZ5skBAQq0gXVSdF4LzGDqwOTngaeANaONvBwJZOzOczT989HEfBt0GHo1/htXj/sXd0URocv4GCIDE9uvkPQ61sY0WMRanVYjgW3Zbj013L0XB8IHa3UquTLWNVCPncNpt0hevetJPHjjs2dpqJXinouSlVah1sH+9QSnF11ClOW++NDhmJJYZF48CgE9+n0JBGlKhjD96w/wBPCRCBDRJQC8RFJUBiT7XJV0Mv+A3bdSIIaef/t8/JFUrIS1MPMu7bsNZgai0Dvys5eKudcHsOHCdGVsySRYEzQvKk9Hhy4gfvxBDF1Mh7suQPfqp5oba11iBO5Gm3qY0jvhhjcrQLKikhZ7X9pPD5EylMxVyMhQoJYJQ98xghfzZuGx95z8PDsbDJNxfwGRmg1cyoOjXJFRjXgfiwCKcizq/rP6MEqV2rg9z6bexj0V1tkSljTmItCH9dBAykh2Zx8BIs6VdBWFICjd6QAIaSrV+VoObEV5g+0xbMrSWj3jRXuHHyDcH2qzgY1uVyF/7bcgbIAnu42NxODz+cDgrydcjyRMUq72mbTKu0sBu7fdMacCq8xvs8ytOj+LybcdsG8abXgTEzRlsxuXe7/CPMnr0CTb/5By66L0fyHZ3Ad/TX6ODEZijEwszCDlSkvQzq3qY1ARtS083Jcp92hBy9jyIhKjqLFUsCSdItk5MQ0qPGMFTp0tMebMy/xWkk1axB24w5++fMSma7hhmtlVHj+CjHNm+CnGS0xtUspWBrgGL73KJh9VaZCn24eNU/PicfjoXfX2jCyddSz5Kfi5s7uGN6/6aeJ2W0J7dB91ijcPDIJh3ZMhc/GTuikD7MQ3aJqzbB51w+4tmMUDmydgtvHx2JJDyeYkrxP/43Q+ZdJ+KuF8NNkbusTBJhPtvTYUKs1iIiVITIub4E7PaoscFE7eyu2O2HIii3rV0Ub5i287siQ0TFhnMujf9VI7P/gjC6W7/HP0rt4Vs4T7V15BjFh/da7yFSpQTR/qmQkIQWhVSmSmDu7eWIzWBKvsWn9skSHnv9GRrCzNIIeDkumCgRmJrC3EZPYF7hfHhDINbmAHDfP3sXloeqiX5SSS0KCAclTYIOOHW3hf+YV3rBeixYGPDO0+9YZbw+/QIBQAMQnI0ktQ2w8DyZiAraWaG5XI6OTsO+Ib8poTm6V6FDOzdkaDeuUgbFLLsiB4cPMrTwmj2ytQ036inDyBYlArsiFei2hUVLEJ2U8QwrS9Pyvy8bGAnHxepALzwStJ3TBhoW1UM3EGaOXdsWP7czTDRV4uKKm7A2O3JVlciBMSBymUehTeL1RQfH8LXzda2H25ObobhaEK2/V6TryunLK+xVUqow+U161Zi6/ZtF3qOhZkRBMucyZn0shxGJerjoG9G6Kft3rgfsVbwSYXJlPLqTPDfniJ6EQLq6WqF3FFo08bVDDVQwTUge1jS82QpnSVqjvSfKqWMPTSZTurvJNTVCtsi0aVDSHgxGVJhNfhPLuxukyJCXX/1Yk5hIbp8dDi5okXFx1HCMmHUT/kQcwZNIxLPSOT69f+fox5vz5NLPXQiSSHtzDwgMRICFeaJIjsGfxBSzbeBU//fsC7wzI4XKFCkdPPc9374WO9OxfP4olGFOPKuCJTEgrP//PM7WCRfmaLLHMm9rx84JcTrFBgNHXUjrMGBSRbNBb/IWmRrBilAgNicfLwCQkm1uiYZkUthCZCCGSy/DuQzxehclh5GSD2o60R82HR2kTKAKj8SiKj4ruYtLP5sHWzQKWUrlez5R8DgMLC1NEx+pBLp9TpEu6Wg0y8KYlqUZSojJ1WFQr2QCrp8/7g8fjGUBT9ioowRzYMArTJneHQ7U6sKxYG4yFPXim1uCZWIJnZgOhnQvMK9VDjaaNsHRBP3DEkj2mxSlXb3Khx+QrcqIbspGK2AQ8fZ+IkFg5ouOkeB1Ert/mIraK5OgEvAhORoREjqjoRLyLUcPIiJrNg4BRI0mqgVyqgprPQGBuhoriJDwPV8EQP1MzY0RH5xe5GMJC/XWIxQK0alYGIiG/QIamjcUijBnUDHdOzcKK/w1C38Fd0KZrWzTu0Apf9WiPoSO74fDmcTixYyI6tqmqf4O4EkUWAXqW6mwcva8lLkGBhGQD+ukZa+fx4exkBI1E9jGHdpuczFCpnC2qWSrwJpzesKdEYKgablXt0LicCFFhSpT2ECI0IAlZ3dX9UZlua2JyUghJYDW8mD0R/bnW2dmYYHC/Wli/vDt6dqkCr7PPwTD5772k2cPj8dCmaUUsnv8ttv47FPvWjcKGpYPw87TOqFzeIU2MW5YgBPQiFxrIfROUf6+sFJAYSo0adqiABNwP0Lqpms+HiZgPYyEPfB4DsTDF7KSIWFx/HEmmKASbmsMqNhEyBxs0rmaLum5GeYq70HgLJdOw8OL1ugVk+JUrbYPpE5oSr6Ez6tZyxh8rLqN+1/8wc+FZXLsTQIK7hgsWZ6ia2/zCEUg5S3UEQU0GGeirK3UU10OMB2tnG7SoagomLBrXXiRBon3MS6V49TYOD/0i4ROoIR6KySe6ecamqGIlx8tEMcqKknHPNxZR5ubwMP1ETK8NKytz9n0oKhIL0atgERAmTgIa1HHBovnt8duPbWFmIcLg7w+iVZ9N2HvMN93CTXvvQ6/HG9JLciscAjkjwKSI5DxXqdQICE0EvSs3Z2n9JIzsrVHHQQ2/JxF4GKoA7fSkaeCT2AAbYmETeBCTDeYTI2hgV4y4gARIGOLmk9EQBQmDSokSUpQtlZuZlbUZIZd87P7lxqgcyoiNBOjYrgLWLO2GiaMaISA4Fm2/24weo3bj7uPgTKVvPvjAvhIzUwaXwCFgAAR0JhceOXHfhxkimpHZalMzAYzExqhR0wlfN6STI9qUF7OC5qWs0LiuI9rVdUD7ho5oZKeE39uPdghszeGcHI9X8RqoYpMQaUpGmsiQdgWBFHmJO1sRz4W+uR7F4GdjbYxBfWqy8ZRe3Txx4sIL1O+yBmN/PIbQiM93YylHn7r0Sr8nv/OAR1KyHJdvvMKR04+w9+g9HPf2xZ2HAeSCRVziPOjlihZNBHQmF5lcnW+B3Oi34Th5IwSnb6VNobjgT0aMCGaxQVG4dCcUlx5F4PLdEJx9GIuAxI8HozIqFjffycGOD6nk8PONwN1XUbj2PAGSj2JEk37/Vtbm5KTT7pvpV74gpMt6WIO+H2bVX11Qvy7pBq2+inpd1uL3fy9DrtDN9pMXXkKdzzfVvX0fhXn/O476nRZj9h/HsWT1ZazccB2L/j2PcbP3oVHXpfhvxzVI4kvWyFxBHANFuQ6dyIUGcoMjPnoLhdEg+kTv554hzHgaKZWaTHfA6muzlZUZlAXwFLG+dtF4Sj0SmF04rx1+n9sO1tZiDP3hEFr23oRdXo/1VYfbj4IIibLUrHdZXQosWXseXYf8h8s+71DB1QNupZzhbOcAJ7tSZOmIss7usDW3w7a999Ck2zL43Hmji9rcynDlChABnciFOgCh0SmeRAHaVqhVUc9FTry1QjVCq3KRiI+v2pTH6sVdMXlMYwSFS9B+wBZ0H7kLtx8GaUnqt0ovHKcv+yM/AruL13hj56F7qODmQcjEHiKhMEvjzIyN4WLvCDcHZ4yZtYcjmCxRKn6JupEL6ZxHS7SGhotfO/W22MrSDMmy/Lui62qQtZUY/XvVwIbl3dHnm2o4c8UfDUjXZ/TsowgO+/hoga76spKjXSMFCYRnlZfbtJWbr2DX4fso7egCoUCgkxpzExO4lXJiCYZ++lWnQpxQkUUgR3Kh93qEx0jz3M0osgh8xjCxsREM+kT0Z+r5XHJpNytMHduY9VSaNHDD0vU+bDzl1+UXITMwETx4GgIjkeBzpuidnpgkw5ptV+FOPBFdiSWtEkow9la2+GvVubQknZbJQa+wZcVhjJ68FYOmH8DvBwKQfqO2IgS7Fx/AhB/3pU4HsOBUBPQbC1Ti6ZHjmJyuYx8m//0IKe/k+Wgi902jj1jkSC4qtQaRsV+W15IGj0SfJ6LTCum+zFKybk1nEktpi4U/tYednQlGzjyC5r02YtvBR8ivX1KyAoEhhnt9xoHjD2FpZgojYdbdoJzaYWtpicd+wQgIjM5JNDVfjSj/EMTYl8eA4a0xvqsLwg/sxYwjsWy+8u1z7LqpRt2va6Jnp5SpS01L5Hjws6VTZ8oInD3iD1WNGuk6erZzh5OWEjX3TaNUsFIWWtCkJGSc83g8xCZ8meQSKymYOJNIyEf7VuWwanEX1lsJi0rA14O2ouvwnbh+70PGXZIv27ceBILGXwyhfP2u67A0sci1KoYcczbmlti054aOOhi4tmyB7/tVR8ta7mjcsj4GNBQjIizl7mrpu3CEuJZB12aV0JadKqCOs0g/cpFF4GWYDZq0r5iqoxJaVbeGCZNqoiqG+6ZRKhRpizRo0rYzLRkeUBJfvp2poVkkxMTmL7lYWYjRr2d1rP+nO777tjrO+7xGw27/EW/FCx9CJFlYlH9J93yDIZUp8lxBUrIc4ZHxMDfNw+3RxAozE1PcfaQfsaqjPsBr/1UsW7Qbvz1ywfDOjkSTCm/fREMR/gxzxq5G2z6r0HvOeZwJ1LNT9CECAUoJTv25CR37/Iuvx+zFkkvRSLnsyrhvGhGkM/7nSC6J9IljOlyUseQXsB0dnT/D7+6ulpg8uhHWLO2KZo3c8c/GG6jbeS1+XnaRBJH1O+gNtRsekriLyABxF0m8FGKj3HWHtNsi4PMhSdCP3DXSRAQGx7FP18vkyQiJkhGVPNhWqYT2dcujz7T+2LO6N8a4vsXPv9+Ev5Jkp/3n8E0jnrUz2jQvg5bdOmH9mmFYMdAGN5cewea3CnDfNEoD8dNlGrl8mpq6RYO50dpPJ6eml/QF8crZJkYamFxqV3fCgjltsOjnDnBwMMWY2V5sPGXz/gdsfYU5e/shFvQrAXm1gQ6Z00dF8qpHrVaTmI1+QWa+S2VMmNIFixcNw+5BAuxc/5CYwcC5ZVssmd4UHSpbwd6uFNoNqo0qrz/gSYrbQWTIP0+A7L5pxHeogunzO2NUC2e42pqjQvNm6FUhDPf8krlvGhH4svrPllxoMDc2XpFVuRKdRq+atIFh2dw6T/N1mYQCBu1alsXKvzpj2oQmiIpLQsfB29Bl2E5cvfNeFxUFJpPdowK6GmFpbgz6hQGVSqVrkSzlZAoF7Gx171olR8YgXJp6O6VajrCwJCh59PBWI/blG9wKkiElV4H3Pm8uUiiAAAAQAElEQVTw2t4WpYVaVTMmyO6bRuq4EPg8iEZiihLIgl7A550FyrqZcN800oJRe5XR3shqPUmq7TtmJVHy0gSEEGirEpNyT6yWFkbo26Maiad8g/69auLyrXdo2H0dhk8/gvdBcVR9kZuCQvNuF5/PsAHPqLi86UpIjke/7nV0xEgJv9MnMKjPMjTrtRyNO/6N4Zes8f2U2mz5uIDn+HvSctTruhwtuy7Ft1uV+G5mM9TUJhdW8vMzTXwkzqzfhuYdl6LFt0vQaNQ1yLt3wZiqGb0rBmYWZuC+aYTsA+YCcqDIiuAt8J8/BAyTIxDwc63IzcUSE0c2JPGUbmjZtDRWbb1F4ilrMG/xeSSTId9cKy6AgrRrpFZr8lzT6IFNEJuY+4C0VCYjsScZOrerpqMtAtQeOBBnjn6PkxtH4NjBGbi1pQcGVDICPcQ92nfGnkMzcHXHSBzYMQ0393yHcbVMsj/4SUntf75rdSxYPRV3Do/DwXXj4XNsIv4b4gHrTJdnI+6bRqnAZYImNT190bJWKXxV3wGta9uhZU07tCBTk2q2qFXBChXdzOBkK4apmI+S9GOYHGHJ1Nyano74ZVZr/PVLB7i4WGDC3GNo2nMDNuy5l0m2qCYEh0ogk+fdU61dzQ0OdmaIiInRu6k0zhcWE4UBPetDqDfJ82FhaQ47M0EW9TIwtTSDvaUIeTla+SYmsLc1gUlelODL+GV7FtFbwpv2XI/vJu3HzD/O4O8NPth1+BF8br9DRHgczIx4qFbGAm3rOaJzYye0q1sKrWrZsQTUrIYd6lexgWcZS5R2NIGNuQipvY0Sg6yANIiOIKxY1BkzJjWFJFGGTkN2kGk7Lt18V+zaGRweb7B7Xf77qx8kyRJExcbqjAMllsCIMJR2t8SUka10LscJFk0EsiWXODKsSEdMnr4Mx4Xrb7Hb6wn+2XQDMxeeQf9J+9G232bU+no1an61Ch0Hb8eYOV5YsPwi1u+8gxPez/HiVShUMilc7YzQuJotOjZ2xlcNHNCmtn2x9oIszI3Qu7sn1i/vjkF9a8Hn3ns0/GYdhkw7hHeB+l+ti8qhQZ9Vol1hQ9hT2s0WB9ePQGxSHEKjoqAioz/Z6aUB3A/hIXB3Nce2fwcb9HGE7Orl8vIPgWzJJSZOt/sMpDIlAoJi2adzj3m/YLsC9J0iY2YfZe8ybfzNeni2WwHaTeg3YR+m/34ay9b76OwFNSddsYL2guhVNCPsLk7mGD+8AdYu7YbWzcviP0KidTqtwZz/nUNSLoK/GfUX9nYSiQkxfJ7BzKAEc2jDSJQra4Hn794gODIcicnJkJORICUZTZLJ5YhLSAAllddB79GxTSWOWAyGfuErypZcomKTDGahRgNExSTh2asIXLzxFnuO5uwF/fr3RazbeRvHzj6H38tQKKXSdC+oUxOXzF5QdTvUTosF2eUtFiTXejiwRlUH/DyzFZYs+BruxGWf/PMJQpTrCbncNRg+RUERfX8NwzMcudA2ebjaYPPfA3F+30R07lAJifI4vA8Pwsv3bxEcHQq+kRyTRjTFnZPT8fMPnTiPhYJWQiYmu3bk9xvKsqpb2ws6fv4FNu65z76xfuyco+g2YieoF1S17Qo06bEembygW28RHhYLMxHg6ZF1LIh6QQ3SYkFOprC1yDoWJJer0KpZGfzzZyfMnNwcCVIFug7fwXb/zvu8ycr0Yp9GvQkeY1hySQPFqZQl5kzsgEsHp+D+mVnwvTiXEMoMnNw+Dv171IexmOy0NGFuWSIQYLJrBQ1YZpdfmHmf9YImH0Db77agdseUWNDXg7dh9GwvaHtBz6kXRGNBtiI08rRFRi+ItsvczAhD+tUCfYl14x7rMHjqQbwOKL7xFNqmnCaFUg3GwJ5LTnVy+SUXgXRyyaqJRZlcsrI3Yxr1gugNa3ceBSGTFzT8oxfUmARj+47fhx9ILGjpumu49yQY/2y8DhpPmb3oHBISte8Tz1hLydmm3aKS0xquJYWNQPbkws82u7BtN1j90bHJeO4fgUskFkS/60NHwlZvv2Mw/cVFkUqlLi6mcnYWAwSyZQ/9b2IqBi3mTPwsAibGonz/zAd9AdTDp4G49eAdnr4IQUSUYV7V+dlGcRmFhkC25FLcu0WFhmoxrdjaUkyGifP2wGFWTaevvdyy7ybo2/07DVqLIVN3Ysysfeg/cRua9/wH347agHNX/PKd2FjbuFmBIZAtufC/kG5RgaFdxCuysTKGobtGB048YL9XtGTtZUTEqqHUmEKqECNZbsQu1TDDI79oTPv1CBp2WYpXb8OLOEqceboikC25cJ6LrjCWDDlrS2PiPRiuLfuP3cf8xSehVJtAoRaDYYSZlPN4PPD5RpCrjBEtUaPXqI0cwaBk/LIlFztr45LRSq4VOiFAyYVhDHOfy+FTj/Dz0lOEWIzBY/g61U9JJlHGZwnmzftIncpwQkUXgWzJxVgsBHWVi675xdyyImY+JRdDeKv0ZVHzl5xkvRVdiSUNCkowSTIGf644l5bELYspAtmSC71PpJyHTTFtGme2vghULGsLQ4wQnvD2JVUzpBskIEv9/3mMEa7e8icjSQm6F87u20TZ5elYg/LVXcz9Ke27R6nLn07h0NtPA+Dcd4s+ApotudCH98q6W3+U5tZKNAJVK9gbpH2rt16DVJ7toZVtPTweDwxfhO0HbkPXX3bfJsouT1f9jFNpdNf67lGPVlYIvRWAAK37K9UJAVg+3xuHbtzFGb9PSUfXekqSXLZHAP0KH+e5lKTd/fm2CIV8ONqbf15AxxyZTAEaL+ExmYO3OqpgxRRKPryvvWDXdZlJs/k2UXZ5uuimMoyZHRo0rcS+wrNts/JwCw5AaN3GGFiBT7MB7rtFKThozT+Si1Zi2iqfz8CzYqm0TW5ZghEo52ENpQHu0I2VJEMkFIDHy2NgmJSnnynRDXIV3n7220TZ5emmPaOUOsYPq72U6DHQE/bsGSTjvluUESSyzUJDlp/9L+PGdYs+C04JyqhU1g70zYN5bRLDMNCQv7zqoeWpLrrMeeJl822i7PK0NOfw3aKPkir4HbyGO5WbYEgVAUlWc98tIihk9Z8judhYGcPUOG8ublYVc2lFC4FK5exgZERPlrzZZWVpzJIUjdflSZNGTUYqTXRUwWTzbaLs8rTU8wTZfrcoTVId9RSrjqrx7aA0r0WBJzffIej1LYzosQi1OizHgtsyXPprOXquD0z9ImNa6S9rmSO5JEuVaFrf48tC5QtsbevGZSDg53g45IgMHW2qV8MdapVWpDPHUpkFjIRq9Pi6RuaMLFPUiP3st4ky5ily9d2ilGqVeLzfB/c9m2Bw5TQiNuK+W5QCTqZ5jkeTkREfX7Usn6kgl1ByEKD3t5R2NVz3d9yQ5jA2yv0T1hritajVCvTqUktnkLP7NlF2eTpXQAXJkPaZm0L0HZLmtdDEjBPDfbcoFZIcyYXPMGhFrmqMge7cTK2XWxQhBJrVdwe9p8lQJrVsVB6mJsJcey88yND9qxpEh5GOJjH4/LeJssvTUX2amNANs7aMxNR0ryUtQ3tpxH23KBWOHMmFygkFDGp7OtFVbiqBCLRuUgZiA8RbtKFZ+XtviARyQjAK7eQc13kaKRztjDFzfLscZTMLMNl8myi7vMyauJS8I6ATuTBkWLBd87J5r43TkAGBorHZvEFpGNozrVfTHVuXDyIEIyMEk3P8RaPRgBKLg50YhzeOhLWlrsHcooEhZ0VmBHQiF6GQj06tKmYuzaUUewTofUzGYkG+tIMSzPZ/B8PJXgghk0RIRgpKItqVadQqllT4SEDd6o4ssdhYmWqLcOvFFAGdyIW2zd7WFNyjABSJkjX16uwJA92WkiUwdaq74cqhqdi0rD+a1XeFRhkHlSIWUEuglMdAJJCiX7fqOLt7AnauHEKGnzliyRLIYpioM7nQJ125UaNiuIezMZl6pN90qAK6zEbMIFkNanlg87IBeOXzM55e+BG3j0/Hiys/wZes//JDJ7g5G260yiAGc0ryjIAWuWSvS2wkxJBetQ3eN8++Vi43PxFo37wcSDgtP6vIUrcROZYsLYwhEKQ+l5OlFJdY3BHQmVxoQ43FQrRrVo6uclMJQGDANzVAH04tAU3hmlAEEdCLXEQksDuyX50i2AzOJH0RcCplzt5eYOhRIn3t4ORLLgJ6kQs9ED0rOYA+5FZyIfkyWja0dy3QLyx+Ga39pJXcRgEhoBe5UJs0ag3GDapPV4vhxKBKl1ZY+ksnLE+dlk6ojLK0688TokLrhvjjt2+weUkX/DG4AsqJU5poUr4q5v3SHWvnNkJrx5RXCfBMXTBqaAWUYlJkitPcxsoY/b+pafAb54oTBpyt+Y+A3qcGHVlo36I8nB3M8986Q9fAt0G7rh7g+/rhyJnn7OR1MRghasCkfgusGV0Kgd53sXKnHwIrN8OqsW4QM+boPaYq4nafwtzLZhg/pCyMIUS9QQ1RJSQUkaSsoc3Mb32j+9eDmlwk8rsebf1xkmSs3X4N347aiLZ9V6J5j+X4esBqDJ66Hce9fQ3+SRPturn1wkFAb3KhZtJv20wZ1oiuFq9JZIMKpeJw8/wb0E+30unKMwmSNYCFqyWMXr7AzsuBuPfAHzvPh8HU1RrmPBHMhMkIDpUjNiQecjMRzKvWwwSXl1h2Lh7FjVvoQ4oDehSc1xIWIcH03w6jWc/luHLnPRo1roY+vVti2NCv0K1bU5Qr74HV26+jUdel+HfjJdBjC9yvRCCQK3KhIwxd2lVG5fJ2xQoEvpstPARm+GpGb3htG4yj/3bC1GaWxA8BwrxvYruoLjYt7IDf53TFpn4CbN/6ApGqaBw9IcM3v/fElqmOuH0sHn2G2+H8+qcIVOe5+QWuYHT/ugXmtYSEx6HX6E0gTgt+nNEH/fq0RKWKrnBytIGdrQVcXexQu1Y5jB3VGaOGd8TZa/4YN2cvRzAoGT8mt82g90csmNY2t8ULpZwmJgwXfT7gyonLGDflAL7fHYcGU9pjsDsPNpXKoLmdDM9fReDF6wj4JZiheSMHWPM0+HDOG4MmHSLTMZwuVw817z9GRMfO2Px3D/w9yA22vEJpjt6VlrIzxcAC8loosfQZsxn1G1RGl04NYGoqztZeR0drjCDeTHi0lCOYbJEqPpm5Jhf6fl3quXQg8Zfi0lx1xBssX3QZm33CERyThNc37uLwa1vUrmyNrv0rIWTbMfy0+QG277uJefPuIKJDPXRz+MgcfI8amFY3GCv9y2CozQtMm34ed6o2wHdlP8oUZSwW/EAvBgVj64Qf96NOnQpo1by6zpDQY2rIoHYIjkjE6m1XdS73RQmqZYiJy/lB0KKASa7JhRpP73uZP6VVgdw+TuvL68Qzt0PjGhYwST2/RE5l0Ng9Ae+C5EiUClCxhiNsWUR4sPN0RjmhAgkyEpChFTOW6DO6DJ5tuo8XRkIgLgEJqmSExzIwhI4EcwAAD+hJREFUTVNI5YroRN/J07SeO0Qifr5b+PRFCAJDY9G6ZU296+LzGeLpNMT2A3f06B6p8OzIMUz6cR8maE2T/36YUr8iBLsXH9DKO4AFpyKgTMnVca5GxOM7+OPnnRg8ZSd+WP0Aj+M+9ouV4e+w9e/9GDF5O8YtvoGbUR/zdKxAJzH544voM+26TrKFLcSeSqlG6L3g8XgwNxVhRN/icWMdz9wa7Yb1xPnDw+G9cwSurKoH0fGL2PAsAV7rrsK3egecOjgM5/aMxMkZjni8xgdHY1JgMW9WH1+/v4X1z5SQ3X+GW+Vb4L+F3TDa8jWO+uXPgZRSc97nxmIB/pjRDvS9PHnXlrOGTXtvolHDKqD3ReUsnVnC2ckGNjbmOHP5eebMLFN4cK1TAz071UyfvnKS4MrDaFbaEN8tUvr7YPzcu4irXg/jB9eBZ/gNjP/lHgJUpIrkACyZdgDHNOUwaGgjtOb74ocZl/FQRvIM/K9RqfQgXQNXrqc6Rk/5TOJisRAThzZElfL2mfKKWoI6+BV++34Lmn63C30n7kTrXjswcVcwYolzIn/7HPPGbkTTgXvQf+xWNO29Fz+diUaaAxrvcxEj1wcjiTRKkxiEv8nBNPnPo/jux/t4riCJRfh/yvDGMDMVgsfj5buVarUaJy88RWMSa8lLZQ1J+X3HHuiogoGFuwdaN6uU8l2hRlb48EiCxv1S7seSZvNNI90qUCPw+ksE1m+NX3tVQqO6VTB8dke0DbqPw29USLp1F17iBlg0uQ5aka5gn8nd0Bf3sPXGp+yiDA/Avo0nMePng5j1z3VcDU7xndTx77F3/yu89H2ApYsOY/qy67gWSlmLWqdC+MM7WPznIZJ+FedTy9CcTyclgu8RuUVEbuFZbPSJRDIRkPk/woYLkR+9NGkwDu19gUCqPjkCZ7edwsxfj2DB1ud4lUQukmopHhy7jcsv32LLv0ex/IqEaMndf57JhVZLXya16vcuMCoAl5vWl9dJnSxFVIwUyQTLjLoUicmIiJUjE1+QK4biE3kVEuIVoPsoo46itF2tUikM7EmHnoUFYlZcvJR4SHzkFMDNyRh7O0uERybkJJZFvhpRV65it6wmxrQ1J/kqfP6bRiRbx39za2MoQ2MQkbrDlbEJiFPE4s0HBd77R8LE0x1uglRlAlvUryKC/8uYjyc11EgKjUCw0AEt2lRGbf5LzJl5EQ/kgDr8DXauOYSJG0NhW6c8askeY9ofd/BepUbklRPo/+szyCqUR8vyKpza/wzB5GKYWlPqgnTZLhzDgN98kVymDJpW4ePWP9sw8XAUeNJw7F99HT6UaYgNEecvY/GVaGjUEngt3I1lr0zQoJEHSn24gjG/PMAHRRyuHPTG9IV3EO1RCW2q5P6lXQYhF9pPtrU2wU8k/gLuV2QQsDAzwtqF3UDJv6CMksoUJK6TdpblvlaRUACpXKG/AmUYtm8LQI3+DVFDRIvzMn3TaIzrW/z8+034pzgOVAjI9rtFDGzbNMMQXEe/YVsxYtpGdJ5yGwECDemiaCAnVx1qLy9FEzsXihiolEpyOrObZMbAokZtDG1lDwseD5ZkSN4t4j1uh6dcsXhmFTD9944Y2qE6vhtSHWXfBsFPnoBTB16g7Kje+LFXDXTt1gpLJleHE4+o0/5XJ+D0kVcoN6I35vWtjR492mL5lHJ46fUIoip10aeUP/ZdTYJaFYujJ0LRgFxsnCQvcOi2MRrWtQC9ktrVKAvHZw9xMoQwF0+MNqO+wbTulVDDPvf70iDkQtspNhKge4cqaNuUex0mxaMoTMt/6QgLcyNQ8i8oeyzMxEhK+rQ7kJu6k5JloLr0K6tGxPmr2KeuRbwWM6Qc3Ew23zTS0s4TwNrRBh6uZHI2h3nGc8rUHRNXTsDeWc0x7LuvsGFtW9TmW6GsuxBODmaIDopiuyGsRrUcAUFJsHO0xEc1CjzeuhXdyAjjviv+uHY/HFGkC0kcYrYITyiEiRDsjyfgg1ET4iIjQ5IkPqwthaltIdk8Hnhk8cm/RgZJkoDEqYzS5QS2ZrBIlALExp7fuOHRscf48OIBDsdWwYDmJuDFJ0OikiLQLwgPn5HJT4aybaugminRzGMgEDLI6y/vGrQsoAHDv378Cg72Zlqp3GphIDB2YH3Ure5CuqqCAq3e1MQINtamCHgfnqd6X/kHoVolJ/10yIOxdccH1CJeS3VRWlF1Nt80SpMhS8YENdrUx5DeDTG4WwWUTS9P8ug/OdGDQ5Uo5VkWzeraIuroJZyx8ESXcgLYNKyICr63selJMtTkT+J7Azv8XNCpqWn6yQ5lDC6T7kjdcf2xal4XTOviDCsesv/xrVGvmhC3Tz/DO8rX6iQ8exSOOOJcfFKQEEhdTwGuH/dNkVPFw8fLDzFVPIgYA+uW9dE+8gHmr30K0471UJe0je/kCk9LFcxqN8VPM7vg9+ntMa6XJ+pY52QUUanjv0HJhcfjkYOZj63LesLUhLRARyM4McMi0LCWKyaSILuYeJOG1aybtiG9G8DnxlPdhLOQoo8A3Ljlh6HkRM8i+7NJ8hfPccW4Dsa1Mft4UhPpuIDn+HvSctTruhwtuy7Ft1uV+G5mM9QUkkwd/9WJH7B9/jo067Yczbv+g7FXbDFrXmNUItzNd6mLBRMdcfXHFWjScxlaz32NmlM7oZcD81G7wBbtOzrh3qJ/0az7cvTfGg0TexNYigGeWAwra2OYpp3XQiNY2RjDjBGg/qgeGKS8il7dlqB5zw34y5+PUhZifPoTosHIHhis9kHPLovRqONK/BxUGX9OrpIiZuSGgd+Y4FmACwZ1tgGfphqVxpRZNRC7/j9izz9o0X0Fhq3yw1ulEJaWprAyoUJ5m5i8Fc9cWijkgz7U+N+f3SDgG1x95gqLeYqhzfdwsQINrhcm9n271sGz5x8giU/KVfMePn6DCmXsUZ5M+igQVW+Po+ta46PXQksz2XzTiObrNjHm5TFrwzT47BqJw3un4/rGrujmTpiFLS5A2a+64tCx7+G9YTyuHBmNX9pYIy2XFSGndOVeA3Dl+CQc3zUFZxb3xJadAzCAEBDfpRG2bGiH2sIUSca6Nlbv6IzmIoAxdcXwPyfi5qHxOLZnInYvHIxTK5qkCGrNGXM3jP7fRNw+OgGnDs/AlX/boqUdkyrBR7m+Q3DH61t0sUlLY2DfoA22HpiB81tGwGvv9zi7qCGqim0w9O9RmFHtU+tTFem1SKtJr0I5CdNnj6pXdsCiOe1zEuXyDYgA7Y7uWtELxmIheDyeATXrp8rC3BiDvq2PLdvOQSolwyF6FA8MisTR4zfx/chWepTSRZSBqaUZ7C1F5DTXRT5rGZGZGezMBJ94Rh8lhTCzMYEp/2NKpjWhGFbZCiDLn8DUBFZiJss87USBsQmsTQXaSTms82FhbQZrk+yMzkHFZ7KZz6TnOZm65O2bl8eU4Y3yrItTkDMC1sS/3r2iNyzNxRAI8m235mxIqsSMce3QuI4H1m08pTPBUGJZv+k0uSh1RaO6ZVI1cYviikC+HoWUYEZ+Vw+Dv61VXPEpFnbT+Nb25b1gT66atFtaVIz+bUZnNK1XGkuXH8LFy49BR4Cysi08Ig6Hj17H2vUnWWL5qlXVrMS4tGKGwCfkkh+2i4R8zBjbjA0w5of+L12nibEQm5d8A3dnS4PcX2JoPH/9oRPW/dUPalki/li0F9t3nsdhr+s4duIWDhy+RgjlBNb8dxxVy1jj7K4J4IjF0Hug8PTlO7nQplGCoW8/mzupJd3kJgMhYEc8lf1r+qJSOXsYFdLIkC5NqVnVBf8s6IVLByZjUI9aaN3QHfWrOeDr5uUwbWRL3Dz+A2g3yrGUhS7qOJligkCBkAvFggZ5+3Sphv/N6YDcPtBG9XBTCgJl3a1xZH1/uLtYFZt34dpam6JbhxoY3KshRg9oiv7f1EO75pXYxwVSWsXNSxICBUYuFDQag/m6VQWsXdgVpsSdp2ncpD8C9Wo44+B/38HGyhjUK9Rfwxdegmt+gSBQoORCW0QJpmFtNxzbPBAVytjSJG7SA4EubSthy9KerLfC5+4j0gM5TrSgEShwcqENpARD78k49F8/dO9QmSZxUw4I0MAtfbTiz9ntQUeEuK5lDoBx2YWOQKGQC221gFx1RSIBfp/eDgtntmNPGJrOTZkRqF7JAae2DsJXLctz3aDM8HApRRSBQiOXNDxEIj46E1f/xJaB7OdF09K/mGU2DaU32Y4ZUA+7V/WGva0p2xXKRpzL4hAoUggUOrlQNGg3yc3JAtv/+Zb1YszNRDT5i54qlbPDPjLMPH5wQwgF/AJ9bcIXDTzXeIMhwBhMUx4VMQzDnkQ0YHlhz3DQJb7AHx0B+nNWexwio0FVy5fivJUv8BgoKU0uMuSSBii9GYy+QW3hrHbYs6oP6lZ3Tssq0UuhgMGIfnVwce9wdG5TkX0+qCg8I1SiQecal68IfEou+VqVfsrpTXc1qjiw74bZvbJ3iSUZPp+Hbu0rw3v3MEwa2oj1VCjB6ocWJ80hUPQQKLLkQqHiMwzosGvNqo4syVBPht5AhhLwMxYL2BdnXzkwEr9NbwMHO1P2VQkloGlcEzgEWASKNLmwFpIZn2FYkqGezOalPXFu1xAM7V0b9DUDKGY/dxdL0GesbnqNxvTRTWFnbUK8FWGhvn+lmEHImVtMECgW5JKGJZ9h2Ps83J2tMHVEY1w7NAr0jXctGpYu0s8rOdqbsWR4ZEN/nN42GH27VmMJxVgsTGsatyxQBLjKCgKBYkUu2oDQE5PeiNe8oQdWLOiMO8fG4J9fOrF3/NoSb0BbtjDWXRzNMbxvHRzbNAAX9g5jybBKeXt2SJnGkwrDJq5ODoGCRKDYkksaSHyGIV6AAGamRujQojx++b4Nrh0ciTPbB+OH0U1AvRrqOaTJ58eSBmWrpX587N9fO8Hn0Eh47xqKycMaoWJZO/AZhoun5AfwnM4ijQBTpK3T0ziG4YE+g0OXpd2sSVekDuvNXCTDuw9Pj8ehdd/hl2lt2G5Js/ru8KxYCvRl4mId3oVCvSRXJws0qOXCekfjBtVnb/ijOh+dmYDdK/sQMmvKEpydjSnppnGEoufu48RLGAIlilwy7hv6OoI0sqHdKEomfbtUw+zxLUhXqgshhN64sGcYKDn4npuIG0dG4+qBEbh+eBRuHR2DuyfG4sGp8Xh8dgJ8vSfi3M6hWLeoO36e2hrjBjVAz45VWYISCvhsLMiExFB4PB70+3HSHAIlE4ESTS5Z7TLq1VDCoRONffB4KWRAh7zp3bGl7MxAYzZWFmKYk66WthwtS0mKvrNWu2xW9XBpHAJfOgJfHLl86Tucaz+HQEEhwJFLQSHN1cMh8IUhkIFcvrDWc83lEOAQyDcEOHLJN2g5xRwCXzYCHLl82fufaz2HQL4h8H8AAAD//ze3p8cAAAAGSURBVAMAWSR6885H96AAAAAASUVORK5CYII="/>
          <p:cNvSpPr>
            <a:spLocks noChangeAspect="1" noChangeArrowheads="1"/>
          </p:cNvSpPr>
          <p:nvPr/>
        </p:nvSpPr>
        <p:spPr bwMode="auto">
          <a:xfrm>
            <a:off x="130175" y="-533400"/>
            <a:ext cx="2657475" cy="16002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latin typeface="Times New Roman" panose="02020603050405020304" pitchFamily="18" charset="0"/>
              <a:cs typeface="Times New Roman" panose="02020603050405020304" pitchFamily="18" charset="0"/>
            </a:endParaRPr>
          </a:p>
        </p:txBody>
      </p:sp>
      <p:sp>
        <p:nvSpPr>
          <p:cNvPr id="16" name="Rectangle 15"/>
          <p:cNvSpPr/>
          <p:nvPr/>
        </p:nvSpPr>
        <p:spPr>
          <a:xfrm>
            <a:off x="16005" y="80931"/>
            <a:ext cx="2703244" cy="738664"/>
          </a:xfrm>
          <a:prstGeom prst="rect">
            <a:avLst/>
          </a:prstGeom>
        </p:spPr>
        <p:txBody>
          <a:bodyPr wrap="square">
            <a:spAutoFit/>
          </a:bodyPr>
          <a:lstStyle/>
          <a:p>
            <a:pPr algn="just"/>
            <a:r>
              <a:rPr lang="en-IN" sz="700" dirty="0">
                <a:latin typeface="Times New Roman" panose="02020603050405020304" pitchFamily="18" charset="0"/>
                <a:cs typeface="Times New Roman" panose="02020603050405020304" pitchFamily="18" charset="0"/>
              </a:rPr>
              <a:t>Programme: MSc Public Health and Social Care in Practice</a:t>
            </a:r>
          </a:p>
          <a:p>
            <a:pPr algn="just"/>
            <a:r>
              <a:rPr lang="en-IN" sz="700" dirty="0">
                <a:latin typeface="Times New Roman" panose="02020603050405020304" pitchFamily="18" charset="0"/>
                <a:cs typeface="Times New Roman" panose="02020603050405020304" pitchFamily="18" charset="0"/>
              </a:rPr>
              <a:t>Module: Population Health and Digital Health Promotion</a:t>
            </a:r>
          </a:p>
          <a:p>
            <a:pPr algn="just"/>
            <a:r>
              <a:rPr lang="en-IN" sz="700" dirty="0">
                <a:latin typeface="Times New Roman" panose="02020603050405020304" pitchFamily="18" charset="0"/>
                <a:cs typeface="Times New Roman" panose="02020603050405020304" pitchFamily="18" charset="0"/>
              </a:rPr>
              <a:t>Module code: LCHS7009</a:t>
            </a:r>
          </a:p>
          <a:p>
            <a:pPr algn="just"/>
            <a:r>
              <a:rPr lang="en-IN" sz="700" dirty="0">
                <a:latin typeface="Times New Roman" panose="02020603050405020304" pitchFamily="18" charset="0"/>
                <a:cs typeface="Times New Roman" panose="02020603050405020304" pitchFamily="18" charset="0"/>
              </a:rPr>
              <a:t>Student Name: </a:t>
            </a:r>
            <a:r>
              <a:rPr lang="en-IN" sz="700" dirty="0" err="1">
                <a:latin typeface="Times New Roman" panose="02020603050405020304" pitchFamily="18" charset="0"/>
                <a:cs typeface="Times New Roman" panose="02020603050405020304" pitchFamily="18" charset="0"/>
              </a:rPr>
              <a:t>Prathamkumar</a:t>
            </a:r>
            <a:r>
              <a:rPr lang="en-IN" sz="700" dirty="0">
                <a:latin typeface="Times New Roman" panose="02020603050405020304" pitchFamily="18" charset="0"/>
                <a:cs typeface="Times New Roman" panose="02020603050405020304" pitchFamily="18" charset="0"/>
              </a:rPr>
              <a:t> Vaghela</a:t>
            </a:r>
          </a:p>
          <a:p>
            <a:pPr algn="just"/>
            <a:r>
              <a:rPr lang="en-IN" sz="700" dirty="0">
                <a:latin typeface="Times New Roman" panose="02020603050405020304" pitchFamily="18" charset="0"/>
                <a:cs typeface="Times New Roman" panose="02020603050405020304" pitchFamily="18" charset="0"/>
              </a:rPr>
              <a:t>Student’s ID: 2531876</a:t>
            </a:r>
          </a:p>
          <a:p>
            <a:pPr algn="just"/>
            <a:r>
              <a:rPr lang="en-IN" sz="700" dirty="0">
                <a:latin typeface="Times New Roman" panose="02020603050405020304" pitchFamily="18" charset="0"/>
                <a:cs typeface="Times New Roman" panose="02020603050405020304" pitchFamily="18" charset="0"/>
              </a:rPr>
              <a:t>Lecturers’ Name: </a:t>
            </a:r>
            <a:r>
              <a:rPr lang="en-GB" sz="700" dirty="0">
                <a:latin typeface="Times New Roman" panose="02020603050405020304" pitchFamily="18" charset="0"/>
                <a:cs typeface="Times New Roman" panose="02020603050405020304" pitchFamily="18" charset="0"/>
              </a:rPr>
              <a:t>Diola</a:t>
            </a:r>
            <a:r>
              <a:rPr lang="en-IN" sz="700" dirty="0">
                <a:latin typeface="Times New Roman" panose="02020603050405020304" pitchFamily="18" charset="0"/>
                <a:cs typeface="Times New Roman" panose="02020603050405020304" pitchFamily="18" charset="0"/>
              </a:rPr>
              <a:t> </a:t>
            </a:r>
            <a:r>
              <a:rPr lang="en-IN" sz="700" dirty="0" err="1">
                <a:latin typeface="Times New Roman" panose="02020603050405020304" pitchFamily="18" charset="0"/>
                <a:cs typeface="Times New Roman" panose="02020603050405020304" pitchFamily="18" charset="0"/>
              </a:rPr>
              <a:t>Bijlhout</a:t>
            </a:r>
            <a:endParaRPr lang="en-IN" sz="700" dirty="0">
              <a:latin typeface="Times New Roman" panose="02020603050405020304" pitchFamily="18" charset="0"/>
              <a:cs typeface="Times New Roman" panose="02020603050405020304" pitchFamily="18" charset="0"/>
            </a:endParaRPr>
          </a:p>
        </p:txBody>
      </p:sp>
      <p:pic>
        <p:nvPicPr>
          <p:cNvPr id="17" name="Picture 2" descr="Visit - New Member Spotlight! A warm welcome to one of our newest members -  University of Wales Trinity Saint David 🎓 The University of Wales Trinity  Saint David's history began in"/>
          <p:cNvPicPr>
            <a:picLocks noChangeAspect="1" noChangeArrowheads="1"/>
          </p:cNvPicPr>
          <p:nvPr/>
        </p:nvPicPr>
        <p:blipFill rotWithShape="1">
          <a:blip r:embed="rId20" cstate="print">
            <a:extLst>
              <a:ext uri="{28A0092B-C50C-407E-A947-70E740481C1C}">
                <a14:useLocalDpi xmlns:a14="http://schemas.microsoft.com/office/drawing/2010/main" val="0"/>
              </a:ext>
            </a:extLst>
          </a:blip>
          <a:srcRect t="31118" b="29589"/>
          <a:stretch/>
        </p:blipFill>
        <p:spPr bwMode="auto">
          <a:xfrm>
            <a:off x="10172700" y="118620"/>
            <a:ext cx="1835703" cy="666183"/>
          </a:xfrm>
          <a:prstGeom prst="rect">
            <a:avLst/>
          </a:prstGeom>
          <a:noFill/>
          <a:extLst>
            <a:ext uri="{909E8E84-426E-40DD-AFC4-6F175D3DCCD1}">
              <a14:hiddenFill xmlns:a14="http://schemas.microsoft.com/office/drawing/2010/main">
                <a:solidFill>
                  <a:srgbClr val="FFFFFF"/>
                </a:solidFill>
              </a14:hiddenFill>
            </a:ext>
          </a:extLst>
        </p:spPr>
      </p:pic>
      <p:sp>
        <p:nvSpPr>
          <p:cNvPr id="36" name="Rectangle 35"/>
          <p:cNvSpPr/>
          <p:nvPr/>
        </p:nvSpPr>
        <p:spPr>
          <a:xfrm>
            <a:off x="2837262" y="295275"/>
            <a:ext cx="6181235" cy="307777"/>
          </a:xfrm>
          <a:prstGeom prst="rect">
            <a:avLst/>
          </a:prstGeom>
        </p:spPr>
        <p:txBody>
          <a:bodyPr wrap="square">
            <a:spAutoFit/>
          </a:bodyPr>
          <a:lstStyle/>
          <a:p>
            <a:pPr algn="ctr"/>
            <a:r>
              <a:rPr lang="en-GB" sz="1400" b="1" dirty="0" err="1">
                <a:latin typeface="Times New Roman" panose="02020603050405020304" pitchFamily="18" charset="0"/>
                <a:cs typeface="Times New Roman" panose="02020603050405020304" pitchFamily="18" charset="0"/>
              </a:rPr>
              <a:t>AnemoCare</a:t>
            </a:r>
            <a:r>
              <a:rPr lang="en-GB" sz="1400" b="1" dirty="0">
                <a:latin typeface="Times New Roman" panose="02020603050405020304" pitchFamily="18" charset="0"/>
                <a:cs typeface="Times New Roman" panose="02020603050405020304" pitchFamily="18" charset="0"/>
              </a:rPr>
              <a:t> AI+ : An AI-supported platform to combat anaemia across the UK</a:t>
            </a:r>
            <a:endParaRPr lang="en-IN" sz="1400" b="1" u="sng" dirty="0">
              <a:latin typeface="Times New Roman" panose="02020603050405020304" pitchFamily="18" charset="0"/>
              <a:cs typeface="Times New Roman" panose="02020603050405020304" pitchFamily="18" charset="0"/>
            </a:endParaRPr>
          </a:p>
        </p:txBody>
      </p:sp>
      <p:sp>
        <p:nvSpPr>
          <p:cNvPr id="37" name="Rectangle 7"/>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latin typeface="Times New Roman" panose="02020603050405020304" pitchFamily="18" charset="0"/>
              <a:cs typeface="Times New Roman" panose="02020603050405020304" pitchFamily="18" charset="0"/>
            </a:endParaRPr>
          </a:p>
        </p:txBody>
      </p:sp>
      <p:pic>
        <p:nvPicPr>
          <p:cNvPr id="1030" name="image10.png"/>
          <p:cNvPicPr>
            <a:picLocks noChangeAspect="1" noChangeArrowheads="1"/>
          </p:cNvPicPr>
          <p:nvPr/>
        </p:nvPicPr>
        <p:blipFill>
          <a:blip r:embed="rId21" cstate="print">
            <a:extLst>
              <a:ext uri="{28A0092B-C50C-407E-A947-70E740481C1C}">
                <a14:useLocalDpi xmlns:a14="http://schemas.microsoft.com/office/drawing/2010/main" val="0"/>
              </a:ext>
            </a:extLst>
          </a:blip>
          <a:srcRect/>
          <a:stretch>
            <a:fillRect/>
          </a:stretch>
        </p:blipFill>
        <p:spPr bwMode="auto">
          <a:xfrm>
            <a:off x="2799086" y="930221"/>
            <a:ext cx="1326678" cy="1440938"/>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sp>
        <p:nvSpPr>
          <p:cNvPr id="38" name="Rectangle 8"/>
          <p:cNvSpPr>
            <a:spLocks noChangeArrowheads="1"/>
          </p:cNvSpPr>
          <p:nvPr/>
        </p:nvSpPr>
        <p:spPr bwMode="auto">
          <a:xfrm>
            <a:off x="2864726" y="2394340"/>
            <a:ext cx="1257074"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50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Figure 1: Iron Deficiency Anaemia (IDA)</a:t>
            </a:r>
            <a:endParaRPr kumimoji="0" lang="en-GB" altLang="en-US" sz="5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50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(Source: Yang et al., 2023) </a:t>
            </a:r>
            <a:endParaRPr kumimoji="0" lang="en-GB" altLang="en-US" sz="5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pic>
        <p:nvPicPr>
          <p:cNvPr id="41" name="image1.png"/>
          <p:cNvPicPr/>
          <p:nvPr/>
        </p:nvPicPr>
        <p:blipFill>
          <a:blip r:embed="rId22"/>
          <a:stretch>
            <a:fillRect/>
          </a:stretch>
        </p:blipFill>
        <p:spPr>
          <a:xfrm>
            <a:off x="2787650" y="2695395"/>
            <a:ext cx="1337440" cy="1491216"/>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p:spPr>
      </p:pic>
      <p:sp>
        <p:nvSpPr>
          <p:cNvPr id="39" name="Rectangle 38"/>
          <p:cNvSpPr/>
          <p:nvPr/>
        </p:nvSpPr>
        <p:spPr>
          <a:xfrm>
            <a:off x="408370" y="4214657"/>
            <a:ext cx="6096000" cy="323165"/>
          </a:xfrm>
          <a:prstGeom prst="rect">
            <a:avLst/>
          </a:prstGeom>
        </p:spPr>
        <p:txBody>
          <a:bodyPr>
            <a:spAutoFit/>
          </a:bodyPr>
          <a:lstStyle/>
          <a:p>
            <a:pPr algn="ctr">
              <a:lnSpc>
                <a:spcPct val="150000"/>
              </a:lnSpc>
              <a:spcAft>
                <a:spcPts val="0"/>
              </a:spcAft>
            </a:pPr>
            <a:r>
              <a:rPr lang="en-GB" sz="500" dirty="0">
                <a:latin typeface="Times New Roman" panose="02020603050405020304" pitchFamily="18" charset="0"/>
                <a:ea typeface="Times New Roman" panose="02020603050405020304" pitchFamily="18" charset="0"/>
                <a:cs typeface="Times New Roman" panose="02020603050405020304" pitchFamily="18" charset="0"/>
              </a:rPr>
              <a:t>Figure 2: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AnemoCheck</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Mobile</a:t>
            </a:r>
            <a:endParaRPr lang="en-IN" sz="500" dirty="0">
              <a:latin typeface="Times New Roman" panose="02020603050405020304" pitchFamily="18" charset="0"/>
              <a:ea typeface="Times New Roman" panose="02020603050405020304" pitchFamily="18" charset="0"/>
              <a:cs typeface="Times New Roman" panose="02020603050405020304" pitchFamily="18" charset="0"/>
            </a:endParaRPr>
          </a:p>
          <a:p>
            <a:pPr algn="ctr">
              <a:lnSpc>
                <a:spcPct val="150000"/>
              </a:lnSpc>
              <a:spcAft>
                <a:spcPts val="0"/>
              </a:spcAft>
            </a:pPr>
            <a:r>
              <a:rPr lang="en-GB" sz="500" dirty="0">
                <a:latin typeface="Times New Roman" panose="02020603050405020304" pitchFamily="18" charset="0"/>
                <a:ea typeface="Times New Roman" panose="02020603050405020304" pitchFamily="18" charset="0"/>
                <a:cs typeface="Times New Roman" panose="02020603050405020304" pitchFamily="18" charset="0"/>
              </a:rPr>
              <a:t>(Source: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Innohealth</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Magazine, 2026) </a:t>
            </a:r>
            <a:endParaRPr lang="en-IN" sz="500" dirty="0">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43" name="image8.png"/>
          <p:cNvPicPr/>
          <p:nvPr/>
        </p:nvPicPr>
        <p:blipFill>
          <a:blip r:embed="rId23"/>
          <a:stretch>
            <a:fillRect/>
          </a:stretch>
        </p:blipFill>
        <p:spPr>
          <a:xfrm>
            <a:off x="8329950" y="930221"/>
            <a:ext cx="1814023" cy="1703791"/>
          </a:xfrm>
          <a:prstGeom prst="rect">
            <a:avLst/>
          </a:prstGeom>
          <a:ln w="6350">
            <a:solidFill>
              <a:schemeClr val="tx1"/>
            </a:solidFill>
          </a:ln>
        </p:spPr>
      </p:pic>
      <p:pic>
        <p:nvPicPr>
          <p:cNvPr id="40" name="Picture 39"/>
          <p:cNvPicPr>
            <a:picLocks noChangeAspect="1"/>
          </p:cNvPicPr>
          <p:nvPr/>
        </p:nvPicPr>
        <p:blipFill>
          <a:blip r:embed="rId24"/>
          <a:stretch>
            <a:fillRect/>
          </a:stretch>
        </p:blipFill>
        <p:spPr>
          <a:xfrm>
            <a:off x="8317523" y="3005474"/>
            <a:ext cx="1826450" cy="1214899"/>
          </a:xfrm>
          <a:prstGeom prst="rect">
            <a:avLst/>
          </a:prstGeom>
          <a:ln w="12700">
            <a:solidFill>
              <a:schemeClr val="tx1"/>
            </a:solidFill>
          </a:ln>
        </p:spPr>
      </p:pic>
      <p:sp>
        <p:nvSpPr>
          <p:cNvPr id="42" name="Rectangle 41"/>
          <p:cNvSpPr/>
          <p:nvPr/>
        </p:nvSpPr>
        <p:spPr>
          <a:xfrm>
            <a:off x="6217191" y="4220799"/>
            <a:ext cx="6096000" cy="323165"/>
          </a:xfrm>
          <a:prstGeom prst="rect">
            <a:avLst/>
          </a:prstGeom>
        </p:spPr>
        <p:txBody>
          <a:bodyPr>
            <a:spAutoFit/>
          </a:bodyPr>
          <a:lstStyle/>
          <a:p>
            <a:pPr algn="ctr">
              <a:lnSpc>
                <a:spcPct val="150000"/>
              </a:lnSpc>
              <a:spcAft>
                <a:spcPts val="0"/>
              </a:spcAft>
            </a:pPr>
            <a:r>
              <a:rPr lang="en-GB" sz="500" dirty="0">
                <a:latin typeface="Times New Roman" panose="02020603050405020304" pitchFamily="18" charset="0"/>
                <a:ea typeface="Times New Roman" panose="02020603050405020304" pitchFamily="18" charset="0"/>
                <a:cs typeface="Times New Roman" panose="02020603050405020304" pitchFamily="18" charset="0"/>
              </a:rPr>
              <a:t>Figure 5: Prevalence rate of Anaemia </a:t>
            </a:r>
            <a:endParaRPr lang="en-IN" sz="500" dirty="0">
              <a:latin typeface="Times New Roman" panose="02020603050405020304" pitchFamily="18" charset="0"/>
              <a:ea typeface="Times New Roman" panose="02020603050405020304" pitchFamily="18" charset="0"/>
              <a:cs typeface="Times New Roman" panose="02020603050405020304" pitchFamily="18" charset="0"/>
            </a:endParaRPr>
          </a:p>
          <a:p>
            <a:pPr algn="ctr">
              <a:lnSpc>
                <a:spcPct val="150000"/>
              </a:lnSpc>
              <a:spcAft>
                <a:spcPts val="0"/>
              </a:spcAft>
            </a:pPr>
            <a:r>
              <a:rPr lang="en-GB" sz="500" dirty="0">
                <a:latin typeface="Times New Roman" panose="02020603050405020304" pitchFamily="18" charset="0"/>
                <a:ea typeface="Times New Roman" panose="02020603050405020304" pitchFamily="18" charset="0"/>
                <a:cs typeface="Times New Roman" panose="02020603050405020304" pitchFamily="18" charset="0"/>
              </a:rPr>
              <a:t>(Source: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Akbarpour</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et al., 2022)</a:t>
            </a:r>
            <a:endParaRPr lang="en-IN" sz="500" dirty="0">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4" name="Rectangle 43"/>
          <p:cNvSpPr/>
          <p:nvPr/>
        </p:nvSpPr>
        <p:spPr>
          <a:xfrm>
            <a:off x="6182748" y="2662060"/>
            <a:ext cx="6096000" cy="323165"/>
          </a:xfrm>
          <a:prstGeom prst="rect">
            <a:avLst/>
          </a:prstGeom>
        </p:spPr>
        <p:txBody>
          <a:bodyPr>
            <a:spAutoFit/>
          </a:bodyPr>
          <a:lstStyle/>
          <a:p>
            <a:pPr algn="ctr">
              <a:lnSpc>
                <a:spcPct val="150000"/>
              </a:lnSpc>
              <a:spcAft>
                <a:spcPts val="0"/>
              </a:spcAft>
            </a:pPr>
            <a:r>
              <a:rPr lang="en-GB" sz="500" dirty="0">
                <a:latin typeface="Times New Roman" panose="02020603050405020304" pitchFamily="18" charset="0"/>
                <a:ea typeface="Times New Roman" panose="02020603050405020304" pitchFamily="18" charset="0"/>
                <a:cs typeface="Times New Roman" panose="02020603050405020304" pitchFamily="18" charset="0"/>
              </a:rPr>
              <a:t>Figure 4: Anaemia growth rate</a:t>
            </a:r>
            <a:endParaRPr lang="en-IN" sz="500" dirty="0">
              <a:latin typeface="Times New Roman" panose="02020603050405020304" pitchFamily="18" charset="0"/>
              <a:ea typeface="Times New Roman" panose="02020603050405020304" pitchFamily="18" charset="0"/>
              <a:cs typeface="Times New Roman" panose="02020603050405020304" pitchFamily="18" charset="0"/>
            </a:endParaRPr>
          </a:p>
          <a:p>
            <a:pPr algn="ctr">
              <a:lnSpc>
                <a:spcPct val="150000"/>
              </a:lnSpc>
              <a:spcAft>
                <a:spcPts val="0"/>
              </a:spcAft>
            </a:pPr>
            <a:r>
              <a:rPr lang="en-GB" sz="500" dirty="0">
                <a:latin typeface="Times New Roman" panose="02020603050405020304" pitchFamily="18" charset="0"/>
                <a:ea typeface="Times New Roman" panose="02020603050405020304" pitchFamily="18" charset="0"/>
                <a:cs typeface="Times New Roman" panose="02020603050405020304" pitchFamily="18" charset="0"/>
              </a:rPr>
              <a:t>(Source: The Global Economy, 2026)</a:t>
            </a:r>
            <a:endParaRPr lang="en-IN" sz="500" dirty="0">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47" name="image11.png"/>
          <p:cNvPicPr/>
          <p:nvPr/>
        </p:nvPicPr>
        <p:blipFill>
          <a:blip r:embed="rId25"/>
          <a:stretch>
            <a:fillRect/>
          </a:stretch>
        </p:blipFill>
        <p:spPr>
          <a:xfrm>
            <a:off x="4212948" y="930221"/>
            <a:ext cx="1413833" cy="2997747"/>
          </a:xfrm>
          <a:prstGeom prst="rect">
            <a:avLst/>
          </a:prstGeom>
          <a:ln w="12700">
            <a:solidFill>
              <a:srgbClr val="000000"/>
            </a:solidFill>
            <a:prstDash val="solid"/>
          </a:ln>
        </p:spPr>
      </p:pic>
      <p:sp>
        <p:nvSpPr>
          <p:cNvPr id="45" name="Rectangle 44"/>
          <p:cNvSpPr/>
          <p:nvPr/>
        </p:nvSpPr>
        <p:spPr>
          <a:xfrm>
            <a:off x="1873510" y="3962146"/>
            <a:ext cx="6096000" cy="284693"/>
          </a:xfrm>
          <a:prstGeom prst="rect">
            <a:avLst/>
          </a:prstGeom>
        </p:spPr>
        <p:txBody>
          <a:bodyPr>
            <a:spAutoFit/>
          </a:bodyPr>
          <a:lstStyle/>
          <a:p>
            <a:pPr algn="ctr">
              <a:lnSpc>
                <a:spcPct val="150000"/>
              </a:lnSpc>
              <a:spcAft>
                <a:spcPts val="0"/>
              </a:spcAft>
            </a:pPr>
            <a:r>
              <a:rPr lang="en-GB" sz="500" dirty="0">
                <a:latin typeface="Times New Roman" panose="02020603050405020304" pitchFamily="18" charset="0"/>
                <a:ea typeface="Times New Roman" panose="02020603050405020304" pitchFamily="18" charset="0"/>
                <a:cs typeface="Times New Roman" panose="02020603050405020304" pitchFamily="18" charset="0"/>
              </a:rPr>
              <a:t>Figure 3: Iron Deficiency Anaemia (IDA)</a:t>
            </a:r>
            <a:endParaRPr lang="en-IN" sz="500" dirty="0">
              <a:latin typeface="Times New Roman" panose="02020603050405020304" pitchFamily="18" charset="0"/>
              <a:ea typeface="Times New Roman" panose="02020603050405020304" pitchFamily="18" charset="0"/>
              <a:cs typeface="Times New Roman" panose="02020603050405020304" pitchFamily="18" charset="0"/>
            </a:endParaRPr>
          </a:p>
          <a:p>
            <a:pPr algn="ctr"/>
            <a:r>
              <a:rPr lang="en-GB" sz="500" dirty="0">
                <a:latin typeface="Times New Roman" panose="02020603050405020304" pitchFamily="18" charset="0"/>
                <a:ea typeface="Times New Roman" panose="02020603050405020304" pitchFamily="18" charset="0"/>
                <a:cs typeface="Times New Roman" panose="02020603050405020304" pitchFamily="18" charset="0"/>
              </a:rPr>
              <a:t>(Source: Yang et al., 2023)</a:t>
            </a:r>
            <a:endParaRPr lang="en-GB" sz="5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580004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74</TotalTime>
  <Words>2700</Words>
  <Application>Microsoft Office PowerPoint</Application>
  <PresentationFormat>Widescreen</PresentationFormat>
  <Paragraphs>111</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Pratham Vaghela</cp:lastModifiedBy>
  <cp:revision>1</cp:revision>
  <dcterms:created xsi:type="dcterms:W3CDTF">2026-07-25T12:24:49Z</dcterms:created>
  <dcterms:modified xsi:type="dcterms:W3CDTF">2026-07-27T21:34:11Z</dcterms:modified>
</cp:coreProperties>
</file>