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7" r:id="rId3"/>
    <p:sldId id="259" r:id="rId4"/>
    <p:sldId id="260" r:id="rId5"/>
    <p:sldId id="261" r:id="rId6"/>
    <p:sldId id="262" r:id="rId7"/>
    <p:sldId id="263" r:id="rId8"/>
    <p:sldId id="264"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B19155-13B4-47EF-B5C8-872FB491CCC8}" v="692" dt="2023-05-18T21:00:27.4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0C4F9-5EE7-47B7-B965-368EB53A4352}"/>
              </a:ext>
            </a:extLst>
          </p:cNvPr>
          <p:cNvSpPr>
            <a:spLocks noGrp="1"/>
          </p:cNvSpPr>
          <p:nvPr>
            <p:ph type="ctrTitle"/>
          </p:nvPr>
        </p:nvSpPr>
        <p:spPr>
          <a:xfrm>
            <a:off x="647700" y="1181099"/>
            <a:ext cx="6864724" cy="3581399"/>
          </a:xfrm>
        </p:spPr>
        <p:txBody>
          <a:bodyPr anchor="b">
            <a:normAutofit/>
          </a:bodyPr>
          <a:lstStyle>
            <a:lvl1pPr algn="l">
              <a:defRPr sz="3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E7A4A1F1-374F-4FC8-89F7-83065EA4F5DD}"/>
              </a:ext>
            </a:extLst>
          </p:cNvPr>
          <p:cNvSpPr>
            <a:spLocks noGrp="1"/>
          </p:cNvSpPr>
          <p:nvPr>
            <p:ph type="subTitle" idx="1"/>
          </p:nvPr>
        </p:nvSpPr>
        <p:spPr>
          <a:xfrm>
            <a:off x="647700" y="5075227"/>
            <a:ext cx="6864724" cy="868374"/>
          </a:xfrm>
        </p:spPr>
        <p:txBody>
          <a:bodyPr>
            <a:normAutofit/>
          </a:bodyPr>
          <a:lstStyle>
            <a:lvl1pPr marL="0" indent="0" algn="l">
              <a:lnSpc>
                <a:spcPct val="11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FB5CB5F-AE9B-4C02-B16F-C462CAFC1963}"/>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5" name="Footer Placeholder 4">
            <a:extLst>
              <a:ext uri="{FF2B5EF4-FFF2-40B4-BE49-F238E27FC236}">
                <a16:creationId xmlns:a16="http://schemas.microsoft.com/office/drawing/2014/main" id="{4114B1CC-830B-4695-B174-D9E9100A86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DCD43F-E516-4123-A6D8-DB72C3CC50B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56595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FF197-4D72-4945-8068-57D52018E6C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C81FA8-039D-4BAF-8AAB-7B6616AFEE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727357F-46A1-493A-A5E4-1D7FAE5B9960}"/>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5" name="Footer Placeholder 4">
            <a:extLst>
              <a:ext uri="{FF2B5EF4-FFF2-40B4-BE49-F238E27FC236}">
                <a16:creationId xmlns:a16="http://schemas.microsoft.com/office/drawing/2014/main" id="{C57277BC-26F9-4B14-A2DC-C7575C5A639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07BC3FF-EE25-45FB-A7A8-AAA522F70748}"/>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2610504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596BE-9AF9-4E97-9204-5B672D797384}"/>
              </a:ext>
            </a:extLst>
          </p:cNvPr>
          <p:cNvSpPr>
            <a:spLocks noGrp="1"/>
          </p:cNvSpPr>
          <p:nvPr>
            <p:ph type="title"/>
          </p:nvPr>
        </p:nvSpPr>
        <p:spPr>
          <a:xfrm>
            <a:off x="1981200" y="2362200"/>
            <a:ext cx="7696200" cy="24003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5EDF98A-E8AE-4443-9A8C-CB35DEB2CE60}"/>
              </a:ext>
            </a:extLst>
          </p:cNvPr>
          <p:cNvSpPr>
            <a:spLocks noGrp="1"/>
          </p:cNvSpPr>
          <p:nvPr>
            <p:ph type="body" idx="1"/>
          </p:nvPr>
        </p:nvSpPr>
        <p:spPr>
          <a:xfrm>
            <a:off x="1981200" y="5067300"/>
            <a:ext cx="7696200" cy="876300"/>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DB7114B-35CB-40C5-BCC8-C5039524FFC1}"/>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5" name="Footer Placeholder 4">
            <a:extLst>
              <a:ext uri="{FF2B5EF4-FFF2-40B4-BE49-F238E27FC236}">
                <a16:creationId xmlns:a16="http://schemas.microsoft.com/office/drawing/2014/main" id="{7A1AA324-982E-42C4-8002-5F236877CF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401596-9353-4C1A-972E-6522F2B4204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2095384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F0BC9-7469-437A-B92B-0A2627E4B9B4}"/>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1B7D887-595C-4649-AF8E-E78307000D4A}"/>
              </a:ext>
            </a:extLst>
          </p:cNvPr>
          <p:cNvSpPr>
            <a:spLocks noGrp="1"/>
          </p:cNvSpPr>
          <p:nvPr>
            <p:ph sz="half" idx="1"/>
          </p:nvPr>
        </p:nvSpPr>
        <p:spPr>
          <a:xfrm>
            <a:off x="914400" y="1825625"/>
            <a:ext cx="49911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39FE29C-ED37-4DD9-949F-0024342619E1}"/>
              </a:ext>
            </a:extLst>
          </p:cNvPr>
          <p:cNvSpPr>
            <a:spLocks noGrp="1"/>
          </p:cNvSpPr>
          <p:nvPr>
            <p:ph sz="half" idx="2"/>
          </p:nvPr>
        </p:nvSpPr>
        <p:spPr>
          <a:xfrm>
            <a:off x="6248400" y="1825625"/>
            <a:ext cx="5029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A6F6AA34-8CC0-4E5B-8396-0AC75633142B}"/>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6" name="Footer Placeholder 5">
            <a:extLst>
              <a:ext uri="{FF2B5EF4-FFF2-40B4-BE49-F238E27FC236}">
                <a16:creationId xmlns:a16="http://schemas.microsoft.com/office/drawing/2014/main" id="{28DF7398-73FE-4D27-AFF9-91BEBFED32A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1700880-10EE-4115-8BBB-13DDF270DBD1}"/>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7374357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F3C9B-D20D-43FA-BA18-D50F86A9127E}"/>
              </a:ext>
            </a:extLst>
          </p:cNvPr>
          <p:cNvSpPr>
            <a:spLocks noGrp="1"/>
          </p:cNvSpPr>
          <p:nvPr>
            <p:ph type="title"/>
          </p:nvPr>
        </p:nvSpPr>
        <p:spPr>
          <a:xfrm>
            <a:off x="652371" y="647699"/>
            <a:ext cx="10625229" cy="115062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D52F00A-F4EE-40FC-9325-373840422D52}"/>
              </a:ext>
            </a:extLst>
          </p:cNvPr>
          <p:cNvSpPr>
            <a:spLocks noGrp="1"/>
          </p:cNvSpPr>
          <p:nvPr>
            <p:ph type="body" idx="1"/>
          </p:nvPr>
        </p:nvSpPr>
        <p:spPr>
          <a:xfrm>
            <a:off x="655863" y="1879599"/>
            <a:ext cx="5157787"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75DD90-A306-4A8B-A54C-8033B7F7F0E9}"/>
              </a:ext>
            </a:extLst>
          </p:cNvPr>
          <p:cNvSpPr>
            <a:spLocks noGrp="1"/>
          </p:cNvSpPr>
          <p:nvPr>
            <p:ph sz="half" idx="2"/>
          </p:nvPr>
        </p:nvSpPr>
        <p:spPr>
          <a:xfrm>
            <a:off x="655863" y="2560955"/>
            <a:ext cx="5157787"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040E0AA-F8F8-4862-B27B-50FAF2F34DE0}"/>
              </a:ext>
            </a:extLst>
          </p:cNvPr>
          <p:cNvSpPr>
            <a:spLocks noGrp="1"/>
          </p:cNvSpPr>
          <p:nvPr>
            <p:ph type="body" sz="quarter" idx="3"/>
          </p:nvPr>
        </p:nvSpPr>
        <p:spPr>
          <a:xfrm>
            <a:off x="6094412" y="1879599"/>
            <a:ext cx="5183188" cy="675641"/>
          </a:xfrm>
        </p:spPr>
        <p:txBody>
          <a:bodyPr anchor="b">
            <a:no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9FEBDD6-EDA1-4CE7-9DDC-9D977E12DDAB}"/>
              </a:ext>
            </a:extLst>
          </p:cNvPr>
          <p:cNvSpPr>
            <a:spLocks noGrp="1"/>
          </p:cNvSpPr>
          <p:nvPr>
            <p:ph sz="quarter" idx="4"/>
          </p:nvPr>
        </p:nvSpPr>
        <p:spPr>
          <a:xfrm>
            <a:off x="6094412" y="2560955"/>
            <a:ext cx="5183188" cy="364934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E0044487-D350-4434-A5C7-A96942FFC95E}"/>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8" name="Footer Placeholder 7">
            <a:extLst>
              <a:ext uri="{FF2B5EF4-FFF2-40B4-BE49-F238E27FC236}">
                <a16:creationId xmlns:a16="http://schemas.microsoft.com/office/drawing/2014/main" id="{3389DC43-E591-42BF-82EE-E4887E4BC53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68CD421-2D00-41DD-A393-4739E389D95E}"/>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264314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39A8B-0FAF-431C-9657-9003FA03731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1BBA2A1-331D-40F8-867B-CE15011360A1}"/>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4" name="Footer Placeholder 3">
            <a:extLst>
              <a:ext uri="{FF2B5EF4-FFF2-40B4-BE49-F238E27FC236}">
                <a16:creationId xmlns:a16="http://schemas.microsoft.com/office/drawing/2014/main" id="{850995C1-5121-47B6-AC6D-F60C0FF6635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EDBE022-9B54-431C-80D5-5D8F2AFCB92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8434724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015B6E5-6347-41F6-85FC-3BF3652D1BC3}"/>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3" name="Footer Placeholder 2">
            <a:extLst>
              <a:ext uri="{FF2B5EF4-FFF2-40B4-BE49-F238E27FC236}">
                <a16:creationId xmlns:a16="http://schemas.microsoft.com/office/drawing/2014/main" id="{1C6A93F6-45F8-4453-B5DC-B2F3D5D0B5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E364E1-213B-4AF0-80D7-8101EFD5E410}"/>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318065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0B5D-E76D-4797-AD77-15625D675F3A}"/>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9744D8D-C9CF-43B2-905D-2368B17A539A}"/>
              </a:ext>
            </a:extLst>
          </p:cNvPr>
          <p:cNvSpPr>
            <a:spLocks noGrp="1"/>
          </p:cNvSpPr>
          <p:nvPr>
            <p:ph idx="1"/>
          </p:nvPr>
        </p:nvSpPr>
        <p:spPr>
          <a:xfrm>
            <a:off x="5540188" y="914400"/>
            <a:ext cx="5737412" cy="50291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1B4BF0C-D14C-46D7-ACDD-1885DDD883F1}"/>
              </a:ext>
            </a:extLst>
          </p:cNvPr>
          <p:cNvSpPr>
            <a:spLocks noGrp="1"/>
          </p:cNvSpPr>
          <p:nvPr>
            <p:ph type="body" sz="half" idx="2"/>
          </p:nvPr>
        </p:nvSpPr>
        <p:spPr>
          <a:xfrm>
            <a:off x="652372" y="2697479"/>
            <a:ext cx="4119654" cy="3246119"/>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BFD7D8D-72E7-4ABD-BB87-80BB49003104}"/>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6" name="Footer Placeholder 5">
            <a:extLst>
              <a:ext uri="{FF2B5EF4-FFF2-40B4-BE49-F238E27FC236}">
                <a16:creationId xmlns:a16="http://schemas.microsoft.com/office/drawing/2014/main" id="{A9D9C1CE-C8CE-4364-A021-ADC2D64726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AE6FA33-09EF-495A-853E-63750CA37AC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32347673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F023E-952E-40DF-A101-74D22789D534}"/>
              </a:ext>
            </a:extLst>
          </p:cNvPr>
          <p:cNvSpPr>
            <a:spLocks noGrp="1"/>
          </p:cNvSpPr>
          <p:nvPr>
            <p:ph type="title"/>
          </p:nvPr>
        </p:nvSpPr>
        <p:spPr>
          <a:xfrm>
            <a:off x="652372" y="647700"/>
            <a:ext cx="4119654" cy="1714500"/>
          </a:xfrm>
        </p:spPr>
        <p:txBody>
          <a:bodyPr anchor="b">
            <a:noAutofit/>
          </a:bodyPr>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841E98DD-BF5D-4CCA-8C66-F2A6CE11271C}"/>
              </a:ext>
            </a:extLst>
          </p:cNvPr>
          <p:cNvSpPr>
            <a:spLocks noGrp="1"/>
          </p:cNvSpPr>
          <p:nvPr>
            <p:ph type="pic" idx="1"/>
          </p:nvPr>
        </p:nvSpPr>
        <p:spPr>
          <a:xfrm>
            <a:off x="5486400" y="914400"/>
            <a:ext cx="5791200" cy="5029199"/>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0EC22A6-F2C2-4A88-BEE5-2D6CEB520EB9}"/>
              </a:ext>
            </a:extLst>
          </p:cNvPr>
          <p:cNvSpPr>
            <a:spLocks noGrp="1"/>
          </p:cNvSpPr>
          <p:nvPr>
            <p:ph type="body" sz="half" idx="2"/>
          </p:nvPr>
        </p:nvSpPr>
        <p:spPr>
          <a:xfrm>
            <a:off x="652372" y="2697480"/>
            <a:ext cx="4119654" cy="317150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A1F755-C7AF-4C50-8CA8-828612A767B0}"/>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6" name="Footer Placeholder 5">
            <a:extLst>
              <a:ext uri="{FF2B5EF4-FFF2-40B4-BE49-F238E27FC236}">
                <a16:creationId xmlns:a16="http://schemas.microsoft.com/office/drawing/2014/main" id="{C1EDE175-E818-477C-A3F6-7DD65C1268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1D0B8E3-DB91-440B-818F-71E4248BB102}"/>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4247538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8C0AF-44D0-4830-AF13-49B8522BE62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61B4D8C-6045-47B3-9A0C-F2215A904C5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19A9F1-F398-416A-A8C0-0A36D838DD15}"/>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5" name="Footer Placeholder 4">
            <a:extLst>
              <a:ext uri="{FF2B5EF4-FFF2-40B4-BE49-F238E27FC236}">
                <a16:creationId xmlns:a16="http://schemas.microsoft.com/office/drawing/2014/main" id="{6E37F801-C9FB-4A34-8386-BA9FBACCBC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8E05176-F6E9-4997-8355-74F2A4560A65}"/>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298500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EBC807-13E1-4F3F-83FA-FD9BD24F3B1F}"/>
              </a:ext>
            </a:extLst>
          </p:cNvPr>
          <p:cNvSpPr>
            <a:spLocks noGrp="1"/>
          </p:cNvSpPr>
          <p:nvPr>
            <p:ph type="title" orient="vert"/>
          </p:nvPr>
        </p:nvSpPr>
        <p:spPr>
          <a:xfrm>
            <a:off x="8986520" y="647699"/>
            <a:ext cx="2291080" cy="52959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9B7E2EAA-155E-482E-A2B8-547653B253EE}"/>
              </a:ext>
            </a:extLst>
          </p:cNvPr>
          <p:cNvSpPr>
            <a:spLocks noGrp="1"/>
          </p:cNvSpPr>
          <p:nvPr>
            <p:ph type="body" orient="vert" idx="1"/>
          </p:nvPr>
        </p:nvSpPr>
        <p:spPr>
          <a:xfrm>
            <a:off x="652371" y="647699"/>
            <a:ext cx="8120789" cy="52959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C4A4BDC-BDD0-417D-AF7C-516EE556D7E4}"/>
              </a:ext>
            </a:extLst>
          </p:cNvPr>
          <p:cNvSpPr>
            <a:spLocks noGrp="1"/>
          </p:cNvSpPr>
          <p:nvPr>
            <p:ph type="dt" sz="half" idx="10"/>
          </p:nvPr>
        </p:nvSpPr>
        <p:spPr/>
        <p:txBody>
          <a:bodyPr/>
          <a:lstStyle/>
          <a:p>
            <a:fld id="{D341B595-366B-43E2-A22E-EA6A78C03F06}" type="datetimeFigureOut">
              <a:rPr lang="en-US" smtClean="0"/>
              <a:t>5/18/2023</a:t>
            </a:fld>
            <a:endParaRPr lang="en-US"/>
          </a:p>
        </p:txBody>
      </p:sp>
      <p:sp>
        <p:nvSpPr>
          <p:cNvPr id="5" name="Footer Placeholder 4">
            <a:extLst>
              <a:ext uri="{FF2B5EF4-FFF2-40B4-BE49-F238E27FC236}">
                <a16:creationId xmlns:a16="http://schemas.microsoft.com/office/drawing/2014/main" id="{0EF663EC-23F9-4202-80F3-F8E550884F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AC8402D-7367-485B-AEA6-5AB2B8209D19}"/>
              </a:ext>
            </a:extLst>
          </p:cNvPr>
          <p:cNvSpPr>
            <a:spLocks noGrp="1"/>
          </p:cNvSpPr>
          <p:nvPr>
            <p:ph type="sldNum" sz="quarter" idx="12"/>
          </p:nvPr>
        </p:nvSpPr>
        <p:spPr/>
        <p:txBody>
          <a:bodyPr/>
          <a:lstStyle/>
          <a:p>
            <a:fld id="{4BA915EE-10CB-4CF1-8569-6154455DA573}" type="slidenum">
              <a:rPr lang="en-US" smtClean="0"/>
              <a:t>‹#›</a:t>
            </a:fld>
            <a:endParaRPr lang="en-US"/>
          </a:p>
        </p:txBody>
      </p:sp>
    </p:spTree>
    <p:extLst>
      <p:ext uri="{BB962C8B-B14F-4D97-AF65-F5344CB8AC3E}">
        <p14:creationId xmlns:p14="http://schemas.microsoft.com/office/powerpoint/2010/main" val="1516631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55EB7D6-B8CB-49E3-874F-2255BEE82473}"/>
              </a:ext>
            </a:extLst>
          </p:cNvPr>
          <p:cNvSpPr>
            <a:spLocks noGrp="1"/>
          </p:cNvSpPr>
          <p:nvPr>
            <p:ph type="title"/>
          </p:nvPr>
        </p:nvSpPr>
        <p:spPr>
          <a:xfrm>
            <a:off x="652371" y="647700"/>
            <a:ext cx="10625229" cy="1147053"/>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FBEEAC5-A8AB-4FE8-A270-D70F7DED4A50}"/>
              </a:ext>
            </a:extLst>
          </p:cNvPr>
          <p:cNvSpPr>
            <a:spLocks noGrp="1"/>
          </p:cNvSpPr>
          <p:nvPr>
            <p:ph type="body" idx="1"/>
          </p:nvPr>
        </p:nvSpPr>
        <p:spPr>
          <a:xfrm>
            <a:off x="652371" y="2095500"/>
            <a:ext cx="10620855" cy="38481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7B6506C-52BF-4C05-AD31-7C08B80151CB}"/>
              </a:ext>
            </a:extLst>
          </p:cNvPr>
          <p:cNvSpPr>
            <a:spLocks noGrp="1"/>
          </p:cNvSpPr>
          <p:nvPr>
            <p:ph type="dt" sz="half" idx="2"/>
          </p:nvPr>
        </p:nvSpPr>
        <p:spPr>
          <a:xfrm>
            <a:off x="652371" y="6332538"/>
            <a:ext cx="3006492" cy="365125"/>
          </a:xfrm>
          <a:prstGeom prst="rect">
            <a:avLst/>
          </a:prstGeom>
        </p:spPr>
        <p:txBody>
          <a:bodyPr vert="horz" lIns="91440" tIns="45720" rIns="91440" bIns="45720" rtlCol="0" anchor="ctr"/>
          <a:lstStyle>
            <a:lvl1pPr algn="l">
              <a:defRPr sz="900" b="1" spc="100" baseline="0">
                <a:solidFill>
                  <a:schemeClr val="tx1"/>
                </a:solidFill>
              </a:defRPr>
            </a:lvl1pPr>
          </a:lstStyle>
          <a:p>
            <a:fld id="{D341B595-366B-43E2-A22E-EA6A78C03F06}" type="datetimeFigureOut">
              <a:rPr lang="en-US" smtClean="0"/>
              <a:t>5/18/2023</a:t>
            </a:fld>
            <a:endParaRPr lang="en-US"/>
          </a:p>
        </p:txBody>
      </p:sp>
      <p:sp>
        <p:nvSpPr>
          <p:cNvPr id="5" name="Footer Placeholder 4">
            <a:extLst>
              <a:ext uri="{FF2B5EF4-FFF2-40B4-BE49-F238E27FC236}">
                <a16:creationId xmlns:a16="http://schemas.microsoft.com/office/drawing/2014/main" id="{F2534630-6C67-4A40-A499-CB025B2438CE}"/>
              </a:ext>
            </a:extLst>
          </p:cNvPr>
          <p:cNvSpPr>
            <a:spLocks noGrp="1"/>
          </p:cNvSpPr>
          <p:nvPr>
            <p:ph type="ftr" sz="quarter" idx="3"/>
          </p:nvPr>
        </p:nvSpPr>
        <p:spPr>
          <a:xfrm>
            <a:off x="8034169" y="6332538"/>
            <a:ext cx="3505459" cy="365125"/>
          </a:xfrm>
          <a:prstGeom prst="rect">
            <a:avLst/>
          </a:prstGeom>
        </p:spPr>
        <p:txBody>
          <a:bodyPr vert="horz" lIns="91440" tIns="45720" rIns="91440" bIns="45720" rtlCol="0" anchor="ctr"/>
          <a:lstStyle>
            <a:lvl1pPr algn="r">
              <a:defRPr sz="900" b="1"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E964E14B-0EE8-4015-809C-DD36B5459B82}"/>
              </a:ext>
            </a:extLst>
          </p:cNvPr>
          <p:cNvSpPr>
            <a:spLocks noGrp="1"/>
          </p:cNvSpPr>
          <p:nvPr>
            <p:ph type="sldNum" sz="quarter" idx="4"/>
          </p:nvPr>
        </p:nvSpPr>
        <p:spPr>
          <a:xfrm>
            <a:off x="11444747" y="6332538"/>
            <a:ext cx="539808" cy="365125"/>
          </a:xfrm>
          <a:prstGeom prst="rect">
            <a:avLst/>
          </a:prstGeom>
        </p:spPr>
        <p:txBody>
          <a:bodyPr vert="horz" lIns="91440" tIns="45720" rIns="91440" bIns="45720" rtlCol="0" anchor="ctr"/>
          <a:lstStyle>
            <a:lvl1pPr algn="r">
              <a:defRPr sz="900" b="1" spc="100" baseline="0">
                <a:solidFill>
                  <a:schemeClr val="tx1"/>
                </a:solidFill>
              </a:defRPr>
            </a:lvl1pPr>
          </a:lstStyle>
          <a:p>
            <a:fld id="{4BA915EE-10CB-4CF1-8569-6154455DA573}" type="slidenum">
              <a:rPr lang="en-US" smtClean="0"/>
              <a:t>‹#›</a:t>
            </a:fld>
            <a:endParaRPr lang="en-US"/>
          </a:p>
        </p:txBody>
      </p:sp>
    </p:spTree>
    <p:extLst>
      <p:ext uri="{BB962C8B-B14F-4D97-AF65-F5344CB8AC3E}">
        <p14:creationId xmlns:p14="http://schemas.microsoft.com/office/powerpoint/2010/main" val="326467189"/>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120000"/>
        </a:lnSpc>
        <a:spcBef>
          <a:spcPct val="0"/>
        </a:spcBef>
        <a:buNone/>
        <a:defRPr sz="3600" kern="1200" cap="all" spc="300" baseline="0">
          <a:solidFill>
            <a:srgbClr val="FFFFFF"/>
          </a:solidFill>
          <a:highlight>
            <a:srgbClr val="000000"/>
          </a:highligh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SzPct val="75000"/>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Clr>
          <a:schemeClr val="tx1"/>
        </a:buClr>
        <a:buSzPct val="7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mckinsey.com/capabilities/sustainability/our-insights/mapping-the-benefits-of-a-circular-economy" TargetMode="External"/><Relationship Id="rId2" Type="http://schemas.openxmlformats.org/officeDocument/2006/relationships/hyperlink" Target="https://blog.whistleblowersecurity.com/blog/business-ethics-vs.-corporate-social-responsibility-whats-the-difference" TargetMode="External"/><Relationship Id="rId1" Type="http://schemas.openxmlformats.org/officeDocument/2006/relationships/slideLayout" Target="../slideLayouts/slideLayout2.xml"/><Relationship Id="rId4" Type="http://schemas.openxmlformats.org/officeDocument/2006/relationships/hyperlink" Target="https://www.eea.europa.eu/themes/climate/cutting-greenhouse-gas-emissions-through/cutting-greenhouse-gas-emissions-through#:~:text=The%20circular%20economy%20can%20contribut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20FBD20-EC25-4BEE-AD5F-E459FA1E6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sthetic liquid watercolor and ink">
            <a:extLst>
              <a:ext uri="{FF2B5EF4-FFF2-40B4-BE49-F238E27FC236}">
                <a16:creationId xmlns:a16="http://schemas.microsoft.com/office/drawing/2014/main" id="{4436F4A4-C887-143E-243C-94198A967DC1}"/>
              </a:ext>
            </a:extLst>
          </p:cNvPr>
          <p:cNvPicPr>
            <a:picLocks noChangeAspect="1"/>
          </p:cNvPicPr>
          <p:nvPr/>
        </p:nvPicPr>
        <p:blipFill rotWithShape="1">
          <a:blip r:embed="rId2"/>
          <a:srcRect t="1054" r="-2" b="7661"/>
          <a:stretch/>
        </p:blipFill>
        <p:spPr>
          <a:xfrm>
            <a:off x="20" y="-4"/>
            <a:ext cx="12191980" cy="6858004"/>
          </a:xfrm>
          <a:prstGeom prst="rect">
            <a:avLst/>
          </a:prstGeom>
        </p:spPr>
      </p:pic>
      <p:sp>
        <p:nvSpPr>
          <p:cNvPr id="11" name="Rectangle 10">
            <a:extLst>
              <a:ext uri="{FF2B5EF4-FFF2-40B4-BE49-F238E27FC236}">
                <a16:creationId xmlns:a16="http://schemas.microsoft.com/office/drawing/2014/main" id="{67F1335F-97CE-4842-9A57-2B6A3F459D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30880"/>
            <a:ext cx="12192000" cy="3627120"/>
          </a:xfrm>
          <a:prstGeom prst="rect">
            <a:avLst/>
          </a:prstGeom>
          <a:gradFill>
            <a:gsLst>
              <a:gs pos="0">
                <a:srgbClr val="000000">
                  <a:alpha val="0"/>
                </a:srgbClr>
              </a:gs>
              <a:gs pos="100000">
                <a:srgbClr val="000000">
                  <a:alpha val="58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981199" y="2362200"/>
            <a:ext cx="6438645" cy="2400300"/>
          </a:xfrm>
        </p:spPr>
        <p:txBody>
          <a:bodyPr>
            <a:normAutofit fontScale="90000"/>
          </a:bodyPr>
          <a:lstStyle/>
          <a:p>
            <a:r>
              <a:rPr lang="en-US" sz="4800" dirty="0"/>
              <a:t>GFUEL AND INNOVATING A CIRCULAR ECONOMY</a:t>
            </a:r>
          </a:p>
        </p:txBody>
      </p:sp>
      <p:sp>
        <p:nvSpPr>
          <p:cNvPr id="3" name="Subtitle 2"/>
          <p:cNvSpPr>
            <a:spLocks noGrp="1"/>
          </p:cNvSpPr>
          <p:nvPr>
            <p:ph type="subTitle" idx="1"/>
          </p:nvPr>
        </p:nvSpPr>
        <p:spPr>
          <a:xfrm>
            <a:off x="2018489" y="5075226"/>
            <a:ext cx="6438645" cy="1135074"/>
          </a:xfrm>
        </p:spPr>
        <p:txBody>
          <a:bodyPr vert="horz" lIns="91440" tIns="45720" rIns="91440" bIns="45720" rtlCol="0" anchor="t">
            <a:normAutofit/>
          </a:bodyPr>
          <a:lstStyle/>
          <a:p>
            <a:r>
              <a:rPr lang="en-US" dirty="0">
                <a:solidFill>
                  <a:srgbClr val="FFFFFF"/>
                </a:solidFill>
              </a:rPr>
              <a:t>Jay Budhai</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hermal power station">
            <a:extLst>
              <a:ext uri="{FF2B5EF4-FFF2-40B4-BE49-F238E27FC236}">
                <a16:creationId xmlns:a16="http://schemas.microsoft.com/office/drawing/2014/main" id="{466FAB09-5A99-36FF-FDE9-FE96020D59E1}"/>
              </a:ext>
            </a:extLst>
          </p:cNvPr>
          <p:cNvPicPr>
            <a:picLocks noChangeAspect="1"/>
          </p:cNvPicPr>
          <p:nvPr/>
        </p:nvPicPr>
        <p:blipFill rotWithShape="1">
          <a:blip r:embed="rId2"/>
          <a:srcRect l="10194" r="23186" b="6"/>
          <a:stretch/>
        </p:blipFill>
        <p:spPr>
          <a:xfrm>
            <a:off x="20" y="10"/>
            <a:ext cx="6095980" cy="6857990"/>
          </a:xfrm>
          <a:prstGeom prst="rect">
            <a:avLst/>
          </a:prstGeom>
          <a:noFill/>
        </p:spPr>
      </p:pic>
      <p:sp>
        <p:nvSpPr>
          <p:cNvPr id="2" name="Title 1">
            <a:extLst>
              <a:ext uri="{FF2B5EF4-FFF2-40B4-BE49-F238E27FC236}">
                <a16:creationId xmlns:a16="http://schemas.microsoft.com/office/drawing/2014/main" id="{8AB69356-807B-973F-00B7-E563E6E6DAE6}"/>
              </a:ext>
            </a:extLst>
          </p:cNvPr>
          <p:cNvSpPr>
            <a:spLocks noGrp="1"/>
          </p:cNvSpPr>
          <p:nvPr>
            <p:ph type="title"/>
          </p:nvPr>
        </p:nvSpPr>
        <p:spPr>
          <a:xfrm>
            <a:off x="652371" y="647701"/>
            <a:ext cx="4238748" cy="2371660"/>
          </a:xfrm>
        </p:spPr>
        <p:txBody>
          <a:bodyPr anchor="t">
            <a:normAutofit/>
          </a:bodyPr>
          <a:lstStyle/>
          <a:p>
            <a:r>
              <a:rPr lang="en-US" sz="4800" b="1" dirty="0"/>
              <a:t>Reducing </a:t>
            </a:r>
            <a:r>
              <a:rPr lang="en-US" sz="4800" b="1" err="1"/>
              <a:t>emmissions</a:t>
            </a:r>
            <a:endParaRPr lang="en-US" sz="4000" b="1"/>
          </a:p>
        </p:txBody>
      </p:sp>
      <p:sp>
        <p:nvSpPr>
          <p:cNvPr id="3" name="Content Placeholder 2">
            <a:extLst>
              <a:ext uri="{FF2B5EF4-FFF2-40B4-BE49-F238E27FC236}">
                <a16:creationId xmlns:a16="http://schemas.microsoft.com/office/drawing/2014/main" id="{E994F9EF-1D34-1A32-093C-D230CC1984C5}"/>
              </a:ext>
            </a:extLst>
          </p:cNvPr>
          <p:cNvSpPr>
            <a:spLocks noGrp="1"/>
          </p:cNvSpPr>
          <p:nvPr>
            <p:ph idx="1"/>
          </p:nvPr>
        </p:nvSpPr>
        <p:spPr>
          <a:xfrm>
            <a:off x="7119641" y="914400"/>
            <a:ext cx="4157958" cy="5029200"/>
          </a:xfrm>
        </p:spPr>
        <p:txBody>
          <a:bodyPr vert="horz" lIns="91440" tIns="45720" rIns="91440" bIns="45720" rtlCol="0">
            <a:normAutofit/>
          </a:bodyPr>
          <a:lstStyle/>
          <a:p>
            <a:pPr>
              <a:lnSpc>
                <a:spcPct val="110000"/>
              </a:lnSpc>
            </a:pPr>
            <a:r>
              <a:rPr lang="en-US" sz="1300"/>
              <a:t>Materials management, including the production, consumption and disposal of materials, products and infrastructure, contributes a major share of global greenhouse gas emissions — up to two thirds by some accounts (UNDP, 2017). </a:t>
            </a:r>
          </a:p>
          <a:p>
            <a:pPr>
              <a:lnSpc>
                <a:spcPct val="110000"/>
              </a:lnSpc>
            </a:pPr>
            <a:r>
              <a:rPr lang="en-US" sz="1300"/>
              <a:t>Greenhouse gas emissions can be reduced by making material flows more efficient and maintaining the utility and value of materials and products for as long as possible. </a:t>
            </a:r>
          </a:p>
          <a:p>
            <a:pPr>
              <a:lnSpc>
                <a:spcPct val="110000"/>
              </a:lnSpc>
            </a:pPr>
            <a:r>
              <a:rPr lang="en-US" sz="1300"/>
              <a:t>Improving circularity and increasing the efficiency of materials management can take many forms:</a:t>
            </a:r>
          </a:p>
          <a:p>
            <a:pPr>
              <a:lnSpc>
                <a:spcPct val="110000"/>
              </a:lnSpc>
            </a:pPr>
            <a:r>
              <a:rPr lang="en-US" sz="1300"/>
              <a:t>extending product lifetimes</a:t>
            </a:r>
          </a:p>
          <a:p>
            <a:pPr>
              <a:lnSpc>
                <a:spcPct val="110000"/>
              </a:lnSpc>
            </a:pPr>
            <a:r>
              <a:rPr lang="en-US" sz="1300"/>
              <a:t>reducing material losses</a:t>
            </a:r>
          </a:p>
          <a:p>
            <a:pPr>
              <a:lnSpc>
                <a:spcPct val="110000"/>
              </a:lnSpc>
            </a:pPr>
            <a:r>
              <a:rPr lang="en-US" sz="1300"/>
              <a:t>recirculating materials and products</a:t>
            </a:r>
          </a:p>
          <a:p>
            <a:pPr>
              <a:lnSpc>
                <a:spcPct val="110000"/>
              </a:lnSpc>
            </a:pPr>
            <a:r>
              <a:rPr lang="en-US" sz="1300"/>
              <a:t>preventing downcycling</a:t>
            </a:r>
          </a:p>
          <a:p>
            <a:pPr>
              <a:lnSpc>
                <a:spcPct val="110000"/>
              </a:lnSpc>
            </a:pPr>
            <a:r>
              <a:rPr lang="en-US" sz="1300"/>
              <a:t>substituting greenhouse gas-intensive materials with those with lower emissions.</a:t>
            </a:r>
          </a:p>
          <a:p>
            <a:pPr>
              <a:lnSpc>
                <a:spcPct val="110000"/>
              </a:lnSpc>
            </a:pPr>
            <a:endParaRPr lang="en-US" sz="1300"/>
          </a:p>
          <a:p>
            <a:pPr>
              <a:lnSpc>
                <a:spcPct val="110000"/>
              </a:lnSpc>
            </a:pPr>
            <a:endParaRPr lang="en-US" sz="1300"/>
          </a:p>
        </p:txBody>
      </p:sp>
      <p:sp>
        <p:nvSpPr>
          <p:cNvPr id="9" name="Date Placeholder 5">
            <a:extLst>
              <a:ext uri="{FF2B5EF4-FFF2-40B4-BE49-F238E27FC236}">
                <a16:creationId xmlns:a16="http://schemas.microsoft.com/office/drawing/2014/main" id="{15DE728A-5E91-4DAE-AC8D-B0CC4C86B288}"/>
              </a:ext>
            </a:extLst>
          </p:cNvPr>
          <p:cNvSpPr>
            <a:spLocks noGrp="1"/>
          </p:cNvSpPr>
          <p:nvPr>
            <p:ph type="dt" sz="half" idx="10"/>
          </p:nvPr>
        </p:nvSpPr>
        <p:spPr>
          <a:xfrm>
            <a:off x="652371" y="6332538"/>
            <a:ext cx="3006492" cy="365125"/>
          </a:xfrm>
        </p:spPr>
        <p:txBody>
          <a:bodyPr/>
          <a:lstStyle/>
          <a:p>
            <a:pPr>
              <a:spcAft>
                <a:spcPts val="600"/>
              </a:spcAft>
            </a:pPr>
            <a:fld id="{01215960-52EB-438E-AA43-CA28041327C9}" type="datetime1">
              <a:rPr lang="en-US" smtClean="0">
                <a:solidFill>
                  <a:srgbClr val="FFFFFF"/>
                </a:solidFill>
                <a:effectLst>
                  <a:outerShdw blurRad="38100" dist="38100" dir="2700000" algn="tl">
                    <a:srgbClr val="000000">
                      <a:alpha val="43137"/>
                    </a:srgbClr>
                  </a:outerShdw>
                </a:effectLst>
              </a:rPr>
              <a:pPr>
                <a:spcAft>
                  <a:spcPts val="600"/>
                </a:spcAft>
              </a:pPr>
              <a:t>5/18/2023</a:t>
            </a:fld>
            <a:endParaRPr lang="en-US">
              <a:solidFill>
                <a:srgbClr val="FFFFFF"/>
              </a:solidFill>
              <a:effectLst>
                <a:outerShdw blurRad="38100" dist="38100" dir="2700000" algn="tl">
                  <a:srgbClr val="000000">
                    <a:alpha val="43137"/>
                  </a:srgbClr>
                </a:outerShdw>
              </a:effectLst>
            </a:endParaRPr>
          </a:p>
        </p:txBody>
      </p:sp>
      <p:sp>
        <p:nvSpPr>
          <p:cNvPr id="13" name="Slide Number Placeholder 8">
            <a:extLst>
              <a:ext uri="{FF2B5EF4-FFF2-40B4-BE49-F238E27FC236}">
                <a16:creationId xmlns:a16="http://schemas.microsoft.com/office/drawing/2014/main" id="{376BC8A2-B757-46F4-A413-3CFAF765CA2E}"/>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pPr>
                <a:spcAft>
                  <a:spcPts val="600"/>
                </a:spcAft>
              </a:pPr>
              <a:t>2</a:t>
            </a:fld>
            <a:endParaRPr lang="en-US"/>
          </a:p>
        </p:txBody>
      </p:sp>
    </p:spTree>
    <p:extLst>
      <p:ext uri="{BB962C8B-B14F-4D97-AF65-F5344CB8AC3E}">
        <p14:creationId xmlns:p14="http://schemas.microsoft.com/office/powerpoint/2010/main" val="26431208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C0FA75-19D8-B598-D13F-09F236790632}"/>
              </a:ext>
            </a:extLst>
          </p:cNvPr>
          <p:cNvSpPr>
            <a:spLocks noGrp="1"/>
          </p:cNvSpPr>
          <p:nvPr>
            <p:ph type="title"/>
          </p:nvPr>
        </p:nvSpPr>
        <p:spPr/>
        <p:txBody>
          <a:bodyPr/>
          <a:lstStyle/>
          <a:p>
            <a:r>
              <a:rPr lang="en-US" dirty="0"/>
              <a:t>PRODUCT</a:t>
            </a:r>
          </a:p>
        </p:txBody>
      </p:sp>
      <p:sp>
        <p:nvSpPr>
          <p:cNvPr id="3" name="Content Placeholder 2">
            <a:extLst>
              <a:ext uri="{FF2B5EF4-FFF2-40B4-BE49-F238E27FC236}">
                <a16:creationId xmlns:a16="http://schemas.microsoft.com/office/drawing/2014/main" id="{9F5660B2-CBE5-4762-53D8-29BF756FC58B}"/>
              </a:ext>
            </a:extLst>
          </p:cNvPr>
          <p:cNvSpPr>
            <a:spLocks noGrp="1"/>
          </p:cNvSpPr>
          <p:nvPr>
            <p:ph idx="1"/>
          </p:nvPr>
        </p:nvSpPr>
        <p:spPr>
          <a:xfrm>
            <a:off x="652371" y="2095500"/>
            <a:ext cx="11072410" cy="4563062"/>
          </a:xfrm>
        </p:spPr>
        <p:txBody>
          <a:bodyPr vert="horz" lIns="91440" tIns="45720" rIns="91440" bIns="45720" rtlCol="0" anchor="t">
            <a:normAutofit lnSpcReduction="10000"/>
          </a:bodyPr>
          <a:lstStyle/>
          <a:p>
            <a:r>
              <a:rPr lang="en-US" dirty="0"/>
              <a:t>By circulating your products back up the chain would allow them to either stay in use, or be taken apart and re-used again. </a:t>
            </a:r>
            <a:r>
              <a:rPr lang="en-US" sz="1400" dirty="0">
                <a:solidFill>
                  <a:srgbClr val="2C3E50"/>
                </a:solidFill>
                <a:latin typeface="Calibri"/>
                <a:cs typeface="Calibri"/>
              </a:rPr>
              <a:t>Clarke, N. (2022)</a:t>
            </a:r>
            <a:endParaRPr lang="en-US" dirty="0"/>
          </a:p>
          <a:p>
            <a:r>
              <a:rPr lang="en-US" b="1" dirty="0">
                <a:solidFill>
                  <a:srgbClr val="293845"/>
                </a:solidFill>
                <a:ea typeface="+mn-lt"/>
                <a:cs typeface="+mn-lt"/>
              </a:rPr>
              <a:t>Recycling</a:t>
            </a:r>
            <a:r>
              <a:rPr lang="en-US" dirty="0">
                <a:solidFill>
                  <a:srgbClr val="293845"/>
                </a:solidFill>
                <a:ea typeface="+mn-lt"/>
                <a:cs typeface="+mn-lt"/>
              </a:rPr>
              <a:t> – Designing products with reusable packaging as well as making a framework for product lifecycles that could help prevent wastage by collecting old products from customers and reusing them.</a:t>
            </a:r>
            <a:endParaRPr lang="en-US" dirty="0"/>
          </a:p>
          <a:p>
            <a:r>
              <a:rPr lang="en-US" b="1" dirty="0">
                <a:solidFill>
                  <a:srgbClr val="293845"/>
                </a:solidFill>
                <a:ea typeface="+mn-lt"/>
                <a:cs typeface="+mn-lt"/>
              </a:rPr>
              <a:t>Remanufacturing</a:t>
            </a:r>
            <a:r>
              <a:rPr lang="en-US" dirty="0">
                <a:solidFill>
                  <a:srgbClr val="293845"/>
                </a:solidFill>
                <a:ea typeface="+mn-lt"/>
                <a:cs typeface="+mn-lt"/>
              </a:rPr>
              <a:t> – Using recycled materials and old products returned by customers will help you save money and resources while also reducing the amount of waste.</a:t>
            </a:r>
            <a:endParaRPr lang="en-US" dirty="0"/>
          </a:p>
          <a:p>
            <a:r>
              <a:rPr lang="en-US" b="1" dirty="0">
                <a:solidFill>
                  <a:srgbClr val="293845"/>
                </a:solidFill>
                <a:ea typeface="+mn-lt"/>
                <a:cs typeface="+mn-lt"/>
              </a:rPr>
              <a:t>Incentive</a:t>
            </a:r>
            <a:r>
              <a:rPr lang="en-US" dirty="0">
                <a:solidFill>
                  <a:srgbClr val="293845"/>
                </a:solidFill>
                <a:ea typeface="+mn-lt"/>
                <a:cs typeface="+mn-lt"/>
              </a:rPr>
              <a:t> – Offering an incentive for customers to return packaging in exchange for potential discounts or offers can get the ball rolling for customers to get more involved.</a:t>
            </a:r>
            <a:endParaRPr lang="en-US" dirty="0">
              <a:solidFill>
                <a:srgbClr val="293845"/>
              </a:solidFill>
            </a:endParaRPr>
          </a:p>
          <a:p>
            <a:r>
              <a:rPr lang="en-US" b="1" dirty="0">
                <a:solidFill>
                  <a:srgbClr val="293845"/>
                </a:solidFill>
                <a:ea typeface="+mn-lt"/>
                <a:cs typeface="+mn-lt"/>
              </a:rPr>
              <a:t>Sharing</a:t>
            </a:r>
            <a:r>
              <a:rPr lang="en-US" dirty="0">
                <a:solidFill>
                  <a:srgbClr val="293845"/>
                </a:solidFill>
                <a:ea typeface="+mn-lt"/>
                <a:cs typeface="+mn-lt"/>
              </a:rPr>
              <a:t> – Creating a sharing or renting scheme for eligible products could reduce costs for customers and extend the lifecycle of quality products, rather than throwing away cheap ones.</a:t>
            </a:r>
            <a:endParaRPr lang="en-US" dirty="0"/>
          </a:p>
          <a:p>
            <a:endParaRPr lang="en-US" dirty="0"/>
          </a:p>
        </p:txBody>
      </p:sp>
    </p:spTree>
    <p:extLst>
      <p:ext uri="{BB962C8B-B14F-4D97-AF65-F5344CB8AC3E}">
        <p14:creationId xmlns:p14="http://schemas.microsoft.com/office/powerpoint/2010/main" val="1841753235"/>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icture containing graphical user interface&#10;&#10;Description automatically generated">
            <a:extLst>
              <a:ext uri="{FF2B5EF4-FFF2-40B4-BE49-F238E27FC236}">
                <a16:creationId xmlns:a16="http://schemas.microsoft.com/office/drawing/2014/main" id="{3B966EAA-263E-B789-C5D0-4C313B4413DD}"/>
              </a:ext>
            </a:extLst>
          </p:cNvPr>
          <p:cNvPicPr>
            <a:picLocks noChangeAspect="1"/>
          </p:cNvPicPr>
          <p:nvPr/>
        </p:nvPicPr>
        <p:blipFill>
          <a:blip r:embed="rId2"/>
          <a:stretch>
            <a:fillRect/>
          </a:stretch>
        </p:blipFill>
        <p:spPr>
          <a:xfrm>
            <a:off x="5066737" y="3433686"/>
            <a:ext cx="2743200" cy="3132701"/>
          </a:xfrm>
          <a:prstGeom prst="rect">
            <a:avLst/>
          </a:prstGeom>
        </p:spPr>
      </p:pic>
      <p:pic>
        <p:nvPicPr>
          <p:cNvPr id="5" name="Picture 5" descr="A picture containing text&#10;&#10;Description automatically generated">
            <a:extLst>
              <a:ext uri="{FF2B5EF4-FFF2-40B4-BE49-F238E27FC236}">
                <a16:creationId xmlns:a16="http://schemas.microsoft.com/office/drawing/2014/main" id="{B42B0BC6-4208-EF61-1F6D-F370C95B7F56}"/>
              </a:ext>
            </a:extLst>
          </p:cNvPr>
          <p:cNvPicPr>
            <a:picLocks noChangeAspect="1"/>
          </p:cNvPicPr>
          <p:nvPr/>
        </p:nvPicPr>
        <p:blipFill>
          <a:blip r:embed="rId3"/>
          <a:stretch>
            <a:fillRect/>
          </a:stretch>
        </p:blipFill>
        <p:spPr>
          <a:xfrm>
            <a:off x="5063067" y="345214"/>
            <a:ext cx="2743200" cy="2686833"/>
          </a:xfrm>
          <a:prstGeom prst="rect">
            <a:avLst/>
          </a:prstGeom>
        </p:spPr>
      </p:pic>
      <p:pic>
        <p:nvPicPr>
          <p:cNvPr id="6" name="Picture 6" descr="Text&#10;&#10;Description automatically generated">
            <a:extLst>
              <a:ext uri="{FF2B5EF4-FFF2-40B4-BE49-F238E27FC236}">
                <a16:creationId xmlns:a16="http://schemas.microsoft.com/office/drawing/2014/main" id="{E8369224-C834-D021-C09A-70AB4F6351A9}"/>
              </a:ext>
            </a:extLst>
          </p:cNvPr>
          <p:cNvPicPr>
            <a:picLocks noChangeAspect="1"/>
          </p:cNvPicPr>
          <p:nvPr/>
        </p:nvPicPr>
        <p:blipFill>
          <a:blip r:embed="rId4"/>
          <a:stretch>
            <a:fillRect/>
          </a:stretch>
        </p:blipFill>
        <p:spPr>
          <a:xfrm>
            <a:off x="9211734" y="404878"/>
            <a:ext cx="2743200" cy="2755650"/>
          </a:xfrm>
          <a:prstGeom prst="rect">
            <a:avLst/>
          </a:prstGeom>
        </p:spPr>
      </p:pic>
      <p:pic>
        <p:nvPicPr>
          <p:cNvPr id="7" name="Picture 7" descr="Graphical user interface&#10;&#10;Description automatically generated">
            <a:extLst>
              <a:ext uri="{FF2B5EF4-FFF2-40B4-BE49-F238E27FC236}">
                <a16:creationId xmlns:a16="http://schemas.microsoft.com/office/drawing/2014/main" id="{B05439BE-1832-8828-67D8-EA4E35678641}"/>
              </a:ext>
            </a:extLst>
          </p:cNvPr>
          <p:cNvPicPr>
            <a:picLocks noChangeAspect="1"/>
          </p:cNvPicPr>
          <p:nvPr/>
        </p:nvPicPr>
        <p:blipFill>
          <a:blip r:embed="rId5"/>
          <a:stretch>
            <a:fillRect/>
          </a:stretch>
        </p:blipFill>
        <p:spPr>
          <a:xfrm>
            <a:off x="9080030" y="3314898"/>
            <a:ext cx="2743200" cy="3539613"/>
          </a:xfrm>
          <a:prstGeom prst="rect">
            <a:avLst/>
          </a:prstGeom>
        </p:spPr>
      </p:pic>
      <p:pic>
        <p:nvPicPr>
          <p:cNvPr id="8" name="Picture 8" descr="A picture containing text, container, can&#10;&#10;Description automatically generated">
            <a:extLst>
              <a:ext uri="{FF2B5EF4-FFF2-40B4-BE49-F238E27FC236}">
                <a16:creationId xmlns:a16="http://schemas.microsoft.com/office/drawing/2014/main" id="{6320EF83-6892-A474-C07B-5F457740100D}"/>
              </a:ext>
            </a:extLst>
          </p:cNvPr>
          <p:cNvPicPr>
            <a:picLocks noChangeAspect="1"/>
          </p:cNvPicPr>
          <p:nvPr/>
        </p:nvPicPr>
        <p:blipFill>
          <a:blip r:embed="rId6"/>
          <a:stretch>
            <a:fillRect/>
          </a:stretch>
        </p:blipFill>
        <p:spPr>
          <a:xfrm>
            <a:off x="999067" y="372212"/>
            <a:ext cx="3345274" cy="2820985"/>
          </a:xfrm>
          <a:prstGeom prst="rect">
            <a:avLst/>
          </a:prstGeom>
        </p:spPr>
      </p:pic>
      <p:pic>
        <p:nvPicPr>
          <p:cNvPr id="9" name="Picture 9" descr="A picture containing diagram&#10;&#10;Description automatically generated">
            <a:extLst>
              <a:ext uri="{FF2B5EF4-FFF2-40B4-BE49-F238E27FC236}">
                <a16:creationId xmlns:a16="http://schemas.microsoft.com/office/drawing/2014/main" id="{A8FBFCE8-754E-36AA-3297-98FC318D0CC0}"/>
              </a:ext>
            </a:extLst>
          </p:cNvPr>
          <p:cNvPicPr>
            <a:picLocks noChangeAspect="1"/>
          </p:cNvPicPr>
          <p:nvPr/>
        </p:nvPicPr>
        <p:blipFill>
          <a:blip r:embed="rId7"/>
          <a:stretch>
            <a:fillRect/>
          </a:stretch>
        </p:blipFill>
        <p:spPr>
          <a:xfrm>
            <a:off x="1055511" y="3481854"/>
            <a:ext cx="2743200" cy="3036366"/>
          </a:xfrm>
          <a:prstGeom prst="rect">
            <a:avLst/>
          </a:prstGeom>
        </p:spPr>
      </p:pic>
      <p:sp>
        <p:nvSpPr>
          <p:cNvPr id="10" name="TextBox 9">
            <a:extLst>
              <a:ext uri="{FF2B5EF4-FFF2-40B4-BE49-F238E27FC236}">
                <a16:creationId xmlns:a16="http://schemas.microsoft.com/office/drawing/2014/main" id="{506D631B-8B52-5FE5-A4D6-878F2A3D66C2}"/>
              </a:ext>
            </a:extLst>
          </p:cNvPr>
          <p:cNvSpPr txBox="1"/>
          <p:nvPr/>
        </p:nvSpPr>
        <p:spPr>
          <a:xfrm>
            <a:off x="9644" y="6452885"/>
            <a:ext cx="2662177"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b="1" dirty="0"/>
              <a:t>All images taken from G- Fuel Official Website (</a:t>
            </a:r>
            <a:r>
              <a:rPr lang="en-US" sz="1100" dirty="0">
                <a:ea typeface="+mn-lt"/>
                <a:cs typeface="+mn-lt"/>
              </a:rPr>
              <a:t>https://gfuel.com/en-gb)</a:t>
            </a:r>
            <a:endParaRPr lang="en-US" sz="1100" b="1" dirty="0"/>
          </a:p>
        </p:txBody>
      </p:sp>
    </p:spTree>
    <p:extLst>
      <p:ext uri="{BB962C8B-B14F-4D97-AF65-F5344CB8AC3E}">
        <p14:creationId xmlns:p14="http://schemas.microsoft.com/office/powerpoint/2010/main" val="9376682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B8E208-48C0-AE6A-83A1-3E3F3F978F7A}"/>
              </a:ext>
            </a:extLst>
          </p:cNvPr>
          <p:cNvSpPr>
            <a:spLocks noGrp="1"/>
          </p:cNvSpPr>
          <p:nvPr>
            <p:ph type="title"/>
          </p:nvPr>
        </p:nvSpPr>
        <p:spPr/>
        <p:txBody>
          <a:bodyPr/>
          <a:lstStyle/>
          <a:p>
            <a:r>
              <a:rPr lang="en-US" dirty="0"/>
              <a:t>ethical</a:t>
            </a:r>
          </a:p>
        </p:txBody>
      </p:sp>
      <p:sp>
        <p:nvSpPr>
          <p:cNvPr id="3" name="Content Placeholder 2">
            <a:extLst>
              <a:ext uri="{FF2B5EF4-FFF2-40B4-BE49-F238E27FC236}">
                <a16:creationId xmlns:a16="http://schemas.microsoft.com/office/drawing/2014/main" id="{3C70E830-8C49-B970-D1FF-9082634E145F}"/>
              </a:ext>
            </a:extLst>
          </p:cNvPr>
          <p:cNvSpPr>
            <a:spLocks noGrp="1"/>
          </p:cNvSpPr>
          <p:nvPr>
            <p:ph idx="1"/>
          </p:nvPr>
        </p:nvSpPr>
        <p:spPr/>
        <p:txBody>
          <a:bodyPr vert="horz" lIns="91440" tIns="45720" rIns="91440" bIns="45720" rtlCol="0" anchor="t">
            <a:normAutofit/>
          </a:bodyPr>
          <a:lstStyle/>
          <a:p>
            <a:pPr marL="0" indent="0">
              <a:buNone/>
            </a:pPr>
            <a:r>
              <a:rPr lang="en-US" dirty="0"/>
              <a:t>The world is constantly evolving, growing, and changing, more and more people are going to want to support businesses that are doing their part to make the world a more circular economy. By introducing Ethical CSR to this </a:t>
            </a:r>
            <a:r>
              <a:rPr lang="en-US" dirty="0" err="1"/>
              <a:t>organisation</a:t>
            </a:r>
            <a:r>
              <a:rPr lang="en-US" dirty="0"/>
              <a:t>, this would assure customers </a:t>
            </a:r>
            <a:r>
              <a:rPr lang="en-US" dirty="0">
                <a:ea typeface="+mn-lt"/>
                <a:cs typeface="+mn-lt"/>
              </a:rPr>
              <a:t>that their interests are part of the company's values. </a:t>
            </a:r>
            <a:r>
              <a:rPr lang="en-US" sz="1400" dirty="0">
                <a:ea typeface="+mn-lt"/>
                <a:cs typeface="+mn-lt"/>
              </a:rPr>
              <a:t>(</a:t>
            </a:r>
            <a:r>
              <a:rPr lang="en-US" sz="1400" dirty="0" err="1">
                <a:ea typeface="+mn-lt"/>
                <a:cs typeface="+mn-lt"/>
              </a:rPr>
              <a:t>Amander</a:t>
            </a:r>
            <a:r>
              <a:rPr lang="en-US" sz="1400" dirty="0">
                <a:ea typeface="+mn-lt"/>
                <a:cs typeface="+mn-lt"/>
              </a:rPr>
              <a:t> </a:t>
            </a:r>
            <a:r>
              <a:rPr lang="en-US" sz="1400" dirty="0" err="1">
                <a:ea typeface="+mn-lt"/>
                <a:cs typeface="+mn-lt"/>
              </a:rPr>
              <a:t>Mieweler</a:t>
            </a:r>
            <a:r>
              <a:rPr lang="en-US" sz="1400" dirty="0">
                <a:ea typeface="+mn-lt"/>
                <a:cs typeface="+mn-lt"/>
              </a:rPr>
              <a:t>, 2022)</a:t>
            </a:r>
            <a:endParaRPr lang="en-US" sz="1800" dirty="0" err="1"/>
          </a:p>
        </p:txBody>
      </p:sp>
      <p:pic>
        <p:nvPicPr>
          <p:cNvPr id="4" name="Picture 4">
            <a:extLst>
              <a:ext uri="{FF2B5EF4-FFF2-40B4-BE49-F238E27FC236}">
                <a16:creationId xmlns:a16="http://schemas.microsoft.com/office/drawing/2014/main" id="{F160C115-8E89-441C-1A15-85C7D1164BE4}"/>
              </a:ext>
            </a:extLst>
          </p:cNvPr>
          <p:cNvPicPr>
            <a:picLocks noChangeAspect="1"/>
          </p:cNvPicPr>
          <p:nvPr/>
        </p:nvPicPr>
        <p:blipFill>
          <a:blip r:embed="rId2"/>
          <a:stretch>
            <a:fillRect/>
          </a:stretch>
        </p:blipFill>
        <p:spPr>
          <a:xfrm>
            <a:off x="650993" y="3726621"/>
            <a:ext cx="3674533" cy="1370905"/>
          </a:xfrm>
          <a:prstGeom prst="rect">
            <a:avLst/>
          </a:prstGeom>
        </p:spPr>
      </p:pic>
      <p:pic>
        <p:nvPicPr>
          <p:cNvPr id="5" name="Picture 5">
            <a:extLst>
              <a:ext uri="{FF2B5EF4-FFF2-40B4-BE49-F238E27FC236}">
                <a16:creationId xmlns:a16="http://schemas.microsoft.com/office/drawing/2014/main" id="{E3520607-54B2-4071-B4D7-34C1E7EAFD99}"/>
              </a:ext>
            </a:extLst>
          </p:cNvPr>
          <p:cNvPicPr>
            <a:picLocks noChangeAspect="1"/>
          </p:cNvPicPr>
          <p:nvPr/>
        </p:nvPicPr>
        <p:blipFill>
          <a:blip r:embed="rId3"/>
          <a:stretch>
            <a:fillRect/>
          </a:stretch>
        </p:blipFill>
        <p:spPr>
          <a:xfrm>
            <a:off x="4489214" y="3730926"/>
            <a:ext cx="3759199" cy="1381111"/>
          </a:xfrm>
          <a:prstGeom prst="rect">
            <a:avLst/>
          </a:prstGeom>
        </p:spPr>
      </p:pic>
      <p:pic>
        <p:nvPicPr>
          <p:cNvPr id="6" name="Picture 6">
            <a:extLst>
              <a:ext uri="{FF2B5EF4-FFF2-40B4-BE49-F238E27FC236}">
                <a16:creationId xmlns:a16="http://schemas.microsoft.com/office/drawing/2014/main" id="{EA96E27A-7A72-314A-5143-19FA40B37475}"/>
              </a:ext>
            </a:extLst>
          </p:cNvPr>
          <p:cNvPicPr>
            <a:picLocks noChangeAspect="1"/>
          </p:cNvPicPr>
          <p:nvPr/>
        </p:nvPicPr>
        <p:blipFill>
          <a:blip r:embed="rId4"/>
          <a:stretch>
            <a:fillRect/>
          </a:stretch>
        </p:blipFill>
        <p:spPr>
          <a:xfrm>
            <a:off x="8637881" y="3727842"/>
            <a:ext cx="3354681" cy="1368463"/>
          </a:xfrm>
          <a:prstGeom prst="rect">
            <a:avLst/>
          </a:prstGeom>
        </p:spPr>
      </p:pic>
    </p:spTree>
    <p:extLst>
      <p:ext uri="{BB962C8B-B14F-4D97-AF65-F5344CB8AC3E}">
        <p14:creationId xmlns:p14="http://schemas.microsoft.com/office/powerpoint/2010/main" val="1541795594"/>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People at the meeting desk">
            <a:extLst>
              <a:ext uri="{FF2B5EF4-FFF2-40B4-BE49-F238E27FC236}">
                <a16:creationId xmlns:a16="http://schemas.microsoft.com/office/drawing/2014/main" id="{4811611F-6E64-3CD2-0FBA-F9B1C9B708F2}"/>
              </a:ext>
            </a:extLst>
          </p:cNvPr>
          <p:cNvPicPr>
            <a:picLocks noChangeAspect="1"/>
          </p:cNvPicPr>
          <p:nvPr/>
        </p:nvPicPr>
        <p:blipFill rotWithShape="1">
          <a:blip r:embed="rId2"/>
          <a:srcRect l="14337" r="25349" b="-2"/>
          <a:stretch/>
        </p:blipFill>
        <p:spPr>
          <a:xfrm>
            <a:off x="20" y="10"/>
            <a:ext cx="7353280" cy="6857990"/>
          </a:xfrm>
          <a:prstGeom prst="rect">
            <a:avLst/>
          </a:prstGeom>
          <a:noFill/>
        </p:spPr>
      </p:pic>
      <p:sp>
        <p:nvSpPr>
          <p:cNvPr id="2" name="Title 1">
            <a:extLst>
              <a:ext uri="{FF2B5EF4-FFF2-40B4-BE49-F238E27FC236}">
                <a16:creationId xmlns:a16="http://schemas.microsoft.com/office/drawing/2014/main" id="{31264351-69DB-1A9A-1817-5CC2AB841476}"/>
              </a:ext>
            </a:extLst>
          </p:cNvPr>
          <p:cNvSpPr>
            <a:spLocks noGrp="1"/>
          </p:cNvSpPr>
          <p:nvPr>
            <p:ph type="title"/>
          </p:nvPr>
        </p:nvSpPr>
        <p:spPr>
          <a:xfrm>
            <a:off x="647701" y="2362201"/>
            <a:ext cx="4413532" cy="3848100"/>
          </a:xfrm>
        </p:spPr>
        <p:txBody>
          <a:bodyPr anchor="b">
            <a:normAutofit/>
          </a:bodyPr>
          <a:lstStyle/>
          <a:p>
            <a:r>
              <a:rPr lang="en-US" dirty="0"/>
              <a:t>Working together</a:t>
            </a:r>
          </a:p>
        </p:txBody>
      </p:sp>
      <p:sp>
        <p:nvSpPr>
          <p:cNvPr id="3" name="Content Placeholder 2">
            <a:extLst>
              <a:ext uri="{FF2B5EF4-FFF2-40B4-BE49-F238E27FC236}">
                <a16:creationId xmlns:a16="http://schemas.microsoft.com/office/drawing/2014/main" id="{BD04693B-5477-48F2-F0E3-D1D69B1A9163}"/>
              </a:ext>
            </a:extLst>
          </p:cNvPr>
          <p:cNvSpPr>
            <a:spLocks noGrp="1"/>
          </p:cNvSpPr>
          <p:nvPr>
            <p:ph idx="1"/>
          </p:nvPr>
        </p:nvSpPr>
        <p:spPr>
          <a:xfrm>
            <a:off x="8115301" y="914400"/>
            <a:ext cx="3162300" cy="5029200"/>
          </a:xfrm>
        </p:spPr>
        <p:txBody>
          <a:bodyPr vert="horz" lIns="91440" tIns="45720" rIns="91440" bIns="45720" rtlCol="0">
            <a:normAutofit/>
          </a:bodyPr>
          <a:lstStyle/>
          <a:p>
            <a:r>
              <a:rPr lang="en-US" sz="1800"/>
              <a:t>Employees, and customers must work together to build up a circular economy.</a:t>
            </a:r>
          </a:p>
          <a:p>
            <a:r>
              <a:rPr lang="en-US" sz="1800"/>
              <a:t>Create a strong code of ethics</a:t>
            </a:r>
          </a:p>
          <a:p>
            <a:r>
              <a:rPr lang="en-US" sz="1800"/>
              <a:t>Ask customers and employees for feedback</a:t>
            </a:r>
          </a:p>
          <a:p>
            <a:r>
              <a:rPr lang="en-US" sz="1800"/>
              <a:t>Lead by example</a:t>
            </a:r>
          </a:p>
          <a:p>
            <a:r>
              <a:rPr lang="en-US" sz="1800"/>
              <a:t>Reward Ethical behavior</a:t>
            </a:r>
          </a:p>
          <a:p>
            <a:r>
              <a:rPr lang="en-US" sz="1800"/>
              <a:t>Develop a marketing tool to communicate the message.</a:t>
            </a:r>
          </a:p>
        </p:txBody>
      </p:sp>
      <p:sp>
        <p:nvSpPr>
          <p:cNvPr id="9" name="Date Placeholder 5">
            <a:extLst>
              <a:ext uri="{FF2B5EF4-FFF2-40B4-BE49-F238E27FC236}">
                <a16:creationId xmlns:a16="http://schemas.microsoft.com/office/drawing/2014/main" id="{A9483B01-3D08-4B25-91EA-456B29BB2BD7}"/>
              </a:ext>
            </a:extLst>
          </p:cNvPr>
          <p:cNvSpPr>
            <a:spLocks noGrp="1"/>
          </p:cNvSpPr>
          <p:nvPr>
            <p:ph type="dt" sz="half" idx="10"/>
          </p:nvPr>
        </p:nvSpPr>
        <p:spPr>
          <a:xfrm>
            <a:off x="652371" y="6332538"/>
            <a:ext cx="3006492" cy="365125"/>
          </a:xfrm>
        </p:spPr>
        <p:txBody>
          <a:bodyPr/>
          <a:lstStyle/>
          <a:p>
            <a:pPr>
              <a:spcAft>
                <a:spcPts val="600"/>
              </a:spcAft>
            </a:pPr>
            <a:fld id="{B8DED8ED-8F31-468F-AEE3-83AA769F2FC4}" type="datetime1">
              <a:rPr lang="en-US" smtClean="0">
                <a:solidFill>
                  <a:srgbClr val="FFFFFF"/>
                </a:solidFill>
                <a:effectLst>
                  <a:outerShdw blurRad="38100" dist="38100" dir="2700000" algn="tl">
                    <a:srgbClr val="000000">
                      <a:alpha val="43137"/>
                    </a:srgbClr>
                  </a:outerShdw>
                </a:effectLst>
              </a:rPr>
              <a:pPr>
                <a:spcAft>
                  <a:spcPts val="600"/>
                </a:spcAft>
              </a:pPr>
              <a:t>5/18/2023</a:t>
            </a:fld>
            <a:endParaRPr lang="en-US" dirty="0">
              <a:solidFill>
                <a:srgbClr val="FFFFFF"/>
              </a:solidFill>
              <a:effectLst>
                <a:outerShdw blurRad="38100" dist="38100" dir="2700000" algn="tl">
                  <a:srgbClr val="000000">
                    <a:alpha val="43137"/>
                  </a:srgbClr>
                </a:outerShdw>
              </a:effectLst>
            </a:endParaRPr>
          </a:p>
        </p:txBody>
      </p:sp>
      <p:sp>
        <p:nvSpPr>
          <p:cNvPr id="13" name="Slide Number Placeholder 8">
            <a:extLst>
              <a:ext uri="{FF2B5EF4-FFF2-40B4-BE49-F238E27FC236}">
                <a16:creationId xmlns:a16="http://schemas.microsoft.com/office/drawing/2014/main" id="{4703DF00-2EC1-47AA-99E2-71CE9A493947}"/>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pPr>
                <a:spcAft>
                  <a:spcPts val="600"/>
                </a:spcAft>
              </a:pPr>
              <a:t>6</a:t>
            </a:fld>
            <a:endParaRPr lang="en-US"/>
          </a:p>
        </p:txBody>
      </p:sp>
    </p:spTree>
    <p:extLst>
      <p:ext uri="{BB962C8B-B14F-4D97-AF65-F5344CB8AC3E}">
        <p14:creationId xmlns:p14="http://schemas.microsoft.com/office/powerpoint/2010/main" val="323456056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eelOff"/>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B2608-35BB-8187-460E-7E7E6DF31003}"/>
              </a:ext>
            </a:extLst>
          </p:cNvPr>
          <p:cNvSpPr>
            <a:spLocks noGrp="1"/>
          </p:cNvSpPr>
          <p:nvPr>
            <p:ph type="title"/>
          </p:nvPr>
        </p:nvSpPr>
        <p:spPr>
          <a:xfrm>
            <a:off x="1623717" y="1795462"/>
            <a:ext cx="3343469" cy="2967038"/>
          </a:xfrm>
        </p:spPr>
        <p:txBody>
          <a:bodyPr anchor="t">
            <a:normAutofit/>
          </a:bodyPr>
          <a:lstStyle/>
          <a:p>
            <a:r>
              <a:rPr lang="en-US" sz="4400" dirty="0"/>
              <a:t>Let's get the ball rolling</a:t>
            </a:r>
          </a:p>
        </p:txBody>
      </p:sp>
      <p:sp>
        <p:nvSpPr>
          <p:cNvPr id="3" name="Content Placeholder 2">
            <a:extLst>
              <a:ext uri="{FF2B5EF4-FFF2-40B4-BE49-F238E27FC236}">
                <a16:creationId xmlns:a16="http://schemas.microsoft.com/office/drawing/2014/main" id="{DA3F26F7-7776-D7F8-0DE4-1A382B9D77D7}"/>
              </a:ext>
            </a:extLst>
          </p:cNvPr>
          <p:cNvSpPr>
            <a:spLocks noGrp="1"/>
          </p:cNvSpPr>
          <p:nvPr>
            <p:ph idx="1"/>
          </p:nvPr>
        </p:nvSpPr>
        <p:spPr>
          <a:xfrm>
            <a:off x="6096000" y="1239956"/>
            <a:ext cx="4471811" cy="4703644"/>
          </a:xfrm>
        </p:spPr>
        <p:txBody>
          <a:bodyPr vert="horz" lIns="91440" tIns="45720" rIns="91440" bIns="45720" rtlCol="0" anchor="t">
            <a:noAutofit/>
          </a:bodyPr>
          <a:lstStyle/>
          <a:p>
            <a:pPr>
              <a:lnSpc>
                <a:spcPct val="110000"/>
              </a:lnSpc>
            </a:pPr>
            <a:r>
              <a:rPr lang="en-US" sz="1600" b="1" dirty="0"/>
              <a:t>The global consumer sector is expected to grow 5 percent a year for the next two decades. But environmental and social problems pose a real threat. It wouldn't be easy to grow if businesses would become vulnerable to issues such as 'drought, government limits on greenhouse-gas emissions, and reputational damage from insufficient attention to pollution and safety.' </a:t>
            </a:r>
            <a:r>
              <a:rPr lang="en-US" sz="1600" dirty="0"/>
              <a:t>Mckinsey (2017)</a:t>
            </a:r>
            <a:endParaRPr lang="en-US" sz="1600" b="1" dirty="0"/>
          </a:p>
          <a:p>
            <a:pPr>
              <a:lnSpc>
                <a:spcPct val="110000"/>
              </a:lnSpc>
            </a:pPr>
            <a:r>
              <a:rPr lang="en-US" sz="1600" b="1" dirty="0"/>
              <a:t>Moving towards a more Circular Economy is going to have major benefits for business. Improving the security of raw material supplies, increasing competitiveness, stimulating innovation, boosting sales and attracting the best talent to newly created jobs. Not forgetting the pressure, it will take off our planet. </a:t>
            </a:r>
            <a:r>
              <a:rPr lang="en-US" sz="1600" i="1" dirty="0"/>
              <a:t>DS Smith</a:t>
            </a:r>
            <a:r>
              <a:rPr lang="en-US" sz="1600" dirty="0"/>
              <a:t> (2023.)</a:t>
            </a:r>
            <a:endParaRPr lang="en-US" sz="1600" b="1" dirty="0"/>
          </a:p>
        </p:txBody>
      </p:sp>
      <p:sp>
        <p:nvSpPr>
          <p:cNvPr id="8" name="Date Placeholder 3">
            <a:extLst>
              <a:ext uri="{FF2B5EF4-FFF2-40B4-BE49-F238E27FC236}">
                <a16:creationId xmlns:a16="http://schemas.microsoft.com/office/drawing/2014/main" id="{CF2FF87B-D459-4618-9478-CE7AA4097140}"/>
              </a:ext>
            </a:extLst>
          </p:cNvPr>
          <p:cNvSpPr>
            <a:spLocks noGrp="1"/>
          </p:cNvSpPr>
          <p:nvPr>
            <p:ph type="dt" sz="half" idx="10"/>
          </p:nvPr>
        </p:nvSpPr>
        <p:spPr>
          <a:xfrm>
            <a:off x="652371" y="6332538"/>
            <a:ext cx="3006492" cy="365125"/>
          </a:xfrm>
        </p:spPr>
        <p:txBody>
          <a:bodyPr/>
          <a:lstStyle/>
          <a:p>
            <a:pPr>
              <a:spcAft>
                <a:spcPts val="600"/>
              </a:spcAft>
            </a:pPr>
            <a:fld id="{15EA5B6A-5A29-46A0-B668-9C9AA6F26F6B}" type="datetime1">
              <a:rPr lang="en-US" smtClean="0"/>
              <a:pPr>
                <a:spcAft>
                  <a:spcPts val="600"/>
                </a:spcAft>
              </a:pPr>
              <a:t>5/18/2023</a:t>
            </a:fld>
            <a:endParaRPr lang="en-US"/>
          </a:p>
        </p:txBody>
      </p:sp>
      <p:sp>
        <p:nvSpPr>
          <p:cNvPr id="12" name="Slide Number Placeholder 5">
            <a:extLst>
              <a:ext uri="{FF2B5EF4-FFF2-40B4-BE49-F238E27FC236}">
                <a16:creationId xmlns:a16="http://schemas.microsoft.com/office/drawing/2014/main" id="{AF593452-F6FC-438E-8CAA-228C57E92073}"/>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pPr>
                <a:spcAft>
                  <a:spcPts val="600"/>
                </a:spcAft>
              </a:pPr>
              <a:t>7</a:t>
            </a:fld>
            <a:endParaRPr lang="en-US"/>
          </a:p>
        </p:txBody>
      </p:sp>
    </p:spTree>
    <p:extLst>
      <p:ext uri="{BB962C8B-B14F-4D97-AF65-F5344CB8AC3E}">
        <p14:creationId xmlns:p14="http://schemas.microsoft.com/office/powerpoint/2010/main" val="61210159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FCB05D17-B8C2-D29B-B166-7DB41E9AECE7}"/>
              </a:ext>
            </a:extLst>
          </p:cNvPr>
          <p:cNvPicPr>
            <a:picLocks noChangeAspect="1"/>
          </p:cNvPicPr>
          <p:nvPr/>
        </p:nvPicPr>
        <p:blipFill rotWithShape="1">
          <a:blip r:embed="rId2"/>
          <a:srcRect t="7619" r="-2" b="-2"/>
          <a:stretch/>
        </p:blipFill>
        <p:spPr>
          <a:xfrm>
            <a:off x="-1" y="10"/>
            <a:ext cx="12192000" cy="6857990"/>
          </a:xfrm>
          <a:prstGeom prst="rect">
            <a:avLst/>
          </a:prstGeom>
          <a:noFill/>
        </p:spPr>
      </p:pic>
      <p:sp>
        <p:nvSpPr>
          <p:cNvPr id="2" name="Title 1">
            <a:extLst>
              <a:ext uri="{FF2B5EF4-FFF2-40B4-BE49-F238E27FC236}">
                <a16:creationId xmlns:a16="http://schemas.microsoft.com/office/drawing/2014/main" id="{467DDAAE-F189-F6F3-7883-0C967D7D2635}"/>
              </a:ext>
            </a:extLst>
          </p:cNvPr>
          <p:cNvSpPr>
            <a:spLocks noGrp="1"/>
          </p:cNvSpPr>
          <p:nvPr>
            <p:ph type="ctrTitle"/>
          </p:nvPr>
        </p:nvSpPr>
        <p:spPr>
          <a:xfrm>
            <a:off x="647700" y="1327354"/>
            <a:ext cx="5448300" cy="3435145"/>
          </a:xfrm>
        </p:spPr>
        <p:txBody>
          <a:bodyPr>
            <a:normAutofit/>
          </a:bodyPr>
          <a:lstStyle/>
          <a:p>
            <a:r>
              <a:rPr lang="en-US" dirty="0"/>
              <a:t>Thank you for listening. Any questions?</a:t>
            </a:r>
          </a:p>
        </p:txBody>
      </p:sp>
      <p:sp>
        <p:nvSpPr>
          <p:cNvPr id="9" name="Subtitle 2">
            <a:extLst>
              <a:ext uri="{FF2B5EF4-FFF2-40B4-BE49-F238E27FC236}">
                <a16:creationId xmlns:a16="http://schemas.microsoft.com/office/drawing/2014/main" id="{6008F35F-D16F-4570-858B-EF57288370AE}"/>
              </a:ext>
            </a:extLst>
          </p:cNvPr>
          <p:cNvSpPr>
            <a:spLocks noGrp="1"/>
          </p:cNvSpPr>
          <p:nvPr>
            <p:ph type="subTitle" idx="1"/>
          </p:nvPr>
        </p:nvSpPr>
        <p:spPr>
          <a:xfrm>
            <a:off x="647700" y="5075227"/>
            <a:ext cx="5448299" cy="1135073"/>
          </a:xfrm>
        </p:spPr>
        <p:txBody>
          <a:bodyPr vert="horz" lIns="91440" tIns="45720" rIns="91440" bIns="45720" rtlCol="0" anchor="t">
            <a:normAutofit/>
          </a:bodyPr>
          <a:lstStyle/>
          <a:p>
            <a:r>
              <a:rPr lang="en-US" dirty="0">
                <a:solidFill>
                  <a:srgbClr val="FFFFFF"/>
                </a:solidFill>
                <a:effectLst>
                  <a:outerShdw blurRad="38100" dist="38100" dir="2700000" algn="tl">
                    <a:srgbClr val="000000">
                      <a:alpha val="43137"/>
                    </a:srgbClr>
                  </a:outerShdw>
                </a:effectLst>
              </a:rPr>
              <a:t>Jay Budhai</a:t>
            </a:r>
          </a:p>
        </p:txBody>
      </p:sp>
      <p:sp>
        <p:nvSpPr>
          <p:cNvPr id="11" name="Date Placeholder 5">
            <a:extLst>
              <a:ext uri="{FF2B5EF4-FFF2-40B4-BE49-F238E27FC236}">
                <a16:creationId xmlns:a16="http://schemas.microsoft.com/office/drawing/2014/main" id="{D473ED7E-BC30-4C26-8A9B-4B3EBD2A9855}"/>
              </a:ext>
            </a:extLst>
          </p:cNvPr>
          <p:cNvSpPr>
            <a:spLocks noGrp="1"/>
          </p:cNvSpPr>
          <p:nvPr>
            <p:ph type="dt" sz="half" idx="10"/>
          </p:nvPr>
        </p:nvSpPr>
        <p:spPr>
          <a:xfrm>
            <a:off x="652371" y="6332538"/>
            <a:ext cx="3006492" cy="365125"/>
          </a:xfrm>
        </p:spPr>
        <p:txBody>
          <a:bodyPr/>
          <a:lstStyle/>
          <a:p>
            <a:pPr>
              <a:spcAft>
                <a:spcPts val="600"/>
              </a:spcAft>
            </a:pPr>
            <a:fld id="{1BA06C13-DAD5-438A-AB32-F56C545BFF95}" type="datetime1">
              <a:rPr lang="en-US" smtClean="0">
                <a:solidFill>
                  <a:srgbClr val="FFFFFF"/>
                </a:solidFill>
                <a:effectLst>
                  <a:outerShdw blurRad="38100" dist="38100" dir="2700000" algn="tl">
                    <a:srgbClr val="000000">
                      <a:alpha val="43137"/>
                    </a:srgbClr>
                  </a:outerShdw>
                </a:effectLst>
              </a:rPr>
              <a:pPr>
                <a:spcAft>
                  <a:spcPts val="600"/>
                </a:spcAft>
              </a:pPr>
              <a:t>5/18/2023</a:t>
            </a:fld>
            <a:endParaRPr lang="en-US">
              <a:solidFill>
                <a:srgbClr val="FFFFFF"/>
              </a:solidFill>
              <a:effectLst>
                <a:outerShdw blurRad="38100" dist="38100" dir="2700000" algn="tl">
                  <a:srgbClr val="000000">
                    <a:alpha val="43137"/>
                  </a:srgbClr>
                </a:outerShdw>
              </a:effectLst>
            </a:endParaRPr>
          </a:p>
        </p:txBody>
      </p:sp>
      <p:sp>
        <p:nvSpPr>
          <p:cNvPr id="15" name="Slide Number Placeholder 9">
            <a:extLst>
              <a:ext uri="{FF2B5EF4-FFF2-40B4-BE49-F238E27FC236}">
                <a16:creationId xmlns:a16="http://schemas.microsoft.com/office/drawing/2014/main" id="{1414B732-7187-427B-B84B-E95823CFE97C}"/>
              </a:ext>
            </a:extLst>
          </p:cNvPr>
          <p:cNvSpPr>
            <a:spLocks noGrp="1"/>
          </p:cNvSpPr>
          <p:nvPr>
            <p:ph type="sldNum" sz="quarter" idx="12"/>
          </p:nvPr>
        </p:nvSpPr>
        <p:spPr>
          <a:xfrm>
            <a:off x="11444747" y="6332538"/>
            <a:ext cx="539808" cy="365125"/>
          </a:xfrm>
        </p:spPr>
        <p:txBody>
          <a:bodyPr/>
          <a:lstStyle/>
          <a:p>
            <a:pPr>
              <a:spcAft>
                <a:spcPts val="600"/>
              </a:spcAft>
            </a:pPr>
            <a:fld id="{45C5C030-0550-4584-9C82-E35DF7DBC581}" type="slidenum">
              <a:rPr lang="en-US" smtClean="0">
                <a:solidFill>
                  <a:srgbClr val="FFFFFF"/>
                </a:solidFill>
                <a:effectLst>
                  <a:outerShdw blurRad="38100" dist="38100" dir="2700000" algn="tl">
                    <a:srgbClr val="000000">
                      <a:alpha val="43137"/>
                    </a:srgbClr>
                  </a:outerShdw>
                </a:effectLst>
              </a:rPr>
              <a:pPr>
                <a:spcAft>
                  <a:spcPts val="600"/>
                </a:spcAft>
              </a:pPr>
              <a:t>8</a:t>
            </a:fld>
            <a:endParaRPr lang="en-US">
              <a:solidFill>
                <a:srgbClr val="FFFFFF"/>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193785284"/>
      </p:ext>
    </p:extLst>
  </p:cSld>
  <p:clrMapOvr>
    <a:masterClrMapping/>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3C442-B056-23D2-789E-A15D9FD7ACD4}"/>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67B08DEC-81EE-9EE3-9628-6FBDA288B9D5}"/>
              </a:ext>
            </a:extLst>
          </p:cNvPr>
          <p:cNvSpPr>
            <a:spLocks noGrp="1"/>
          </p:cNvSpPr>
          <p:nvPr>
            <p:ph idx="1"/>
          </p:nvPr>
        </p:nvSpPr>
        <p:spPr/>
        <p:txBody>
          <a:bodyPr vert="horz" lIns="91440" tIns="45720" rIns="91440" bIns="45720" rtlCol="0" anchor="t">
            <a:noAutofit/>
          </a:bodyPr>
          <a:lstStyle/>
          <a:p>
            <a:r>
              <a:rPr lang="en-US" sz="1400" b="1" dirty="0">
                <a:latin typeface="Calibri"/>
                <a:cs typeface="Calibri"/>
              </a:rPr>
              <a:t>Amanda </a:t>
            </a:r>
            <a:r>
              <a:rPr lang="en-US" sz="1400" b="1" err="1">
                <a:latin typeface="Calibri"/>
                <a:cs typeface="Calibri"/>
              </a:rPr>
              <a:t>Nieweler</a:t>
            </a:r>
            <a:r>
              <a:rPr lang="en-US" sz="1400" b="1" dirty="0">
                <a:latin typeface="Calibri"/>
                <a:cs typeface="Calibri"/>
              </a:rPr>
              <a:t> (2022). Business Ethics vs. Corporate Social Responsibility: What’s the Difference? [online] Available at: </a:t>
            </a:r>
            <a:r>
              <a:rPr lang="en-US" sz="1400" b="1" dirty="0">
                <a:latin typeface="Calibri"/>
                <a:cs typeface="Calibri"/>
                <a:hlinkClick r:id="rId2">
                  <a:extLst>
                    <a:ext uri="{A12FA001-AC4F-418D-AE19-62706E023703}">
                      <ahyp:hlinkClr xmlns:ahyp="http://schemas.microsoft.com/office/drawing/2018/hyperlinkcolor" val="tx"/>
                    </a:ext>
                  </a:extLst>
                </a:hlinkClick>
              </a:rPr>
              <a:t>https://blog.whistleblowersecurity.com/blog/business-ethics-vs.-corporate-social-responsibility-whats-the-difference</a:t>
            </a:r>
            <a:r>
              <a:rPr lang="en-US" sz="1400" b="1" dirty="0">
                <a:latin typeface="Calibri"/>
                <a:cs typeface="Calibri"/>
              </a:rPr>
              <a:t>.</a:t>
            </a:r>
          </a:p>
          <a:p>
            <a:r>
              <a:rPr lang="en-US" sz="1400" b="1" dirty="0">
                <a:latin typeface="Calibri"/>
                <a:cs typeface="Calibri"/>
              </a:rPr>
              <a:t>Clarke, N. (2022). Could your business use a circular economy to be more sustainable? [online] Energy Saving Trust. Available at: https://energysavingtrust.org.uk/could-your-business-use-a-circular-economy-to-be-more-sustainable/#:~:text=Remanufacturing%20%E2%80%93%20Using%20recycled%20materials%20including [Accessed 18 May 2023].</a:t>
            </a:r>
          </a:p>
          <a:p>
            <a:r>
              <a:rPr lang="en-US" sz="1400" b="1" dirty="0">
                <a:latin typeface="Calibri"/>
                <a:cs typeface="Calibri"/>
              </a:rPr>
              <a:t>DS Smith (2023.). Why the Circular Economy is best for business - DS Smith. [online] Available at: https://www.dssmith.com/uk/sustainability/circular-economy-leadership/learn-about-the-circular-economy/what-is-the-circular-economy/why-the-circular-economy-is-best-for-business [Accessed 18 May 2023] </a:t>
            </a:r>
          </a:p>
          <a:p>
            <a:r>
              <a:rPr lang="en-US" sz="1400" b="1" dirty="0">
                <a:latin typeface="Calibri"/>
                <a:cs typeface="Calibri"/>
              </a:rPr>
              <a:t>Mckinsey (2017). Mapping the benefits of a circular economy | McKinsey. [online] www.mckinsey.com. Available at: </a:t>
            </a:r>
            <a:r>
              <a:rPr lang="en-US" sz="1400" b="1" dirty="0">
                <a:latin typeface="Calibri"/>
                <a:cs typeface="Calibri"/>
                <a:hlinkClick r:id="rId3">
                  <a:extLst>
                    <a:ext uri="{A12FA001-AC4F-418D-AE19-62706E023703}">
                      <ahyp:hlinkClr xmlns:ahyp="http://schemas.microsoft.com/office/drawing/2018/hyperlinkcolor" val="tx"/>
                    </a:ext>
                  </a:extLst>
                </a:hlinkClick>
              </a:rPr>
              <a:t>https://www.mckinsey.com/capabilities/sustainability/our-insights/mapping-the-benefits-of-a-circular-economy</a:t>
            </a:r>
            <a:r>
              <a:rPr lang="en-US" sz="1400" b="1" dirty="0">
                <a:latin typeface="Calibri"/>
                <a:cs typeface="Calibri"/>
              </a:rPr>
              <a:t>.</a:t>
            </a:r>
          </a:p>
          <a:p>
            <a:r>
              <a:rPr lang="en-US" sz="1400" b="1" dirty="0">
                <a:latin typeface="Calibri"/>
                <a:cs typeface="Calibri"/>
              </a:rPr>
              <a:t>UNDP(2017.). Cutting greenhouse gas emissions through circular economy actions in the buildings sector — European Environment Agency. [online] Available at: </a:t>
            </a:r>
            <a:r>
              <a:rPr lang="en-US" sz="1400" b="1" dirty="0">
                <a:latin typeface="Calibri"/>
                <a:cs typeface="Calibri"/>
                <a:hlinkClick r:id="rId4">
                  <a:extLst>
                    <a:ext uri="{A12FA001-AC4F-418D-AE19-62706E023703}">
                      <ahyp:hlinkClr xmlns:ahyp="http://schemas.microsoft.com/office/drawing/2018/hyperlinkcolor" val="tx"/>
                    </a:ext>
                  </a:extLst>
                </a:hlinkClick>
              </a:rPr>
              <a:t>https://www.eea.europa.eu/themes/climate/cutting-greenhouse-gas-emissions-through/cutting-greenhouse-gas-emissions-through#:~:text=The%20circular%20economy%20can%20contribute</a:t>
            </a:r>
            <a:r>
              <a:rPr lang="en-US" sz="1400" b="1" dirty="0">
                <a:latin typeface="Calibri"/>
                <a:cs typeface="Calibri"/>
              </a:rPr>
              <a:t>.</a:t>
            </a:r>
            <a:endParaRPr lang="en-US" sz="1400" b="1">
              <a:latin typeface="Calibri"/>
              <a:cs typeface="Calibri"/>
            </a:endParaRPr>
          </a:p>
          <a:p>
            <a:endParaRPr lang="en-US" sz="1400" b="1" dirty="0">
              <a:solidFill>
                <a:srgbClr val="2C3E50"/>
              </a:solidFill>
              <a:latin typeface="Calibri"/>
              <a:cs typeface="Calibri"/>
            </a:endParaRPr>
          </a:p>
          <a:p>
            <a:endParaRPr lang="en-US" sz="1400" dirty="0">
              <a:solidFill>
                <a:srgbClr val="2C3E50"/>
              </a:solidFill>
              <a:latin typeface="Calibri"/>
              <a:cs typeface="Calibri"/>
            </a:endParaRPr>
          </a:p>
          <a:p>
            <a:endParaRPr lang="en-US" sz="1400" dirty="0">
              <a:solidFill>
                <a:srgbClr val="2C3E50"/>
              </a:solidFill>
              <a:latin typeface="Calibri"/>
              <a:cs typeface="Calibri"/>
            </a:endParaRPr>
          </a:p>
          <a:p>
            <a:endParaRPr lang="en-US" sz="1400" dirty="0">
              <a:solidFill>
                <a:srgbClr val="2C3E50"/>
              </a:solidFill>
              <a:latin typeface="Calibri"/>
              <a:cs typeface="Calibri"/>
            </a:endParaRPr>
          </a:p>
          <a:p>
            <a:endParaRPr lang="en-US" sz="1400" dirty="0">
              <a:solidFill>
                <a:srgbClr val="2C3E50"/>
              </a:solidFill>
              <a:latin typeface="Calibri"/>
              <a:cs typeface="Calibri"/>
            </a:endParaRPr>
          </a:p>
        </p:txBody>
      </p:sp>
    </p:spTree>
    <p:extLst>
      <p:ext uri="{BB962C8B-B14F-4D97-AF65-F5344CB8AC3E}">
        <p14:creationId xmlns:p14="http://schemas.microsoft.com/office/powerpoint/2010/main" val="240869989"/>
      </p:ext>
    </p:extLst>
  </p:cSld>
  <p:clrMapOvr>
    <a:masterClrMapping/>
  </p:clrMapOvr>
</p:sld>
</file>

<file path=ppt/theme/theme1.xml><?xml version="1.0" encoding="utf-8"?>
<a:theme xmlns:a="http://schemas.openxmlformats.org/drawingml/2006/main" name="CitationVTI">
  <a:themeElements>
    <a:clrScheme name="AnalogousFromRegularSeed_2SEEDS">
      <a:dk1>
        <a:srgbClr val="000000"/>
      </a:dk1>
      <a:lt1>
        <a:srgbClr val="FFFFFF"/>
      </a:lt1>
      <a:dk2>
        <a:srgbClr val="41243D"/>
      </a:dk2>
      <a:lt2>
        <a:srgbClr val="E2E8E6"/>
      </a:lt2>
      <a:accent1>
        <a:srgbClr val="BC3053"/>
      </a:accent1>
      <a:accent2>
        <a:srgbClr val="CE429F"/>
      </a:accent2>
      <a:accent3>
        <a:srgbClr val="CE5942"/>
      </a:accent3>
      <a:accent4>
        <a:srgbClr val="2FB98E"/>
      </a:accent4>
      <a:accent5>
        <a:srgbClr val="3EB3C0"/>
      </a:accent5>
      <a:accent6>
        <a:srgbClr val="3073BC"/>
      </a:accent6>
      <a:hlink>
        <a:srgbClr val="31937A"/>
      </a:hlink>
      <a:folHlink>
        <a:srgbClr val="7F7F7F"/>
      </a:folHlink>
    </a:clrScheme>
    <a:fontScheme name="Grandview">
      <a:majorFont>
        <a:latin typeface="Grandview"/>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tationVTI" id="{4899D957-8B31-4AB5-A19D-CB0353FFB667}" vid="{430294D6-2412-4BD3-B567-F0976EA49313}"/>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9</Slides>
  <Notes>0</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CitationVTI</vt:lpstr>
      <vt:lpstr>GFUEL AND INNOVATING A CIRCULAR ECONOMY</vt:lpstr>
      <vt:lpstr>Reducing emmissions</vt:lpstr>
      <vt:lpstr>PRODUCT</vt:lpstr>
      <vt:lpstr>PowerPoint Presentation</vt:lpstr>
      <vt:lpstr>ethical</vt:lpstr>
      <vt:lpstr>Working together</vt:lpstr>
      <vt:lpstr>Let's get the ball rolling</vt:lpstr>
      <vt:lpstr>Thank you for listening. Any questions?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261</cp:revision>
  <dcterms:created xsi:type="dcterms:W3CDTF">2023-05-18T19:29:57Z</dcterms:created>
  <dcterms:modified xsi:type="dcterms:W3CDTF">2023-05-18T21:01:04Z</dcterms:modified>
</cp:coreProperties>
</file>