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0" r:id="rId1"/>
  </p:sldMasterIdLst>
  <p:notesMasterIdLst>
    <p:notesMasterId r:id="rId73"/>
  </p:notesMasterIdLst>
  <p:sldIdLst>
    <p:sldId id="256" r:id="rId2"/>
    <p:sldId id="384" r:id="rId3"/>
    <p:sldId id="257" r:id="rId4"/>
    <p:sldId id="259" r:id="rId5"/>
    <p:sldId id="385" r:id="rId6"/>
    <p:sldId id="263" r:id="rId7"/>
    <p:sldId id="261" r:id="rId8"/>
    <p:sldId id="269" r:id="rId9"/>
    <p:sldId id="262" r:id="rId10"/>
    <p:sldId id="264" r:id="rId11"/>
    <p:sldId id="270" r:id="rId12"/>
    <p:sldId id="265" r:id="rId13"/>
    <p:sldId id="383" r:id="rId14"/>
    <p:sldId id="388" r:id="rId15"/>
    <p:sldId id="268" r:id="rId16"/>
    <p:sldId id="267" r:id="rId17"/>
    <p:sldId id="266" r:id="rId18"/>
    <p:sldId id="377" r:id="rId19"/>
    <p:sldId id="378" r:id="rId20"/>
    <p:sldId id="379" r:id="rId21"/>
    <p:sldId id="380" r:id="rId22"/>
    <p:sldId id="260" r:id="rId23"/>
    <p:sldId id="391" r:id="rId24"/>
    <p:sldId id="286" r:id="rId25"/>
    <p:sldId id="273" r:id="rId26"/>
    <p:sldId id="274" r:id="rId27"/>
    <p:sldId id="275" r:id="rId28"/>
    <p:sldId id="276" r:id="rId29"/>
    <p:sldId id="392" r:id="rId30"/>
    <p:sldId id="393" r:id="rId31"/>
    <p:sldId id="394" r:id="rId32"/>
    <p:sldId id="395" r:id="rId33"/>
    <p:sldId id="396" r:id="rId34"/>
    <p:sldId id="397" r:id="rId35"/>
    <p:sldId id="382" r:id="rId36"/>
    <p:sldId id="398" r:id="rId37"/>
    <p:sldId id="399" r:id="rId38"/>
    <p:sldId id="277" r:id="rId39"/>
    <p:sldId id="278" r:id="rId40"/>
    <p:sldId id="279" r:id="rId41"/>
    <p:sldId id="280" r:id="rId42"/>
    <p:sldId id="281" r:id="rId43"/>
    <p:sldId id="284" r:id="rId44"/>
    <p:sldId id="285" r:id="rId45"/>
    <p:sldId id="282" r:id="rId46"/>
    <p:sldId id="283" r:id="rId47"/>
    <p:sldId id="287" r:id="rId48"/>
    <p:sldId id="288" r:id="rId49"/>
    <p:sldId id="401" r:id="rId50"/>
    <p:sldId id="402" r:id="rId51"/>
    <p:sldId id="404" r:id="rId52"/>
    <p:sldId id="405" r:id="rId53"/>
    <p:sldId id="406" r:id="rId54"/>
    <p:sldId id="407" r:id="rId55"/>
    <p:sldId id="408" r:id="rId56"/>
    <p:sldId id="409" r:id="rId57"/>
    <p:sldId id="410" r:id="rId58"/>
    <p:sldId id="411" r:id="rId59"/>
    <p:sldId id="412" r:id="rId60"/>
    <p:sldId id="413" r:id="rId61"/>
    <p:sldId id="414" r:id="rId62"/>
    <p:sldId id="271" r:id="rId63"/>
    <p:sldId id="415" r:id="rId64"/>
    <p:sldId id="416" r:id="rId65"/>
    <p:sldId id="417" r:id="rId66"/>
    <p:sldId id="418" r:id="rId67"/>
    <p:sldId id="419" r:id="rId68"/>
    <p:sldId id="420" r:id="rId69"/>
    <p:sldId id="421" r:id="rId70"/>
    <p:sldId id="400" r:id="rId71"/>
    <p:sldId id="289"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897"/>
  </p:normalViewPr>
  <p:slideViewPr>
    <p:cSldViewPr snapToGrid="0" snapToObjects="1">
      <p:cViewPr varScale="1">
        <p:scale>
          <a:sx n="116" d="100"/>
          <a:sy n="116" d="100"/>
        </p:scale>
        <p:origin x="35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1.png"/><Relationship Id="rId4" Type="http://schemas.openxmlformats.org/officeDocument/2006/relationships/image" Target="../media/image1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1.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FE6B98-C30E-4761-A39F-AC5B0CC0DB8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21D4CEC-E2F8-41C2-8AF6-02DFC5C0AD16}">
      <dgm:prSet/>
      <dgm:spPr/>
      <dgm:t>
        <a:bodyPr/>
        <a:lstStyle/>
        <a:p>
          <a:r>
            <a:rPr lang="en-US"/>
            <a:t>Three people take part in the experiment: “experimenter”, “learner” (“victim”) and “teacher”</a:t>
          </a:r>
        </a:p>
      </dgm:t>
    </dgm:pt>
    <dgm:pt modelId="{2E1D1721-064F-40BA-B9EA-5846DE5C0099}" type="parTrans" cxnId="{F7096D2F-7060-4FF8-9ABE-F0AC042442B1}">
      <dgm:prSet/>
      <dgm:spPr/>
      <dgm:t>
        <a:bodyPr/>
        <a:lstStyle/>
        <a:p>
          <a:endParaRPr lang="en-US"/>
        </a:p>
      </dgm:t>
    </dgm:pt>
    <dgm:pt modelId="{FBDCE529-6832-400B-85C5-34AF697DD06E}" type="sibTrans" cxnId="{F7096D2F-7060-4FF8-9ABE-F0AC042442B1}">
      <dgm:prSet/>
      <dgm:spPr/>
      <dgm:t>
        <a:bodyPr/>
        <a:lstStyle/>
        <a:p>
          <a:endParaRPr lang="en-US"/>
        </a:p>
      </dgm:t>
    </dgm:pt>
    <dgm:pt modelId="{7FAF85B7-33BC-41D7-A85B-80073B64F8F9}">
      <dgm:prSet/>
      <dgm:spPr/>
      <dgm:t>
        <a:bodyPr/>
        <a:lstStyle/>
        <a:p>
          <a:r>
            <a:rPr lang="en-US"/>
            <a:t>One “participant” in the study - the “learner” (“Mr. Wallace” - real name Bob McDonough) was a confederate of Milgram and one was the true subject - the “teacher”</a:t>
          </a:r>
        </a:p>
      </dgm:t>
    </dgm:pt>
    <dgm:pt modelId="{89C87FE9-2BCD-482B-AEBE-BDFE1BF78BE0}" type="parTrans" cxnId="{0B5BB147-2DEE-46C4-A1DA-07AFF3FA3848}">
      <dgm:prSet/>
      <dgm:spPr/>
      <dgm:t>
        <a:bodyPr/>
        <a:lstStyle/>
        <a:p>
          <a:endParaRPr lang="en-US"/>
        </a:p>
      </dgm:t>
    </dgm:pt>
    <dgm:pt modelId="{15C4A5AD-F4C3-4E26-97C1-7539B92A9289}" type="sibTrans" cxnId="{0B5BB147-2DEE-46C4-A1DA-07AFF3FA3848}">
      <dgm:prSet/>
      <dgm:spPr/>
      <dgm:t>
        <a:bodyPr/>
        <a:lstStyle/>
        <a:p>
          <a:endParaRPr lang="en-US"/>
        </a:p>
      </dgm:t>
    </dgm:pt>
    <dgm:pt modelId="{C7006B47-DC44-4EDA-91DC-D7EB79684E84}">
      <dgm:prSet/>
      <dgm:spPr/>
      <dgm:t>
        <a:bodyPr/>
        <a:lstStyle/>
        <a:p>
          <a:r>
            <a:rPr lang="en-US"/>
            <a:t>The “experimenter” – a stern biology teacher dressed in a grey technician’s coat</a:t>
          </a:r>
        </a:p>
      </dgm:t>
    </dgm:pt>
    <dgm:pt modelId="{FC94DA82-0C1C-4F74-B44A-EA662AEA3CD3}" type="parTrans" cxnId="{10B78B80-0243-470A-BD40-A7778E865B47}">
      <dgm:prSet/>
      <dgm:spPr/>
      <dgm:t>
        <a:bodyPr/>
        <a:lstStyle/>
        <a:p>
          <a:endParaRPr lang="en-US"/>
        </a:p>
      </dgm:t>
    </dgm:pt>
    <dgm:pt modelId="{D4606D98-5288-4C6B-AFD7-1FC3619F1EC4}" type="sibTrans" cxnId="{10B78B80-0243-470A-BD40-A7778E865B47}">
      <dgm:prSet/>
      <dgm:spPr/>
      <dgm:t>
        <a:bodyPr/>
        <a:lstStyle/>
        <a:p>
          <a:endParaRPr lang="en-US"/>
        </a:p>
      </dgm:t>
    </dgm:pt>
    <dgm:pt modelId="{001D767F-9799-4AD1-B3CF-40F04E4DCD60}">
      <dgm:prSet/>
      <dgm:spPr/>
      <dgm:t>
        <a:bodyPr/>
        <a:lstStyle/>
        <a:p>
          <a:r>
            <a:rPr lang="en-US"/>
            <a:t>The “learner” – a 47 year old actor</a:t>
          </a:r>
        </a:p>
      </dgm:t>
    </dgm:pt>
    <dgm:pt modelId="{C5524F0F-5451-4108-8376-B0FBB7CC4509}" type="parTrans" cxnId="{2CA7D92E-361C-4D1B-A193-DEB20640F997}">
      <dgm:prSet/>
      <dgm:spPr/>
      <dgm:t>
        <a:bodyPr/>
        <a:lstStyle/>
        <a:p>
          <a:endParaRPr lang="en-US"/>
        </a:p>
      </dgm:t>
    </dgm:pt>
    <dgm:pt modelId="{320C9D23-8D2D-464D-8E14-82EB70DACBFC}" type="sibTrans" cxnId="{2CA7D92E-361C-4D1B-A193-DEB20640F997}">
      <dgm:prSet/>
      <dgm:spPr/>
      <dgm:t>
        <a:bodyPr/>
        <a:lstStyle/>
        <a:p>
          <a:endParaRPr lang="en-US"/>
        </a:p>
      </dgm:t>
    </dgm:pt>
    <dgm:pt modelId="{AD5DDF9C-510A-4579-8385-93211CF2CA32}">
      <dgm:prSet/>
      <dgm:spPr/>
      <dgm:t>
        <a:bodyPr/>
        <a:lstStyle/>
        <a:p>
          <a:r>
            <a:rPr lang="en-US"/>
            <a:t>The “teacher” – volunteer told he was participating in an experiment in the study of memory and learning in different situations</a:t>
          </a:r>
        </a:p>
      </dgm:t>
    </dgm:pt>
    <dgm:pt modelId="{901E0A8A-22BA-495E-A55E-8A2B173211E2}" type="parTrans" cxnId="{14F4F409-D98A-4982-BEF0-120C5508F6D4}">
      <dgm:prSet/>
      <dgm:spPr/>
      <dgm:t>
        <a:bodyPr/>
        <a:lstStyle/>
        <a:p>
          <a:endParaRPr lang="en-US"/>
        </a:p>
      </dgm:t>
    </dgm:pt>
    <dgm:pt modelId="{EB831814-4F1F-4E08-8392-C8C239956594}" type="sibTrans" cxnId="{14F4F409-D98A-4982-BEF0-120C5508F6D4}">
      <dgm:prSet/>
      <dgm:spPr/>
      <dgm:t>
        <a:bodyPr/>
        <a:lstStyle/>
        <a:p>
          <a:endParaRPr lang="en-US"/>
        </a:p>
      </dgm:t>
    </dgm:pt>
    <dgm:pt modelId="{7C0752DB-5C8E-0748-982A-59C2B494ED2D}" type="pres">
      <dgm:prSet presAssocID="{75FE6B98-C30E-4761-A39F-AC5B0CC0DB8F}" presName="vert0" presStyleCnt="0">
        <dgm:presLayoutVars>
          <dgm:dir/>
          <dgm:animOne val="branch"/>
          <dgm:animLvl val="lvl"/>
        </dgm:presLayoutVars>
      </dgm:prSet>
      <dgm:spPr/>
      <dgm:t>
        <a:bodyPr/>
        <a:lstStyle/>
        <a:p>
          <a:endParaRPr lang="en-GB"/>
        </a:p>
      </dgm:t>
    </dgm:pt>
    <dgm:pt modelId="{65F28BAA-509E-5649-A6B4-C5A6FBD19CF2}" type="pres">
      <dgm:prSet presAssocID="{D21D4CEC-E2F8-41C2-8AF6-02DFC5C0AD16}" presName="thickLine" presStyleLbl="alignNode1" presStyleIdx="0" presStyleCnt="5"/>
      <dgm:spPr/>
    </dgm:pt>
    <dgm:pt modelId="{12B8FB08-277A-5140-8FB4-287918AF5F41}" type="pres">
      <dgm:prSet presAssocID="{D21D4CEC-E2F8-41C2-8AF6-02DFC5C0AD16}" presName="horz1" presStyleCnt="0"/>
      <dgm:spPr/>
    </dgm:pt>
    <dgm:pt modelId="{1D19195E-DF7A-C547-BEE8-B0BB91E14137}" type="pres">
      <dgm:prSet presAssocID="{D21D4CEC-E2F8-41C2-8AF6-02DFC5C0AD16}" presName="tx1" presStyleLbl="revTx" presStyleIdx="0" presStyleCnt="5"/>
      <dgm:spPr/>
      <dgm:t>
        <a:bodyPr/>
        <a:lstStyle/>
        <a:p>
          <a:endParaRPr lang="en-GB"/>
        </a:p>
      </dgm:t>
    </dgm:pt>
    <dgm:pt modelId="{20B6A932-2B3F-4942-97D3-76C324BB4C48}" type="pres">
      <dgm:prSet presAssocID="{D21D4CEC-E2F8-41C2-8AF6-02DFC5C0AD16}" presName="vert1" presStyleCnt="0"/>
      <dgm:spPr/>
    </dgm:pt>
    <dgm:pt modelId="{824984A3-79E0-1449-8322-907F15FB4E94}" type="pres">
      <dgm:prSet presAssocID="{7FAF85B7-33BC-41D7-A85B-80073B64F8F9}" presName="thickLine" presStyleLbl="alignNode1" presStyleIdx="1" presStyleCnt="5"/>
      <dgm:spPr/>
    </dgm:pt>
    <dgm:pt modelId="{C2A541C9-8775-3247-A6AB-91DACA57D485}" type="pres">
      <dgm:prSet presAssocID="{7FAF85B7-33BC-41D7-A85B-80073B64F8F9}" presName="horz1" presStyleCnt="0"/>
      <dgm:spPr/>
    </dgm:pt>
    <dgm:pt modelId="{A09174DE-1A19-814E-880A-3EDD103296B0}" type="pres">
      <dgm:prSet presAssocID="{7FAF85B7-33BC-41D7-A85B-80073B64F8F9}" presName="tx1" presStyleLbl="revTx" presStyleIdx="1" presStyleCnt="5"/>
      <dgm:spPr/>
      <dgm:t>
        <a:bodyPr/>
        <a:lstStyle/>
        <a:p>
          <a:endParaRPr lang="en-GB"/>
        </a:p>
      </dgm:t>
    </dgm:pt>
    <dgm:pt modelId="{01C26589-63B8-0641-8E45-6F49DDBBDF3C}" type="pres">
      <dgm:prSet presAssocID="{7FAF85B7-33BC-41D7-A85B-80073B64F8F9}" presName="vert1" presStyleCnt="0"/>
      <dgm:spPr/>
    </dgm:pt>
    <dgm:pt modelId="{118E2BDC-E90D-DD49-9213-8537BBA2702D}" type="pres">
      <dgm:prSet presAssocID="{C7006B47-DC44-4EDA-91DC-D7EB79684E84}" presName="thickLine" presStyleLbl="alignNode1" presStyleIdx="2" presStyleCnt="5"/>
      <dgm:spPr/>
    </dgm:pt>
    <dgm:pt modelId="{6B70E625-5D0D-CF48-B97E-C585CFBFCA27}" type="pres">
      <dgm:prSet presAssocID="{C7006B47-DC44-4EDA-91DC-D7EB79684E84}" presName="horz1" presStyleCnt="0"/>
      <dgm:spPr/>
    </dgm:pt>
    <dgm:pt modelId="{381C4067-1154-944F-B8D4-AE1E6FDAAC8C}" type="pres">
      <dgm:prSet presAssocID="{C7006B47-DC44-4EDA-91DC-D7EB79684E84}" presName="tx1" presStyleLbl="revTx" presStyleIdx="2" presStyleCnt="5"/>
      <dgm:spPr/>
      <dgm:t>
        <a:bodyPr/>
        <a:lstStyle/>
        <a:p>
          <a:endParaRPr lang="en-GB"/>
        </a:p>
      </dgm:t>
    </dgm:pt>
    <dgm:pt modelId="{297A4839-4214-4F45-A300-FEA3686ED831}" type="pres">
      <dgm:prSet presAssocID="{C7006B47-DC44-4EDA-91DC-D7EB79684E84}" presName="vert1" presStyleCnt="0"/>
      <dgm:spPr/>
    </dgm:pt>
    <dgm:pt modelId="{F8709FA7-F505-954F-A962-A7D5AA54511F}" type="pres">
      <dgm:prSet presAssocID="{001D767F-9799-4AD1-B3CF-40F04E4DCD60}" presName="thickLine" presStyleLbl="alignNode1" presStyleIdx="3" presStyleCnt="5"/>
      <dgm:spPr/>
    </dgm:pt>
    <dgm:pt modelId="{B6F0608D-53B0-B144-AFCD-1E9951C082EC}" type="pres">
      <dgm:prSet presAssocID="{001D767F-9799-4AD1-B3CF-40F04E4DCD60}" presName="horz1" presStyleCnt="0"/>
      <dgm:spPr/>
    </dgm:pt>
    <dgm:pt modelId="{FE9A7164-4ED0-F04D-82F1-15776531016A}" type="pres">
      <dgm:prSet presAssocID="{001D767F-9799-4AD1-B3CF-40F04E4DCD60}" presName="tx1" presStyleLbl="revTx" presStyleIdx="3" presStyleCnt="5"/>
      <dgm:spPr/>
      <dgm:t>
        <a:bodyPr/>
        <a:lstStyle/>
        <a:p>
          <a:endParaRPr lang="en-GB"/>
        </a:p>
      </dgm:t>
    </dgm:pt>
    <dgm:pt modelId="{3E166DFE-FE10-0543-B2FB-6FF43685539B}" type="pres">
      <dgm:prSet presAssocID="{001D767F-9799-4AD1-B3CF-40F04E4DCD60}" presName="vert1" presStyleCnt="0"/>
      <dgm:spPr/>
    </dgm:pt>
    <dgm:pt modelId="{80D5C080-6623-1541-8FB7-3DA606B705C2}" type="pres">
      <dgm:prSet presAssocID="{AD5DDF9C-510A-4579-8385-93211CF2CA32}" presName="thickLine" presStyleLbl="alignNode1" presStyleIdx="4" presStyleCnt="5"/>
      <dgm:spPr/>
    </dgm:pt>
    <dgm:pt modelId="{0169C9C2-9BB8-7449-AB5B-18071170380C}" type="pres">
      <dgm:prSet presAssocID="{AD5DDF9C-510A-4579-8385-93211CF2CA32}" presName="horz1" presStyleCnt="0"/>
      <dgm:spPr/>
    </dgm:pt>
    <dgm:pt modelId="{979C1607-B680-8346-BDEB-6CB38AA0CAE8}" type="pres">
      <dgm:prSet presAssocID="{AD5DDF9C-510A-4579-8385-93211CF2CA32}" presName="tx1" presStyleLbl="revTx" presStyleIdx="4" presStyleCnt="5"/>
      <dgm:spPr/>
      <dgm:t>
        <a:bodyPr/>
        <a:lstStyle/>
        <a:p>
          <a:endParaRPr lang="en-GB"/>
        </a:p>
      </dgm:t>
    </dgm:pt>
    <dgm:pt modelId="{748230CC-65E1-A448-A7FD-2FF280686F48}" type="pres">
      <dgm:prSet presAssocID="{AD5DDF9C-510A-4579-8385-93211CF2CA32}" presName="vert1" presStyleCnt="0"/>
      <dgm:spPr/>
    </dgm:pt>
  </dgm:ptLst>
  <dgm:cxnLst>
    <dgm:cxn modelId="{875A6AAA-1943-F94C-9B89-D57DA54CFE79}" type="presOf" srcId="{AD5DDF9C-510A-4579-8385-93211CF2CA32}" destId="{979C1607-B680-8346-BDEB-6CB38AA0CAE8}" srcOrd="0" destOrd="0" presId="urn:microsoft.com/office/officeart/2008/layout/LinedList"/>
    <dgm:cxn modelId="{4F0F17C9-7E01-C947-AF70-0B78CEB83A6B}" type="presOf" srcId="{C7006B47-DC44-4EDA-91DC-D7EB79684E84}" destId="{381C4067-1154-944F-B8D4-AE1E6FDAAC8C}" srcOrd="0" destOrd="0" presId="urn:microsoft.com/office/officeart/2008/layout/LinedList"/>
    <dgm:cxn modelId="{2CA7D92E-361C-4D1B-A193-DEB20640F997}" srcId="{75FE6B98-C30E-4761-A39F-AC5B0CC0DB8F}" destId="{001D767F-9799-4AD1-B3CF-40F04E4DCD60}" srcOrd="3" destOrd="0" parTransId="{C5524F0F-5451-4108-8376-B0FBB7CC4509}" sibTransId="{320C9D23-8D2D-464D-8E14-82EB70DACBFC}"/>
    <dgm:cxn modelId="{5F64BD42-01E0-444E-9B08-F7BA5E338E3D}" type="presOf" srcId="{7FAF85B7-33BC-41D7-A85B-80073B64F8F9}" destId="{A09174DE-1A19-814E-880A-3EDD103296B0}" srcOrd="0" destOrd="0" presId="urn:microsoft.com/office/officeart/2008/layout/LinedList"/>
    <dgm:cxn modelId="{37E18800-143C-C444-9EF8-9DAC0CE060A0}" type="presOf" srcId="{D21D4CEC-E2F8-41C2-8AF6-02DFC5C0AD16}" destId="{1D19195E-DF7A-C547-BEE8-B0BB91E14137}" srcOrd="0" destOrd="0" presId="urn:microsoft.com/office/officeart/2008/layout/LinedList"/>
    <dgm:cxn modelId="{A1B5B0F5-07E2-5445-94A2-1AE1BB9E7E11}" type="presOf" srcId="{75FE6B98-C30E-4761-A39F-AC5B0CC0DB8F}" destId="{7C0752DB-5C8E-0748-982A-59C2B494ED2D}" srcOrd="0" destOrd="0" presId="urn:microsoft.com/office/officeart/2008/layout/LinedList"/>
    <dgm:cxn modelId="{10B78B80-0243-470A-BD40-A7778E865B47}" srcId="{75FE6B98-C30E-4761-A39F-AC5B0CC0DB8F}" destId="{C7006B47-DC44-4EDA-91DC-D7EB79684E84}" srcOrd="2" destOrd="0" parTransId="{FC94DA82-0C1C-4F74-B44A-EA662AEA3CD3}" sibTransId="{D4606D98-5288-4C6B-AFD7-1FC3619F1EC4}"/>
    <dgm:cxn modelId="{14F4F409-D98A-4982-BEF0-120C5508F6D4}" srcId="{75FE6B98-C30E-4761-A39F-AC5B0CC0DB8F}" destId="{AD5DDF9C-510A-4579-8385-93211CF2CA32}" srcOrd="4" destOrd="0" parTransId="{901E0A8A-22BA-495E-A55E-8A2B173211E2}" sibTransId="{EB831814-4F1F-4E08-8392-C8C239956594}"/>
    <dgm:cxn modelId="{0B5BB147-2DEE-46C4-A1DA-07AFF3FA3848}" srcId="{75FE6B98-C30E-4761-A39F-AC5B0CC0DB8F}" destId="{7FAF85B7-33BC-41D7-A85B-80073B64F8F9}" srcOrd="1" destOrd="0" parTransId="{89C87FE9-2BCD-482B-AEBE-BDFE1BF78BE0}" sibTransId="{15C4A5AD-F4C3-4E26-97C1-7539B92A9289}"/>
    <dgm:cxn modelId="{F7096D2F-7060-4FF8-9ABE-F0AC042442B1}" srcId="{75FE6B98-C30E-4761-A39F-AC5B0CC0DB8F}" destId="{D21D4CEC-E2F8-41C2-8AF6-02DFC5C0AD16}" srcOrd="0" destOrd="0" parTransId="{2E1D1721-064F-40BA-B9EA-5846DE5C0099}" sibTransId="{FBDCE529-6832-400B-85C5-34AF697DD06E}"/>
    <dgm:cxn modelId="{B356FF86-0F9B-1845-A08F-E7766EEAEEEA}" type="presOf" srcId="{001D767F-9799-4AD1-B3CF-40F04E4DCD60}" destId="{FE9A7164-4ED0-F04D-82F1-15776531016A}" srcOrd="0" destOrd="0" presId="urn:microsoft.com/office/officeart/2008/layout/LinedList"/>
    <dgm:cxn modelId="{7921AAE1-17B6-1547-9F4B-F98CE8B67E02}" type="presParOf" srcId="{7C0752DB-5C8E-0748-982A-59C2B494ED2D}" destId="{65F28BAA-509E-5649-A6B4-C5A6FBD19CF2}" srcOrd="0" destOrd="0" presId="urn:microsoft.com/office/officeart/2008/layout/LinedList"/>
    <dgm:cxn modelId="{E77F82AC-567E-0D4D-92E3-153E249E00FB}" type="presParOf" srcId="{7C0752DB-5C8E-0748-982A-59C2B494ED2D}" destId="{12B8FB08-277A-5140-8FB4-287918AF5F41}" srcOrd="1" destOrd="0" presId="urn:microsoft.com/office/officeart/2008/layout/LinedList"/>
    <dgm:cxn modelId="{C7BBBCC1-FA5F-634C-A725-32C750D70320}" type="presParOf" srcId="{12B8FB08-277A-5140-8FB4-287918AF5F41}" destId="{1D19195E-DF7A-C547-BEE8-B0BB91E14137}" srcOrd="0" destOrd="0" presId="urn:microsoft.com/office/officeart/2008/layout/LinedList"/>
    <dgm:cxn modelId="{7BBAE882-33A6-FD49-9918-FCBEA547DA0F}" type="presParOf" srcId="{12B8FB08-277A-5140-8FB4-287918AF5F41}" destId="{20B6A932-2B3F-4942-97D3-76C324BB4C48}" srcOrd="1" destOrd="0" presId="urn:microsoft.com/office/officeart/2008/layout/LinedList"/>
    <dgm:cxn modelId="{D0D54C50-6478-A74A-98E5-3CFE50302155}" type="presParOf" srcId="{7C0752DB-5C8E-0748-982A-59C2B494ED2D}" destId="{824984A3-79E0-1449-8322-907F15FB4E94}" srcOrd="2" destOrd="0" presId="urn:microsoft.com/office/officeart/2008/layout/LinedList"/>
    <dgm:cxn modelId="{FBB65B6D-1328-B64E-B567-9978D4BABF94}" type="presParOf" srcId="{7C0752DB-5C8E-0748-982A-59C2B494ED2D}" destId="{C2A541C9-8775-3247-A6AB-91DACA57D485}" srcOrd="3" destOrd="0" presId="urn:microsoft.com/office/officeart/2008/layout/LinedList"/>
    <dgm:cxn modelId="{C7DEB572-6F4C-5040-AD87-F2B28954A9EE}" type="presParOf" srcId="{C2A541C9-8775-3247-A6AB-91DACA57D485}" destId="{A09174DE-1A19-814E-880A-3EDD103296B0}" srcOrd="0" destOrd="0" presId="urn:microsoft.com/office/officeart/2008/layout/LinedList"/>
    <dgm:cxn modelId="{8AB16C8A-ECFF-FE47-BD23-AC4DC6470456}" type="presParOf" srcId="{C2A541C9-8775-3247-A6AB-91DACA57D485}" destId="{01C26589-63B8-0641-8E45-6F49DDBBDF3C}" srcOrd="1" destOrd="0" presId="urn:microsoft.com/office/officeart/2008/layout/LinedList"/>
    <dgm:cxn modelId="{970C2303-04AB-AE49-AF99-43B80F8B018B}" type="presParOf" srcId="{7C0752DB-5C8E-0748-982A-59C2B494ED2D}" destId="{118E2BDC-E90D-DD49-9213-8537BBA2702D}" srcOrd="4" destOrd="0" presId="urn:microsoft.com/office/officeart/2008/layout/LinedList"/>
    <dgm:cxn modelId="{4021AB46-1A24-8240-8A78-C6B04C7498F1}" type="presParOf" srcId="{7C0752DB-5C8E-0748-982A-59C2B494ED2D}" destId="{6B70E625-5D0D-CF48-B97E-C585CFBFCA27}" srcOrd="5" destOrd="0" presId="urn:microsoft.com/office/officeart/2008/layout/LinedList"/>
    <dgm:cxn modelId="{13254EF4-D78B-B24B-8A4F-34B68338DB51}" type="presParOf" srcId="{6B70E625-5D0D-CF48-B97E-C585CFBFCA27}" destId="{381C4067-1154-944F-B8D4-AE1E6FDAAC8C}" srcOrd="0" destOrd="0" presId="urn:microsoft.com/office/officeart/2008/layout/LinedList"/>
    <dgm:cxn modelId="{04E4C9A5-725F-B841-9826-9416CEDAE684}" type="presParOf" srcId="{6B70E625-5D0D-CF48-B97E-C585CFBFCA27}" destId="{297A4839-4214-4F45-A300-FEA3686ED831}" srcOrd="1" destOrd="0" presId="urn:microsoft.com/office/officeart/2008/layout/LinedList"/>
    <dgm:cxn modelId="{BD7A7210-2E6E-BE45-8391-16DC9DFF2F83}" type="presParOf" srcId="{7C0752DB-5C8E-0748-982A-59C2B494ED2D}" destId="{F8709FA7-F505-954F-A962-A7D5AA54511F}" srcOrd="6" destOrd="0" presId="urn:microsoft.com/office/officeart/2008/layout/LinedList"/>
    <dgm:cxn modelId="{5F70F529-DD0B-474F-B678-EE79ACB4177F}" type="presParOf" srcId="{7C0752DB-5C8E-0748-982A-59C2B494ED2D}" destId="{B6F0608D-53B0-B144-AFCD-1E9951C082EC}" srcOrd="7" destOrd="0" presId="urn:microsoft.com/office/officeart/2008/layout/LinedList"/>
    <dgm:cxn modelId="{7FF30AF9-7481-5E47-997B-2E015F56CBE1}" type="presParOf" srcId="{B6F0608D-53B0-B144-AFCD-1E9951C082EC}" destId="{FE9A7164-4ED0-F04D-82F1-15776531016A}" srcOrd="0" destOrd="0" presId="urn:microsoft.com/office/officeart/2008/layout/LinedList"/>
    <dgm:cxn modelId="{3893B270-7E21-EA40-86EF-48D34FD27044}" type="presParOf" srcId="{B6F0608D-53B0-B144-AFCD-1E9951C082EC}" destId="{3E166DFE-FE10-0543-B2FB-6FF43685539B}" srcOrd="1" destOrd="0" presId="urn:microsoft.com/office/officeart/2008/layout/LinedList"/>
    <dgm:cxn modelId="{1F3D1B13-941C-8C44-BDC3-AE3E0ACCBB67}" type="presParOf" srcId="{7C0752DB-5C8E-0748-982A-59C2B494ED2D}" destId="{80D5C080-6623-1541-8FB7-3DA606B705C2}" srcOrd="8" destOrd="0" presId="urn:microsoft.com/office/officeart/2008/layout/LinedList"/>
    <dgm:cxn modelId="{B70C6BE7-6A5B-A44C-9ECB-709ACFF37833}" type="presParOf" srcId="{7C0752DB-5C8E-0748-982A-59C2B494ED2D}" destId="{0169C9C2-9BB8-7449-AB5B-18071170380C}" srcOrd="9" destOrd="0" presId="urn:microsoft.com/office/officeart/2008/layout/LinedList"/>
    <dgm:cxn modelId="{F137613F-E7B2-6F45-AD1C-0FE33E231348}" type="presParOf" srcId="{0169C9C2-9BB8-7449-AB5B-18071170380C}" destId="{979C1607-B680-8346-BDEB-6CB38AA0CAE8}" srcOrd="0" destOrd="0" presId="urn:microsoft.com/office/officeart/2008/layout/LinedList"/>
    <dgm:cxn modelId="{C1C8624B-A970-294D-AD34-99866C1BBBCD}" type="presParOf" srcId="{0169C9C2-9BB8-7449-AB5B-18071170380C}" destId="{748230CC-65E1-A448-A7FD-2FF280686F4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CC75BD-4771-4DFB-A1B9-970F68A0D12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293D668-FC7D-4D27-9405-E9C32D9C3236}">
      <dgm:prSet/>
      <dgm:spPr/>
      <dgm:t>
        <a:bodyPr/>
        <a:lstStyle/>
        <a:p>
          <a:r>
            <a:rPr lang="en-US"/>
            <a:t>The “learner” never received the shocks</a:t>
          </a:r>
        </a:p>
      </dgm:t>
    </dgm:pt>
    <dgm:pt modelId="{736C6C14-6CD8-45B0-9AB2-BAE4203F124E}" type="parTrans" cxnId="{5D717F54-61D9-4F15-8317-702B5EA9C6EB}">
      <dgm:prSet/>
      <dgm:spPr/>
      <dgm:t>
        <a:bodyPr/>
        <a:lstStyle/>
        <a:p>
          <a:endParaRPr lang="en-US"/>
        </a:p>
      </dgm:t>
    </dgm:pt>
    <dgm:pt modelId="{E63B4666-9A61-428C-9F75-C9AAD31F7C2A}" type="sibTrans" cxnId="{5D717F54-61D9-4F15-8317-702B5EA9C6EB}">
      <dgm:prSet/>
      <dgm:spPr/>
      <dgm:t>
        <a:bodyPr/>
        <a:lstStyle/>
        <a:p>
          <a:endParaRPr lang="en-US"/>
        </a:p>
      </dgm:t>
    </dgm:pt>
    <dgm:pt modelId="{625327F8-19AC-40ED-BAE5-970C57EFA3D2}">
      <dgm:prSet/>
      <dgm:spPr/>
      <dgm:t>
        <a:bodyPr/>
        <a:lstStyle/>
        <a:p>
          <a:r>
            <a:rPr lang="en-US"/>
            <a:t>A tape recorder played prerecorded sounds of suffering for each shock level</a:t>
          </a:r>
        </a:p>
      </dgm:t>
    </dgm:pt>
    <dgm:pt modelId="{113E1971-0D0F-485F-8E4A-9390C95BA6B4}" type="parTrans" cxnId="{462503F3-AB83-4676-86B2-47FEB53EFB37}">
      <dgm:prSet/>
      <dgm:spPr/>
      <dgm:t>
        <a:bodyPr/>
        <a:lstStyle/>
        <a:p>
          <a:endParaRPr lang="en-US"/>
        </a:p>
      </dgm:t>
    </dgm:pt>
    <dgm:pt modelId="{3265ABB7-0990-450A-B208-341B81B3B5FD}" type="sibTrans" cxnId="{462503F3-AB83-4676-86B2-47FEB53EFB37}">
      <dgm:prSet/>
      <dgm:spPr/>
      <dgm:t>
        <a:bodyPr/>
        <a:lstStyle/>
        <a:p>
          <a:endParaRPr lang="en-US"/>
        </a:p>
      </dgm:t>
    </dgm:pt>
    <dgm:pt modelId="{387D24F8-166B-4811-B939-52609B617611}">
      <dgm:prSet/>
      <dgm:spPr/>
      <dgm:t>
        <a:bodyPr/>
        <a:lstStyle/>
        <a:p>
          <a:r>
            <a:rPr lang="en-US"/>
            <a:t>After a number of voltage increases the actor would bang on the wall</a:t>
          </a:r>
        </a:p>
      </dgm:t>
    </dgm:pt>
    <dgm:pt modelId="{2FD66A00-6D94-480A-AA38-5166CE4B0F46}" type="parTrans" cxnId="{CB82481C-692F-486A-9A0F-7C9AEA881662}">
      <dgm:prSet/>
      <dgm:spPr/>
      <dgm:t>
        <a:bodyPr/>
        <a:lstStyle/>
        <a:p>
          <a:endParaRPr lang="en-US"/>
        </a:p>
      </dgm:t>
    </dgm:pt>
    <dgm:pt modelId="{429B3D71-80A7-47CF-A512-45AA253AA608}" type="sibTrans" cxnId="{CB82481C-692F-486A-9A0F-7C9AEA881662}">
      <dgm:prSet/>
      <dgm:spPr/>
      <dgm:t>
        <a:bodyPr/>
        <a:lstStyle/>
        <a:p>
          <a:endParaRPr lang="en-US"/>
        </a:p>
      </dgm:t>
    </dgm:pt>
    <dgm:pt modelId="{5058150C-B3B9-4D27-A492-F052D817B988}">
      <dgm:prSet/>
      <dgm:spPr/>
      <dgm:t>
        <a:bodyPr/>
        <a:lstStyle/>
        <a:p>
          <a:r>
            <a:rPr lang="en-US" dirty="0"/>
            <a:t>After several times banging on the wall and complaining about a heart condition, he would stop responding (faking death)</a:t>
          </a:r>
        </a:p>
      </dgm:t>
    </dgm:pt>
    <dgm:pt modelId="{7A719F38-753E-4166-9602-C3C5E0BF552C}" type="parTrans" cxnId="{6F1F9883-6FC3-4CB8-8BE7-4C622940E699}">
      <dgm:prSet/>
      <dgm:spPr/>
      <dgm:t>
        <a:bodyPr/>
        <a:lstStyle/>
        <a:p>
          <a:endParaRPr lang="en-US"/>
        </a:p>
      </dgm:t>
    </dgm:pt>
    <dgm:pt modelId="{4239420A-D6E9-42F3-AEE5-EC5B53A0FD4B}" type="sibTrans" cxnId="{6F1F9883-6FC3-4CB8-8BE7-4C622940E699}">
      <dgm:prSet/>
      <dgm:spPr/>
      <dgm:t>
        <a:bodyPr/>
        <a:lstStyle/>
        <a:p>
          <a:endParaRPr lang="en-US"/>
        </a:p>
      </dgm:t>
    </dgm:pt>
    <dgm:pt modelId="{85796943-EEAB-334E-8D31-CB8504BC7B2E}" type="pres">
      <dgm:prSet presAssocID="{41CC75BD-4771-4DFB-A1B9-970F68A0D120}" presName="vert0" presStyleCnt="0">
        <dgm:presLayoutVars>
          <dgm:dir/>
          <dgm:animOne val="branch"/>
          <dgm:animLvl val="lvl"/>
        </dgm:presLayoutVars>
      </dgm:prSet>
      <dgm:spPr/>
      <dgm:t>
        <a:bodyPr/>
        <a:lstStyle/>
        <a:p>
          <a:endParaRPr lang="en-GB"/>
        </a:p>
      </dgm:t>
    </dgm:pt>
    <dgm:pt modelId="{8D205AA9-C1AF-2545-B462-65221FC8908E}" type="pres">
      <dgm:prSet presAssocID="{6293D668-FC7D-4D27-9405-E9C32D9C3236}" presName="thickLine" presStyleLbl="alignNode1" presStyleIdx="0" presStyleCnt="4"/>
      <dgm:spPr/>
    </dgm:pt>
    <dgm:pt modelId="{866E783E-EAF3-DE45-A11E-B7ECCFBCB5DA}" type="pres">
      <dgm:prSet presAssocID="{6293D668-FC7D-4D27-9405-E9C32D9C3236}" presName="horz1" presStyleCnt="0"/>
      <dgm:spPr/>
    </dgm:pt>
    <dgm:pt modelId="{34894A30-CB69-4946-B57B-6E5374329055}" type="pres">
      <dgm:prSet presAssocID="{6293D668-FC7D-4D27-9405-E9C32D9C3236}" presName="tx1" presStyleLbl="revTx" presStyleIdx="0" presStyleCnt="4"/>
      <dgm:spPr/>
      <dgm:t>
        <a:bodyPr/>
        <a:lstStyle/>
        <a:p>
          <a:endParaRPr lang="en-GB"/>
        </a:p>
      </dgm:t>
    </dgm:pt>
    <dgm:pt modelId="{7762DF27-AF53-7948-A5C3-26CCBA5E84E8}" type="pres">
      <dgm:prSet presAssocID="{6293D668-FC7D-4D27-9405-E9C32D9C3236}" presName="vert1" presStyleCnt="0"/>
      <dgm:spPr/>
    </dgm:pt>
    <dgm:pt modelId="{F3E57639-6B24-7249-A10D-862952DC6D4E}" type="pres">
      <dgm:prSet presAssocID="{625327F8-19AC-40ED-BAE5-970C57EFA3D2}" presName="thickLine" presStyleLbl="alignNode1" presStyleIdx="1" presStyleCnt="4"/>
      <dgm:spPr/>
    </dgm:pt>
    <dgm:pt modelId="{F5F219B1-6BE9-D447-814D-42DC64C4BCB0}" type="pres">
      <dgm:prSet presAssocID="{625327F8-19AC-40ED-BAE5-970C57EFA3D2}" presName="horz1" presStyleCnt="0"/>
      <dgm:spPr/>
    </dgm:pt>
    <dgm:pt modelId="{F5AC4BF4-6A25-394C-80E8-8997345E7A73}" type="pres">
      <dgm:prSet presAssocID="{625327F8-19AC-40ED-BAE5-970C57EFA3D2}" presName="tx1" presStyleLbl="revTx" presStyleIdx="1" presStyleCnt="4"/>
      <dgm:spPr/>
      <dgm:t>
        <a:bodyPr/>
        <a:lstStyle/>
        <a:p>
          <a:endParaRPr lang="en-GB"/>
        </a:p>
      </dgm:t>
    </dgm:pt>
    <dgm:pt modelId="{B6D20711-0C01-6F40-8B29-284C5688D28F}" type="pres">
      <dgm:prSet presAssocID="{625327F8-19AC-40ED-BAE5-970C57EFA3D2}" presName="vert1" presStyleCnt="0"/>
      <dgm:spPr/>
    </dgm:pt>
    <dgm:pt modelId="{08934C45-13C7-A641-8476-357159203568}" type="pres">
      <dgm:prSet presAssocID="{387D24F8-166B-4811-B939-52609B617611}" presName="thickLine" presStyleLbl="alignNode1" presStyleIdx="2" presStyleCnt="4"/>
      <dgm:spPr/>
    </dgm:pt>
    <dgm:pt modelId="{15F4AC82-F244-6F4D-9F98-7BC295702311}" type="pres">
      <dgm:prSet presAssocID="{387D24F8-166B-4811-B939-52609B617611}" presName="horz1" presStyleCnt="0"/>
      <dgm:spPr/>
    </dgm:pt>
    <dgm:pt modelId="{8A2B655E-FA27-B546-8062-C3644D35F03A}" type="pres">
      <dgm:prSet presAssocID="{387D24F8-166B-4811-B939-52609B617611}" presName="tx1" presStyleLbl="revTx" presStyleIdx="2" presStyleCnt="4"/>
      <dgm:spPr/>
      <dgm:t>
        <a:bodyPr/>
        <a:lstStyle/>
        <a:p>
          <a:endParaRPr lang="en-GB"/>
        </a:p>
      </dgm:t>
    </dgm:pt>
    <dgm:pt modelId="{CACC7A51-FF9D-294E-8EAE-2D827C1F3962}" type="pres">
      <dgm:prSet presAssocID="{387D24F8-166B-4811-B939-52609B617611}" presName="vert1" presStyleCnt="0"/>
      <dgm:spPr/>
    </dgm:pt>
    <dgm:pt modelId="{2D2522D9-A47A-8F4E-9A6F-3972C5E4FB83}" type="pres">
      <dgm:prSet presAssocID="{5058150C-B3B9-4D27-A492-F052D817B988}" presName="thickLine" presStyleLbl="alignNode1" presStyleIdx="3" presStyleCnt="4"/>
      <dgm:spPr/>
    </dgm:pt>
    <dgm:pt modelId="{F5AD47B5-14C6-C94A-BBB6-6D58F0E17DD1}" type="pres">
      <dgm:prSet presAssocID="{5058150C-B3B9-4D27-A492-F052D817B988}" presName="horz1" presStyleCnt="0"/>
      <dgm:spPr/>
    </dgm:pt>
    <dgm:pt modelId="{D7B47E08-8AEC-8148-BD56-EABC3A305E4A}" type="pres">
      <dgm:prSet presAssocID="{5058150C-B3B9-4D27-A492-F052D817B988}" presName="tx1" presStyleLbl="revTx" presStyleIdx="3" presStyleCnt="4"/>
      <dgm:spPr/>
      <dgm:t>
        <a:bodyPr/>
        <a:lstStyle/>
        <a:p>
          <a:endParaRPr lang="en-GB"/>
        </a:p>
      </dgm:t>
    </dgm:pt>
    <dgm:pt modelId="{D9C76A33-1541-FB4C-A954-95D3E431AC1B}" type="pres">
      <dgm:prSet presAssocID="{5058150C-B3B9-4D27-A492-F052D817B988}" presName="vert1" presStyleCnt="0"/>
      <dgm:spPr/>
    </dgm:pt>
  </dgm:ptLst>
  <dgm:cxnLst>
    <dgm:cxn modelId="{5CF622D0-48B0-6748-BF6B-1140D1F75CE9}" type="presOf" srcId="{5058150C-B3B9-4D27-A492-F052D817B988}" destId="{D7B47E08-8AEC-8148-BD56-EABC3A305E4A}" srcOrd="0" destOrd="0" presId="urn:microsoft.com/office/officeart/2008/layout/LinedList"/>
    <dgm:cxn modelId="{70153593-0F6B-054E-AC94-86A91FBC5066}" type="presOf" srcId="{41CC75BD-4771-4DFB-A1B9-970F68A0D120}" destId="{85796943-EEAB-334E-8D31-CB8504BC7B2E}" srcOrd="0" destOrd="0" presId="urn:microsoft.com/office/officeart/2008/layout/LinedList"/>
    <dgm:cxn modelId="{6F1F9883-6FC3-4CB8-8BE7-4C622940E699}" srcId="{41CC75BD-4771-4DFB-A1B9-970F68A0D120}" destId="{5058150C-B3B9-4D27-A492-F052D817B988}" srcOrd="3" destOrd="0" parTransId="{7A719F38-753E-4166-9602-C3C5E0BF552C}" sibTransId="{4239420A-D6E9-42F3-AEE5-EC5B53A0FD4B}"/>
    <dgm:cxn modelId="{5D717F54-61D9-4F15-8317-702B5EA9C6EB}" srcId="{41CC75BD-4771-4DFB-A1B9-970F68A0D120}" destId="{6293D668-FC7D-4D27-9405-E9C32D9C3236}" srcOrd="0" destOrd="0" parTransId="{736C6C14-6CD8-45B0-9AB2-BAE4203F124E}" sibTransId="{E63B4666-9A61-428C-9F75-C9AAD31F7C2A}"/>
    <dgm:cxn modelId="{7FA1CD6C-4E3B-5748-9B4D-F434763A0D8B}" type="presOf" srcId="{625327F8-19AC-40ED-BAE5-970C57EFA3D2}" destId="{F5AC4BF4-6A25-394C-80E8-8997345E7A73}" srcOrd="0" destOrd="0" presId="urn:microsoft.com/office/officeart/2008/layout/LinedList"/>
    <dgm:cxn modelId="{08E00F74-9318-3C41-BC08-65D2D8F960EC}" type="presOf" srcId="{6293D668-FC7D-4D27-9405-E9C32D9C3236}" destId="{34894A30-CB69-4946-B57B-6E5374329055}" srcOrd="0" destOrd="0" presId="urn:microsoft.com/office/officeart/2008/layout/LinedList"/>
    <dgm:cxn modelId="{CB82481C-692F-486A-9A0F-7C9AEA881662}" srcId="{41CC75BD-4771-4DFB-A1B9-970F68A0D120}" destId="{387D24F8-166B-4811-B939-52609B617611}" srcOrd="2" destOrd="0" parTransId="{2FD66A00-6D94-480A-AA38-5166CE4B0F46}" sibTransId="{429B3D71-80A7-47CF-A512-45AA253AA608}"/>
    <dgm:cxn modelId="{8952E1B0-5730-4C4A-8744-05DF0A1AA45C}" type="presOf" srcId="{387D24F8-166B-4811-B939-52609B617611}" destId="{8A2B655E-FA27-B546-8062-C3644D35F03A}" srcOrd="0" destOrd="0" presId="urn:microsoft.com/office/officeart/2008/layout/LinedList"/>
    <dgm:cxn modelId="{462503F3-AB83-4676-86B2-47FEB53EFB37}" srcId="{41CC75BD-4771-4DFB-A1B9-970F68A0D120}" destId="{625327F8-19AC-40ED-BAE5-970C57EFA3D2}" srcOrd="1" destOrd="0" parTransId="{113E1971-0D0F-485F-8E4A-9390C95BA6B4}" sibTransId="{3265ABB7-0990-450A-B208-341B81B3B5FD}"/>
    <dgm:cxn modelId="{C12C45A0-CD95-0549-86AF-B7429F5A859F}" type="presParOf" srcId="{85796943-EEAB-334E-8D31-CB8504BC7B2E}" destId="{8D205AA9-C1AF-2545-B462-65221FC8908E}" srcOrd="0" destOrd="0" presId="urn:microsoft.com/office/officeart/2008/layout/LinedList"/>
    <dgm:cxn modelId="{D0834784-2884-7043-8EEB-8571DF295CFD}" type="presParOf" srcId="{85796943-EEAB-334E-8D31-CB8504BC7B2E}" destId="{866E783E-EAF3-DE45-A11E-B7ECCFBCB5DA}" srcOrd="1" destOrd="0" presId="urn:microsoft.com/office/officeart/2008/layout/LinedList"/>
    <dgm:cxn modelId="{5663C8AB-BF8F-724D-AB5E-0D0524116015}" type="presParOf" srcId="{866E783E-EAF3-DE45-A11E-B7ECCFBCB5DA}" destId="{34894A30-CB69-4946-B57B-6E5374329055}" srcOrd="0" destOrd="0" presId="urn:microsoft.com/office/officeart/2008/layout/LinedList"/>
    <dgm:cxn modelId="{FBA97930-CC8A-004F-BC9A-7AD9C8A516CC}" type="presParOf" srcId="{866E783E-EAF3-DE45-A11E-B7ECCFBCB5DA}" destId="{7762DF27-AF53-7948-A5C3-26CCBA5E84E8}" srcOrd="1" destOrd="0" presId="urn:microsoft.com/office/officeart/2008/layout/LinedList"/>
    <dgm:cxn modelId="{E32D58D9-A260-2A4C-BD2B-41D5493372BE}" type="presParOf" srcId="{85796943-EEAB-334E-8D31-CB8504BC7B2E}" destId="{F3E57639-6B24-7249-A10D-862952DC6D4E}" srcOrd="2" destOrd="0" presId="urn:microsoft.com/office/officeart/2008/layout/LinedList"/>
    <dgm:cxn modelId="{22CC5944-D197-5341-AE80-154759EDCA1A}" type="presParOf" srcId="{85796943-EEAB-334E-8D31-CB8504BC7B2E}" destId="{F5F219B1-6BE9-D447-814D-42DC64C4BCB0}" srcOrd="3" destOrd="0" presId="urn:microsoft.com/office/officeart/2008/layout/LinedList"/>
    <dgm:cxn modelId="{A2709406-1518-EA41-9297-DB8FF854443F}" type="presParOf" srcId="{F5F219B1-6BE9-D447-814D-42DC64C4BCB0}" destId="{F5AC4BF4-6A25-394C-80E8-8997345E7A73}" srcOrd="0" destOrd="0" presId="urn:microsoft.com/office/officeart/2008/layout/LinedList"/>
    <dgm:cxn modelId="{322E5397-8969-EC42-98A1-CDEA7D082618}" type="presParOf" srcId="{F5F219B1-6BE9-D447-814D-42DC64C4BCB0}" destId="{B6D20711-0C01-6F40-8B29-284C5688D28F}" srcOrd="1" destOrd="0" presId="urn:microsoft.com/office/officeart/2008/layout/LinedList"/>
    <dgm:cxn modelId="{41D9CFDE-DBD2-DE4E-8BD5-55B1DD538D32}" type="presParOf" srcId="{85796943-EEAB-334E-8D31-CB8504BC7B2E}" destId="{08934C45-13C7-A641-8476-357159203568}" srcOrd="4" destOrd="0" presId="urn:microsoft.com/office/officeart/2008/layout/LinedList"/>
    <dgm:cxn modelId="{BF5D8011-D2B8-2B42-BC80-2103A3CF4CFE}" type="presParOf" srcId="{85796943-EEAB-334E-8D31-CB8504BC7B2E}" destId="{15F4AC82-F244-6F4D-9F98-7BC295702311}" srcOrd="5" destOrd="0" presId="urn:microsoft.com/office/officeart/2008/layout/LinedList"/>
    <dgm:cxn modelId="{F1F57431-D124-D549-A74D-AFBEBD962F50}" type="presParOf" srcId="{15F4AC82-F244-6F4D-9F98-7BC295702311}" destId="{8A2B655E-FA27-B546-8062-C3644D35F03A}" srcOrd="0" destOrd="0" presId="urn:microsoft.com/office/officeart/2008/layout/LinedList"/>
    <dgm:cxn modelId="{0367FA21-6757-FD40-AD53-1E9CD321A214}" type="presParOf" srcId="{15F4AC82-F244-6F4D-9F98-7BC295702311}" destId="{CACC7A51-FF9D-294E-8EAE-2D827C1F3962}" srcOrd="1" destOrd="0" presId="urn:microsoft.com/office/officeart/2008/layout/LinedList"/>
    <dgm:cxn modelId="{78AB2E97-4402-8A47-BB46-7834976AE3B3}" type="presParOf" srcId="{85796943-EEAB-334E-8D31-CB8504BC7B2E}" destId="{2D2522D9-A47A-8F4E-9A6F-3972C5E4FB83}" srcOrd="6" destOrd="0" presId="urn:microsoft.com/office/officeart/2008/layout/LinedList"/>
    <dgm:cxn modelId="{46C645DE-1098-FE4D-B587-3D2FE5CB0249}" type="presParOf" srcId="{85796943-EEAB-334E-8D31-CB8504BC7B2E}" destId="{F5AD47B5-14C6-C94A-BBB6-6D58F0E17DD1}" srcOrd="7" destOrd="0" presId="urn:microsoft.com/office/officeart/2008/layout/LinedList"/>
    <dgm:cxn modelId="{818AC79F-EDBC-B94E-A4D3-D9F19DDD0157}" type="presParOf" srcId="{F5AD47B5-14C6-C94A-BBB6-6D58F0E17DD1}" destId="{D7B47E08-8AEC-8148-BD56-EABC3A305E4A}" srcOrd="0" destOrd="0" presId="urn:microsoft.com/office/officeart/2008/layout/LinedList"/>
    <dgm:cxn modelId="{D8570E8F-BC96-6B43-8D5F-2E2D115815C4}" type="presParOf" srcId="{F5AD47B5-14C6-C94A-BBB6-6D58F0E17DD1}" destId="{D9C76A33-1541-FB4C-A954-95D3E431AC1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562167-0D3D-42A0-8E9C-59D879A935A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ED039B6-AED0-4F27-BF6D-68DE516F4141}">
      <dgm:prSet/>
      <dgm:spPr/>
      <dgm:t>
        <a:bodyPr/>
        <a:lstStyle/>
        <a:p>
          <a:r>
            <a:rPr lang="en-US"/>
            <a:t>1. The actor and volunteer choose a slip of paper.</a:t>
          </a:r>
        </a:p>
      </dgm:t>
    </dgm:pt>
    <dgm:pt modelId="{320FBA15-F4E3-4EEA-B664-C2E95F0F00CB}" type="parTrans" cxnId="{63A64413-931D-4E7B-9FEE-8325A8BF8B49}">
      <dgm:prSet/>
      <dgm:spPr/>
      <dgm:t>
        <a:bodyPr/>
        <a:lstStyle/>
        <a:p>
          <a:endParaRPr lang="en-US"/>
        </a:p>
      </dgm:t>
    </dgm:pt>
    <dgm:pt modelId="{345E4730-D984-4C07-BA5D-A9854802146B}" type="sibTrans" cxnId="{63A64413-931D-4E7B-9FEE-8325A8BF8B49}">
      <dgm:prSet/>
      <dgm:spPr/>
      <dgm:t>
        <a:bodyPr/>
        <a:lstStyle/>
        <a:p>
          <a:endParaRPr lang="en-US"/>
        </a:p>
      </dgm:t>
    </dgm:pt>
    <dgm:pt modelId="{CD168347-1490-4CD7-BCD8-F29BD5E9319A}">
      <dgm:prSet/>
      <dgm:spPr/>
      <dgm:t>
        <a:bodyPr/>
        <a:lstStyle/>
        <a:p>
          <a:r>
            <a:rPr lang="en-US"/>
            <a:t>2. Both slips say “teacher” ensuring the volunteer gets the right role</a:t>
          </a:r>
        </a:p>
      </dgm:t>
    </dgm:pt>
    <dgm:pt modelId="{99C564D5-63E7-497D-A814-DC55EF65AE4A}" type="parTrans" cxnId="{FEBE0731-9AFF-4359-AF49-1753D4DA1A97}">
      <dgm:prSet/>
      <dgm:spPr/>
      <dgm:t>
        <a:bodyPr/>
        <a:lstStyle/>
        <a:p>
          <a:endParaRPr lang="en-US"/>
        </a:p>
      </dgm:t>
    </dgm:pt>
    <dgm:pt modelId="{9D1F0540-4794-4214-B498-CAE6F59768DD}" type="sibTrans" cxnId="{FEBE0731-9AFF-4359-AF49-1753D4DA1A97}">
      <dgm:prSet/>
      <dgm:spPr/>
      <dgm:t>
        <a:bodyPr/>
        <a:lstStyle/>
        <a:p>
          <a:endParaRPr lang="en-US"/>
        </a:p>
      </dgm:t>
    </dgm:pt>
    <dgm:pt modelId="{65EC33BE-48E5-48AA-A738-4864F31EC579}">
      <dgm:prSet/>
      <dgm:spPr/>
      <dgm:t>
        <a:bodyPr/>
        <a:lstStyle/>
        <a:p>
          <a:r>
            <a:rPr lang="en-US"/>
            <a:t>3. The actor claims to have the “learner” slip and they separate into two rooms</a:t>
          </a:r>
        </a:p>
      </dgm:t>
    </dgm:pt>
    <dgm:pt modelId="{FA52ECC1-CFB4-406F-9B90-CD79FBBC63A6}" type="parTrans" cxnId="{7023ECC2-82EA-449A-8B3D-FA6DEEA8EA67}">
      <dgm:prSet/>
      <dgm:spPr/>
      <dgm:t>
        <a:bodyPr/>
        <a:lstStyle/>
        <a:p>
          <a:endParaRPr lang="en-US"/>
        </a:p>
      </dgm:t>
    </dgm:pt>
    <dgm:pt modelId="{ED1D6721-E907-4FC7-B106-D4855BD50AC9}" type="sibTrans" cxnId="{7023ECC2-82EA-449A-8B3D-FA6DEEA8EA67}">
      <dgm:prSet/>
      <dgm:spPr/>
      <dgm:t>
        <a:bodyPr/>
        <a:lstStyle/>
        <a:p>
          <a:endParaRPr lang="en-US"/>
        </a:p>
      </dgm:t>
    </dgm:pt>
    <dgm:pt modelId="{37405C81-DC2E-49CD-984A-19BDCB90BF23}">
      <dgm:prSet/>
      <dgm:spPr/>
      <dgm:t>
        <a:bodyPr/>
        <a:lstStyle/>
        <a:p>
          <a:r>
            <a:rPr lang="en-US"/>
            <a:t>4. The “teacher” (volunteer) is given an electric shock as a sample of what the learner would receive</a:t>
          </a:r>
        </a:p>
      </dgm:t>
    </dgm:pt>
    <dgm:pt modelId="{A0ABA6F5-9C49-46EB-A216-804FF722B174}" type="parTrans" cxnId="{8A75872D-D412-465D-8D39-30B8810BA907}">
      <dgm:prSet/>
      <dgm:spPr/>
      <dgm:t>
        <a:bodyPr/>
        <a:lstStyle/>
        <a:p>
          <a:endParaRPr lang="en-US"/>
        </a:p>
      </dgm:t>
    </dgm:pt>
    <dgm:pt modelId="{FA008CBC-70BE-4F11-A662-1A2D7BD481DE}" type="sibTrans" cxnId="{8A75872D-D412-465D-8D39-30B8810BA907}">
      <dgm:prSet/>
      <dgm:spPr/>
      <dgm:t>
        <a:bodyPr/>
        <a:lstStyle/>
        <a:p>
          <a:endParaRPr lang="en-US"/>
        </a:p>
      </dgm:t>
    </dgm:pt>
    <dgm:pt modelId="{5C4B998E-C6CD-4C7E-B370-3FFE70CD7B48}">
      <dgm:prSet/>
      <dgm:spPr/>
      <dgm:t>
        <a:bodyPr/>
        <a:lstStyle/>
        <a:p>
          <a:r>
            <a:rPr lang="en-US"/>
            <a:t>5. The “teacher” is given a list of word pairs to teach the learner</a:t>
          </a:r>
        </a:p>
      </dgm:t>
    </dgm:pt>
    <dgm:pt modelId="{601187D5-FA9C-4E47-9EF7-D8F442A8CE43}" type="parTrans" cxnId="{C74D52A0-5D57-4654-BDF8-4DCA0168CF4B}">
      <dgm:prSet/>
      <dgm:spPr/>
      <dgm:t>
        <a:bodyPr/>
        <a:lstStyle/>
        <a:p>
          <a:endParaRPr lang="en-US"/>
        </a:p>
      </dgm:t>
    </dgm:pt>
    <dgm:pt modelId="{A9091F4E-E228-401A-BAD1-F80BF06DF22B}" type="sibTrans" cxnId="{C74D52A0-5D57-4654-BDF8-4DCA0168CF4B}">
      <dgm:prSet/>
      <dgm:spPr/>
      <dgm:t>
        <a:bodyPr/>
        <a:lstStyle/>
        <a:p>
          <a:endParaRPr lang="en-US"/>
        </a:p>
      </dgm:t>
    </dgm:pt>
    <dgm:pt modelId="{BC1C1560-775F-DD48-9059-759184EF8F60}" type="pres">
      <dgm:prSet presAssocID="{CB562167-0D3D-42A0-8E9C-59D879A935A8}" presName="linear" presStyleCnt="0">
        <dgm:presLayoutVars>
          <dgm:animLvl val="lvl"/>
          <dgm:resizeHandles val="exact"/>
        </dgm:presLayoutVars>
      </dgm:prSet>
      <dgm:spPr/>
      <dgm:t>
        <a:bodyPr/>
        <a:lstStyle/>
        <a:p>
          <a:endParaRPr lang="en-GB"/>
        </a:p>
      </dgm:t>
    </dgm:pt>
    <dgm:pt modelId="{86F4D894-6FAA-B040-9D29-221C6F4BD26E}" type="pres">
      <dgm:prSet presAssocID="{3ED039B6-AED0-4F27-BF6D-68DE516F4141}" presName="parentText" presStyleLbl="node1" presStyleIdx="0" presStyleCnt="5">
        <dgm:presLayoutVars>
          <dgm:chMax val="0"/>
          <dgm:bulletEnabled val="1"/>
        </dgm:presLayoutVars>
      </dgm:prSet>
      <dgm:spPr/>
      <dgm:t>
        <a:bodyPr/>
        <a:lstStyle/>
        <a:p>
          <a:endParaRPr lang="en-GB"/>
        </a:p>
      </dgm:t>
    </dgm:pt>
    <dgm:pt modelId="{CDF32211-FF45-3C4B-B18B-70565599049F}" type="pres">
      <dgm:prSet presAssocID="{345E4730-D984-4C07-BA5D-A9854802146B}" presName="spacer" presStyleCnt="0"/>
      <dgm:spPr/>
    </dgm:pt>
    <dgm:pt modelId="{5C607FB3-B9BF-6349-A256-D3EEC23AEFA2}" type="pres">
      <dgm:prSet presAssocID="{CD168347-1490-4CD7-BCD8-F29BD5E9319A}" presName="parentText" presStyleLbl="node1" presStyleIdx="1" presStyleCnt="5">
        <dgm:presLayoutVars>
          <dgm:chMax val="0"/>
          <dgm:bulletEnabled val="1"/>
        </dgm:presLayoutVars>
      </dgm:prSet>
      <dgm:spPr/>
      <dgm:t>
        <a:bodyPr/>
        <a:lstStyle/>
        <a:p>
          <a:endParaRPr lang="en-GB"/>
        </a:p>
      </dgm:t>
    </dgm:pt>
    <dgm:pt modelId="{78D214B2-C2B5-8141-92DB-30C9D84C79ED}" type="pres">
      <dgm:prSet presAssocID="{9D1F0540-4794-4214-B498-CAE6F59768DD}" presName="spacer" presStyleCnt="0"/>
      <dgm:spPr/>
    </dgm:pt>
    <dgm:pt modelId="{D5FB0F0B-5FF8-5046-97AE-FA94317893BC}" type="pres">
      <dgm:prSet presAssocID="{65EC33BE-48E5-48AA-A738-4864F31EC579}" presName="parentText" presStyleLbl="node1" presStyleIdx="2" presStyleCnt="5">
        <dgm:presLayoutVars>
          <dgm:chMax val="0"/>
          <dgm:bulletEnabled val="1"/>
        </dgm:presLayoutVars>
      </dgm:prSet>
      <dgm:spPr/>
      <dgm:t>
        <a:bodyPr/>
        <a:lstStyle/>
        <a:p>
          <a:endParaRPr lang="en-GB"/>
        </a:p>
      </dgm:t>
    </dgm:pt>
    <dgm:pt modelId="{DA9A4938-903B-6A40-B9A5-1113C0BBD04A}" type="pres">
      <dgm:prSet presAssocID="{ED1D6721-E907-4FC7-B106-D4855BD50AC9}" presName="spacer" presStyleCnt="0"/>
      <dgm:spPr/>
    </dgm:pt>
    <dgm:pt modelId="{511CBF3A-FB26-1A4C-99E8-E56712CF2F3C}" type="pres">
      <dgm:prSet presAssocID="{37405C81-DC2E-49CD-984A-19BDCB90BF23}" presName="parentText" presStyleLbl="node1" presStyleIdx="3" presStyleCnt="5">
        <dgm:presLayoutVars>
          <dgm:chMax val="0"/>
          <dgm:bulletEnabled val="1"/>
        </dgm:presLayoutVars>
      </dgm:prSet>
      <dgm:spPr/>
      <dgm:t>
        <a:bodyPr/>
        <a:lstStyle/>
        <a:p>
          <a:endParaRPr lang="en-GB"/>
        </a:p>
      </dgm:t>
    </dgm:pt>
    <dgm:pt modelId="{DA4521AB-6E35-2546-B943-A56946F2EA13}" type="pres">
      <dgm:prSet presAssocID="{FA008CBC-70BE-4F11-A662-1A2D7BD481DE}" presName="spacer" presStyleCnt="0"/>
      <dgm:spPr/>
    </dgm:pt>
    <dgm:pt modelId="{3B14F39D-1459-D14F-96EC-512140722D07}" type="pres">
      <dgm:prSet presAssocID="{5C4B998E-C6CD-4C7E-B370-3FFE70CD7B48}" presName="parentText" presStyleLbl="node1" presStyleIdx="4" presStyleCnt="5">
        <dgm:presLayoutVars>
          <dgm:chMax val="0"/>
          <dgm:bulletEnabled val="1"/>
        </dgm:presLayoutVars>
      </dgm:prSet>
      <dgm:spPr/>
      <dgm:t>
        <a:bodyPr/>
        <a:lstStyle/>
        <a:p>
          <a:endParaRPr lang="en-GB"/>
        </a:p>
      </dgm:t>
    </dgm:pt>
  </dgm:ptLst>
  <dgm:cxnLst>
    <dgm:cxn modelId="{C74D52A0-5D57-4654-BDF8-4DCA0168CF4B}" srcId="{CB562167-0D3D-42A0-8E9C-59D879A935A8}" destId="{5C4B998E-C6CD-4C7E-B370-3FFE70CD7B48}" srcOrd="4" destOrd="0" parTransId="{601187D5-FA9C-4E47-9EF7-D8F442A8CE43}" sibTransId="{A9091F4E-E228-401A-BAD1-F80BF06DF22B}"/>
    <dgm:cxn modelId="{FEBE0731-9AFF-4359-AF49-1753D4DA1A97}" srcId="{CB562167-0D3D-42A0-8E9C-59D879A935A8}" destId="{CD168347-1490-4CD7-BCD8-F29BD5E9319A}" srcOrd="1" destOrd="0" parTransId="{99C564D5-63E7-497D-A814-DC55EF65AE4A}" sibTransId="{9D1F0540-4794-4214-B498-CAE6F59768DD}"/>
    <dgm:cxn modelId="{63A64413-931D-4E7B-9FEE-8325A8BF8B49}" srcId="{CB562167-0D3D-42A0-8E9C-59D879A935A8}" destId="{3ED039B6-AED0-4F27-BF6D-68DE516F4141}" srcOrd="0" destOrd="0" parTransId="{320FBA15-F4E3-4EEA-B664-C2E95F0F00CB}" sibTransId="{345E4730-D984-4C07-BA5D-A9854802146B}"/>
    <dgm:cxn modelId="{78125F12-F626-C74F-AFB6-D8D426812088}" type="presOf" srcId="{5C4B998E-C6CD-4C7E-B370-3FFE70CD7B48}" destId="{3B14F39D-1459-D14F-96EC-512140722D07}" srcOrd="0" destOrd="0" presId="urn:microsoft.com/office/officeart/2005/8/layout/vList2"/>
    <dgm:cxn modelId="{D23A7C51-5CC1-E742-A7BD-02E9B5C764A9}" type="presOf" srcId="{37405C81-DC2E-49CD-984A-19BDCB90BF23}" destId="{511CBF3A-FB26-1A4C-99E8-E56712CF2F3C}" srcOrd="0" destOrd="0" presId="urn:microsoft.com/office/officeart/2005/8/layout/vList2"/>
    <dgm:cxn modelId="{F21513C2-BBDC-9940-A099-4FDF46DFF93C}" type="presOf" srcId="{3ED039B6-AED0-4F27-BF6D-68DE516F4141}" destId="{86F4D894-6FAA-B040-9D29-221C6F4BD26E}" srcOrd="0" destOrd="0" presId="urn:microsoft.com/office/officeart/2005/8/layout/vList2"/>
    <dgm:cxn modelId="{5C662B8B-9EF3-994A-925D-850E04BF007B}" type="presOf" srcId="{CD168347-1490-4CD7-BCD8-F29BD5E9319A}" destId="{5C607FB3-B9BF-6349-A256-D3EEC23AEFA2}" srcOrd="0" destOrd="0" presId="urn:microsoft.com/office/officeart/2005/8/layout/vList2"/>
    <dgm:cxn modelId="{171267DA-A354-644C-AA02-54293C519D77}" type="presOf" srcId="{65EC33BE-48E5-48AA-A738-4864F31EC579}" destId="{D5FB0F0B-5FF8-5046-97AE-FA94317893BC}" srcOrd="0" destOrd="0" presId="urn:microsoft.com/office/officeart/2005/8/layout/vList2"/>
    <dgm:cxn modelId="{6A4C3657-8EF3-174F-A53E-0C8A990C47B7}" type="presOf" srcId="{CB562167-0D3D-42A0-8E9C-59D879A935A8}" destId="{BC1C1560-775F-DD48-9059-759184EF8F60}" srcOrd="0" destOrd="0" presId="urn:microsoft.com/office/officeart/2005/8/layout/vList2"/>
    <dgm:cxn modelId="{7023ECC2-82EA-449A-8B3D-FA6DEEA8EA67}" srcId="{CB562167-0D3D-42A0-8E9C-59D879A935A8}" destId="{65EC33BE-48E5-48AA-A738-4864F31EC579}" srcOrd="2" destOrd="0" parTransId="{FA52ECC1-CFB4-406F-9B90-CD79FBBC63A6}" sibTransId="{ED1D6721-E907-4FC7-B106-D4855BD50AC9}"/>
    <dgm:cxn modelId="{8A75872D-D412-465D-8D39-30B8810BA907}" srcId="{CB562167-0D3D-42A0-8E9C-59D879A935A8}" destId="{37405C81-DC2E-49CD-984A-19BDCB90BF23}" srcOrd="3" destOrd="0" parTransId="{A0ABA6F5-9C49-46EB-A216-804FF722B174}" sibTransId="{FA008CBC-70BE-4F11-A662-1A2D7BD481DE}"/>
    <dgm:cxn modelId="{89361F34-8A38-124E-A577-918B7A7722E2}" type="presParOf" srcId="{BC1C1560-775F-DD48-9059-759184EF8F60}" destId="{86F4D894-6FAA-B040-9D29-221C6F4BD26E}" srcOrd="0" destOrd="0" presId="urn:microsoft.com/office/officeart/2005/8/layout/vList2"/>
    <dgm:cxn modelId="{A966C545-EDD7-9146-A485-BC9D5686C34D}" type="presParOf" srcId="{BC1C1560-775F-DD48-9059-759184EF8F60}" destId="{CDF32211-FF45-3C4B-B18B-70565599049F}" srcOrd="1" destOrd="0" presId="urn:microsoft.com/office/officeart/2005/8/layout/vList2"/>
    <dgm:cxn modelId="{8076241F-BB6B-6941-AE99-38502FA22330}" type="presParOf" srcId="{BC1C1560-775F-DD48-9059-759184EF8F60}" destId="{5C607FB3-B9BF-6349-A256-D3EEC23AEFA2}" srcOrd="2" destOrd="0" presId="urn:microsoft.com/office/officeart/2005/8/layout/vList2"/>
    <dgm:cxn modelId="{A0066955-F408-8C4E-AAED-7C8D244BA4F7}" type="presParOf" srcId="{BC1C1560-775F-DD48-9059-759184EF8F60}" destId="{78D214B2-C2B5-8141-92DB-30C9D84C79ED}" srcOrd="3" destOrd="0" presId="urn:microsoft.com/office/officeart/2005/8/layout/vList2"/>
    <dgm:cxn modelId="{10B5F250-BA94-414C-9456-E7126516AEA7}" type="presParOf" srcId="{BC1C1560-775F-DD48-9059-759184EF8F60}" destId="{D5FB0F0B-5FF8-5046-97AE-FA94317893BC}" srcOrd="4" destOrd="0" presId="urn:microsoft.com/office/officeart/2005/8/layout/vList2"/>
    <dgm:cxn modelId="{2E26017E-02CB-DC46-B246-C796981D62F3}" type="presParOf" srcId="{BC1C1560-775F-DD48-9059-759184EF8F60}" destId="{DA9A4938-903B-6A40-B9A5-1113C0BBD04A}" srcOrd="5" destOrd="0" presId="urn:microsoft.com/office/officeart/2005/8/layout/vList2"/>
    <dgm:cxn modelId="{D5FA513B-386D-6B40-9125-C145BEB228FC}" type="presParOf" srcId="{BC1C1560-775F-DD48-9059-759184EF8F60}" destId="{511CBF3A-FB26-1A4C-99E8-E56712CF2F3C}" srcOrd="6" destOrd="0" presId="urn:microsoft.com/office/officeart/2005/8/layout/vList2"/>
    <dgm:cxn modelId="{BF570377-3E3C-E24B-BD45-67D965D8B785}" type="presParOf" srcId="{BC1C1560-775F-DD48-9059-759184EF8F60}" destId="{DA4521AB-6E35-2546-B943-A56946F2EA13}" srcOrd="7" destOrd="0" presId="urn:microsoft.com/office/officeart/2005/8/layout/vList2"/>
    <dgm:cxn modelId="{20172968-18B6-9540-96BB-EA45270C4650}" type="presParOf" srcId="{BC1C1560-775F-DD48-9059-759184EF8F60}" destId="{3B14F39D-1459-D14F-96EC-512140722D0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C63C1B3-FBB5-44D7-9630-AECAD4DEEBFB}"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B4C36651-29B0-41B2-B12A-EEC4B8782E68}">
      <dgm:prSet/>
      <dgm:spPr/>
      <dgm:t>
        <a:bodyPr/>
        <a:lstStyle/>
        <a:p>
          <a:r>
            <a:rPr lang="en-US"/>
            <a:t>If the “teacher” wanted to stop the experiment, the experimenter gave a succession of verbal prods: (1) Please continue. (2) The experiment requires that you continue. (3) It is absolutely essential that you continue. (4) You have no other choice, you </a:t>
          </a:r>
          <a:r>
            <a:rPr lang="en-US" i="1"/>
            <a:t>must</a:t>
          </a:r>
          <a:r>
            <a:rPr lang="en-US"/>
            <a:t> go on.</a:t>
          </a:r>
        </a:p>
      </dgm:t>
    </dgm:pt>
    <dgm:pt modelId="{B6D63D54-0006-4822-92A3-98EA5A0B57F3}" type="parTrans" cxnId="{A06F9801-0C58-4927-9CFC-9F4B9E2EB172}">
      <dgm:prSet/>
      <dgm:spPr/>
      <dgm:t>
        <a:bodyPr/>
        <a:lstStyle/>
        <a:p>
          <a:endParaRPr lang="en-US"/>
        </a:p>
      </dgm:t>
    </dgm:pt>
    <dgm:pt modelId="{008CCF5F-B520-4E07-A742-EE5976BB1F8C}" type="sibTrans" cxnId="{A06F9801-0C58-4927-9CFC-9F4B9E2EB172}">
      <dgm:prSet/>
      <dgm:spPr/>
      <dgm:t>
        <a:bodyPr/>
        <a:lstStyle/>
        <a:p>
          <a:endParaRPr lang="en-US"/>
        </a:p>
      </dgm:t>
    </dgm:pt>
    <dgm:pt modelId="{EB9AEC68-CCEB-4A1D-AC73-6DB7C64A6FC6}">
      <dgm:prSet/>
      <dgm:spPr/>
      <dgm:t>
        <a:bodyPr/>
        <a:lstStyle/>
        <a:p>
          <a:r>
            <a:rPr lang="en-US"/>
            <a:t>Experiment ended: (1) If the “teacher” wanted to stop after all four prods (2) After the teacher had given the max. 450 volt shock</a:t>
          </a:r>
        </a:p>
      </dgm:t>
    </dgm:pt>
    <dgm:pt modelId="{C18B3827-7202-4404-AB56-50D805F34759}" type="parTrans" cxnId="{9668A688-D77A-46A6-A6AD-85D2190154AD}">
      <dgm:prSet/>
      <dgm:spPr/>
      <dgm:t>
        <a:bodyPr/>
        <a:lstStyle/>
        <a:p>
          <a:endParaRPr lang="en-US"/>
        </a:p>
      </dgm:t>
    </dgm:pt>
    <dgm:pt modelId="{87311595-975E-41C9-9C75-D69AB05B5F57}" type="sibTrans" cxnId="{9668A688-D77A-46A6-A6AD-85D2190154AD}">
      <dgm:prSet/>
      <dgm:spPr/>
      <dgm:t>
        <a:bodyPr/>
        <a:lstStyle/>
        <a:p>
          <a:endParaRPr lang="en-US"/>
        </a:p>
      </dgm:t>
    </dgm:pt>
    <dgm:pt modelId="{C550000B-8AD5-9248-A2DD-0D5BB59FE0EB}" type="pres">
      <dgm:prSet presAssocID="{BC63C1B3-FBB5-44D7-9630-AECAD4DEEBFB}" presName="hierChild1" presStyleCnt="0">
        <dgm:presLayoutVars>
          <dgm:chPref val="1"/>
          <dgm:dir/>
          <dgm:animOne val="branch"/>
          <dgm:animLvl val="lvl"/>
          <dgm:resizeHandles/>
        </dgm:presLayoutVars>
      </dgm:prSet>
      <dgm:spPr/>
      <dgm:t>
        <a:bodyPr/>
        <a:lstStyle/>
        <a:p>
          <a:endParaRPr lang="en-GB"/>
        </a:p>
      </dgm:t>
    </dgm:pt>
    <dgm:pt modelId="{DB6034EC-A260-8345-9F25-E979E449BA6D}" type="pres">
      <dgm:prSet presAssocID="{B4C36651-29B0-41B2-B12A-EEC4B8782E68}" presName="hierRoot1" presStyleCnt="0"/>
      <dgm:spPr/>
    </dgm:pt>
    <dgm:pt modelId="{5678F408-4402-074A-A6D1-CC8895C74077}" type="pres">
      <dgm:prSet presAssocID="{B4C36651-29B0-41B2-B12A-EEC4B8782E68}" presName="composite" presStyleCnt="0"/>
      <dgm:spPr/>
    </dgm:pt>
    <dgm:pt modelId="{1221C027-5147-D64B-97BB-C86A51258253}" type="pres">
      <dgm:prSet presAssocID="{B4C36651-29B0-41B2-B12A-EEC4B8782E68}" presName="background" presStyleLbl="node0" presStyleIdx="0" presStyleCnt="2"/>
      <dgm:spPr/>
    </dgm:pt>
    <dgm:pt modelId="{F2472864-B10D-0C4E-B61B-29301843C501}" type="pres">
      <dgm:prSet presAssocID="{B4C36651-29B0-41B2-B12A-EEC4B8782E68}" presName="text" presStyleLbl="fgAcc0" presStyleIdx="0" presStyleCnt="2">
        <dgm:presLayoutVars>
          <dgm:chPref val="3"/>
        </dgm:presLayoutVars>
      </dgm:prSet>
      <dgm:spPr/>
      <dgm:t>
        <a:bodyPr/>
        <a:lstStyle/>
        <a:p>
          <a:endParaRPr lang="en-GB"/>
        </a:p>
      </dgm:t>
    </dgm:pt>
    <dgm:pt modelId="{D0CDE878-B027-684F-B811-0D35B46D506B}" type="pres">
      <dgm:prSet presAssocID="{B4C36651-29B0-41B2-B12A-EEC4B8782E68}" presName="hierChild2" presStyleCnt="0"/>
      <dgm:spPr/>
    </dgm:pt>
    <dgm:pt modelId="{DC0D8360-E856-EC43-98DF-CB220550E62F}" type="pres">
      <dgm:prSet presAssocID="{EB9AEC68-CCEB-4A1D-AC73-6DB7C64A6FC6}" presName="hierRoot1" presStyleCnt="0"/>
      <dgm:spPr/>
    </dgm:pt>
    <dgm:pt modelId="{CC79AC5A-FC24-A742-8DA5-9A557F657F99}" type="pres">
      <dgm:prSet presAssocID="{EB9AEC68-CCEB-4A1D-AC73-6DB7C64A6FC6}" presName="composite" presStyleCnt="0"/>
      <dgm:spPr/>
    </dgm:pt>
    <dgm:pt modelId="{977E9DE2-E8A2-884A-94A5-3012902FF025}" type="pres">
      <dgm:prSet presAssocID="{EB9AEC68-CCEB-4A1D-AC73-6DB7C64A6FC6}" presName="background" presStyleLbl="node0" presStyleIdx="1" presStyleCnt="2"/>
      <dgm:spPr/>
    </dgm:pt>
    <dgm:pt modelId="{420D7167-C855-2A4D-A958-93F3EA8CA63D}" type="pres">
      <dgm:prSet presAssocID="{EB9AEC68-CCEB-4A1D-AC73-6DB7C64A6FC6}" presName="text" presStyleLbl="fgAcc0" presStyleIdx="1" presStyleCnt="2">
        <dgm:presLayoutVars>
          <dgm:chPref val="3"/>
        </dgm:presLayoutVars>
      </dgm:prSet>
      <dgm:spPr/>
      <dgm:t>
        <a:bodyPr/>
        <a:lstStyle/>
        <a:p>
          <a:endParaRPr lang="en-GB"/>
        </a:p>
      </dgm:t>
    </dgm:pt>
    <dgm:pt modelId="{AB660845-0399-5E47-9C32-240805FEC824}" type="pres">
      <dgm:prSet presAssocID="{EB9AEC68-CCEB-4A1D-AC73-6DB7C64A6FC6}" presName="hierChild2" presStyleCnt="0"/>
      <dgm:spPr/>
    </dgm:pt>
  </dgm:ptLst>
  <dgm:cxnLst>
    <dgm:cxn modelId="{D4783375-9615-3A4C-93E3-40FB6751842E}" type="presOf" srcId="{EB9AEC68-CCEB-4A1D-AC73-6DB7C64A6FC6}" destId="{420D7167-C855-2A4D-A958-93F3EA8CA63D}" srcOrd="0" destOrd="0" presId="urn:microsoft.com/office/officeart/2005/8/layout/hierarchy1"/>
    <dgm:cxn modelId="{9668A688-D77A-46A6-A6AD-85D2190154AD}" srcId="{BC63C1B3-FBB5-44D7-9630-AECAD4DEEBFB}" destId="{EB9AEC68-CCEB-4A1D-AC73-6DB7C64A6FC6}" srcOrd="1" destOrd="0" parTransId="{C18B3827-7202-4404-AB56-50D805F34759}" sibTransId="{87311595-975E-41C9-9C75-D69AB05B5F57}"/>
    <dgm:cxn modelId="{E3C743BB-A284-9D45-9B81-8CE12025C669}" type="presOf" srcId="{B4C36651-29B0-41B2-B12A-EEC4B8782E68}" destId="{F2472864-B10D-0C4E-B61B-29301843C501}" srcOrd="0" destOrd="0" presId="urn:microsoft.com/office/officeart/2005/8/layout/hierarchy1"/>
    <dgm:cxn modelId="{A06F9801-0C58-4927-9CFC-9F4B9E2EB172}" srcId="{BC63C1B3-FBB5-44D7-9630-AECAD4DEEBFB}" destId="{B4C36651-29B0-41B2-B12A-EEC4B8782E68}" srcOrd="0" destOrd="0" parTransId="{B6D63D54-0006-4822-92A3-98EA5A0B57F3}" sibTransId="{008CCF5F-B520-4E07-A742-EE5976BB1F8C}"/>
    <dgm:cxn modelId="{900B0414-AD6B-2847-85B7-A0C8547C88E1}" type="presOf" srcId="{BC63C1B3-FBB5-44D7-9630-AECAD4DEEBFB}" destId="{C550000B-8AD5-9248-A2DD-0D5BB59FE0EB}" srcOrd="0" destOrd="0" presId="urn:microsoft.com/office/officeart/2005/8/layout/hierarchy1"/>
    <dgm:cxn modelId="{4B5D2DFC-DA89-944E-B552-CEAFC382CE01}" type="presParOf" srcId="{C550000B-8AD5-9248-A2DD-0D5BB59FE0EB}" destId="{DB6034EC-A260-8345-9F25-E979E449BA6D}" srcOrd="0" destOrd="0" presId="urn:microsoft.com/office/officeart/2005/8/layout/hierarchy1"/>
    <dgm:cxn modelId="{506194A2-63F7-644D-A634-99E4B0B6BDE4}" type="presParOf" srcId="{DB6034EC-A260-8345-9F25-E979E449BA6D}" destId="{5678F408-4402-074A-A6D1-CC8895C74077}" srcOrd="0" destOrd="0" presId="urn:microsoft.com/office/officeart/2005/8/layout/hierarchy1"/>
    <dgm:cxn modelId="{3106FF01-A1B4-3E42-8B5E-9F86F0AACC66}" type="presParOf" srcId="{5678F408-4402-074A-A6D1-CC8895C74077}" destId="{1221C027-5147-D64B-97BB-C86A51258253}" srcOrd="0" destOrd="0" presId="urn:microsoft.com/office/officeart/2005/8/layout/hierarchy1"/>
    <dgm:cxn modelId="{6B0142F0-A472-094E-9D11-BEB4806AC417}" type="presParOf" srcId="{5678F408-4402-074A-A6D1-CC8895C74077}" destId="{F2472864-B10D-0C4E-B61B-29301843C501}" srcOrd="1" destOrd="0" presId="urn:microsoft.com/office/officeart/2005/8/layout/hierarchy1"/>
    <dgm:cxn modelId="{ACCB6C7C-4E87-D94B-8A4A-56DF48877B3E}" type="presParOf" srcId="{DB6034EC-A260-8345-9F25-E979E449BA6D}" destId="{D0CDE878-B027-684F-B811-0D35B46D506B}" srcOrd="1" destOrd="0" presId="urn:microsoft.com/office/officeart/2005/8/layout/hierarchy1"/>
    <dgm:cxn modelId="{92D9F49B-8C3E-C243-9BB3-6DBA3361AF08}" type="presParOf" srcId="{C550000B-8AD5-9248-A2DD-0D5BB59FE0EB}" destId="{DC0D8360-E856-EC43-98DF-CB220550E62F}" srcOrd="1" destOrd="0" presId="urn:microsoft.com/office/officeart/2005/8/layout/hierarchy1"/>
    <dgm:cxn modelId="{691AD721-8208-1F4D-9E9A-2D5B3F4FE43A}" type="presParOf" srcId="{DC0D8360-E856-EC43-98DF-CB220550E62F}" destId="{CC79AC5A-FC24-A742-8DA5-9A557F657F99}" srcOrd="0" destOrd="0" presId="urn:microsoft.com/office/officeart/2005/8/layout/hierarchy1"/>
    <dgm:cxn modelId="{DAC43814-5A01-5043-A2E7-9D08557E2B61}" type="presParOf" srcId="{CC79AC5A-FC24-A742-8DA5-9A557F657F99}" destId="{977E9DE2-E8A2-884A-94A5-3012902FF025}" srcOrd="0" destOrd="0" presId="urn:microsoft.com/office/officeart/2005/8/layout/hierarchy1"/>
    <dgm:cxn modelId="{FB0C736B-0819-534D-914E-857A1CC7B4A5}" type="presParOf" srcId="{CC79AC5A-FC24-A742-8DA5-9A557F657F99}" destId="{420D7167-C855-2A4D-A958-93F3EA8CA63D}" srcOrd="1" destOrd="0" presId="urn:microsoft.com/office/officeart/2005/8/layout/hierarchy1"/>
    <dgm:cxn modelId="{4A5695B8-5B64-504C-8EED-CB93DD3A3DB7}" type="presParOf" srcId="{DC0D8360-E856-EC43-98DF-CB220550E62F}" destId="{AB660845-0399-5E47-9C32-240805FEC82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22EE641-E694-437A-AA36-F9C3BD24356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85EC95D-8DA3-4E69-A32E-25C72F840832}">
      <dgm:prSet/>
      <dgm:spPr/>
      <dgm:t>
        <a:bodyPr/>
        <a:lstStyle/>
        <a:p>
          <a:r>
            <a:rPr lang="en-US"/>
            <a:t>The “learner” never received the shocks</a:t>
          </a:r>
        </a:p>
      </dgm:t>
    </dgm:pt>
    <dgm:pt modelId="{8C872996-A941-4A21-93E1-54351CCDF7DA}" type="parTrans" cxnId="{D2C568C6-973E-412F-AA79-A4BC4A650140}">
      <dgm:prSet/>
      <dgm:spPr/>
      <dgm:t>
        <a:bodyPr/>
        <a:lstStyle/>
        <a:p>
          <a:endParaRPr lang="en-US"/>
        </a:p>
      </dgm:t>
    </dgm:pt>
    <dgm:pt modelId="{650F0E7B-E248-4CC2-BBB7-BE305C3EC29E}" type="sibTrans" cxnId="{D2C568C6-973E-412F-AA79-A4BC4A650140}">
      <dgm:prSet/>
      <dgm:spPr/>
      <dgm:t>
        <a:bodyPr/>
        <a:lstStyle/>
        <a:p>
          <a:endParaRPr lang="en-US"/>
        </a:p>
      </dgm:t>
    </dgm:pt>
    <dgm:pt modelId="{DCB0BA01-9791-4916-92EF-4627EF5639FF}">
      <dgm:prSet/>
      <dgm:spPr/>
      <dgm:t>
        <a:bodyPr/>
        <a:lstStyle/>
        <a:p>
          <a:r>
            <a:rPr lang="en-US"/>
            <a:t>A tape recorder played prerecorded sounds of suffering for each shock level</a:t>
          </a:r>
        </a:p>
      </dgm:t>
    </dgm:pt>
    <dgm:pt modelId="{C02833D1-57EB-4754-B501-19AC552D050B}" type="parTrans" cxnId="{953BA437-9447-45A6-83F4-99D45FC31817}">
      <dgm:prSet/>
      <dgm:spPr/>
      <dgm:t>
        <a:bodyPr/>
        <a:lstStyle/>
        <a:p>
          <a:endParaRPr lang="en-US"/>
        </a:p>
      </dgm:t>
    </dgm:pt>
    <dgm:pt modelId="{4224EA6A-E299-41C8-BC7A-1AB2B2C1D2FF}" type="sibTrans" cxnId="{953BA437-9447-45A6-83F4-99D45FC31817}">
      <dgm:prSet/>
      <dgm:spPr/>
      <dgm:t>
        <a:bodyPr/>
        <a:lstStyle/>
        <a:p>
          <a:endParaRPr lang="en-US"/>
        </a:p>
      </dgm:t>
    </dgm:pt>
    <dgm:pt modelId="{D17C7D99-66BB-4645-B152-0BB103AE8045}">
      <dgm:prSet/>
      <dgm:spPr/>
      <dgm:t>
        <a:bodyPr/>
        <a:lstStyle/>
        <a:p>
          <a:r>
            <a:rPr lang="en-US"/>
            <a:t>After a number of voltage increases the actor would bang on the wall</a:t>
          </a:r>
        </a:p>
      </dgm:t>
    </dgm:pt>
    <dgm:pt modelId="{82658DAB-7750-4B4B-B862-950A2D4DD67D}" type="parTrans" cxnId="{7F72B638-32BA-4B2F-A4C7-624F4E1A50FB}">
      <dgm:prSet/>
      <dgm:spPr/>
      <dgm:t>
        <a:bodyPr/>
        <a:lstStyle/>
        <a:p>
          <a:endParaRPr lang="en-US"/>
        </a:p>
      </dgm:t>
    </dgm:pt>
    <dgm:pt modelId="{EE02F94B-73E4-4B4B-84CA-64347A835CA9}" type="sibTrans" cxnId="{7F72B638-32BA-4B2F-A4C7-624F4E1A50FB}">
      <dgm:prSet/>
      <dgm:spPr/>
      <dgm:t>
        <a:bodyPr/>
        <a:lstStyle/>
        <a:p>
          <a:endParaRPr lang="en-US"/>
        </a:p>
      </dgm:t>
    </dgm:pt>
    <dgm:pt modelId="{433457B3-05D2-4408-BE1B-ADBD79D73A4D}">
      <dgm:prSet/>
      <dgm:spPr/>
      <dgm:t>
        <a:bodyPr/>
        <a:lstStyle/>
        <a:p>
          <a:r>
            <a:rPr lang="en-US"/>
            <a:t>After several times banging on the wall and complaining about a heart condition, he would stop responding (faking death)</a:t>
          </a:r>
        </a:p>
      </dgm:t>
    </dgm:pt>
    <dgm:pt modelId="{4CD563B1-9B01-4EBD-A9EE-7F2A0B96EB32}" type="parTrans" cxnId="{1C5C0BF5-DDC5-4A03-A649-3FCC2D9D039B}">
      <dgm:prSet/>
      <dgm:spPr/>
      <dgm:t>
        <a:bodyPr/>
        <a:lstStyle/>
        <a:p>
          <a:endParaRPr lang="en-US"/>
        </a:p>
      </dgm:t>
    </dgm:pt>
    <dgm:pt modelId="{B8487364-FBBE-4FBB-9075-755083F19263}" type="sibTrans" cxnId="{1C5C0BF5-DDC5-4A03-A649-3FCC2D9D039B}">
      <dgm:prSet/>
      <dgm:spPr/>
      <dgm:t>
        <a:bodyPr/>
        <a:lstStyle/>
        <a:p>
          <a:endParaRPr lang="en-US"/>
        </a:p>
      </dgm:t>
    </dgm:pt>
    <dgm:pt modelId="{29AAD3A3-A6CA-4760-8E5D-9060FD84A345}" type="pres">
      <dgm:prSet presAssocID="{522EE641-E694-437A-AA36-F9C3BD243563}" presName="root" presStyleCnt="0">
        <dgm:presLayoutVars>
          <dgm:dir/>
          <dgm:resizeHandles val="exact"/>
        </dgm:presLayoutVars>
      </dgm:prSet>
      <dgm:spPr/>
      <dgm:t>
        <a:bodyPr/>
        <a:lstStyle/>
        <a:p>
          <a:endParaRPr lang="en-GB"/>
        </a:p>
      </dgm:t>
    </dgm:pt>
    <dgm:pt modelId="{C82DE3AE-278D-43CB-90B8-C7B7AC1F8D57}" type="pres">
      <dgm:prSet presAssocID="{385EC95D-8DA3-4E69-A32E-25C72F840832}" presName="compNode" presStyleCnt="0"/>
      <dgm:spPr/>
    </dgm:pt>
    <dgm:pt modelId="{78CE509E-CD05-4BD9-93F0-BE0A60E2E089}" type="pres">
      <dgm:prSet presAssocID="{385EC95D-8DA3-4E69-A32E-25C72F840832}" presName="bgRect" presStyleLbl="bgShp" presStyleIdx="0" presStyleCnt="4"/>
      <dgm:spPr/>
    </dgm:pt>
    <dgm:pt modelId="{6E3BDC13-6935-44D1-9C98-B0E4EFD8E1E3}" type="pres">
      <dgm:prSet presAssocID="{385EC95D-8DA3-4E69-A32E-25C72F84083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Skeleton"/>
        </a:ext>
      </dgm:extLst>
    </dgm:pt>
    <dgm:pt modelId="{1390BCA7-7628-4BB0-9E87-5A5630EBDE91}" type="pres">
      <dgm:prSet presAssocID="{385EC95D-8DA3-4E69-A32E-25C72F840832}" presName="spaceRect" presStyleCnt="0"/>
      <dgm:spPr/>
    </dgm:pt>
    <dgm:pt modelId="{F9666C72-0D99-4C7A-B661-F40C890637D0}" type="pres">
      <dgm:prSet presAssocID="{385EC95D-8DA3-4E69-A32E-25C72F840832}" presName="parTx" presStyleLbl="revTx" presStyleIdx="0" presStyleCnt="4">
        <dgm:presLayoutVars>
          <dgm:chMax val="0"/>
          <dgm:chPref val="0"/>
        </dgm:presLayoutVars>
      </dgm:prSet>
      <dgm:spPr/>
      <dgm:t>
        <a:bodyPr/>
        <a:lstStyle/>
        <a:p>
          <a:endParaRPr lang="en-GB"/>
        </a:p>
      </dgm:t>
    </dgm:pt>
    <dgm:pt modelId="{F4BD55B4-74DA-4B29-884F-CB61121EC548}" type="pres">
      <dgm:prSet presAssocID="{650F0E7B-E248-4CC2-BBB7-BE305C3EC29E}" presName="sibTrans" presStyleCnt="0"/>
      <dgm:spPr/>
    </dgm:pt>
    <dgm:pt modelId="{7BF8011D-C218-4646-A235-7CBB64DFB557}" type="pres">
      <dgm:prSet presAssocID="{DCB0BA01-9791-4916-92EF-4627EF5639FF}" presName="compNode" presStyleCnt="0"/>
      <dgm:spPr/>
    </dgm:pt>
    <dgm:pt modelId="{71538E1D-6FC8-486A-B21A-E1C674EE336E}" type="pres">
      <dgm:prSet presAssocID="{DCB0BA01-9791-4916-92EF-4627EF5639FF}" presName="bgRect" presStyleLbl="bgShp" presStyleIdx="1" presStyleCnt="4"/>
      <dgm:spPr/>
    </dgm:pt>
    <dgm:pt modelId="{E9F8F8A1-B2AF-47A2-800B-93F2B87DDDFB}" type="pres">
      <dgm:prSet presAssocID="{DCB0BA01-9791-4916-92EF-4627EF5639F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Drum"/>
        </a:ext>
      </dgm:extLst>
    </dgm:pt>
    <dgm:pt modelId="{6B7B83E8-6F3D-44B5-9C1B-4D002D61CD9F}" type="pres">
      <dgm:prSet presAssocID="{DCB0BA01-9791-4916-92EF-4627EF5639FF}" presName="spaceRect" presStyleCnt="0"/>
      <dgm:spPr/>
    </dgm:pt>
    <dgm:pt modelId="{16B06C76-392A-4D8D-B64D-1D8525813BA6}" type="pres">
      <dgm:prSet presAssocID="{DCB0BA01-9791-4916-92EF-4627EF5639FF}" presName="parTx" presStyleLbl="revTx" presStyleIdx="1" presStyleCnt="4">
        <dgm:presLayoutVars>
          <dgm:chMax val="0"/>
          <dgm:chPref val="0"/>
        </dgm:presLayoutVars>
      </dgm:prSet>
      <dgm:spPr/>
      <dgm:t>
        <a:bodyPr/>
        <a:lstStyle/>
        <a:p>
          <a:endParaRPr lang="en-GB"/>
        </a:p>
      </dgm:t>
    </dgm:pt>
    <dgm:pt modelId="{1D54D8F8-F338-447C-BEF8-CADEE9CF19E7}" type="pres">
      <dgm:prSet presAssocID="{4224EA6A-E299-41C8-BC7A-1AB2B2C1D2FF}" presName="sibTrans" presStyleCnt="0"/>
      <dgm:spPr/>
    </dgm:pt>
    <dgm:pt modelId="{93AE5B3F-6F0D-4617-B5D0-94E1C42AAD1D}" type="pres">
      <dgm:prSet presAssocID="{D17C7D99-66BB-4645-B152-0BB103AE8045}" presName="compNode" presStyleCnt="0"/>
      <dgm:spPr/>
    </dgm:pt>
    <dgm:pt modelId="{C28633A6-7F74-402A-A446-D79F6C77F1DD}" type="pres">
      <dgm:prSet presAssocID="{D17C7D99-66BB-4645-B152-0BB103AE8045}" presName="bgRect" presStyleLbl="bgShp" presStyleIdx="2" presStyleCnt="4"/>
      <dgm:spPr/>
    </dgm:pt>
    <dgm:pt modelId="{3D9E2759-75D0-4952-B6C5-76B59381A29F}" type="pres">
      <dgm:prSet presAssocID="{D17C7D99-66BB-4645-B152-0BB103AE804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DJ"/>
        </a:ext>
      </dgm:extLst>
    </dgm:pt>
    <dgm:pt modelId="{EA9F358E-DFC8-4B65-A98B-53CB19FBE2E5}" type="pres">
      <dgm:prSet presAssocID="{D17C7D99-66BB-4645-B152-0BB103AE8045}" presName="spaceRect" presStyleCnt="0"/>
      <dgm:spPr/>
    </dgm:pt>
    <dgm:pt modelId="{DBBA64F2-D7D6-422E-94BF-972A0672EAC5}" type="pres">
      <dgm:prSet presAssocID="{D17C7D99-66BB-4645-B152-0BB103AE8045}" presName="parTx" presStyleLbl="revTx" presStyleIdx="2" presStyleCnt="4">
        <dgm:presLayoutVars>
          <dgm:chMax val="0"/>
          <dgm:chPref val="0"/>
        </dgm:presLayoutVars>
      </dgm:prSet>
      <dgm:spPr/>
      <dgm:t>
        <a:bodyPr/>
        <a:lstStyle/>
        <a:p>
          <a:endParaRPr lang="en-GB"/>
        </a:p>
      </dgm:t>
    </dgm:pt>
    <dgm:pt modelId="{E2639021-6BA8-4293-84CB-CEE7B70542E2}" type="pres">
      <dgm:prSet presAssocID="{EE02F94B-73E4-4B4B-84CA-64347A835CA9}" presName="sibTrans" presStyleCnt="0"/>
      <dgm:spPr/>
    </dgm:pt>
    <dgm:pt modelId="{8FB28C07-2723-4F25-9312-B39AAAFFEA21}" type="pres">
      <dgm:prSet presAssocID="{433457B3-05D2-4408-BE1B-ADBD79D73A4D}" presName="compNode" presStyleCnt="0"/>
      <dgm:spPr/>
    </dgm:pt>
    <dgm:pt modelId="{6918ED01-5BC2-4031-9063-6364FFCCA884}" type="pres">
      <dgm:prSet presAssocID="{433457B3-05D2-4408-BE1B-ADBD79D73A4D}" presName="bgRect" presStyleLbl="bgShp" presStyleIdx="3" presStyleCnt="4"/>
      <dgm:spPr/>
    </dgm:pt>
    <dgm:pt modelId="{7E4153B4-AA4C-4F71-89C2-EF93D315E85B}" type="pres">
      <dgm:prSet presAssocID="{433457B3-05D2-4408-BE1B-ADBD79D73A4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Speed Bump"/>
        </a:ext>
      </dgm:extLst>
    </dgm:pt>
    <dgm:pt modelId="{01567FF2-5DB3-445D-B8CF-662112FE2C42}" type="pres">
      <dgm:prSet presAssocID="{433457B3-05D2-4408-BE1B-ADBD79D73A4D}" presName="spaceRect" presStyleCnt="0"/>
      <dgm:spPr/>
    </dgm:pt>
    <dgm:pt modelId="{98625D89-D5F7-4686-8972-0F3FC655643D}" type="pres">
      <dgm:prSet presAssocID="{433457B3-05D2-4408-BE1B-ADBD79D73A4D}" presName="parTx" presStyleLbl="revTx" presStyleIdx="3" presStyleCnt="4">
        <dgm:presLayoutVars>
          <dgm:chMax val="0"/>
          <dgm:chPref val="0"/>
        </dgm:presLayoutVars>
      </dgm:prSet>
      <dgm:spPr/>
      <dgm:t>
        <a:bodyPr/>
        <a:lstStyle/>
        <a:p>
          <a:endParaRPr lang="en-GB"/>
        </a:p>
      </dgm:t>
    </dgm:pt>
  </dgm:ptLst>
  <dgm:cxnLst>
    <dgm:cxn modelId="{D2C568C6-973E-412F-AA79-A4BC4A650140}" srcId="{522EE641-E694-437A-AA36-F9C3BD243563}" destId="{385EC95D-8DA3-4E69-A32E-25C72F840832}" srcOrd="0" destOrd="0" parTransId="{8C872996-A941-4A21-93E1-54351CCDF7DA}" sibTransId="{650F0E7B-E248-4CC2-BBB7-BE305C3EC29E}"/>
    <dgm:cxn modelId="{7CB44981-4CEC-4C5F-9BA2-B403E1BD2B10}" type="presOf" srcId="{522EE641-E694-437A-AA36-F9C3BD243563}" destId="{29AAD3A3-A6CA-4760-8E5D-9060FD84A345}" srcOrd="0" destOrd="0" presId="urn:microsoft.com/office/officeart/2018/2/layout/IconVerticalSolidList"/>
    <dgm:cxn modelId="{71AB76A7-C692-48E0-9463-ADC52A4FF8ED}" type="presOf" srcId="{DCB0BA01-9791-4916-92EF-4627EF5639FF}" destId="{16B06C76-392A-4D8D-B64D-1D8525813BA6}" srcOrd="0" destOrd="0" presId="urn:microsoft.com/office/officeart/2018/2/layout/IconVerticalSolidList"/>
    <dgm:cxn modelId="{36CA6361-432A-4FDF-9FE1-C3E70CFBB3D6}" type="presOf" srcId="{433457B3-05D2-4408-BE1B-ADBD79D73A4D}" destId="{98625D89-D5F7-4686-8972-0F3FC655643D}" srcOrd="0" destOrd="0" presId="urn:microsoft.com/office/officeart/2018/2/layout/IconVerticalSolidList"/>
    <dgm:cxn modelId="{953BA437-9447-45A6-83F4-99D45FC31817}" srcId="{522EE641-E694-437A-AA36-F9C3BD243563}" destId="{DCB0BA01-9791-4916-92EF-4627EF5639FF}" srcOrd="1" destOrd="0" parTransId="{C02833D1-57EB-4754-B501-19AC552D050B}" sibTransId="{4224EA6A-E299-41C8-BC7A-1AB2B2C1D2FF}"/>
    <dgm:cxn modelId="{1C5C0BF5-DDC5-4A03-A649-3FCC2D9D039B}" srcId="{522EE641-E694-437A-AA36-F9C3BD243563}" destId="{433457B3-05D2-4408-BE1B-ADBD79D73A4D}" srcOrd="3" destOrd="0" parTransId="{4CD563B1-9B01-4EBD-A9EE-7F2A0B96EB32}" sibTransId="{B8487364-FBBE-4FBB-9075-755083F19263}"/>
    <dgm:cxn modelId="{C7A8D8AB-4C1E-438A-BA03-C90497E2D66A}" type="presOf" srcId="{D17C7D99-66BB-4645-B152-0BB103AE8045}" destId="{DBBA64F2-D7D6-422E-94BF-972A0672EAC5}" srcOrd="0" destOrd="0" presId="urn:microsoft.com/office/officeart/2018/2/layout/IconVerticalSolidList"/>
    <dgm:cxn modelId="{916C76DE-8CD8-4162-AE61-DAD83BB15881}" type="presOf" srcId="{385EC95D-8DA3-4E69-A32E-25C72F840832}" destId="{F9666C72-0D99-4C7A-B661-F40C890637D0}" srcOrd="0" destOrd="0" presId="urn:microsoft.com/office/officeart/2018/2/layout/IconVerticalSolidList"/>
    <dgm:cxn modelId="{7F72B638-32BA-4B2F-A4C7-624F4E1A50FB}" srcId="{522EE641-E694-437A-AA36-F9C3BD243563}" destId="{D17C7D99-66BB-4645-B152-0BB103AE8045}" srcOrd="2" destOrd="0" parTransId="{82658DAB-7750-4B4B-B862-950A2D4DD67D}" sibTransId="{EE02F94B-73E4-4B4B-84CA-64347A835CA9}"/>
    <dgm:cxn modelId="{0157BECB-D5FB-4154-88ED-5CF759939082}" type="presParOf" srcId="{29AAD3A3-A6CA-4760-8E5D-9060FD84A345}" destId="{C82DE3AE-278D-43CB-90B8-C7B7AC1F8D57}" srcOrd="0" destOrd="0" presId="urn:microsoft.com/office/officeart/2018/2/layout/IconVerticalSolidList"/>
    <dgm:cxn modelId="{4D8051F5-C86C-413F-A85F-B5DD249B8AF3}" type="presParOf" srcId="{C82DE3AE-278D-43CB-90B8-C7B7AC1F8D57}" destId="{78CE509E-CD05-4BD9-93F0-BE0A60E2E089}" srcOrd="0" destOrd="0" presId="urn:microsoft.com/office/officeart/2018/2/layout/IconVerticalSolidList"/>
    <dgm:cxn modelId="{212F4E93-270B-47BB-9B3A-769169206311}" type="presParOf" srcId="{C82DE3AE-278D-43CB-90B8-C7B7AC1F8D57}" destId="{6E3BDC13-6935-44D1-9C98-B0E4EFD8E1E3}" srcOrd="1" destOrd="0" presId="urn:microsoft.com/office/officeart/2018/2/layout/IconVerticalSolidList"/>
    <dgm:cxn modelId="{7B41DA1F-F965-40AA-8BB2-15A1E96AC87A}" type="presParOf" srcId="{C82DE3AE-278D-43CB-90B8-C7B7AC1F8D57}" destId="{1390BCA7-7628-4BB0-9E87-5A5630EBDE91}" srcOrd="2" destOrd="0" presId="urn:microsoft.com/office/officeart/2018/2/layout/IconVerticalSolidList"/>
    <dgm:cxn modelId="{FB03FEDD-DFDC-471B-A2FC-381A6D3D58E5}" type="presParOf" srcId="{C82DE3AE-278D-43CB-90B8-C7B7AC1F8D57}" destId="{F9666C72-0D99-4C7A-B661-F40C890637D0}" srcOrd="3" destOrd="0" presId="urn:microsoft.com/office/officeart/2018/2/layout/IconVerticalSolidList"/>
    <dgm:cxn modelId="{1AA5EBE5-8E59-4247-A884-E4E64C03E277}" type="presParOf" srcId="{29AAD3A3-A6CA-4760-8E5D-9060FD84A345}" destId="{F4BD55B4-74DA-4B29-884F-CB61121EC548}" srcOrd="1" destOrd="0" presId="urn:microsoft.com/office/officeart/2018/2/layout/IconVerticalSolidList"/>
    <dgm:cxn modelId="{FE4FD6A7-D601-49EC-A773-CDAACA709277}" type="presParOf" srcId="{29AAD3A3-A6CA-4760-8E5D-9060FD84A345}" destId="{7BF8011D-C218-4646-A235-7CBB64DFB557}" srcOrd="2" destOrd="0" presId="urn:microsoft.com/office/officeart/2018/2/layout/IconVerticalSolidList"/>
    <dgm:cxn modelId="{F51EC2FD-A1E3-4034-B84B-68C38A3540AA}" type="presParOf" srcId="{7BF8011D-C218-4646-A235-7CBB64DFB557}" destId="{71538E1D-6FC8-486A-B21A-E1C674EE336E}" srcOrd="0" destOrd="0" presId="urn:microsoft.com/office/officeart/2018/2/layout/IconVerticalSolidList"/>
    <dgm:cxn modelId="{CF2BFBA9-547F-42CB-B7C6-83A28DBEFBB9}" type="presParOf" srcId="{7BF8011D-C218-4646-A235-7CBB64DFB557}" destId="{E9F8F8A1-B2AF-47A2-800B-93F2B87DDDFB}" srcOrd="1" destOrd="0" presId="urn:microsoft.com/office/officeart/2018/2/layout/IconVerticalSolidList"/>
    <dgm:cxn modelId="{B5A5E22F-1C04-4D04-BE62-80B24B505237}" type="presParOf" srcId="{7BF8011D-C218-4646-A235-7CBB64DFB557}" destId="{6B7B83E8-6F3D-44B5-9C1B-4D002D61CD9F}" srcOrd="2" destOrd="0" presId="urn:microsoft.com/office/officeart/2018/2/layout/IconVerticalSolidList"/>
    <dgm:cxn modelId="{5BA72DA4-8461-46E4-BAA0-D94F20CB8CEF}" type="presParOf" srcId="{7BF8011D-C218-4646-A235-7CBB64DFB557}" destId="{16B06C76-392A-4D8D-B64D-1D8525813BA6}" srcOrd="3" destOrd="0" presId="urn:microsoft.com/office/officeart/2018/2/layout/IconVerticalSolidList"/>
    <dgm:cxn modelId="{F5B9552A-E4B4-4726-A09D-686970A863AE}" type="presParOf" srcId="{29AAD3A3-A6CA-4760-8E5D-9060FD84A345}" destId="{1D54D8F8-F338-447C-BEF8-CADEE9CF19E7}" srcOrd="3" destOrd="0" presId="urn:microsoft.com/office/officeart/2018/2/layout/IconVerticalSolidList"/>
    <dgm:cxn modelId="{BAF30605-F868-4D92-96BB-90911F7C38F3}" type="presParOf" srcId="{29AAD3A3-A6CA-4760-8E5D-9060FD84A345}" destId="{93AE5B3F-6F0D-4617-B5D0-94E1C42AAD1D}" srcOrd="4" destOrd="0" presId="urn:microsoft.com/office/officeart/2018/2/layout/IconVerticalSolidList"/>
    <dgm:cxn modelId="{325752B2-3ECE-4393-929A-F64D9A30A62F}" type="presParOf" srcId="{93AE5B3F-6F0D-4617-B5D0-94E1C42AAD1D}" destId="{C28633A6-7F74-402A-A446-D79F6C77F1DD}" srcOrd="0" destOrd="0" presId="urn:microsoft.com/office/officeart/2018/2/layout/IconVerticalSolidList"/>
    <dgm:cxn modelId="{1977680E-A1FA-4442-B030-E54D52CC1928}" type="presParOf" srcId="{93AE5B3F-6F0D-4617-B5D0-94E1C42AAD1D}" destId="{3D9E2759-75D0-4952-B6C5-76B59381A29F}" srcOrd="1" destOrd="0" presId="urn:microsoft.com/office/officeart/2018/2/layout/IconVerticalSolidList"/>
    <dgm:cxn modelId="{4B48192E-F8CF-48B4-9411-C3969012E798}" type="presParOf" srcId="{93AE5B3F-6F0D-4617-B5D0-94E1C42AAD1D}" destId="{EA9F358E-DFC8-4B65-A98B-53CB19FBE2E5}" srcOrd="2" destOrd="0" presId="urn:microsoft.com/office/officeart/2018/2/layout/IconVerticalSolidList"/>
    <dgm:cxn modelId="{AED9E55B-9C28-4639-B5EC-124CCFA1D275}" type="presParOf" srcId="{93AE5B3F-6F0D-4617-B5D0-94E1C42AAD1D}" destId="{DBBA64F2-D7D6-422E-94BF-972A0672EAC5}" srcOrd="3" destOrd="0" presId="urn:microsoft.com/office/officeart/2018/2/layout/IconVerticalSolidList"/>
    <dgm:cxn modelId="{6ECCE75A-3662-4712-B79D-B1C91F8B2DC6}" type="presParOf" srcId="{29AAD3A3-A6CA-4760-8E5D-9060FD84A345}" destId="{E2639021-6BA8-4293-84CB-CEE7B70542E2}" srcOrd="5" destOrd="0" presId="urn:microsoft.com/office/officeart/2018/2/layout/IconVerticalSolidList"/>
    <dgm:cxn modelId="{7E2C34FB-8444-433D-BBA0-9D0078A43931}" type="presParOf" srcId="{29AAD3A3-A6CA-4760-8E5D-9060FD84A345}" destId="{8FB28C07-2723-4F25-9312-B39AAAFFEA21}" srcOrd="6" destOrd="0" presId="urn:microsoft.com/office/officeart/2018/2/layout/IconVerticalSolidList"/>
    <dgm:cxn modelId="{A177699E-A604-48F8-9122-1E33BF7203D0}" type="presParOf" srcId="{8FB28C07-2723-4F25-9312-B39AAAFFEA21}" destId="{6918ED01-5BC2-4031-9063-6364FFCCA884}" srcOrd="0" destOrd="0" presId="urn:microsoft.com/office/officeart/2018/2/layout/IconVerticalSolidList"/>
    <dgm:cxn modelId="{3A350EDD-BC45-4C6B-9FCA-4B52F9411A6F}" type="presParOf" srcId="{8FB28C07-2723-4F25-9312-B39AAAFFEA21}" destId="{7E4153B4-AA4C-4F71-89C2-EF93D315E85B}" srcOrd="1" destOrd="0" presId="urn:microsoft.com/office/officeart/2018/2/layout/IconVerticalSolidList"/>
    <dgm:cxn modelId="{B063BABA-0C7A-44E2-AD94-CF6CC96AAEC6}" type="presParOf" srcId="{8FB28C07-2723-4F25-9312-B39AAAFFEA21}" destId="{01567FF2-5DB3-445D-B8CF-662112FE2C42}" srcOrd="2" destOrd="0" presId="urn:microsoft.com/office/officeart/2018/2/layout/IconVerticalSolidList"/>
    <dgm:cxn modelId="{0D4BA8B1-BF65-48DE-AE7B-074FC43C5113}" type="presParOf" srcId="{8FB28C07-2723-4F25-9312-B39AAAFFEA21}" destId="{98625D89-D5F7-4686-8972-0F3FC655643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C2D6E37-104E-4F56-9D15-C185B8C21FCC}" type="doc">
      <dgm:prSet loTypeId="urn:microsoft.com/office/officeart/2005/8/layout/default" loCatId="list" qsTypeId="urn:microsoft.com/office/officeart/2005/8/quickstyle/simple2" qsCatId="simple" csTypeId="urn:microsoft.com/office/officeart/2005/8/colors/accent1_2" csCatId="accent1"/>
      <dgm:spPr/>
      <dgm:t>
        <a:bodyPr/>
        <a:lstStyle/>
        <a:p>
          <a:endParaRPr lang="en-US"/>
        </a:p>
      </dgm:t>
    </dgm:pt>
    <dgm:pt modelId="{FC8035B9-95A4-4E53-99B6-85BDA5C8E1AD}">
      <dgm:prSet/>
      <dgm:spPr/>
      <dgm:t>
        <a:bodyPr/>
        <a:lstStyle/>
        <a:p>
          <a:r>
            <a:rPr lang="en-US"/>
            <a:t>Theory of Conformism</a:t>
          </a:r>
        </a:p>
      </dgm:t>
    </dgm:pt>
    <dgm:pt modelId="{AB96331E-47B0-493E-B8F8-E21E789D28EE}" type="parTrans" cxnId="{89039F04-B60F-4DD8-A21D-3A79314D07C5}">
      <dgm:prSet/>
      <dgm:spPr/>
      <dgm:t>
        <a:bodyPr/>
        <a:lstStyle/>
        <a:p>
          <a:endParaRPr lang="en-US"/>
        </a:p>
      </dgm:t>
    </dgm:pt>
    <dgm:pt modelId="{9A5E83BA-39DD-42D9-A67B-BB6F90A2DFD3}" type="sibTrans" cxnId="{89039F04-B60F-4DD8-A21D-3A79314D07C5}">
      <dgm:prSet/>
      <dgm:spPr/>
      <dgm:t>
        <a:bodyPr/>
        <a:lstStyle/>
        <a:p>
          <a:endParaRPr lang="en-US"/>
        </a:p>
      </dgm:t>
    </dgm:pt>
    <dgm:pt modelId="{36315801-D547-4D46-BD2F-7221E47F5632}">
      <dgm:prSet/>
      <dgm:spPr/>
      <dgm:t>
        <a:bodyPr/>
        <a:lstStyle/>
        <a:p>
          <a:r>
            <a:rPr lang="en-US"/>
            <a:t>Relationship between group of reference and individual person</a:t>
          </a:r>
        </a:p>
      </dgm:t>
    </dgm:pt>
    <dgm:pt modelId="{95389143-C24D-4346-BA2B-DDB856F9CC1A}" type="parTrans" cxnId="{8FDAFD2C-FE36-41CC-A760-05E49548131D}">
      <dgm:prSet/>
      <dgm:spPr/>
      <dgm:t>
        <a:bodyPr/>
        <a:lstStyle/>
        <a:p>
          <a:endParaRPr lang="en-US"/>
        </a:p>
      </dgm:t>
    </dgm:pt>
    <dgm:pt modelId="{15DFAA69-5406-4603-ACDE-AC01E4E121D0}" type="sibTrans" cxnId="{8FDAFD2C-FE36-41CC-A760-05E49548131D}">
      <dgm:prSet/>
      <dgm:spPr/>
      <dgm:t>
        <a:bodyPr/>
        <a:lstStyle/>
        <a:p>
          <a:endParaRPr lang="en-US"/>
        </a:p>
      </dgm:t>
    </dgm:pt>
    <dgm:pt modelId="{F0AA5536-6509-41FD-B137-AF7A6BD0D1C1}">
      <dgm:prSet/>
      <dgm:spPr/>
      <dgm:t>
        <a:bodyPr/>
        <a:lstStyle/>
        <a:p>
          <a:r>
            <a:rPr lang="en-US"/>
            <a:t>In crisis: leaves decision to the group</a:t>
          </a:r>
        </a:p>
      </dgm:t>
    </dgm:pt>
    <dgm:pt modelId="{29E386AE-EB01-4C7E-A2D8-E72C6BF18F40}" type="parTrans" cxnId="{7040659E-55DD-460A-A633-9E0F38065C56}">
      <dgm:prSet/>
      <dgm:spPr/>
      <dgm:t>
        <a:bodyPr/>
        <a:lstStyle/>
        <a:p>
          <a:endParaRPr lang="en-US"/>
        </a:p>
      </dgm:t>
    </dgm:pt>
    <dgm:pt modelId="{290F9DE7-8D7F-45D6-8087-031A33E8765F}" type="sibTrans" cxnId="{7040659E-55DD-460A-A633-9E0F38065C56}">
      <dgm:prSet/>
      <dgm:spPr/>
      <dgm:t>
        <a:bodyPr/>
        <a:lstStyle/>
        <a:p>
          <a:endParaRPr lang="en-US"/>
        </a:p>
      </dgm:t>
    </dgm:pt>
    <dgm:pt modelId="{A70FC009-EE01-4456-BA0C-E69C1E7C38EF}">
      <dgm:prSet/>
      <dgm:spPr/>
      <dgm:t>
        <a:bodyPr/>
        <a:lstStyle/>
        <a:p>
          <a:r>
            <a:rPr lang="en-US"/>
            <a:t>Agentic state theory:</a:t>
          </a:r>
        </a:p>
      </dgm:t>
    </dgm:pt>
    <dgm:pt modelId="{C2ED1A15-29CA-4611-91EE-1955CEE2CC3C}" type="parTrans" cxnId="{0CB0F1BE-5368-4232-9892-2FCD49FB10C8}">
      <dgm:prSet/>
      <dgm:spPr/>
      <dgm:t>
        <a:bodyPr/>
        <a:lstStyle/>
        <a:p>
          <a:endParaRPr lang="en-US"/>
        </a:p>
      </dgm:t>
    </dgm:pt>
    <dgm:pt modelId="{AAFAD777-8202-47EC-A0B1-C332D413A8EE}" type="sibTrans" cxnId="{0CB0F1BE-5368-4232-9892-2FCD49FB10C8}">
      <dgm:prSet/>
      <dgm:spPr/>
      <dgm:t>
        <a:bodyPr/>
        <a:lstStyle/>
        <a:p>
          <a:endParaRPr lang="en-US"/>
        </a:p>
      </dgm:t>
    </dgm:pt>
    <dgm:pt modelId="{03458B64-D874-4B29-939C-6A88FB8A0F68}">
      <dgm:prSet/>
      <dgm:spPr/>
      <dgm:t>
        <a:bodyPr/>
        <a:lstStyle/>
        <a:p>
          <a:r>
            <a:rPr lang="en-US"/>
            <a:t>Individual person acts only as agent for someone else</a:t>
          </a:r>
        </a:p>
      </dgm:t>
    </dgm:pt>
    <dgm:pt modelId="{C416045B-4A31-4978-8F8D-121387F22F99}" type="parTrans" cxnId="{520CDE0F-75B5-4DC1-A80F-6F7765D8D7D3}">
      <dgm:prSet/>
      <dgm:spPr/>
      <dgm:t>
        <a:bodyPr/>
        <a:lstStyle/>
        <a:p>
          <a:endParaRPr lang="en-US"/>
        </a:p>
      </dgm:t>
    </dgm:pt>
    <dgm:pt modelId="{F788BAC0-4B75-4B33-B516-8630DADB4327}" type="sibTrans" cxnId="{520CDE0F-75B5-4DC1-A80F-6F7765D8D7D3}">
      <dgm:prSet/>
      <dgm:spPr/>
      <dgm:t>
        <a:bodyPr/>
        <a:lstStyle/>
        <a:p>
          <a:endParaRPr lang="en-US"/>
        </a:p>
      </dgm:t>
    </dgm:pt>
    <dgm:pt modelId="{A61B07E6-2417-4354-85BE-E605E5291509}">
      <dgm:prSet/>
      <dgm:spPr/>
      <dgm:t>
        <a:bodyPr/>
        <a:lstStyle/>
        <a:p>
          <a:r>
            <a:rPr lang="en-US"/>
            <a:t>Sees himself no longer responsible for his actions</a:t>
          </a:r>
        </a:p>
      </dgm:t>
    </dgm:pt>
    <dgm:pt modelId="{A4BD47A0-7775-4D02-8F95-62A9B3F24F6A}" type="parTrans" cxnId="{3A46BAA1-A310-4629-B5A2-98AD7D96FD88}">
      <dgm:prSet/>
      <dgm:spPr/>
      <dgm:t>
        <a:bodyPr/>
        <a:lstStyle/>
        <a:p>
          <a:endParaRPr lang="en-US"/>
        </a:p>
      </dgm:t>
    </dgm:pt>
    <dgm:pt modelId="{18C7F6E8-28F5-4DE7-9A31-50E6D9DF46EF}" type="sibTrans" cxnId="{3A46BAA1-A310-4629-B5A2-98AD7D96FD88}">
      <dgm:prSet/>
      <dgm:spPr/>
      <dgm:t>
        <a:bodyPr/>
        <a:lstStyle/>
        <a:p>
          <a:endParaRPr lang="en-US"/>
        </a:p>
      </dgm:t>
    </dgm:pt>
    <dgm:pt modelId="{7AC5F2A9-F9C7-C34F-8EDF-6B6DA3C200C7}" type="pres">
      <dgm:prSet presAssocID="{8C2D6E37-104E-4F56-9D15-C185B8C21FCC}" presName="diagram" presStyleCnt="0">
        <dgm:presLayoutVars>
          <dgm:dir/>
          <dgm:resizeHandles val="exact"/>
        </dgm:presLayoutVars>
      </dgm:prSet>
      <dgm:spPr/>
      <dgm:t>
        <a:bodyPr/>
        <a:lstStyle/>
        <a:p>
          <a:endParaRPr lang="en-GB"/>
        </a:p>
      </dgm:t>
    </dgm:pt>
    <dgm:pt modelId="{B4C4E5FD-64FD-0A46-AB7C-C4FCF631EE51}" type="pres">
      <dgm:prSet presAssocID="{FC8035B9-95A4-4E53-99B6-85BDA5C8E1AD}" presName="node" presStyleLbl="node1" presStyleIdx="0" presStyleCnt="2">
        <dgm:presLayoutVars>
          <dgm:bulletEnabled val="1"/>
        </dgm:presLayoutVars>
      </dgm:prSet>
      <dgm:spPr/>
      <dgm:t>
        <a:bodyPr/>
        <a:lstStyle/>
        <a:p>
          <a:endParaRPr lang="en-GB"/>
        </a:p>
      </dgm:t>
    </dgm:pt>
    <dgm:pt modelId="{F196D18D-B4BC-8E4A-942C-2916325207F6}" type="pres">
      <dgm:prSet presAssocID="{9A5E83BA-39DD-42D9-A67B-BB6F90A2DFD3}" presName="sibTrans" presStyleCnt="0"/>
      <dgm:spPr/>
    </dgm:pt>
    <dgm:pt modelId="{B3893182-864E-8247-8883-96C05D8DDADF}" type="pres">
      <dgm:prSet presAssocID="{A70FC009-EE01-4456-BA0C-E69C1E7C38EF}" presName="node" presStyleLbl="node1" presStyleIdx="1" presStyleCnt="2">
        <dgm:presLayoutVars>
          <dgm:bulletEnabled val="1"/>
        </dgm:presLayoutVars>
      </dgm:prSet>
      <dgm:spPr/>
      <dgm:t>
        <a:bodyPr/>
        <a:lstStyle/>
        <a:p>
          <a:endParaRPr lang="en-GB"/>
        </a:p>
      </dgm:t>
    </dgm:pt>
  </dgm:ptLst>
  <dgm:cxnLst>
    <dgm:cxn modelId="{0CB0F1BE-5368-4232-9892-2FCD49FB10C8}" srcId="{8C2D6E37-104E-4F56-9D15-C185B8C21FCC}" destId="{A70FC009-EE01-4456-BA0C-E69C1E7C38EF}" srcOrd="1" destOrd="0" parTransId="{C2ED1A15-29CA-4611-91EE-1955CEE2CC3C}" sibTransId="{AAFAD777-8202-47EC-A0B1-C332D413A8EE}"/>
    <dgm:cxn modelId="{22A8AEA7-EE5A-5144-A23E-A3968DEF3988}" type="presOf" srcId="{F0AA5536-6509-41FD-B137-AF7A6BD0D1C1}" destId="{B4C4E5FD-64FD-0A46-AB7C-C4FCF631EE51}" srcOrd="0" destOrd="2" presId="urn:microsoft.com/office/officeart/2005/8/layout/default"/>
    <dgm:cxn modelId="{520CDE0F-75B5-4DC1-A80F-6F7765D8D7D3}" srcId="{A70FC009-EE01-4456-BA0C-E69C1E7C38EF}" destId="{03458B64-D874-4B29-939C-6A88FB8A0F68}" srcOrd="0" destOrd="0" parTransId="{C416045B-4A31-4978-8F8D-121387F22F99}" sibTransId="{F788BAC0-4B75-4B33-B516-8630DADB4327}"/>
    <dgm:cxn modelId="{D1A26F10-93FB-B64C-9E00-C47F2FA315A3}" type="presOf" srcId="{8C2D6E37-104E-4F56-9D15-C185B8C21FCC}" destId="{7AC5F2A9-F9C7-C34F-8EDF-6B6DA3C200C7}" srcOrd="0" destOrd="0" presId="urn:microsoft.com/office/officeart/2005/8/layout/default"/>
    <dgm:cxn modelId="{2A1A6C66-9A23-994A-8D78-E37164C7F158}" type="presOf" srcId="{A61B07E6-2417-4354-85BE-E605E5291509}" destId="{B3893182-864E-8247-8883-96C05D8DDADF}" srcOrd="0" destOrd="2" presId="urn:microsoft.com/office/officeart/2005/8/layout/default"/>
    <dgm:cxn modelId="{13FBFC9A-6A49-1A4C-B2C8-4CFF4E76F18A}" type="presOf" srcId="{A70FC009-EE01-4456-BA0C-E69C1E7C38EF}" destId="{B3893182-864E-8247-8883-96C05D8DDADF}" srcOrd="0" destOrd="0" presId="urn:microsoft.com/office/officeart/2005/8/layout/default"/>
    <dgm:cxn modelId="{537B7C9F-03F1-9249-ACF1-E0C77DD59B64}" type="presOf" srcId="{36315801-D547-4D46-BD2F-7221E47F5632}" destId="{B4C4E5FD-64FD-0A46-AB7C-C4FCF631EE51}" srcOrd="0" destOrd="1" presId="urn:microsoft.com/office/officeart/2005/8/layout/default"/>
    <dgm:cxn modelId="{8FDAFD2C-FE36-41CC-A760-05E49548131D}" srcId="{FC8035B9-95A4-4E53-99B6-85BDA5C8E1AD}" destId="{36315801-D547-4D46-BD2F-7221E47F5632}" srcOrd="0" destOrd="0" parTransId="{95389143-C24D-4346-BA2B-DDB856F9CC1A}" sibTransId="{15DFAA69-5406-4603-ACDE-AC01E4E121D0}"/>
    <dgm:cxn modelId="{7040659E-55DD-460A-A633-9E0F38065C56}" srcId="{FC8035B9-95A4-4E53-99B6-85BDA5C8E1AD}" destId="{F0AA5536-6509-41FD-B137-AF7A6BD0D1C1}" srcOrd="1" destOrd="0" parTransId="{29E386AE-EB01-4C7E-A2D8-E72C6BF18F40}" sibTransId="{290F9DE7-8D7F-45D6-8087-031A33E8765F}"/>
    <dgm:cxn modelId="{89039F04-B60F-4DD8-A21D-3A79314D07C5}" srcId="{8C2D6E37-104E-4F56-9D15-C185B8C21FCC}" destId="{FC8035B9-95A4-4E53-99B6-85BDA5C8E1AD}" srcOrd="0" destOrd="0" parTransId="{AB96331E-47B0-493E-B8F8-E21E789D28EE}" sibTransId="{9A5E83BA-39DD-42D9-A67B-BB6F90A2DFD3}"/>
    <dgm:cxn modelId="{3A46BAA1-A310-4629-B5A2-98AD7D96FD88}" srcId="{A70FC009-EE01-4456-BA0C-E69C1E7C38EF}" destId="{A61B07E6-2417-4354-85BE-E605E5291509}" srcOrd="1" destOrd="0" parTransId="{A4BD47A0-7775-4D02-8F95-62A9B3F24F6A}" sibTransId="{18C7F6E8-28F5-4DE7-9A31-50E6D9DF46EF}"/>
    <dgm:cxn modelId="{50F44834-7693-8E45-927B-74987B9EF027}" type="presOf" srcId="{FC8035B9-95A4-4E53-99B6-85BDA5C8E1AD}" destId="{B4C4E5FD-64FD-0A46-AB7C-C4FCF631EE51}" srcOrd="0" destOrd="0" presId="urn:microsoft.com/office/officeart/2005/8/layout/default"/>
    <dgm:cxn modelId="{B7F44D4E-C4E4-EE42-9154-508469438949}" type="presOf" srcId="{03458B64-D874-4B29-939C-6A88FB8A0F68}" destId="{B3893182-864E-8247-8883-96C05D8DDADF}" srcOrd="0" destOrd="1" presId="urn:microsoft.com/office/officeart/2005/8/layout/default"/>
    <dgm:cxn modelId="{A4DECDD1-0562-C74C-B9BD-F0ACA609AC9A}" type="presParOf" srcId="{7AC5F2A9-F9C7-C34F-8EDF-6B6DA3C200C7}" destId="{B4C4E5FD-64FD-0A46-AB7C-C4FCF631EE51}" srcOrd="0" destOrd="0" presId="urn:microsoft.com/office/officeart/2005/8/layout/default"/>
    <dgm:cxn modelId="{8BD00159-881A-214E-BA77-2CF175F2F5F3}" type="presParOf" srcId="{7AC5F2A9-F9C7-C34F-8EDF-6B6DA3C200C7}" destId="{F196D18D-B4BC-8E4A-942C-2916325207F6}" srcOrd="1" destOrd="0" presId="urn:microsoft.com/office/officeart/2005/8/layout/default"/>
    <dgm:cxn modelId="{914FBD09-3E2E-0341-AE2D-FFD6ED83DA81}" type="presParOf" srcId="{7AC5F2A9-F9C7-C34F-8EDF-6B6DA3C200C7}" destId="{B3893182-864E-8247-8883-96C05D8DDADF}"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D419377-1011-4079-A51C-DE0E0C171158}"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A83C6341-2D9D-408D-835D-1772DFB94A07}">
      <dgm:prSet/>
      <dgm:spPr/>
      <dgm:t>
        <a:bodyPr/>
        <a:lstStyle/>
        <a:p>
          <a:r>
            <a:rPr lang="en-CA"/>
            <a:t>Some individuals were traumatized while participating</a:t>
          </a:r>
          <a:endParaRPr lang="en-US"/>
        </a:p>
      </dgm:t>
    </dgm:pt>
    <dgm:pt modelId="{040AE7A9-149C-48B7-BD64-1F1577F6B050}" type="parTrans" cxnId="{33DD8F2A-5A4F-4D4F-92F9-7CD973102326}">
      <dgm:prSet/>
      <dgm:spPr/>
      <dgm:t>
        <a:bodyPr/>
        <a:lstStyle/>
        <a:p>
          <a:endParaRPr lang="en-US"/>
        </a:p>
      </dgm:t>
    </dgm:pt>
    <dgm:pt modelId="{B99EFCC9-6B56-4233-A028-0CC3D15D17A1}" type="sibTrans" cxnId="{33DD8F2A-5A4F-4D4F-92F9-7CD973102326}">
      <dgm:prSet/>
      <dgm:spPr/>
      <dgm:t>
        <a:bodyPr/>
        <a:lstStyle/>
        <a:p>
          <a:endParaRPr lang="en-US"/>
        </a:p>
      </dgm:t>
    </dgm:pt>
    <dgm:pt modelId="{3FCA409F-EB5C-4811-814F-227F9DB56350}">
      <dgm:prSet/>
      <dgm:spPr/>
      <dgm:t>
        <a:bodyPr/>
        <a:lstStyle/>
        <a:p>
          <a:r>
            <a:rPr lang="en-US"/>
            <a:t>Profuse sweating and trembling </a:t>
          </a:r>
        </a:p>
      </dgm:t>
    </dgm:pt>
    <dgm:pt modelId="{89DA6781-3B68-48E3-97D5-444990749A86}" type="parTrans" cxnId="{31878D2A-B75E-4DA5-A743-4E740AC022BF}">
      <dgm:prSet/>
      <dgm:spPr/>
      <dgm:t>
        <a:bodyPr/>
        <a:lstStyle/>
        <a:p>
          <a:endParaRPr lang="en-US"/>
        </a:p>
      </dgm:t>
    </dgm:pt>
    <dgm:pt modelId="{CA9E4BB6-1A03-462F-8BCA-68C31A05CFB0}" type="sibTrans" cxnId="{31878D2A-B75E-4DA5-A743-4E740AC022BF}">
      <dgm:prSet/>
      <dgm:spPr/>
      <dgm:t>
        <a:bodyPr/>
        <a:lstStyle/>
        <a:p>
          <a:endParaRPr lang="en-US"/>
        </a:p>
      </dgm:t>
    </dgm:pt>
    <dgm:pt modelId="{7E04BCA3-ED6F-4846-AEE1-0D0464CEAA7D}">
      <dgm:prSet/>
      <dgm:spPr/>
      <dgm:t>
        <a:bodyPr/>
        <a:lstStyle/>
        <a:p>
          <a:r>
            <a:rPr lang="en-US"/>
            <a:t>10% left extremely upset</a:t>
          </a:r>
        </a:p>
      </dgm:t>
    </dgm:pt>
    <dgm:pt modelId="{2EB5959F-B8A0-41A5-BCE8-EB889E738315}" type="parTrans" cxnId="{F7EFEFFD-D5F9-4BA8-89F9-1605B33636C3}">
      <dgm:prSet/>
      <dgm:spPr/>
      <dgm:t>
        <a:bodyPr/>
        <a:lstStyle/>
        <a:p>
          <a:endParaRPr lang="en-US"/>
        </a:p>
      </dgm:t>
    </dgm:pt>
    <dgm:pt modelId="{254891AD-ED46-4722-85A7-CCAC5D1D1310}" type="sibTrans" cxnId="{F7EFEFFD-D5F9-4BA8-89F9-1605B33636C3}">
      <dgm:prSet/>
      <dgm:spPr/>
      <dgm:t>
        <a:bodyPr/>
        <a:lstStyle/>
        <a:p>
          <a:endParaRPr lang="en-US"/>
        </a:p>
      </dgm:t>
    </dgm:pt>
    <dgm:pt modelId="{0C43CD31-0B88-4241-A994-FAF1946B09BA}">
      <dgm:prSet/>
      <dgm:spPr/>
      <dgm:t>
        <a:bodyPr/>
        <a:lstStyle/>
        <a:p>
          <a:r>
            <a:rPr lang="en-US"/>
            <a:t>Some others broke into unexplained hysterical laughter</a:t>
          </a:r>
        </a:p>
      </dgm:t>
    </dgm:pt>
    <dgm:pt modelId="{112EE10B-6C99-4ABF-898E-1428A3CEAADC}" type="parTrans" cxnId="{5161790E-DC72-4F89-A009-6E0A19B51243}">
      <dgm:prSet/>
      <dgm:spPr/>
      <dgm:t>
        <a:bodyPr/>
        <a:lstStyle/>
        <a:p>
          <a:endParaRPr lang="en-US"/>
        </a:p>
      </dgm:t>
    </dgm:pt>
    <dgm:pt modelId="{5186F158-94C3-4711-9F5F-90BAA8C33AF2}" type="sibTrans" cxnId="{5161790E-DC72-4F89-A009-6E0A19B51243}">
      <dgm:prSet/>
      <dgm:spPr/>
      <dgm:t>
        <a:bodyPr/>
        <a:lstStyle/>
        <a:p>
          <a:endParaRPr lang="en-US"/>
        </a:p>
      </dgm:t>
    </dgm:pt>
    <dgm:pt modelId="{7DADD3FE-E89B-44F2-A8D6-871012E41CD4}">
      <dgm:prSet/>
      <dgm:spPr/>
      <dgm:t>
        <a:bodyPr/>
        <a:lstStyle/>
        <a:p>
          <a:r>
            <a:rPr lang="en-CA"/>
            <a:t>Mentally stable, healthy individuals were emotionally distraught after only 20 minutes </a:t>
          </a:r>
          <a:endParaRPr lang="en-US"/>
        </a:p>
      </dgm:t>
    </dgm:pt>
    <dgm:pt modelId="{8C797190-C494-4B59-9985-EEDA725E833C}" type="parTrans" cxnId="{3CD68CC0-0104-4533-A992-A26684922C5F}">
      <dgm:prSet/>
      <dgm:spPr/>
      <dgm:t>
        <a:bodyPr/>
        <a:lstStyle/>
        <a:p>
          <a:endParaRPr lang="en-US"/>
        </a:p>
      </dgm:t>
    </dgm:pt>
    <dgm:pt modelId="{325FE868-F9F6-4ECB-BB6A-739EFD53DECF}" type="sibTrans" cxnId="{3CD68CC0-0104-4533-A992-A26684922C5F}">
      <dgm:prSet/>
      <dgm:spPr/>
      <dgm:t>
        <a:bodyPr/>
        <a:lstStyle/>
        <a:p>
          <a:endParaRPr lang="en-US"/>
        </a:p>
      </dgm:t>
    </dgm:pt>
    <dgm:pt modelId="{BA188181-B869-4D39-A2E7-ED8C81E1F8F1}">
      <dgm:prSet/>
      <dgm:spPr/>
      <dgm:t>
        <a:bodyPr/>
        <a:lstStyle/>
        <a:p>
          <a:r>
            <a:rPr lang="en-CA"/>
            <a:t>believed they were causing another human to suffer</a:t>
          </a:r>
          <a:endParaRPr lang="en-US"/>
        </a:p>
      </dgm:t>
    </dgm:pt>
    <dgm:pt modelId="{D8A74282-9D80-40FB-A77E-5F3247A86D6A}" type="parTrans" cxnId="{7BA9F5E0-58E5-421E-A8EC-87F156564989}">
      <dgm:prSet/>
      <dgm:spPr/>
      <dgm:t>
        <a:bodyPr/>
        <a:lstStyle/>
        <a:p>
          <a:endParaRPr lang="en-US"/>
        </a:p>
      </dgm:t>
    </dgm:pt>
    <dgm:pt modelId="{F592A1E0-243D-45E7-944C-27F09BAF2FB6}" type="sibTrans" cxnId="{7BA9F5E0-58E5-421E-A8EC-87F156564989}">
      <dgm:prSet/>
      <dgm:spPr/>
      <dgm:t>
        <a:bodyPr/>
        <a:lstStyle/>
        <a:p>
          <a:endParaRPr lang="en-US"/>
        </a:p>
      </dgm:t>
    </dgm:pt>
    <dgm:pt modelId="{4B8FDCB2-668A-4E10-9A94-77FB012B77EE}">
      <dgm:prSet/>
      <dgm:spPr/>
      <dgm:t>
        <a:bodyPr/>
        <a:lstStyle/>
        <a:p>
          <a:r>
            <a:rPr lang="en-US"/>
            <a:t>Observed reactions:</a:t>
          </a:r>
        </a:p>
      </dgm:t>
    </dgm:pt>
    <dgm:pt modelId="{3B79A447-7637-47FD-A2ED-7F56B81EA119}" type="parTrans" cxnId="{180BF690-926A-41DA-8C9C-15F8B40DAD09}">
      <dgm:prSet/>
      <dgm:spPr/>
      <dgm:t>
        <a:bodyPr/>
        <a:lstStyle/>
        <a:p>
          <a:endParaRPr lang="en-US"/>
        </a:p>
      </dgm:t>
    </dgm:pt>
    <dgm:pt modelId="{9305BF81-60BE-4BB5-A90D-501CD4249562}" type="sibTrans" cxnId="{180BF690-926A-41DA-8C9C-15F8B40DAD09}">
      <dgm:prSet/>
      <dgm:spPr/>
      <dgm:t>
        <a:bodyPr/>
        <a:lstStyle/>
        <a:p>
          <a:endParaRPr lang="en-US"/>
        </a:p>
      </dgm:t>
    </dgm:pt>
    <dgm:pt modelId="{B98736CD-489C-4840-B8A5-ABEBC34C74B3}">
      <dgm:prSet/>
      <dgm:spPr/>
      <dgm:t>
        <a:bodyPr/>
        <a:lstStyle/>
        <a:p>
          <a:r>
            <a:rPr lang="en-CA"/>
            <a:t>Twitching</a:t>
          </a:r>
          <a:endParaRPr lang="en-US"/>
        </a:p>
      </dgm:t>
    </dgm:pt>
    <dgm:pt modelId="{4FC3D007-F76E-49FF-A358-3F7294A77449}" type="parTrans" cxnId="{D73B9B8B-A8FA-4FF7-9E83-0FF78C373B84}">
      <dgm:prSet/>
      <dgm:spPr/>
      <dgm:t>
        <a:bodyPr/>
        <a:lstStyle/>
        <a:p>
          <a:endParaRPr lang="en-US"/>
        </a:p>
      </dgm:t>
    </dgm:pt>
    <dgm:pt modelId="{296944EB-49E5-4E9D-A656-76E3C344BF66}" type="sibTrans" cxnId="{D73B9B8B-A8FA-4FF7-9E83-0FF78C373B84}">
      <dgm:prSet/>
      <dgm:spPr/>
      <dgm:t>
        <a:bodyPr/>
        <a:lstStyle/>
        <a:p>
          <a:endParaRPr lang="en-US"/>
        </a:p>
      </dgm:t>
    </dgm:pt>
    <dgm:pt modelId="{5C0F3CBF-CD97-42D9-995D-198C902DA921}">
      <dgm:prSet/>
      <dgm:spPr/>
      <dgm:t>
        <a:bodyPr/>
        <a:lstStyle/>
        <a:p>
          <a:r>
            <a:rPr lang="en-CA"/>
            <a:t>Stuttering</a:t>
          </a:r>
          <a:endParaRPr lang="en-US"/>
        </a:p>
      </dgm:t>
    </dgm:pt>
    <dgm:pt modelId="{56B2BD13-87EA-41A8-AE92-791F6606F77B}" type="parTrans" cxnId="{C236813F-2206-4172-B515-F2C1AFFABD62}">
      <dgm:prSet/>
      <dgm:spPr/>
      <dgm:t>
        <a:bodyPr/>
        <a:lstStyle/>
        <a:p>
          <a:endParaRPr lang="en-US"/>
        </a:p>
      </dgm:t>
    </dgm:pt>
    <dgm:pt modelId="{925F70BA-66AE-4A6F-B554-89F23B9B568F}" type="sibTrans" cxnId="{C236813F-2206-4172-B515-F2C1AFFABD62}">
      <dgm:prSet/>
      <dgm:spPr/>
      <dgm:t>
        <a:bodyPr/>
        <a:lstStyle/>
        <a:p>
          <a:endParaRPr lang="en-US"/>
        </a:p>
      </dgm:t>
    </dgm:pt>
    <dgm:pt modelId="{B7B01952-D1A1-4706-AF74-8143C27C56C7}">
      <dgm:prSet/>
      <dgm:spPr/>
      <dgm:t>
        <a:bodyPr/>
        <a:lstStyle/>
        <a:p>
          <a:r>
            <a:rPr lang="en-CA"/>
            <a:t>Twisting hands, </a:t>
          </a:r>
          <a:endParaRPr lang="en-US"/>
        </a:p>
      </dgm:t>
    </dgm:pt>
    <dgm:pt modelId="{DA41E367-B8D2-41D8-9530-0D82FE9F5ECF}" type="parTrans" cxnId="{803B733C-B35A-49CC-9924-8015CAB39583}">
      <dgm:prSet/>
      <dgm:spPr/>
      <dgm:t>
        <a:bodyPr/>
        <a:lstStyle/>
        <a:p>
          <a:endParaRPr lang="en-US"/>
        </a:p>
      </dgm:t>
    </dgm:pt>
    <dgm:pt modelId="{92EF4B29-BBF8-4375-8E32-C3E1708CBA21}" type="sibTrans" cxnId="{803B733C-B35A-49CC-9924-8015CAB39583}">
      <dgm:prSet/>
      <dgm:spPr/>
      <dgm:t>
        <a:bodyPr/>
        <a:lstStyle/>
        <a:p>
          <a:endParaRPr lang="en-US"/>
        </a:p>
      </dgm:t>
    </dgm:pt>
    <dgm:pt modelId="{22B59A50-E169-4ACE-A431-17114B153352}">
      <dgm:prSet/>
      <dgm:spPr/>
      <dgm:t>
        <a:bodyPr/>
        <a:lstStyle/>
        <a:p>
          <a:r>
            <a:rPr lang="en-CA"/>
            <a:t>Pulling on earlobes</a:t>
          </a:r>
          <a:endParaRPr lang="en-US"/>
        </a:p>
      </dgm:t>
    </dgm:pt>
    <dgm:pt modelId="{0EC5A5BE-9D20-4412-9E67-401BED8E6C72}" type="parTrans" cxnId="{D07C131B-A59C-4F16-8D1E-96D90B841468}">
      <dgm:prSet/>
      <dgm:spPr/>
      <dgm:t>
        <a:bodyPr/>
        <a:lstStyle/>
        <a:p>
          <a:endParaRPr lang="en-US"/>
        </a:p>
      </dgm:t>
    </dgm:pt>
    <dgm:pt modelId="{7D3825F6-AC7B-4D7C-99B1-FD1BF5809F96}" type="sibTrans" cxnId="{D07C131B-A59C-4F16-8D1E-96D90B841468}">
      <dgm:prSet/>
      <dgm:spPr/>
      <dgm:t>
        <a:bodyPr/>
        <a:lstStyle/>
        <a:p>
          <a:endParaRPr lang="en-US"/>
        </a:p>
      </dgm:t>
    </dgm:pt>
    <dgm:pt modelId="{D3C69783-4843-4FD9-9BBA-D2E026D198DC}">
      <dgm:prSet/>
      <dgm:spPr/>
      <dgm:t>
        <a:bodyPr/>
        <a:lstStyle/>
        <a:p>
          <a:r>
            <a:rPr lang="en-CA"/>
            <a:t>Nervous laughter</a:t>
          </a:r>
          <a:endParaRPr lang="en-US"/>
        </a:p>
      </dgm:t>
    </dgm:pt>
    <dgm:pt modelId="{678D5B31-7BF7-4AF7-8B2C-82308D24621A}" type="parTrans" cxnId="{F70EA14B-5C61-4674-A5E5-35B71C016490}">
      <dgm:prSet/>
      <dgm:spPr/>
      <dgm:t>
        <a:bodyPr/>
        <a:lstStyle/>
        <a:p>
          <a:endParaRPr lang="en-US"/>
        </a:p>
      </dgm:t>
    </dgm:pt>
    <dgm:pt modelId="{580C538D-219D-40F6-95C8-39CD4B8782B3}" type="sibTrans" cxnId="{F70EA14B-5C61-4674-A5E5-35B71C016490}">
      <dgm:prSet/>
      <dgm:spPr/>
      <dgm:t>
        <a:bodyPr/>
        <a:lstStyle/>
        <a:p>
          <a:endParaRPr lang="en-US"/>
        </a:p>
      </dgm:t>
    </dgm:pt>
    <dgm:pt modelId="{C73FB065-CCA3-5140-89B0-2841783AF137}" type="pres">
      <dgm:prSet presAssocID="{0D419377-1011-4079-A51C-DE0E0C171158}" presName="Name0" presStyleCnt="0">
        <dgm:presLayoutVars>
          <dgm:dir/>
          <dgm:animLvl val="lvl"/>
          <dgm:resizeHandles val="exact"/>
        </dgm:presLayoutVars>
      </dgm:prSet>
      <dgm:spPr/>
      <dgm:t>
        <a:bodyPr/>
        <a:lstStyle/>
        <a:p>
          <a:endParaRPr lang="en-GB"/>
        </a:p>
      </dgm:t>
    </dgm:pt>
    <dgm:pt modelId="{2DF478D1-957B-7647-BD47-FBAFD9C00D57}" type="pres">
      <dgm:prSet presAssocID="{A83C6341-2D9D-408D-835D-1772DFB94A07}" presName="linNode" presStyleCnt="0"/>
      <dgm:spPr/>
    </dgm:pt>
    <dgm:pt modelId="{140A99EA-AA88-0C44-97EC-D4366F99C5CF}" type="pres">
      <dgm:prSet presAssocID="{A83C6341-2D9D-408D-835D-1772DFB94A07}" presName="parentText" presStyleLbl="node1" presStyleIdx="0" presStyleCnt="3">
        <dgm:presLayoutVars>
          <dgm:chMax val="1"/>
          <dgm:bulletEnabled val="1"/>
        </dgm:presLayoutVars>
      </dgm:prSet>
      <dgm:spPr/>
      <dgm:t>
        <a:bodyPr/>
        <a:lstStyle/>
        <a:p>
          <a:endParaRPr lang="en-GB"/>
        </a:p>
      </dgm:t>
    </dgm:pt>
    <dgm:pt modelId="{3AE30955-BC2C-834D-8174-5904BFC73C20}" type="pres">
      <dgm:prSet presAssocID="{A83C6341-2D9D-408D-835D-1772DFB94A07}" presName="descendantText" presStyleLbl="alignAccFollowNode1" presStyleIdx="0" presStyleCnt="3">
        <dgm:presLayoutVars>
          <dgm:bulletEnabled val="1"/>
        </dgm:presLayoutVars>
      </dgm:prSet>
      <dgm:spPr/>
      <dgm:t>
        <a:bodyPr/>
        <a:lstStyle/>
        <a:p>
          <a:endParaRPr lang="en-GB"/>
        </a:p>
      </dgm:t>
    </dgm:pt>
    <dgm:pt modelId="{48BF9C29-FA3B-8B4B-B33F-23D6A0CF4E49}" type="pres">
      <dgm:prSet presAssocID="{B99EFCC9-6B56-4233-A028-0CC3D15D17A1}" presName="sp" presStyleCnt="0"/>
      <dgm:spPr/>
    </dgm:pt>
    <dgm:pt modelId="{9D7200DB-3E2D-E945-949C-3C08AF26013F}" type="pres">
      <dgm:prSet presAssocID="{7DADD3FE-E89B-44F2-A8D6-871012E41CD4}" presName="linNode" presStyleCnt="0"/>
      <dgm:spPr/>
    </dgm:pt>
    <dgm:pt modelId="{FF70D30F-8BB8-DE4C-877B-EB13CCC7DC62}" type="pres">
      <dgm:prSet presAssocID="{7DADD3FE-E89B-44F2-A8D6-871012E41CD4}" presName="parentText" presStyleLbl="node1" presStyleIdx="1" presStyleCnt="3">
        <dgm:presLayoutVars>
          <dgm:chMax val="1"/>
          <dgm:bulletEnabled val="1"/>
        </dgm:presLayoutVars>
      </dgm:prSet>
      <dgm:spPr/>
      <dgm:t>
        <a:bodyPr/>
        <a:lstStyle/>
        <a:p>
          <a:endParaRPr lang="en-GB"/>
        </a:p>
      </dgm:t>
    </dgm:pt>
    <dgm:pt modelId="{072D24CF-73AF-9447-A265-D9C903DD408A}" type="pres">
      <dgm:prSet presAssocID="{7DADD3FE-E89B-44F2-A8D6-871012E41CD4}" presName="descendantText" presStyleLbl="alignAccFollowNode1" presStyleIdx="1" presStyleCnt="3">
        <dgm:presLayoutVars>
          <dgm:bulletEnabled val="1"/>
        </dgm:presLayoutVars>
      </dgm:prSet>
      <dgm:spPr/>
      <dgm:t>
        <a:bodyPr/>
        <a:lstStyle/>
        <a:p>
          <a:endParaRPr lang="en-GB"/>
        </a:p>
      </dgm:t>
    </dgm:pt>
    <dgm:pt modelId="{ED876B66-960A-7348-B0FE-99FDC2D88CA8}" type="pres">
      <dgm:prSet presAssocID="{325FE868-F9F6-4ECB-BB6A-739EFD53DECF}" presName="sp" presStyleCnt="0"/>
      <dgm:spPr/>
    </dgm:pt>
    <dgm:pt modelId="{3FDF554E-EFC3-9548-B610-C2725621231D}" type="pres">
      <dgm:prSet presAssocID="{4B8FDCB2-668A-4E10-9A94-77FB012B77EE}" presName="linNode" presStyleCnt="0"/>
      <dgm:spPr/>
    </dgm:pt>
    <dgm:pt modelId="{65BBB5B3-AB31-2C41-9EFA-F6EC4045AAC6}" type="pres">
      <dgm:prSet presAssocID="{4B8FDCB2-668A-4E10-9A94-77FB012B77EE}" presName="parentText" presStyleLbl="node1" presStyleIdx="2" presStyleCnt="3">
        <dgm:presLayoutVars>
          <dgm:chMax val="1"/>
          <dgm:bulletEnabled val="1"/>
        </dgm:presLayoutVars>
      </dgm:prSet>
      <dgm:spPr/>
      <dgm:t>
        <a:bodyPr/>
        <a:lstStyle/>
        <a:p>
          <a:endParaRPr lang="en-GB"/>
        </a:p>
      </dgm:t>
    </dgm:pt>
    <dgm:pt modelId="{F6E5998E-6B9E-0C44-A817-EEDB875CC10B}" type="pres">
      <dgm:prSet presAssocID="{4B8FDCB2-668A-4E10-9A94-77FB012B77EE}" presName="descendantText" presStyleLbl="alignAccFollowNode1" presStyleIdx="2" presStyleCnt="3">
        <dgm:presLayoutVars>
          <dgm:bulletEnabled val="1"/>
        </dgm:presLayoutVars>
      </dgm:prSet>
      <dgm:spPr/>
      <dgm:t>
        <a:bodyPr/>
        <a:lstStyle/>
        <a:p>
          <a:endParaRPr lang="en-GB"/>
        </a:p>
      </dgm:t>
    </dgm:pt>
  </dgm:ptLst>
  <dgm:cxnLst>
    <dgm:cxn modelId="{F7EFEFFD-D5F9-4BA8-89F9-1605B33636C3}" srcId="{A83C6341-2D9D-408D-835D-1772DFB94A07}" destId="{7E04BCA3-ED6F-4846-AEE1-0D0464CEAA7D}" srcOrd="1" destOrd="0" parTransId="{2EB5959F-B8A0-41A5-BCE8-EB889E738315}" sibTransId="{254891AD-ED46-4722-85A7-CCAC5D1D1310}"/>
    <dgm:cxn modelId="{FC4D0730-BCA7-D64F-A7E3-08A03F5BF063}" type="presOf" srcId="{0D419377-1011-4079-A51C-DE0E0C171158}" destId="{C73FB065-CCA3-5140-89B0-2841783AF137}" srcOrd="0" destOrd="0" presId="urn:microsoft.com/office/officeart/2005/8/layout/vList5"/>
    <dgm:cxn modelId="{40B51203-0858-6E46-B3D5-6D4703E36535}" type="presOf" srcId="{BA188181-B869-4D39-A2E7-ED8C81E1F8F1}" destId="{072D24CF-73AF-9447-A265-D9C903DD408A}" srcOrd="0" destOrd="0" presId="urn:microsoft.com/office/officeart/2005/8/layout/vList5"/>
    <dgm:cxn modelId="{CB595A4F-AE16-1F40-AD0E-0E25DBF40908}" type="presOf" srcId="{0C43CD31-0B88-4241-A994-FAF1946B09BA}" destId="{3AE30955-BC2C-834D-8174-5904BFC73C20}" srcOrd="0" destOrd="2" presId="urn:microsoft.com/office/officeart/2005/8/layout/vList5"/>
    <dgm:cxn modelId="{50C7434A-E633-3545-A395-D6A8957D8591}" type="presOf" srcId="{B98736CD-489C-4840-B8A5-ABEBC34C74B3}" destId="{F6E5998E-6B9E-0C44-A817-EEDB875CC10B}" srcOrd="0" destOrd="0" presId="urn:microsoft.com/office/officeart/2005/8/layout/vList5"/>
    <dgm:cxn modelId="{8EBC1B68-3AF3-C647-824F-3FDF05735438}" type="presOf" srcId="{3FCA409F-EB5C-4811-814F-227F9DB56350}" destId="{3AE30955-BC2C-834D-8174-5904BFC73C20}" srcOrd="0" destOrd="0" presId="urn:microsoft.com/office/officeart/2005/8/layout/vList5"/>
    <dgm:cxn modelId="{BC35CE7D-1C40-DB49-AA44-0C518B4EAFC2}" type="presOf" srcId="{B7B01952-D1A1-4706-AF74-8143C27C56C7}" destId="{F6E5998E-6B9E-0C44-A817-EEDB875CC10B}" srcOrd="0" destOrd="2" presId="urn:microsoft.com/office/officeart/2005/8/layout/vList5"/>
    <dgm:cxn modelId="{2323E9BE-027F-B041-ACBE-8B6E533E769C}" type="presOf" srcId="{D3C69783-4843-4FD9-9BBA-D2E026D198DC}" destId="{F6E5998E-6B9E-0C44-A817-EEDB875CC10B}" srcOrd="0" destOrd="4" presId="urn:microsoft.com/office/officeart/2005/8/layout/vList5"/>
    <dgm:cxn modelId="{C236813F-2206-4172-B515-F2C1AFFABD62}" srcId="{4B8FDCB2-668A-4E10-9A94-77FB012B77EE}" destId="{5C0F3CBF-CD97-42D9-995D-198C902DA921}" srcOrd="1" destOrd="0" parTransId="{56B2BD13-87EA-41A8-AE92-791F6606F77B}" sibTransId="{925F70BA-66AE-4A6F-B554-89F23B9B568F}"/>
    <dgm:cxn modelId="{33DD8F2A-5A4F-4D4F-92F9-7CD973102326}" srcId="{0D419377-1011-4079-A51C-DE0E0C171158}" destId="{A83C6341-2D9D-408D-835D-1772DFB94A07}" srcOrd="0" destOrd="0" parTransId="{040AE7A9-149C-48B7-BD64-1F1577F6B050}" sibTransId="{B99EFCC9-6B56-4233-A028-0CC3D15D17A1}"/>
    <dgm:cxn modelId="{180BF690-926A-41DA-8C9C-15F8B40DAD09}" srcId="{0D419377-1011-4079-A51C-DE0E0C171158}" destId="{4B8FDCB2-668A-4E10-9A94-77FB012B77EE}" srcOrd="2" destOrd="0" parTransId="{3B79A447-7637-47FD-A2ED-7F56B81EA119}" sibTransId="{9305BF81-60BE-4BB5-A90D-501CD4249562}"/>
    <dgm:cxn modelId="{35AB413E-1F49-A749-BD8D-F4A909E469DD}" type="presOf" srcId="{7DADD3FE-E89B-44F2-A8D6-871012E41CD4}" destId="{FF70D30F-8BB8-DE4C-877B-EB13CCC7DC62}" srcOrd="0" destOrd="0" presId="urn:microsoft.com/office/officeart/2005/8/layout/vList5"/>
    <dgm:cxn modelId="{D73B9B8B-A8FA-4FF7-9E83-0FF78C373B84}" srcId="{4B8FDCB2-668A-4E10-9A94-77FB012B77EE}" destId="{B98736CD-489C-4840-B8A5-ABEBC34C74B3}" srcOrd="0" destOrd="0" parTransId="{4FC3D007-F76E-49FF-A358-3F7294A77449}" sibTransId="{296944EB-49E5-4E9D-A656-76E3C344BF66}"/>
    <dgm:cxn modelId="{D07C131B-A59C-4F16-8D1E-96D90B841468}" srcId="{4B8FDCB2-668A-4E10-9A94-77FB012B77EE}" destId="{22B59A50-E169-4ACE-A431-17114B153352}" srcOrd="3" destOrd="0" parTransId="{0EC5A5BE-9D20-4412-9E67-401BED8E6C72}" sibTransId="{7D3825F6-AC7B-4D7C-99B1-FD1BF5809F96}"/>
    <dgm:cxn modelId="{99B94685-8B4D-564D-B44E-ECD1B4D1EF67}" type="presOf" srcId="{22B59A50-E169-4ACE-A431-17114B153352}" destId="{F6E5998E-6B9E-0C44-A817-EEDB875CC10B}" srcOrd="0" destOrd="3" presId="urn:microsoft.com/office/officeart/2005/8/layout/vList5"/>
    <dgm:cxn modelId="{F70EA14B-5C61-4674-A5E5-35B71C016490}" srcId="{4B8FDCB2-668A-4E10-9A94-77FB012B77EE}" destId="{D3C69783-4843-4FD9-9BBA-D2E026D198DC}" srcOrd="4" destOrd="0" parTransId="{678D5B31-7BF7-4AF7-8B2C-82308D24621A}" sibTransId="{580C538D-219D-40F6-95C8-39CD4B8782B3}"/>
    <dgm:cxn modelId="{E343A68F-0E37-4F4B-A00B-4B7C0AD2F3C1}" type="presOf" srcId="{A83C6341-2D9D-408D-835D-1772DFB94A07}" destId="{140A99EA-AA88-0C44-97EC-D4366F99C5CF}" srcOrd="0" destOrd="0" presId="urn:microsoft.com/office/officeart/2005/8/layout/vList5"/>
    <dgm:cxn modelId="{5161790E-DC72-4F89-A009-6E0A19B51243}" srcId="{A83C6341-2D9D-408D-835D-1772DFB94A07}" destId="{0C43CD31-0B88-4241-A994-FAF1946B09BA}" srcOrd="2" destOrd="0" parTransId="{112EE10B-6C99-4ABF-898E-1428A3CEAADC}" sibTransId="{5186F158-94C3-4711-9F5F-90BAA8C33AF2}"/>
    <dgm:cxn modelId="{7BA9F5E0-58E5-421E-A8EC-87F156564989}" srcId="{7DADD3FE-E89B-44F2-A8D6-871012E41CD4}" destId="{BA188181-B869-4D39-A2E7-ED8C81E1F8F1}" srcOrd="0" destOrd="0" parTransId="{D8A74282-9D80-40FB-A77E-5F3247A86D6A}" sibTransId="{F592A1E0-243D-45E7-944C-27F09BAF2FB6}"/>
    <dgm:cxn modelId="{80D367C8-1E60-364B-8B81-C685B9E17641}" type="presOf" srcId="{4B8FDCB2-668A-4E10-9A94-77FB012B77EE}" destId="{65BBB5B3-AB31-2C41-9EFA-F6EC4045AAC6}" srcOrd="0" destOrd="0" presId="urn:microsoft.com/office/officeart/2005/8/layout/vList5"/>
    <dgm:cxn modelId="{3CD68CC0-0104-4533-A992-A26684922C5F}" srcId="{0D419377-1011-4079-A51C-DE0E0C171158}" destId="{7DADD3FE-E89B-44F2-A8D6-871012E41CD4}" srcOrd="1" destOrd="0" parTransId="{8C797190-C494-4B59-9985-EEDA725E833C}" sibTransId="{325FE868-F9F6-4ECB-BB6A-739EFD53DECF}"/>
    <dgm:cxn modelId="{803B733C-B35A-49CC-9924-8015CAB39583}" srcId="{4B8FDCB2-668A-4E10-9A94-77FB012B77EE}" destId="{B7B01952-D1A1-4706-AF74-8143C27C56C7}" srcOrd="2" destOrd="0" parTransId="{DA41E367-B8D2-41D8-9530-0D82FE9F5ECF}" sibTransId="{92EF4B29-BBF8-4375-8E32-C3E1708CBA21}"/>
    <dgm:cxn modelId="{5FF5CC5B-09B7-4541-9398-D7B6F3414BF1}" type="presOf" srcId="{5C0F3CBF-CD97-42D9-995D-198C902DA921}" destId="{F6E5998E-6B9E-0C44-A817-EEDB875CC10B}" srcOrd="0" destOrd="1" presId="urn:microsoft.com/office/officeart/2005/8/layout/vList5"/>
    <dgm:cxn modelId="{7E753E8D-F26D-0D42-BFF4-0FFB0F71D18C}" type="presOf" srcId="{7E04BCA3-ED6F-4846-AEE1-0D0464CEAA7D}" destId="{3AE30955-BC2C-834D-8174-5904BFC73C20}" srcOrd="0" destOrd="1" presId="urn:microsoft.com/office/officeart/2005/8/layout/vList5"/>
    <dgm:cxn modelId="{31878D2A-B75E-4DA5-A743-4E740AC022BF}" srcId="{A83C6341-2D9D-408D-835D-1772DFB94A07}" destId="{3FCA409F-EB5C-4811-814F-227F9DB56350}" srcOrd="0" destOrd="0" parTransId="{89DA6781-3B68-48E3-97D5-444990749A86}" sibTransId="{CA9E4BB6-1A03-462F-8BCA-68C31A05CFB0}"/>
    <dgm:cxn modelId="{A362B312-0F0B-E94A-B491-F5BF6F898379}" type="presParOf" srcId="{C73FB065-CCA3-5140-89B0-2841783AF137}" destId="{2DF478D1-957B-7647-BD47-FBAFD9C00D57}" srcOrd="0" destOrd="0" presId="urn:microsoft.com/office/officeart/2005/8/layout/vList5"/>
    <dgm:cxn modelId="{E56F3985-AA11-4F45-9DAA-24C24D25E8CB}" type="presParOf" srcId="{2DF478D1-957B-7647-BD47-FBAFD9C00D57}" destId="{140A99EA-AA88-0C44-97EC-D4366F99C5CF}" srcOrd="0" destOrd="0" presId="urn:microsoft.com/office/officeart/2005/8/layout/vList5"/>
    <dgm:cxn modelId="{6D78A128-4C64-AE47-9D25-E34B229D210D}" type="presParOf" srcId="{2DF478D1-957B-7647-BD47-FBAFD9C00D57}" destId="{3AE30955-BC2C-834D-8174-5904BFC73C20}" srcOrd="1" destOrd="0" presId="urn:microsoft.com/office/officeart/2005/8/layout/vList5"/>
    <dgm:cxn modelId="{EE3B21C8-4F9A-2D4F-811E-1E1BFEFDEFDC}" type="presParOf" srcId="{C73FB065-CCA3-5140-89B0-2841783AF137}" destId="{48BF9C29-FA3B-8B4B-B33F-23D6A0CF4E49}" srcOrd="1" destOrd="0" presId="urn:microsoft.com/office/officeart/2005/8/layout/vList5"/>
    <dgm:cxn modelId="{2C8536A2-7509-1645-920C-735EEB685643}" type="presParOf" srcId="{C73FB065-CCA3-5140-89B0-2841783AF137}" destId="{9D7200DB-3E2D-E945-949C-3C08AF26013F}" srcOrd="2" destOrd="0" presId="urn:microsoft.com/office/officeart/2005/8/layout/vList5"/>
    <dgm:cxn modelId="{49650496-01DB-5A47-B751-02634845C77F}" type="presParOf" srcId="{9D7200DB-3E2D-E945-949C-3C08AF26013F}" destId="{FF70D30F-8BB8-DE4C-877B-EB13CCC7DC62}" srcOrd="0" destOrd="0" presId="urn:microsoft.com/office/officeart/2005/8/layout/vList5"/>
    <dgm:cxn modelId="{62E2320F-24E3-8541-ADC3-F18117B47E43}" type="presParOf" srcId="{9D7200DB-3E2D-E945-949C-3C08AF26013F}" destId="{072D24CF-73AF-9447-A265-D9C903DD408A}" srcOrd="1" destOrd="0" presId="urn:microsoft.com/office/officeart/2005/8/layout/vList5"/>
    <dgm:cxn modelId="{ADD64767-4A26-5446-956D-A5D42A72E8DB}" type="presParOf" srcId="{C73FB065-CCA3-5140-89B0-2841783AF137}" destId="{ED876B66-960A-7348-B0FE-99FDC2D88CA8}" srcOrd="3" destOrd="0" presId="urn:microsoft.com/office/officeart/2005/8/layout/vList5"/>
    <dgm:cxn modelId="{F1E9767B-C033-B047-876D-A2376F6298A6}" type="presParOf" srcId="{C73FB065-CCA3-5140-89B0-2841783AF137}" destId="{3FDF554E-EFC3-9548-B610-C2725621231D}" srcOrd="4" destOrd="0" presId="urn:microsoft.com/office/officeart/2005/8/layout/vList5"/>
    <dgm:cxn modelId="{5872F6FA-23B4-144B-A415-F6C8D9727196}" type="presParOf" srcId="{3FDF554E-EFC3-9548-B610-C2725621231D}" destId="{65BBB5B3-AB31-2C41-9EFA-F6EC4045AAC6}" srcOrd="0" destOrd="0" presId="urn:microsoft.com/office/officeart/2005/8/layout/vList5"/>
    <dgm:cxn modelId="{287A6C0D-1524-2F43-8278-E85492B7395E}" type="presParOf" srcId="{3FDF554E-EFC3-9548-B610-C2725621231D}" destId="{F6E5998E-6B9E-0C44-A817-EEDB875CC10B}"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1BAED58-6D09-45AA-82DA-F73BB3E0F3B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2E2C881-DD56-48EA-9AEF-575C448E9A7B}">
      <dgm:prSet/>
      <dgm:spPr/>
      <dgm:t>
        <a:bodyPr/>
        <a:lstStyle/>
        <a:p>
          <a:r>
            <a:rPr lang="en-CA"/>
            <a:t>People seemed remarkably relaxed about what they had done, in retrospect</a:t>
          </a:r>
          <a:endParaRPr lang="en-US"/>
        </a:p>
      </dgm:t>
    </dgm:pt>
    <dgm:pt modelId="{DBF75CDA-C18D-4230-AF9B-6F3AEBFF80C9}" type="parTrans" cxnId="{C883EA04-6CBF-4597-A86E-F5B860BED643}">
      <dgm:prSet/>
      <dgm:spPr/>
      <dgm:t>
        <a:bodyPr/>
        <a:lstStyle/>
        <a:p>
          <a:endParaRPr lang="en-US"/>
        </a:p>
      </dgm:t>
    </dgm:pt>
    <dgm:pt modelId="{8A722FC6-694B-4C10-8BEB-9F0DB74EF94B}" type="sibTrans" cxnId="{C883EA04-6CBF-4597-A86E-F5B860BED643}">
      <dgm:prSet/>
      <dgm:spPr/>
      <dgm:t>
        <a:bodyPr/>
        <a:lstStyle/>
        <a:p>
          <a:endParaRPr lang="en-US"/>
        </a:p>
      </dgm:t>
    </dgm:pt>
    <dgm:pt modelId="{611EECED-4224-4E60-A2CF-1123DDE089F6}">
      <dgm:prSet/>
      <dgm:spPr/>
      <dgm:t>
        <a:bodyPr/>
        <a:lstStyle/>
        <a:p>
          <a:r>
            <a:rPr lang="en-CA"/>
            <a:t>Milgram: </a:t>
          </a:r>
          <a:r>
            <a:rPr lang="en-CA" i="1"/>
            <a:t>"The same mechanisms that allow the subject to perform the act...continue to justify his behaviour for him."</a:t>
          </a:r>
          <a:endParaRPr lang="en-US"/>
        </a:p>
      </dgm:t>
    </dgm:pt>
    <dgm:pt modelId="{E7EA0B93-09F0-459F-8BC7-813FB3DAC1FA}" type="parTrans" cxnId="{EAE7E9C3-6EC1-486C-BE66-AE4822966CC3}">
      <dgm:prSet/>
      <dgm:spPr/>
      <dgm:t>
        <a:bodyPr/>
        <a:lstStyle/>
        <a:p>
          <a:endParaRPr lang="en-US"/>
        </a:p>
      </dgm:t>
    </dgm:pt>
    <dgm:pt modelId="{9DC22738-5016-48CC-9266-E019993ADC32}" type="sibTrans" cxnId="{EAE7E9C3-6EC1-486C-BE66-AE4822966CC3}">
      <dgm:prSet/>
      <dgm:spPr/>
      <dgm:t>
        <a:bodyPr/>
        <a:lstStyle/>
        <a:p>
          <a:endParaRPr lang="en-US"/>
        </a:p>
      </dgm:t>
    </dgm:pt>
    <dgm:pt modelId="{A7FC0D8E-C333-4EF9-9AC0-0D5947F5BDA5}">
      <dgm:prSet/>
      <dgm:spPr/>
      <dgm:t>
        <a:bodyPr/>
        <a:lstStyle/>
        <a:p>
          <a:r>
            <a:rPr lang="en-CA"/>
            <a:t>Subjects interviewed by psychiatrist 1 year after the experiment:</a:t>
          </a:r>
          <a:endParaRPr lang="en-US"/>
        </a:p>
      </dgm:t>
    </dgm:pt>
    <dgm:pt modelId="{BD12206C-A5FE-40AB-89F2-259B723FF31D}" type="parTrans" cxnId="{8170F114-5EF4-4FA3-81E8-9925C24CE980}">
      <dgm:prSet/>
      <dgm:spPr/>
      <dgm:t>
        <a:bodyPr/>
        <a:lstStyle/>
        <a:p>
          <a:endParaRPr lang="en-US"/>
        </a:p>
      </dgm:t>
    </dgm:pt>
    <dgm:pt modelId="{69F08C17-96FF-4040-B730-86F88B19C2B6}" type="sibTrans" cxnId="{8170F114-5EF4-4FA3-81E8-9925C24CE980}">
      <dgm:prSet/>
      <dgm:spPr/>
      <dgm:t>
        <a:bodyPr/>
        <a:lstStyle/>
        <a:p>
          <a:endParaRPr lang="en-US"/>
        </a:p>
      </dgm:t>
    </dgm:pt>
    <dgm:pt modelId="{0795A904-6833-4A64-8A33-392789D069EC}">
      <dgm:prSet/>
      <dgm:spPr/>
      <dgm:t>
        <a:bodyPr/>
        <a:lstStyle/>
        <a:p>
          <a:r>
            <a:rPr lang="en-CA"/>
            <a:t>“No long-term distress was found.”</a:t>
          </a:r>
          <a:endParaRPr lang="en-US"/>
        </a:p>
      </dgm:t>
    </dgm:pt>
    <dgm:pt modelId="{742DC708-587C-4BFF-A2E8-4D21C654EAAF}" type="parTrans" cxnId="{94FCA48B-7556-4455-B71D-B4CFEDC4A1F4}">
      <dgm:prSet/>
      <dgm:spPr/>
      <dgm:t>
        <a:bodyPr/>
        <a:lstStyle/>
        <a:p>
          <a:endParaRPr lang="en-US"/>
        </a:p>
      </dgm:t>
    </dgm:pt>
    <dgm:pt modelId="{52CF31BC-4019-4731-9CED-ACF6BE2D5D7F}" type="sibTrans" cxnId="{94FCA48B-7556-4455-B71D-B4CFEDC4A1F4}">
      <dgm:prSet/>
      <dgm:spPr/>
      <dgm:t>
        <a:bodyPr/>
        <a:lstStyle/>
        <a:p>
          <a:endParaRPr lang="en-US"/>
        </a:p>
      </dgm:t>
    </dgm:pt>
    <dgm:pt modelId="{F2205CAC-24B1-4C16-95E8-045E1332EC17}">
      <dgm:prSet/>
      <dgm:spPr/>
      <dgm:t>
        <a:bodyPr/>
        <a:lstStyle/>
        <a:p>
          <a:r>
            <a:rPr lang="en-US"/>
            <a:t>Ethical considerations are abundant:</a:t>
          </a:r>
        </a:p>
      </dgm:t>
    </dgm:pt>
    <dgm:pt modelId="{D708872A-F850-4A45-9083-4BF3CFE00882}" type="parTrans" cxnId="{2172EB5C-BFB5-420B-87F4-7FDFF6E4A577}">
      <dgm:prSet/>
      <dgm:spPr/>
      <dgm:t>
        <a:bodyPr/>
        <a:lstStyle/>
        <a:p>
          <a:endParaRPr lang="en-US"/>
        </a:p>
      </dgm:t>
    </dgm:pt>
    <dgm:pt modelId="{DAFC6425-4AB0-4E6A-AB58-F76388A9DAA3}" type="sibTrans" cxnId="{2172EB5C-BFB5-420B-87F4-7FDFF6E4A577}">
      <dgm:prSet/>
      <dgm:spPr/>
      <dgm:t>
        <a:bodyPr/>
        <a:lstStyle/>
        <a:p>
          <a:endParaRPr lang="en-US"/>
        </a:p>
      </dgm:t>
    </dgm:pt>
    <dgm:pt modelId="{4C531E8A-5296-4D09-9CE0-17183F670630}">
      <dgm:prSet/>
      <dgm:spPr/>
      <dgm:t>
        <a:bodyPr/>
        <a:lstStyle/>
        <a:p>
          <a:r>
            <a:rPr lang="en-US"/>
            <a:t>Subjects generally receptive; to what extent should we </a:t>
          </a:r>
        </a:p>
      </dgm:t>
    </dgm:pt>
    <dgm:pt modelId="{F89C835F-6CE4-4EE4-918E-D435C533745F}" type="parTrans" cxnId="{C4F6E897-C2EC-45E6-93EC-4F3763C03C27}">
      <dgm:prSet/>
      <dgm:spPr/>
      <dgm:t>
        <a:bodyPr/>
        <a:lstStyle/>
        <a:p>
          <a:endParaRPr lang="en-US"/>
        </a:p>
      </dgm:t>
    </dgm:pt>
    <dgm:pt modelId="{E97302BA-8D40-4CC7-B357-5DDC0DFC2352}" type="sibTrans" cxnId="{C4F6E897-C2EC-45E6-93EC-4F3763C03C27}">
      <dgm:prSet/>
      <dgm:spPr/>
      <dgm:t>
        <a:bodyPr/>
        <a:lstStyle/>
        <a:p>
          <a:endParaRPr lang="en-US"/>
        </a:p>
      </dgm:t>
    </dgm:pt>
    <dgm:pt modelId="{509948A5-4EE7-4DE9-AC78-2B54EDD21272}">
      <dgm:prSet/>
      <dgm:spPr/>
      <dgm:t>
        <a:bodyPr/>
        <a:lstStyle/>
        <a:p>
          <a:r>
            <a:rPr lang="en-US"/>
            <a:t>consider their frame of reference?</a:t>
          </a:r>
        </a:p>
      </dgm:t>
    </dgm:pt>
    <dgm:pt modelId="{216C9AC6-6252-4FFB-A0F9-2FAF6013B42D}" type="parTrans" cxnId="{533C6484-0F04-47F0-88B4-909BB411BE0E}">
      <dgm:prSet/>
      <dgm:spPr/>
      <dgm:t>
        <a:bodyPr/>
        <a:lstStyle/>
        <a:p>
          <a:endParaRPr lang="en-US"/>
        </a:p>
      </dgm:t>
    </dgm:pt>
    <dgm:pt modelId="{B6B8C6E0-493A-469D-BFE3-6EF637E8EEF4}" type="sibTrans" cxnId="{533C6484-0F04-47F0-88B4-909BB411BE0E}">
      <dgm:prSet/>
      <dgm:spPr/>
      <dgm:t>
        <a:bodyPr/>
        <a:lstStyle/>
        <a:p>
          <a:endParaRPr lang="en-US"/>
        </a:p>
      </dgm:t>
    </dgm:pt>
    <dgm:pt modelId="{F902B5CF-9515-4F83-A45E-EA894B6546E9}">
      <dgm:prSet/>
      <dgm:spPr/>
      <dgm:t>
        <a:bodyPr/>
        <a:lstStyle/>
        <a:p>
          <a:r>
            <a:rPr lang="en-US"/>
            <a:t>No long-term distress BUT trauma during experiment</a:t>
          </a:r>
        </a:p>
      </dgm:t>
    </dgm:pt>
    <dgm:pt modelId="{6CE096CB-5E90-4D37-BC46-2C1B86F8B4D0}" type="parTrans" cxnId="{80D3E3DA-68F9-4768-99B9-929D446BA59E}">
      <dgm:prSet/>
      <dgm:spPr/>
      <dgm:t>
        <a:bodyPr/>
        <a:lstStyle/>
        <a:p>
          <a:endParaRPr lang="en-US"/>
        </a:p>
      </dgm:t>
    </dgm:pt>
    <dgm:pt modelId="{C53F4EF7-7D68-468A-9767-858DE1C1B87E}" type="sibTrans" cxnId="{80D3E3DA-68F9-4768-99B9-929D446BA59E}">
      <dgm:prSet/>
      <dgm:spPr/>
      <dgm:t>
        <a:bodyPr/>
        <a:lstStyle/>
        <a:p>
          <a:endParaRPr lang="en-US"/>
        </a:p>
      </dgm:t>
    </dgm:pt>
    <dgm:pt modelId="{9BE79447-1CD8-4FE8-AB37-90398DBD1B4C}">
      <dgm:prSet/>
      <dgm:spPr/>
      <dgm:t>
        <a:bodyPr/>
        <a:lstStyle/>
        <a:p>
          <a:r>
            <a:rPr lang="en-US" b="1"/>
            <a:t>Do the ends justify the means?</a:t>
          </a:r>
          <a:endParaRPr lang="en-US"/>
        </a:p>
      </dgm:t>
    </dgm:pt>
    <dgm:pt modelId="{3127F9B8-6B20-4B0A-A536-AFE0ADAF8EE6}" type="parTrans" cxnId="{936013B4-1AE0-46F2-B5E3-7F21ACB7AB06}">
      <dgm:prSet/>
      <dgm:spPr/>
      <dgm:t>
        <a:bodyPr/>
        <a:lstStyle/>
        <a:p>
          <a:endParaRPr lang="en-US"/>
        </a:p>
      </dgm:t>
    </dgm:pt>
    <dgm:pt modelId="{7047EB4C-A692-4A01-90ED-41D43E67FD1F}" type="sibTrans" cxnId="{936013B4-1AE0-46F2-B5E3-7F21ACB7AB06}">
      <dgm:prSet/>
      <dgm:spPr/>
      <dgm:t>
        <a:bodyPr/>
        <a:lstStyle/>
        <a:p>
          <a:endParaRPr lang="en-US"/>
        </a:p>
      </dgm:t>
    </dgm:pt>
    <dgm:pt modelId="{71FD834A-837E-354A-BA41-D9F93E948E05}" type="pres">
      <dgm:prSet presAssocID="{51BAED58-6D09-45AA-82DA-F73BB3E0F3B2}" presName="linear" presStyleCnt="0">
        <dgm:presLayoutVars>
          <dgm:animLvl val="lvl"/>
          <dgm:resizeHandles val="exact"/>
        </dgm:presLayoutVars>
      </dgm:prSet>
      <dgm:spPr/>
      <dgm:t>
        <a:bodyPr/>
        <a:lstStyle/>
        <a:p>
          <a:endParaRPr lang="en-GB"/>
        </a:p>
      </dgm:t>
    </dgm:pt>
    <dgm:pt modelId="{BE90276A-7DCD-344F-8A0E-A36DBF65E66F}" type="pres">
      <dgm:prSet presAssocID="{02E2C881-DD56-48EA-9AEF-575C448E9A7B}" presName="parentText" presStyleLbl="node1" presStyleIdx="0" presStyleCnt="3">
        <dgm:presLayoutVars>
          <dgm:chMax val="0"/>
          <dgm:bulletEnabled val="1"/>
        </dgm:presLayoutVars>
      </dgm:prSet>
      <dgm:spPr/>
      <dgm:t>
        <a:bodyPr/>
        <a:lstStyle/>
        <a:p>
          <a:endParaRPr lang="en-GB"/>
        </a:p>
      </dgm:t>
    </dgm:pt>
    <dgm:pt modelId="{9ACAF075-206D-1D4E-ACA6-631F8180D300}" type="pres">
      <dgm:prSet presAssocID="{02E2C881-DD56-48EA-9AEF-575C448E9A7B}" presName="childText" presStyleLbl="revTx" presStyleIdx="0" presStyleCnt="3">
        <dgm:presLayoutVars>
          <dgm:bulletEnabled val="1"/>
        </dgm:presLayoutVars>
      </dgm:prSet>
      <dgm:spPr/>
      <dgm:t>
        <a:bodyPr/>
        <a:lstStyle/>
        <a:p>
          <a:endParaRPr lang="en-GB"/>
        </a:p>
      </dgm:t>
    </dgm:pt>
    <dgm:pt modelId="{E2A363C0-D7FB-B143-B802-231FCDF1B10C}" type="pres">
      <dgm:prSet presAssocID="{A7FC0D8E-C333-4EF9-9AC0-0D5947F5BDA5}" presName="parentText" presStyleLbl="node1" presStyleIdx="1" presStyleCnt="3">
        <dgm:presLayoutVars>
          <dgm:chMax val="0"/>
          <dgm:bulletEnabled val="1"/>
        </dgm:presLayoutVars>
      </dgm:prSet>
      <dgm:spPr/>
      <dgm:t>
        <a:bodyPr/>
        <a:lstStyle/>
        <a:p>
          <a:endParaRPr lang="en-GB"/>
        </a:p>
      </dgm:t>
    </dgm:pt>
    <dgm:pt modelId="{1B400D8A-0B03-3744-B597-4F74F2A74890}" type="pres">
      <dgm:prSet presAssocID="{A7FC0D8E-C333-4EF9-9AC0-0D5947F5BDA5}" presName="childText" presStyleLbl="revTx" presStyleIdx="1" presStyleCnt="3">
        <dgm:presLayoutVars>
          <dgm:bulletEnabled val="1"/>
        </dgm:presLayoutVars>
      </dgm:prSet>
      <dgm:spPr/>
      <dgm:t>
        <a:bodyPr/>
        <a:lstStyle/>
        <a:p>
          <a:endParaRPr lang="en-GB"/>
        </a:p>
      </dgm:t>
    </dgm:pt>
    <dgm:pt modelId="{192616E5-937F-6949-BA67-FC7D0B5D702E}" type="pres">
      <dgm:prSet presAssocID="{F2205CAC-24B1-4C16-95E8-045E1332EC17}" presName="parentText" presStyleLbl="node1" presStyleIdx="2" presStyleCnt="3">
        <dgm:presLayoutVars>
          <dgm:chMax val="0"/>
          <dgm:bulletEnabled val="1"/>
        </dgm:presLayoutVars>
      </dgm:prSet>
      <dgm:spPr/>
      <dgm:t>
        <a:bodyPr/>
        <a:lstStyle/>
        <a:p>
          <a:endParaRPr lang="en-GB"/>
        </a:p>
      </dgm:t>
    </dgm:pt>
    <dgm:pt modelId="{1800A799-777D-CA4D-9383-E7B02B1FF5CB}" type="pres">
      <dgm:prSet presAssocID="{F2205CAC-24B1-4C16-95E8-045E1332EC17}" presName="childText" presStyleLbl="revTx" presStyleIdx="2" presStyleCnt="3">
        <dgm:presLayoutVars>
          <dgm:bulletEnabled val="1"/>
        </dgm:presLayoutVars>
      </dgm:prSet>
      <dgm:spPr/>
      <dgm:t>
        <a:bodyPr/>
        <a:lstStyle/>
        <a:p>
          <a:endParaRPr lang="en-GB"/>
        </a:p>
      </dgm:t>
    </dgm:pt>
  </dgm:ptLst>
  <dgm:cxnLst>
    <dgm:cxn modelId="{72045523-3079-F848-8AF7-0E9E3C56A167}" type="presOf" srcId="{0795A904-6833-4A64-8A33-392789D069EC}" destId="{1B400D8A-0B03-3744-B597-4F74F2A74890}" srcOrd="0" destOrd="0" presId="urn:microsoft.com/office/officeart/2005/8/layout/vList2"/>
    <dgm:cxn modelId="{B2DB2111-4E26-854C-AAC3-E33E93FD1E9B}" type="presOf" srcId="{4C531E8A-5296-4D09-9CE0-17183F670630}" destId="{1800A799-777D-CA4D-9383-E7B02B1FF5CB}" srcOrd="0" destOrd="0" presId="urn:microsoft.com/office/officeart/2005/8/layout/vList2"/>
    <dgm:cxn modelId="{C4F6E897-C2EC-45E6-93EC-4F3763C03C27}" srcId="{F2205CAC-24B1-4C16-95E8-045E1332EC17}" destId="{4C531E8A-5296-4D09-9CE0-17183F670630}" srcOrd="0" destOrd="0" parTransId="{F89C835F-6CE4-4EE4-918E-D435C533745F}" sibTransId="{E97302BA-8D40-4CC7-B357-5DDC0DFC2352}"/>
    <dgm:cxn modelId="{E72B71E7-E6F3-B941-835A-33BB8A23F4B6}" type="presOf" srcId="{611EECED-4224-4E60-A2CF-1123DDE089F6}" destId="{9ACAF075-206D-1D4E-ACA6-631F8180D300}" srcOrd="0" destOrd="0" presId="urn:microsoft.com/office/officeart/2005/8/layout/vList2"/>
    <dgm:cxn modelId="{C883EA04-6CBF-4597-A86E-F5B860BED643}" srcId="{51BAED58-6D09-45AA-82DA-F73BB3E0F3B2}" destId="{02E2C881-DD56-48EA-9AEF-575C448E9A7B}" srcOrd="0" destOrd="0" parTransId="{DBF75CDA-C18D-4230-AF9B-6F3AEBFF80C9}" sibTransId="{8A722FC6-694B-4C10-8BEB-9F0DB74EF94B}"/>
    <dgm:cxn modelId="{DCF305A5-2431-884A-8432-8F453D5EA22C}" type="presOf" srcId="{A7FC0D8E-C333-4EF9-9AC0-0D5947F5BDA5}" destId="{E2A363C0-D7FB-B143-B802-231FCDF1B10C}" srcOrd="0" destOrd="0" presId="urn:microsoft.com/office/officeart/2005/8/layout/vList2"/>
    <dgm:cxn modelId="{80D3E3DA-68F9-4768-99B9-929D446BA59E}" srcId="{F2205CAC-24B1-4C16-95E8-045E1332EC17}" destId="{F902B5CF-9515-4F83-A45E-EA894B6546E9}" srcOrd="1" destOrd="0" parTransId="{6CE096CB-5E90-4D37-BC46-2C1B86F8B4D0}" sibTransId="{C53F4EF7-7D68-468A-9767-858DE1C1B87E}"/>
    <dgm:cxn modelId="{8E587485-8888-0849-A4ED-E0BD1F5457B0}" type="presOf" srcId="{51BAED58-6D09-45AA-82DA-F73BB3E0F3B2}" destId="{71FD834A-837E-354A-BA41-D9F93E948E05}" srcOrd="0" destOrd="0" presId="urn:microsoft.com/office/officeart/2005/8/layout/vList2"/>
    <dgm:cxn modelId="{96A765EE-387E-DB46-B472-8A14D00A2CCE}" type="presOf" srcId="{9BE79447-1CD8-4FE8-AB37-90398DBD1B4C}" destId="{1800A799-777D-CA4D-9383-E7B02B1FF5CB}" srcOrd="0" destOrd="3" presId="urn:microsoft.com/office/officeart/2005/8/layout/vList2"/>
    <dgm:cxn modelId="{94FCA48B-7556-4455-B71D-B4CFEDC4A1F4}" srcId="{A7FC0D8E-C333-4EF9-9AC0-0D5947F5BDA5}" destId="{0795A904-6833-4A64-8A33-392789D069EC}" srcOrd="0" destOrd="0" parTransId="{742DC708-587C-4BFF-A2E8-4D21C654EAAF}" sibTransId="{52CF31BC-4019-4731-9CED-ACF6BE2D5D7F}"/>
    <dgm:cxn modelId="{533C6484-0F04-47F0-88B4-909BB411BE0E}" srcId="{4C531E8A-5296-4D09-9CE0-17183F670630}" destId="{509948A5-4EE7-4DE9-AC78-2B54EDD21272}" srcOrd="0" destOrd="0" parTransId="{216C9AC6-6252-4FFB-A0F9-2FAF6013B42D}" sibTransId="{B6B8C6E0-493A-469D-BFE3-6EF637E8EEF4}"/>
    <dgm:cxn modelId="{D5398D3F-DB1C-1148-9547-7AA8A1E043B4}" type="presOf" srcId="{F902B5CF-9515-4F83-A45E-EA894B6546E9}" destId="{1800A799-777D-CA4D-9383-E7B02B1FF5CB}" srcOrd="0" destOrd="2" presId="urn:microsoft.com/office/officeart/2005/8/layout/vList2"/>
    <dgm:cxn modelId="{CB60ADC3-2588-5448-8F9F-86EF9F22EB0E}" type="presOf" srcId="{02E2C881-DD56-48EA-9AEF-575C448E9A7B}" destId="{BE90276A-7DCD-344F-8A0E-A36DBF65E66F}" srcOrd="0" destOrd="0" presId="urn:microsoft.com/office/officeart/2005/8/layout/vList2"/>
    <dgm:cxn modelId="{EAE7E9C3-6EC1-486C-BE66-AE4822966CC3}" srcId="{02E2C881-DD56-48EA-9AEF-575C448E9A7B}" destId="{611EECED-4224-4E60-A2CF-1123DDE089F6}" srcOrd="0" destOrd="0" parTransId="{E7EA0B93-09F0-459F-8BC7-813FB3DAC1FA}" sibTransId="{9DC22738-5016-48CC-9266-E019993ADC32}"/>
    <dgm:cxn modelId="{8170F114-5EF4-4FA3-81E8-9925C24CE980}" srcId="{51BAED58-6D09-45AA-82DA-F73BB3E0F3B2}" destId="{A7FC0D8E-C333-4EF9-9AC0-0D5947F5BDA5}" srcOrd="1" destOrd="0" parTransId="{BD12206C-A5FE-40AB-89F2-259B723FF31D}" sibTransId="{69F08C17-96FF-4040-B730-86F88B19C2B6}"/>
    <dgm:cxn modelId="{2172EB5C-BFB5-420B-87F4-7FDFF6E4A577}" srcId="{51BAED58-6D09-45AA-82DA-F73BB3E0F3B2}" destId="{F2205CAC-24B1-4C16-95E8-045E1332EC17}" srcOrd="2" destOrd="0" parTransId="{D708872A-F850-4A45-9083-4BF3CFE00882}" sibTransId="{DAFC6425-4AB0-4E6A-AB58-F76388A9DAA3}"/>
    <dgm:cxn modelId="{A18AA644-42BD-0E43-8BD6-B2563B047166}" type="presOf" srcId="{F2205CAC-24B1-4C16-95E8-045E1332EC17}" destId="{192616E5-937F-6949-BA67-FC7D0B5D702E}" srcOrd="0" destOrd="0" presId="urn:microsoft.com/office/officeart/2005/8/layout/vList2"/>
    <dgm:cxn modelId="{1F9FE799-F0BC-2E43-9E0B-832928D096B8}" type="presOf" srcId="{509948A5-4EE7-4DE9-AC78-2B54EDD21272}" destId="{1800A799-777D-CA4D-9383-E7B02B1FF5CB}" srcOrd="0" destOrd="1" presId="urn:microsoft.com/office/officeart/2005/8/layout/vList2"/>
    <dgm:cxn modelId="{936013B4-1AE0-46F2-B5E3-7F21ACB7AB06}" srcId="{F2205CAC-24B1-4C16-95E8-045E1332EC17}" destId="{9BE79447-1CD8-4FE8-AB37-90398DBD1B4C}" srcOrd="2" destOrd="0" parTransId="{3127F9B8-6B20-4B0A-A536-AFE0ADAF8EE6}" sibTransId="{7047EB4C-A692-4A01-90ED-41D43E67FD1F}"/>
    <dgm:cxn modelId="{622D668F-DDA9-4740-AC21-05A87DB84416}" type="presParOf" srcId="{71FD834A-837E-354A-BA41-D9F93E948E05}" destId="{BE90276A-7DCD-344F-8A0E-A36DBF65E66F}" srcOrd="0" destOrd="0" presId="urn:microsoft.com/office/officeart/2005/8/layout/vList2"/>
    <dgm:cxn modelId="{8E90105B-7E84-F44E-BB6E-069FB9091339}" type="presParOf" srcId="{71FD834A-837E-354A-BA41-D9F93E948E05}" destId="{9ACAF075-206D-1D4E-ACA6-631F8180D300}" srcOrd="1" destOrd="0" presId="urn:microsoft.com/office/officeart/2005/8/layout/vList2"/>
    <dgm:cxn modelId="{4D3D43F5-A110-6E4F-B2E2-BAF6130978E0}" type="presParOf" srcId="{71FD834A-837E-354A-BA41-D9F93E948E05}" destId="{E2A363C0-D7FB-B143-B802-231FCDF1B10C}" srcOrd="2" destOrd="0" presId="urn:microsoft.com/office/officeart/2005/8/layout/vList2"/>
    <dgm:cxn modelId="{DD021956-EB42-AA4B-9F1E-2AE05675E257}" type="presParOf" srcId="{71FD834A-837E-354A-BA41-D9F93E948E05}" destId="{1B400D8A-0B03-3744-B597-4F74F2A74890}" srcOrd="3" destOrd="0" presId="urn:microsoft.com/office/officeart/2005/8/layout/vList2"/>
    <dgm:cxn modelId="{56380D6F-F4C2-7644-B5FE-2BC3E2314557}" type="presParOf" srcId="{71FD834A-837E-354A-BA41-D9F93E948E05}" destId="{192616E5-937F-6949-BA67-FC7D0B5D702E}" srcOrd="4" destOrd="0" presId="urn:microsoft.com/office/officeart/2005/8/layout/vList2"/>
    <dgm:cxn modelId="{7FAD63C7-0F35-374D-8190-22C3F3C6B185}" type="presParOf" srcId="{71FD834A-837E-354A-BA41-D9F93E948E05}" destId="{1800A799-777D-CA4D-9383-E7B02B1FF5CB}"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099C277-DE3C-4FE9-ACA6-B32F5D5DCB4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F0143E4-038E-4AEB-96E3-5D0045F52AE5}">
      <dgm:prSet/>
      <dgm:spPr/>
      <dgm:t>
        <a:bodyPr/>
        <a:lstStyle/>
        <a:p>
          <a:r>
            <a:rPr lang="en-US"/>
            <a:t>“My partial replication of Milgram’s procedure suggests that average Americans react to this laboratory situation today much the same way they did 45 years ago….the same situational factors that affected obedience in Milgram’s participants still operate today.” - p. 8</a:t>
          </a:r>
        </a:p>
      </dgm:t>
    </dgm:pt>
    <dgm:pt modelId="{F207D9D9-6492-4227-9339-08EFCA123E64}" type="parTrans" cxnId="{F64CEAEA-89CE-4CEF-9266-B040E4AE61E1}">
      <dgm:prSet/>
      <dgm:spPr/>
      <dgm:t>
        <a:bodyPr/>
        <a:lstStyle/>
        <a:p>
          <a:endParaRPr lang="en-US"/>
        </a:p>
      </dgm:t>
    </dgm:pt>
    <dgm:pt modelId="{2F1ABD2D-8F1A-47AE-A4A3-B208DFD9B6D5}" type="sibTrans" cxnId="{F64CEAEA-89CE-4CEF-9266-B040E4AE61E1}">
      <dgm:prSet/>
      <dgm:spPr/>
      <dgm:t>
        <a:bodyPr/>
        <a:lstStyle/>
        <a:p>
          <a:endParaRPr lang="en-US"/>
        </a:p>
      </dgm:t>
    </dgm:pt>
    <dgm:pt modelId="{6A00EB7F-7FE1-42F3-A281-4D6564D77E01}">
      <dgm:prSet/>
      <dgm:spPr/>
      <dgm:t>
        <a:bodyPr/>
        <a:lstStyle/>
        <a:p>
          <a:r>
            <a:rPr lang="en-US"/>
            <a:t>“I cannot say with absolute certainty that the present participants would have continued to the end of the shock generator’s range at a rate similar to Milgram’s participants…. however, numerous studies have demonstrated the effect of incrementally larger requests.” - p. 8 </a:t>
          </a:r>
        </a:p>
      </dgm:t>
    </dgm:pt>
    <dgm:pt modelId="{EDB3323E-113F-4572-AF84-79337E6C1EC2}" type="parTrans" cxnId="{6AF1512F-F798-4CAD-A230-EFC03EDEC3B2}">
      <dgm:prSet/>
      <dgm:spPr/>
      <dgm:t>
        <a:bodyPr/>
        <a:lstStyle/>
        <a:p>
          <a:endParaRPr lang="en-US"/>
        </a:p>
      </dgm:t>
    </dgm:pt>
    <dgm:pt modelId="{4B13A260-92BB-4865-AEBC-702A8491925D}" type="sibTrans" cxnId="{6AF1512F-F798-4CAD-A230-EFC03EDEC3B2}">
      <dgm:prSet/>
      <dgm:spPr/>
      <dgm:t>
        <a:bodyPr/>
        <a:lstStyle/>
        <a:p>
          <a:endParaRPr lang="en-US"/>
        </a:p>
      </dgm:t>
    </dgm:pt>
    <dgm:pt modelId="{CD3FCF2D-9DF6-4B60-A399-838B1D843525}">
      <dgm:prSet/>
      <dgm:spPr/>
      <dgm:t>
        <a:bodyPr/>
        <a:lstStyle/>
        <a:p>
          <a:r>
            <a:rPr lang="en-US"/>
            <a:t>“I interpret this high rate of obedience …as a demonstration of the power of …situational forces…” - p. 9</a:t>
          </a:r>
        </a:p>
      </dgm:t>
    </dgm:pt>
    <dgm:pt modelId="{98D0BC3E-5CDE-46AE-B51D-DC7FF3DEAE39}" type="parTrans" cxnId="{A0B25706-627E-42CE-8209-2149C9021169}">
      <dgm:prSet/>
      <dgm:spPr/>
      <dgm:t>
        <a:bodyPr/>
        <a:lstStyle/>
        <a:p>
          <a:endParaRPr lang="en-US"/>
        </a:p>
      </dgm:t>
    </dgm:pt>
    <dgm:pt modelId="{442A5F4D-0EF0-4605-A036-77E3A1F88F22}" type="sibTrans" cxnId="{A0B25706-627E-42CE-8209-2149C9021169}">
      <dgm:prSet/>
      <dgm:spPr/>
      <dgm:t>
        <a:bodyPr/>
        <a:lstStyle/>
        <a:p>
          <a:endParaRPr lang="en-US"/>
        </a:p>
      </dgm:t>
    </dgm:pt>
    <dgm:pt modelId="{4C3CEB32-9CB0-7242-B6F2-35391226871D}" type="pres">
      <dgm:prSet presAssocID="{A099C277-DE3C-4FE9-ACA6-B32F5D5DCB44}" presName="linear" presStyleCnt="0">
        <dgm:presLayoutVars>
          <dgm:animLvl val="lvl"/>
          <dgm:resizeHandles val="exact"/>
        </dgm:presLayoutVars>
      </dgm:prSet>
      <dgm:spPr/>
      <dgm:t>
        <a:bodyPr/>
        <a:lstStyle/>
        <a:p>
          <a:endParaRPr lang="en-GB"/>
        </a:p>
      </dgm:t>
    </dgm:pt>
    <dgm:pt modelId="{1BCBEA27-E547-B646-97C1-C4564E4835B2}" type="pres">
      <dgm:prSet presAssocID="{2F0143E4-038E-4AEB-96E3-5D0045F52AE5}" presName="parentText" presStyleLbl="node1" presStyleIdx="0" presStyleCnt="3">
        <dgm:presLayoutVars>
          <dgm:chMax val="0"/>
          <dgm:bulletEnabled val="1"/>
        </dgm:presLayoutVars>
      </dgm:prSet>
      <dgm:spPr/>
      <dgm:t>
        <a:bodyPr/>
        <a:lstStyle/>
        <a:p>
          <a:endParaRPr lang="en-GB"/>
        </a:p>
      </dgm:t>
    </dgm:pt>
    <dgm:pt modelId="{DE2B7BEB-185A-6F42-B703-5C8F50218B76}" type="pres">
      <dgm:prSet presAssocID="{2F1ABD2D-8F1A-47AE-A4A3-B208DFD9B6D5}" presName="spacer" presStyleCnt="0"/>
      <dgm:spPr/>
    </dgm:pt>
    <dgm:pt modelId="{485FABD0-1E74-8D48-8905-6B20B7E684D4}" type="pres">
      <dgm:prSet presAssocID="{6A00EB7F-7FE1-42F3-A281-4D6564D77E01}" presName="parentText" presStyleLbl="node1" presStyleIdx="1" presStyleCnt="3">
        <dgm:presLayoutVars>
          <dgm:chMax val="0"/>
          <dgm:bulletEnabled val="1"/>
        </dgm:presLayoutVars>
      </dgm:prSet>
      <dgm:spPr/>
      <dgm:t>
        <a:bodyPr/>
        <a:lstStyle/>
        <a:p>
          <a:endParaRPr lang="en-GB"/>
        </a:p>
      </dgm:t>
    </dgm:pt>
    <dgm:pt modelId="{E4B0B9ED-2E31-364E-A024-72F2F7889D79}" type="pres">
      <dgm:prSet presAssocID="{4B13A260-92BB-4865-AEBC-702A8491925D}" presName="spacer" presStyleCnt="0"/>
      <dgm:spPr/>
    </dgm:pt>
    <dgm:pt modelId="{BE129D65-FE3A-5849-8FA4-978A8907C881}" type="pres">
      <dgm:prSet presAssocID="{CD3FCF2D-9DF6-4B60-A399-838B1D843525}" presName="parentText" presStyleLbl="node1" presStyleIdx="2" presStyleCnt="3">
        <dgm:presLayoutVars>
          <dgm:chMax val="0"/>
          <dgm:bulletEnabled val="1"/>
        </dgm:presLayoutVars>
      </dgm:prSet>
      <dgm:spPr/>
      <dgm:t>
        <a:bodyPr/>
        <a:lstStyle/>
        <a:p>
          <a:endParaRPr lang="en-GB"/>
        </a:p>
      </dgm:t>
    </dgm:pt>
  </dgm:ptLst>
  <dgm:cxnLst>
    <dgm:cxn modelId="{A0B25706-627E-42CE-8209-2149C9021169}" srcId="{A099C277-DE3C-4FE9-ACA6-B32F5D5DCB44}" destId="{CD3FCF2D-9DF6-4B60-A399-838B1D843525}" srcOrd="2" destOrd="0" parTransId="{98D0BC3E-5CDE-46AE-B51D-DC7FF3DEAE39}" sibTransId="{442A5F4D-0EF0-4605-A036-77E3A1F88F22}"/>
    <dgm:cxn modelId="{DE5A2936-2D48-324A-AA27-181828F96DBE}" type="presOf" srcId="{2F0143E4-038E-4AEB-96E3-5D0045F52AE5}" destId="{1BCBEA27-E547-B646-97C1-C4564E4835B2}" srcOrd="0" destOrd="0" presId="urn:microsoft.com/office/officeart/2005/8/layout/vList2"/>
    <dgm:cxn modelId="{6AF1512F-F798-4CAD-A230-EFC03EDEC3B2}" srcId="{A099C277-DE3C-4FE9-ACA6-B32F5D5DCB44}" destId="{6A00EB7F-7FE1-42F3-A281-4D6564D77E01}" srcOrd="1" destOrd="0" parTransId="{EDB3323E-113F-4572-AF84-79337E6C1EC2}" sibTransId="{4B13A260-92BB-4865-AEBC-702A8491925D}"/>
    <dgm:cxn modelId="{94372D3B-65AE-D04B-A495-4E4AFADFC92F}" type="presOf" srcId="{CD3FCF2D-9DF6-4B60-A399-838B1D843525}" destId="{BE129D65-FE3A-5849-8FA4-978A8907C881}" srcOrd="0" destOrd="0" presId="urn:microsoft.com/office/officeart/2005/8/layout/vList2"/>
    <dgm:cxn modelId="{6FD9CB5D-489E-564B-95AF-691A646EA352}" type="presOf" srcId="{A099C277-DE3C-4FE9-ACA6-B32F5D5DCB44}" destId="{4C3CEB32-9CB0-7242-B6F2-35391226871D}" srcOrd="0" destOrd="0" presId="urn:microsoft.com/office/officeart/2005/8/layout/vList2"/>
    <dgm:cxn modelId="{F64CEAEA-89CE-4CEF-9266-B040E4AE61E1}" srcId="{A099C277-DE3C-4FE9-ACA6-B32F5D5DCB44}" destId="{2F0143E4-038E-4AEB-96E3-5D0045F52AE5}" srcOrd="0" destOrd="0" parTransId="{F207D9D9-6492-4227-9339-08EFCA123E64}" sibTransId="{2F1ABD2D-8F1A-47AE-A4A3-B208DFD9B6D5}"/>
    <dgm:cxn modelId="{CA6611DE-45CE-C140-96C3-EEAEA1BF518F}" type="presOf" srcId="{6A00EB7F-7FE1-42F3-A281-4D6564D77E01}" destId="{485FABD0-1E74-8D48-8905-6B20B7E684D4}" srcOrd="0" destOrd="0" presId="urn:microsoft.com/office/officeart/2005/8/layout/vList2"/>
    <dgm:cxn modelId="{7036E5CB-09F4-ED4D-83FB-C6DC485F7DF5}" type="presParOf" srcId="{4C3CEB32-9CB0-7242-B6F2-35391226871D}" destId="{1BCBEA27-E547-B646-97C1-C4564E4835B2}" srcOrd="0" destOrd="0" presId="urn:microsoft.com/office/officeart/2005/8/layout/vList2"/>
    <dgm:cxn modelId="{370DA2E5-9E0F-F14F-82D2-04C34E2E70E5}" type="presParOf" srcId="{4C3CEB32-9CB0-7242-B6F2-35391226871D}" destId="{DE2B7BEB-185A-6F42-B703-5C8F50218B76}" srcOrd="1" destOrd="0" presId="urn:microsoft.com/office/officeart/2005/8/layout/vList2"/>
    <dgm:cxn modelId="{2A97E120-D51F-D347-BB1A-D74722B99D55}" type="presParOf" srcId="{4C3CEB32-9CB0-7242-B6F2-35391226871D}" destId="{485FABD0-1E74-8D48-8905-6B20B7E684D4}" srcOrd="2" destOrd="0" presId="urn:microsoft.com/office/officeart/2005/8/layout/vList2"/>
    <dgm:cxn modelId="{2432AD0E-4C3C-CA4F-A1D8-2ED82CA65472}" type="presParOf" srcId="{4C3CEB32-9CB0-7242-B6F2-35391226871D}" destId="{E4B0B9ED-2E31-364E-A024-72F2F7889D79}" srcOrd="3" destOrd="0" presId="urn:microsoft.com/office/officeart/2005/8/layout/vList2"/>
    <dgm:cxn modelId="{6EDCFCAB-BBB4-C34C-8014-BBA4574D2859}" type="presParOf" srcId="{4C3CEB32-9CB0-7242-B6F2-35391226871D}" destId="{BE129D65-FE3A-5849-8FA4-978A8907C88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A3ADC0B-96D6-4F02-93EA-404585C8A8B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B9026C4-B90A-485F-A6C0-EF588D40843A}">
      <dgm:prSet/>
      <dgm:spPr/>
      <dgm:t>
        <a:bodyPr/>
        <a:lstStyle/>
        <a:p>
          <a:r>
            <a:rPr lang="en-CA"/>
            <a:t>Yale’s reputation as a university added to the authenticity of the experiment experienced by the subjects</a:t>
          </a:r>
          <a:endParaRPr lang="en-US"/>
        </a:p>
      </dgm:t>
    </dgm:pt>
    <dgm:pt modelId="{8A4544A7-0AFD-4466-AFE9-215D4A9B6042}" type="parTrans" cxnId="{E8705BCF-7111-4460-902A-E9D4D0C2F05D}">
      <dgm:prSet/>
      <dgm:spPr/>
      <dgm:t>
        <a:bodyPr/>
        <a:lstStyle/>
        <a:p>
          <a:endParaRPr lang="en-US"/>
        </a:p>
      </dgm:t>
    </dgm:pt>
    <dgm:pt modelId="{0501DE67-65FE-4880-BAF8-9105B95F538C}" type="sibTrans" cxnId="{E8705BCF-7111-4460-902A-E9D4D0C2F05D}">
      <dgm:prSet/>
      <dgm:spPr/>
      <dgm:t>
        <a:bodyPr/>
        <a:lstStyle/>
        <a:p>
          <a:endParaRPr lang="en-US"/>
        </a:p>
      </dgm:t>
    </dgm:pt>
    <dgm:pt modelId="{5591D9CA-067F-4193-ADAB-65895D7B97BD}">
      <dgm:prSet/>
      <dgm:spPr/>
      <dgm:t>
        <a:bodyPr/>
        <a:lstStyle/>
        <a:p>
          <a:r>
            <a:rPr lang="en-CA"/>
            <a:t>This caused the subjects to continue administering electric shocks to high voltages, even though they did not want to</a:t>
          </a:r>
          <a:endParaRPr lang="en-US"/>
        </a:p>
      </dgm:t>
    </dgm:pt>
    <dgm:pt modelId="{87D66984-7947-41B2-8E39-E3B576A2BB19}" type="parTrans" cxnId="{016DF263-5B6D-435F-8062-3C51029BC4EA}">
      <dgm:prSet/>
      <dgm:spPr/>
      <dgm:t>
        <a:bodyPr/>
        <a:lstStyle/>
        <a:p>
          <a:endParaRPr lang="en-US"/>
        </a:p>
      </dgm:t>
    </dgm:pt>
    <dgm:pt modelId="{7E20549A-5214-42E8-8DAC-E69BBF7914FA}" type="sibTrans" cxnId="{016DF263-5B6D-435F-8062-3C51029BC4EA}">
      <dgm:prSet/>
      <dgm:spPr/>
      <dgm:t>
        <a:bodyPr/>
        <a:lstStyle/>
        <a:p>
          <a:endParaRPr lang="en-US"/>
        </a:p>
      </dgm:t>
    </dgm:pt>
    <dgm:pt modelId="{2EA3370D-DAB8-214F-8235-B907218749BA}" type="pres">
      <dgm:prSet presAssocID="{1A3ADC0B-96D6-4F02-93EA-404585C8A8B6}" presName="linear" presStyleCnt="0">
        <dgm:presLayoutVars>
          <dgm:animLvl val="lvl"/>
          <dgm:resizeHandles val="exact"/>
        </dgm:presLayoutVars>
      </dgm:prSet>
      <dgm:spPr/>
      <dgm:t>
        <a:bodyPr/>
        <a:lstStyle/>
        <a:p>
          <a:endParaRPr lang="en-GB"/>
        </a:p>
      </dgm:t>
    </dgm:pt>
    <dgm:pt modelId="{D9A373B5-EFBB-354C-A46E-2132E36ED5B3}" type="pres">
      <dgm:prSet presAssocID="{0B9026C4-B90A-485F-A6C0-EF588D40843A}" presName="parentText" presStyleLbl="node1" presStyleIdx="0" presStyleCnt="2">
        <dgm:presLayoutVars>
          <dgm:chMax val="0"/>
          <dgm:bulletEnabled val="1"/>
        </dgm:presLayoutVars>
      </dgm:prSet>
      <dgm:spPr/>
      <dgm:t>
        <a:bodyPr/>
        <a:lstStyle/>
        <a:p>
          <a:endParaRPr lang="en-GB"/>
        </a:p>
      </dgm:t>
    </dgm:pt>
    <dgm:pt modelId="{A52F09FB-D3FC-A743-89C6-3819DD416E94}" type="pres">
      <dgm:prSet presAssocID="{0501DE67-65FE-4880-BAF8-9105B95F538C}" presName="spacer" presStyleCnt="0"/>
      <dgm:spPr/>
    </dgm:pt>
    <dgm:pt modelId="{E332E9CB-85A3-6449-A4A3-6640439294EB}" type="pres">
      <dgm:prSet presAssocID="{5591D9CA-067F-4193-ADAB-65895D7B97BD}" presName="parentText" presStyleLbl="node1" presStyleIdx="1" presStyleCnt="2">
        <dgm:presLayoutVars>
          <dgm:chMax val="0"/>
          <dgm:bulletEnabled val="1"/>
        </dgm:presLayoutVars>
      </dgm:prSet>
      <dgm:spPr/>
      <dgm:t>
        <a:bodyPr/>
        <a:lstStyle/>
        <a:p>
          <a:endParaRPr lang="en-GB"/>
        </a:p>
      </dgm:t>
    </dgm:pt>
  </dgm:ptLst>
  <dgm:cxnLst>
    <dgm:cxn modelId="{67AC1E94-DC13-6B48-9216-14567D5456B4}" type="presOf" srcId="{1A3ADC0B-96D6-4F02-93EA-404585C8A8B6}" destId="{2EA3370D-DAB8-214F-8235-B907218749BA}" srcOrd="0" destOrd="0" presId="urn:microsoft.com/office/officeart/2005/8/layout/vList2"/>
    <dgm:cxn modelId="{88626A57-1CFF-934D-94ED-A7C9C7D37A11}" type="presOf" srcId="{5591D9CA-067F-4193-ADAB-65895D7B97BD}" destId="{E332E9CB-85A3-6449-A4A3-6640439294EB}" srcOrd="0" destOrd="0" presId="urn:microsoft.com/office/officeart/2005/8/layout/vList2"/>
    <dgm:cxn modelId="{A21629B3-101A-504F-894D-ABCD4B5CD9F7}" type="presOf" srcId="{0B9026C4-B90A-485F-A6C0-EF588D40843A}" destId="{D9A373B5-EFBB-354C-A46E-2132E36ED5B3}" srcOrd="0" destOrd="0" presId="urn:microsoft.com/office/officeart/2005/8/layout/vList2"/>
    <dgm:cxn modelId="{016DF263-5B6D-435F-8062-3C51029BC4EA}" srcId="{1A3ADC0B-96D6-4F02-93EA-404585C8A8B6}" destId="{5591D9CA-067F-4193-ADAB-65895D7B97BD}" srcOrd="1" destOrd="0" parTransId="{87D66984-7947-41B2-8E39-E3B576A2BB19}" sibTransId="{7E20549A-5214-42E8-8DAC-E69BBF7914FA}"/>
    <dgm:cxn modelId="{E8705BCF-7111-4460-902A-E9D4D0C2F05D}" srcId="{1A3ADC0B-96D6-4F02-93EA-404585C8A8B6}" destId="{0B9026C4-B90A-485F-A6C0-EF588D40843A}" srcOrd="0" destOrd="0" parTransId="{8A4544A7-0AFD-4466-AFE9-215D4A9B6042}" sibTransId="{0501DE67-65FE-4880-BAF8-9105B95F538C}"/>
    <dgm:cxn modelId="{8F4909FD-EDF0-3D42-9E80-B54ADAB8D0A9}" type="presParOf" srcId="{2EA3370D-DAB8-214F-8235-B907218749BA}" destId="{D9A373B5-EFBB-354C-A46E-2132E36ED5B3}" srcOrd="0" destOrd="0" presId="urn:microsoft.com/office/officeart/2005/8/layout/vList2"/>
    <dgm:cxn modelId="{D3D0EA70-8C93-D74A-B69E-4765E562BD11}" type="presParOf" srcId="{2EA3370D-DAB8-214F-8235-B907218749BA}" destId="{A52F09FB-D3FC-A743-89C6-3819DD416E94}" srcOrd="1" destOrd="0" presId="urn:microsoft.com/office/officeart/2005/8/layout/vList2"/>
    <dgm:cxn modelId="{34924F1C-B857-2D4E-BD60-8E3CBBF35B52}" type="presParOf" srcId="{2EA3370D-DAB8-214F-8235-B907218749BA}" destId="{E332E9CB-85A3-6449-A4A3-6640439294E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28BAA-509E-5649-A6B4-C5A6FBD19CF2}">
      <dsp:nvSpPr>
        <dsp:cNvPr id="0" name=""/>
        <dsp:cNvSpPr/>
      </dsp:nvSpPr>
      <dsp:spPr>
        <a:xfrm>
          <a:off x="0" y="638"/>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19195E-DF7A-C547-BEE8-B0BB91E14137}">
      <dsp:nvSpPr>
        <dsp:cNvPr id="0" name=""/>
        <dsp:cNvSpPr/>
      </dsp:nvSpPr>
      <dsp:spPr>
        <a:xfrm>
          <a:off x="0" y="638"/>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kern="1200"/>
            <a:t>Three people take part in the experiment: “experimenter”, “learner” (“victim”) and “teacher”</a:t>
          </a:r>
        </a:p>
      </dsp:txBody>
      <dsp:txXfrm>
        <a:off x="0" y="638"/>
        <a:ext cx="5906181" cy="1045888"/>
      </dsp:txXfrm>
    </dsp:sp>
    <dsp:sp modelId="{824984A3-79E0-1449-8322-907F15FB4E94}">
      <dsp:nvSpPr>
        <dsp:cNvPr id="0" name=""/>
        <dsp:cNvSpPr/>
      </dsp:nvSpPr>
      <dsp:spPr>
        <a:xfrm>
          <a:off x="0" y="1046526"/>
          <a:ext cx="5906181" cy="0"/>
        </a:xfrm>
        <a:prstGeom prst="line">
          <a:avLst/>
        </a:prstGeom>
        <a:solidFill>
          <a:schemeClr val="accent2">
            <a:hueOff val="367960"/>
            <a:satOff val="-2764"/>
            <a:lumOff val="-980"/>
            <a:alphaOff val="0"/>
          </a:schemeClr>
        </a:solidFill>
        <a:ln w="12700" cap="flat" cmpd="sng" algn="ctr">
          <a:solidFill>
            <a:schemeClr val="accent2">
              <a:hueOff val="367960"/>
              <a:satOff val="-2764"/>
              <a:lumOff val="-98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9174DE-1A19-814E-880A-3EDD103296B0}">
      <dsp:nvSpPr>
        <dsp:cNvPr id="0" name=""/>
        <dsp:cNvSpPr/>
      </dsp:nvSpPr>
      <dsp:spPr>
        <a:xfrm>
          <a:off x="0" y="1046526"/>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kern="1200"/>
            <a:t>One “participant” in the study - the “learner” (“Mr. Wallace” - real name Bob McDonough) was a confederate of Milgram and one was the true subject - the “teacher”</a:t>
          </a:r>
        </a:p>
      </dsp:txBody>
      <dsp:txXfrm>
        <a:off x="0" y="1046526"/>
        <a:ext cx="5906181" cy="1045888"/>
      </dsp:txXfrm>
    </dsp:sp>
    <dsp:sp modelId="{118E2BDC-E90D-DD49-9213-8537BBA2702D}">
      <dsp:nvSpPr>
        <dsp:cNvPr id="0" name=""/>
        <dsp:cNvSpPr/>
      </dsp:nvSpPr>
      <dsp:spPr>
        <a:xfrm>
          <a:off x="0" y="2092414"/>
          <a:ext cx="5906181" cy="0"/>
        </a:xfrm>
        <a:prstGeom prst="line">
          <a:avLst/>
        </a:prstGeom>
        <a:solidFill>
          <a:schemeClr val="accent2">
            <a:hueOff val="735919"/>
            <a:satOff val="-5528"/>
            <a:lumOff val="-1961"/>
            <a:alphaOff val="0"/>
          </a:schemeClr>
        </a:solidFill>
        <a:ln w="12700" cap="flat" cmpd="sng" algn="ctr">
          <a:solidFill>
            <a:schemeClr val="accent2">
              <a:hueOff val="735919"/>
              <a:satOff val="-5528"/>
              <a:lumOff val="-19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1C4067-1154-944F-B8D4-AE1E6FDAAC8C}">
      <dsp:nvSpPr>
        <dsp:cNvPr id="0" name=""/>
        <dsp:cNvSpPr/>
      </dsp:nvSpPr>
      <dsp:spPr>
        <a:xfrm>
          <a:off x="0" y="2092414"/>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kern="1200"/>
            <a:t>The “experimenter” – a stern biology teacher dressed in a grey technician’s coat</a:t>
          </a:r>
        </a:p>
      </dsp:txBody>
      <dsp:txXfrm>
        <a:off x="0" y="2092414"/>
        <a:ext cx="5906181" cy="1045888"/>
      </dsp:txXfrm>
    </dsp:sp>
    <dsp:sp modelId="{F8709FA7-F505-954F-A962-A7D5AA54511F}">
      <dsp:nvSpPr>
        <dsp:cNvPr id="0" name=""/>
        <dsp:cNvSpPr/>
      </dsp:nvSpPr>
      <dsp:spPr>
        <a:xfrm>
          <a:off x="0" y="3138303"/>
          <a:ext cx="5906181" cy="0"/>
        </a:xfrm>
        <a:prstGeom prst="line">
          <a:avLst/>
        </a:prstGeom>
        <a:solidFill>
          <a:schemeClr val="accent2">
            <a:hueOff val="1103879"/>
            <a:satOff val="-8291"/>
            <a:lumOff val="-2941"/>
            <a:alphaOff val="0"/>
          </a:schemeClr>
        </a:solidFill>
        <a:ln w="12700" cap="flat" cmpd="sng" algn="ctr">
          <a:solidFill>
            <a:schemeClr val="accent2">
              <a:hueOff val="1103879"/>
              <a:satOff val="-8291"/>
              <a:lumOff val="-2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9A7164-4ED0-F04D-82F1-15776531016A}">
      <dsp:nvSpPr>
        <dsp:cNvPr id="0" name=""/>
        <dsp:cNvSpPr/>
      </dsp:nvSpPr>
      <dsp:spPr>
        <a:xfrm>
          <a:off x="0" y="3138303"/>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kern="1200"/>
            <a:t>The “learner” – a 47 year old actor</a:t>
          </a:r>
        </a:p>
      </dsp:txBody>
      <dsp:txXfrm>
        <a:off x="0" y="3138303"/>
        <a:ext cx="5906181" cy="1045888"/>
      </dsp:txXfrm>
    </dsp:sp>
    <dsp:sp modelId="{80D5C080-6623-1541-8FB7-3DA606B705C2}">
      <dsp:nvSpPr>
        <dsp:cNvPr id="0" name=""/>
        <dsp:cNvSpPr/>
      </dsp:nvSpPr>
      <dsp:spPr>
        <a:xfrm>
          <a:off x="0" y="4184191"/>
          <a:ext cx="5906181" cy="0"/>
        </a:xfrm>
        <a:prstGeom prst="line">
          <a:avLst/>
        </a:prstGeom>
        <a:solidFill>
          <a:schemeClr val="accent2">
            <a:hueOff val="1471838"/>
            <a:satOff val="-11055"/>
            <a:lumOff val="-3921"/>
            <a:alphaOff val="0"/>
          </a:schemeClr>
        </a:solidFill>
        <a:ln w="12700" cap="flat" cmpd="sng" algn="ctr">
          <a:solidFill>
            <a:schemeClr val="accent2">
              <a:hueOff val="1471838"/>
              <a:satOff val="-11055"/>
              <a:lumOff val="-392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9C1607-B680-8346-BDEB-6CB38AA0CAE8}">
      <dsp:nvSpPr>
        <dsp:cNvPr id="0" name=""/>
        <dsp:cNvSpPr/>
      </dsp:nvSpPr>
      <dsp:spPr>
        <a:xfrm>
          <a:off x="0" y="4184191"/>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kern="1200"/>
            <a:t>The “teacher” – volunteer told he was participating in an experiment in the study of memory and learning in different situations</a:t>
          </a:r>
        </a:p>
      </dsp:txBody>
      <dsp:txXfrm>
        <a:off x="0" y="4184191"/>
        <a:ext cx="5906181" cy="10458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205AA9-C1AF-2545-B462-65221FC8908E}">
      <dsp:nvSpPr>
        <dsp:cNvPr id="0" name=""/>
        <dsp:cNvSpPr/>
      </dsp:nvSpPr>
      <dsp:spPr>
        <a:xfrm>
          <a:off x="0" y="0"/>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894A30-CB69-4946-B57B-6E5374329055}">
      <dsp:nvSpPr>
        <dsp:cNvPr id="0" name=""/>
        <dsp:cNvSpPr/>
      </dsp:nvSpPr>
      <dsp:spPr>
        <a:xfrm>
          <a:off x="0" y="0"/>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US" sz="2800" kern="1200"/>
            <a:t>The “learner” never received the shocks</a:t>
          </a:r>
        </a:p>
      </dsp:txBody>
      <dsp:txXfrm>
        <a:off x="0" y="0"/>
        <a:ext cx="5906181" cy="1307679"/>
      </dsp:txXfrm>
    </dsp:sp>
    <dsp:sp modelId="{F3E57639-6B24-7249-A10D-862952DC6D4E}">
      <dsp:nvSpPr>
        <dsp:cNvPr id="0" name=""/>
        <dsp:cNvSpPr/>
      </dsp:nvSpPr>
      <dsp:spPr>
        <a:xfrm>
          <a:off x="0" y="1307679"/>
          <a:ext cx="5906181" cy="0"/>
        </a:xfrm>
        <a:prstGeom prst="line">
          <a:avLst/>
        </a:prstGeom>
        <a:solidFill>
          <a:schemeClr val="accent2">
            <a:hueOff val="490613"/>
            <a:satOff val="-3685"/>
            <a:lumOff val="-1307"/>
            <a:alphaOff val="0"/>
          </a:schemeClr>
        </a:solidFill>
        <a:ln w="12700" cap="flat" cmpd="sng" algn="ctr">
          <a:solidFill>
            <a:schemeClr val="accent2">
              <a:hueOff val="490613"/>
              <a:satOff val="-3685"/>
              <a:lumOff val="-130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AC4BF4-6A25-394C-80E8-8997345E7A73}">
      <dsp:nvSpPr>
        <dsp:cNvPr id="0" name=""/>
        <dsp:cNvSpPr/>
      </dsp:nvSpPr>
      <dsp:spPr>
        <a:xfrm>
          <a:off x="0" y="130767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US" sz="2800" kern="1200"/>
            <a:t>A tape recorder played prerecorded sounds of suffering for each shock level</a:t>
          </a:r>
        </a:p>
      </dsp:txBody>
      <dsp:txXfrm>
        <a:off x="0" y="1307679"/>
        <a:ext cx="5906181" cy="1307679"/>
      </dsp:txXfrm>
    </dsp:sp>
    <dsp:sp modelId="{08934C45-13C7-A641-8476-357159203568}">
      <dsp:nvSpPr>
        <dsp:cNvPr id="0" name=""/>
        <dsp:cNvSpPr/>
      </dsp:nvSpPr>
      <dsp:spPr>
        <a:xfrm>
          <a:off x="0" y="2615358"/>
          <a:ext cx="5906181" cy="0"/>
        </a:xfrm>
        <a:prstGeom prst="line">
          <a:avLst/>
        </a:prstGeom>
        <a:solidFill>
          <a:schemeClr val="accent2">
            <a:hueOff val="981225"/>
            <a:satOff val="-7370"/>
            <a:lumOff val="-2614"/>
            <a:alphaOff val="0"/>
          </a:schemeClr>
        </a:solidFill>
        <a:ln w="12700" cap="flat" cmpd="sng" algn="ctr">
          <a:solidFill>
            <a:schemeClr val="accent2">
              <a:hueOff val="981225"/>
              <a:satOff val="-7370"/>
              <a:lumOff val="-26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2B655E-FA27-B546-8062-C3644D35F03A}">
      <dsp:nvSpPr>
        <dsp:cNvPr id="0" name=""/>
        <dsp:cNvSpPr/>
      </dsp:nvSpPr>
      <dsp:spPr>
        <a:xfrm>
          <a:off x="0" y="261535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US" sz="2800" kern="1200"/>
            <a:t>After a number of voltage increases the actor would bang on the wall</a:t>
          </a:r>
        </a:p>
      </dsp:txBody>
      <dsp:txXfrm>
        <a:off x="0" y="2615359"/>
        <a:ext cx="5906181" cy="1307679"/>
      </dsp:txXfrm>
    </dsp:sp>
    <dsp:sp modelId="{2D2522D9-A47A-8F4E-9A6F-3972C5E4FB83}">
      <dsp:nvSpPr>
        <dsp:cNvPr id="0" name=""/>
        <dsp:cNvSpPr/>
      </dsp:nvSpPr>
      <dsp:spPr>
        <a:xfrm>
          <a:off x="0" y="3923038"/>
          <a:ext cx="5906181" cy="0"/>
        </a:xfrm>
        <a:prstGeom prst="line">
          <a:avLst/>
        </a:prstGeom>
        <a:solidFill>
          <a:schemeClr val="accent2">
            <a:hueOff val="1471838"/>
            <a:satOff val="-11055"/>
            <a:lumOff val="-3921"/>
            <a:alphaOff val="0"/>
          </a:schemeClr>
        </a:solidFill>
        <a:ln w="12700" cap="flat" cmpd="sng" algn="ctr">
          <a:solidFill>
            <a:schemeClr val="accent2">
              <a:hueOff val="1471838"/>
              <a:satOff val="-11055"/>
              <a:lumOff val="-392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B47E08-8AEC-8148-BD56-EABC3A305E4A}">
      <dsp:nvSpPr>
        <dsp:cNvPr id="0" name=""/>
        <dsp:cNvSpPr/>
      </dsp:nvSpPr>
      <dsp:spPr>
        <a:xfrm>
          <a:off x="0" y="3923038"/>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US" sz="2800" kern="1200" dirty="0"/>
            <a:t>After several times banging on the wall and complaining about a heart condition, he would stop responding (faking death)</a:t>
          </a:r>
        </a:p>
      </dsp:txBody>
      <dsp:txXfrm>
        <a:off x="0" y="3923038"/>
        <a:ext cx="5906181" cy="13076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F4D894-6FAA-B040-9D29-221C6F4BD26E}">
      <dsp:nvSpPr>
        <dsp:cNvPr id="0" name=""/>
        <dsp:cNvSpPr/>
      </dsp:nvSpPr>
      <dsp:spPr>
        <a:xfrm>
          <a:off x="0" y="385826"/>
          <a:ext cx="5906181" cy="84112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US" sz="2200" kern="1200"/>
            <a:t>1. The actor and volunteer choose a slip of paper.</a:t>
          </a:r>
        </a:p>
      </dsp:txBody>
      <dsp:txXfrm>
        <a:off x="41060" y="426886"/>
        <a:ext cx="5824061" cy="759004"/>
      </dsp:txXfrm>
    </dsp:sp>
    <dsp:sp modelId="{5C607FB3-B9BF-6349-A256-D3EEC23AEFA2}">
      <dsp:nvSpPr>
        <dsp:cNvPr id="0" name=""/>
        <dsp:cNvSpPr/>
      </dsp:nvSpPr>
      <dsp:spPr>
        <a:xfrm>
          <a:off x="0" y="1290311"/>
          <a:ext cx="5906181" cy="841124"/>
        </a:xfrm>
        <a:prstGeom prst="roundRect">
          <a:avLst/>
        </a:prstGeom>
        <a:solidFill>
          <a:schemeClr val="accent2">
            <a:hueOff val="367960"/>
            <a:satOff val="-2764"/>
            <a:lumOff val="-98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US" sz="2200" kern="1200"/>
            <a:t>2. Both slips say “teacher” ensuring the volunteer gets the right role</a:t>
          </a:r>
        </a:p>
      </dsp:txBody>
      <dsp:txXfrm>
        <a:off x="41060" y="1331371"/>
        <a:ext cx="5824061" cy="759004"/>
      </dsp:txXfrm>
    </dsp:sp>
    <dsp:sp modelId="{D5FB0F0B-5FF8-5046-97AE-FA94317893BC}">
      <dsp:nvSpPr>
        <dsp:cNvPr id="0" name=""/>
        <dsp:cNvSpPr/>
      </dsp:nvSpPr>
      <dsp:spPr>
        <a:xfrm>
          <a:off x="0" y="2194796"/>
          <a:ext cx="5906181" cy="841124"/>
        </a:xfrm>
        <a:prstGeom prst="roundRect">
          <a:avLst/>
        </a:prstGeom>
        <a:solidFill>
          <a:schemeClr val="accent2">
            <a:hueOff val="735919"/>
            <a:satOff val="-5528"/>
            <a:lumOff val="-196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US" sz="2200" kern="1200"/>
            <a:t>3. The actor claims to have the “learner” slip and they separate into two rooms</a:t>
          </a:r>
        </a:p>
      </dsp:txBody>
      <dsp:txXfrm>
        <a:off x="41060" y="2235856"/>
        <a:ext cx="5824061" cy="759004"/>
      </dsp:txXfrm>
    </dsp:sp>
    <dsp:sp modelId="{511CBF3A-FB26-1A4C-99E8-E56712CF2F3C}">
      <dsp:nvSpPr>
        <dsp:cNvPr id="0" name=""/>
        <dsp:cNvSpPr/>
      </dsp:nvSpPr>
      <dsp:spPr>
        <a:xfrm>
          <a:off x="0" y="3099281"/>
          <a:ext cx="5906181" cy="841124"/>
        </a:xfrm>
        <a:prstGeom prst="roundRect">
          <a:avLst/>
        </a:prstGeom>
        <a:solidFill>
          <a:schemeClr val="accent2">
            <a:hueOff val="1103879"/>
            <a:satOff val="-8291"/>
            <a:lumOff val="-2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US" sz="2200" kern="1200"/>
            <a:t>4. The “teacher” (volunteer) is given an electric shock as a sample of what the learner would receive</a:t>
          </a:r>
        </a:p>
      </dsp:txBody>
      <dsp:txXfrm>
        <a:off x="41060" y="3140341"/>
        <a:ext cx="5824061" cy="759004"/>
      </dsp:txXfrm>
    </dsp:sp>
    <dsp:sp modelId="{3B14F39D-1459-D14F-96EC-512140722D07}">
      <dsp:nvSpPr>
        <dsp:cNvPr id="0" name=""/>
        <dsp:cNvSpPr/>
      </dsp:nvSpPr>
      <dsp:spPr>
        <a:xfrm>
          <a:off x="0" y="4003766"/>
          <a:ext cx="5906181" cy="841124"/>
        </a:xfrm>
        <a:prstGeom prst="roundRect">
          <a:avLst/>
        </a:prstGeom>
        <a:solidFill>
          <a:schemeClr val="accent2">
            <a:hueOff val="1471838"/>
            <a:satOff val="-11055"/>
            <a:lumOff val="-392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US" sz="2200" kern="1200"/>
            <a:t>5. The “teacher” is given a list of word pairs to teach the learner</a:t>
          </a:r>
        </a:p>
      </dsp:txBody>
      <dsp:txXfrm>
        <a:off x="41060" y="4044826"/>
        <a:ext cx="5824061" cy="7590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21C027-5147-D64B-97BB-C86A51258253}">
      <dsp:nvSpPr>
        <dsp:cNvPr id="0" name=""/>
        <dsp:cNvSpPr/>
      </dsp:nvSpPr>
      <dsp:spPr>
        <a:xfrm>
          <a:off x="12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F2472864-B10D-0C4E-B61B-29301843C501}">
      <dsp:nvSpPr>
        <dsp:cNvPr id="0" name=""/>
        <dsp:cNvSpPr/>
      </dsp:nvSpPr>
      <dsp:spPr>
        <a:xfrm>
          <a:off x="480082"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a:t>If the “teacher” wanted to stop the experiment, the experimenter gave a succession of verbal prods: (1) Please continue. (2) The experiment requires that you continue. (3) It is absolutely essential that you continue. (4) You have no other choice, you </a:t>
          </a:r>
          <a:r>
            <a:rPr lang="en-US" sz="2200" i="1" kern="1200"/>
            <a:t>must</a:t>
          </a:r>
          <a:r>
            <a:rPr lang="en-US" sz="2200" kern="1200"/>
            <a:t> go on.</a:t>
          </a:r>
        </a:p>
      </dsp:txBody>
      <dsp:txXfrm>
        <a:off x="560236" y="802089"/>
        <a:ext cx="4149382" cy="2576345"/>
      </dsp:txXfrm>
    </dsp:sp>
    <dsp:sp modelId="{977E9DE2-E8A2-884A-94A5-3012902FF025}">
      <dsp:nvSpPr>
        <dsp:cNvPr id="0" name=""/>
        <dsp:cNvSpPr/>
      </dsp:nvSpPr>
      <dsp:spPr>
        <a:xfrm>
          <a:off x="52686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420D7167-C855-2A4D-A958-93F3EA8CA63D}">
      <dsp:nvSpPr>
        <dsp:cNvPr id="0" name=""/>
        <dsp:cNvSpPr/>
      </dsp:nvSpPr>
      <dsp:spPr>
        <a:xfrm>
          <a:off x="5747481"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a:t>Experiment ended: (1) If the “teacher” wanted to stop after all four prods (2) After the teacher had given the max. 450 volt shock</a:t>
          </a:r>
        </a:p>
      </dsp:txBody>
      <dsp:txXfrm>
        <a:off x="5827635" y="802089"/>
        <a:ext cx="4149382" cy="25763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CE509E-CD05-4BD9-93F0-BE0A60E2E089}">
      <dsp:nvSpPr>
        <dsp:cNvPr id="0" name=""/>
        <dsp:cNvSpPr/>
      </dsp:nvSpPr>
      <dsp:spPr>
        <a:xfrm>
          <a:off x="0" y="2170"/>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3BDC13-6935-44D1-9C98-B0E4EFD8E1E3}">
      <dsp:nvSpPr>
        <dsp:cNvPr id="0" name=""/>
        <dsp:cNvSpPr/>
      </dsp:nvSpPr>
      <dsp:spPr>
        <a:xfrm>
          <a:off x="332837" y="249736"/>
          <a:ext cx="605159" cy="605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666C72-0D99-4C7A-B661-F40C890637D0}">
      <dsp:nvSpPr>
        <dsp:cNvPr id="0" name=""/>
        <dsp:cNvSpPr/>
      </dsp:nvSpPr>
      <dsp:spPr>
        <a:xfrm>
          <a:off x="1270834" y="2170"/>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lvl="0" algn="l" defTabSz="933450">
            <a:lnSpc>
              <a:spcPct val="90000"/>
            </a:lnSpc>
            <a:spcBef>
              <a:spcPct val="0"/>
            </a:spcBef>
            <a:spcAft>
              <a:spcPct val="35000"/>
            </a:spcAft>
          </a:pPr>
          <a:r>
            <a:rPr lang="en-US" sz="2100" kern="1200"/>
            <a:t>The “learner” never received the shocks</a:t>
          </a:r>
        </a:p>
      </dsp:txBody>
      <dsp:txXfrm>
        <a:off x="1270834" y="2170"/>
        <a:ext cx="4635346" cy="1100289"/>
      </dsp:txXfrm>
    </dsp:sp>
    <dsp:sp modelId="{71538E1D-6FC8-486A-B21A-E1C674EE336E}">
      <dsp:nvSpPr>
        <dsp:cNvPr id="0" name=""/>
        <dsp:cNvSpPr/>
      </dsp:nvSpPr>
      <dsp:spPr>
        <a:xfrm>
          <a:off x="0" y="1377533"/>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F8F8A1-B2AF-47A2-800B-93F2B87DDDFB}">
      <dsp:nvSpPr>
        <dsp:cNvPr id="0" name=""/>
        <dsp:cNvSpPr/>
      </dsp:nvSpPr>
      <dsp:spPr>
        <a:xfrm>
          <a:off x="332837" y="1625098"/>
          <a:ext cx="605159" cy="605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B06C76-392A-4D8D-B64D-1D8525813BA6}">
      <dsp:nvSpPr>
        <dsp:cNvPr id="0" name=""/>
        <dsp:cNvSpPr/>
      </dsp:nvSpPr>
      <dsp:spPr>
        <a:xfrm>
          <a:off x="1270834" y="1377533"/>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lvl="0" algn="l" defTabSz="933450">
            <a:lnSpc>
              <a:spcPct val="90000"/>
            </a:lnSpc>
            <a:spcBef>
              <a:spcPct val="0"/>
            </a:spcBef>
            <a:spcAft>
              <a:spcPct val="35000"/>
            </a:spcAft>
          </a:pPr>
          <a:r>
            <a:rPr lang="en-US" sz="2100" kern="1200"/>
            <a:t>A tape recorder played prerecorded sounds of suffering for each shock level</a:t>
          </a:r>
        </a:p>
      </dsp:txBody>
      <dsp:txXfrm>
        <a:off x="1270834" y="1377533"/>
        <a:ext cx="4635346" cy="1100289"/>
      </dsp:txXfrm>
    </dsp:sp>
    <dsp:sp modelId="{C28633A6-7F74-402A-A446-D79F6C77F1DD}">
      <dsp:nvSpPr>
        <dsp:cNvPr id="0" name=""/>
        <dsp:cNvSpPr/>
      </dsp:nvSpPr>
      <dsp:spPr>
        <a:xfrm>
          <a:off x="0" y="2752895"/>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9E2759-75D0-4952-B6C5-76B59381A29F}">
      <dsp:nvSpPr>
        <dsp:cNvPr id="0" name=""/>
        <dsp:cNvSpPr/>
      </dsp:nvSpPr>
      <dsp:spPr>
        <a:xfrm>
          <a:off x="332837" y="3000460"/>
          <a:ext cx="605159" cy="605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BA64F2-D7D6-422E-94BF-972A0672EAC5}">
      <dsp:nvSpPr>
        <dsp:cNvPr id="0" name=""/>
        <dsp:cNvSpPr/>
      </dsp:nvSpPr>
      <dsp:spPr>
        <a:xfrm>
          <a:off x="1270834" y="2752895"/>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lvl="0" algn="l" defTabSz="933450">
            <a:lnSpc>
              <a:spcPct val="90000"/>
            </a:lnSpc>
            <a:spcBef>
              <a:spcPct val="0"/>
            </a:spcBef>
            <a:spcAft>
              <a:spcPct val="35000"/>
            </a:spcAft>
          </a:pPr>
          <a:r>
            <a:rPr lang="en-US" sz="2100" kern="1200"/>
            <a:t>After a number of voltage increases the actor would bang on the wall</a:t>
          </a:r>
        </a:p>
      </dsp:txBody>
      <dsp:txXfrm>
        <a:off x="1270834" y="2752895"/>
        <a:ext cx="4635346" cy="1100289"/>
      </dsp:txXfrm>
    </dsp:sp>
    <dsp:sp modelId="{6918ED01-5BC2-4031-9063-6364FFCCA884}">
      <dsp:nvSpPr>
        <dsp:cNvPr id="0" name=""/>
        <dsp:cNvSpPr/>
      </dsp:nvSpPr>
      <dsp:spPr>
        <a:xfrm>
          <a:off x="0" y="4128257"/>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4153B4-AA4C-4F71-89C2-EF93D315E85B}">
      <dsp:nvSpPr>
        <dsp:cNvPr id="0" name=""/>
        <dsp:cNvSpPr/>
      </dsp:nvSpPr>
      <dsp:spPr>
        <a:xfrm>
          <a:off x="332837" y="4375822"/>
          <a:ext cx="605159" cy="6051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8625D89-D5F7-4686-8972-0F3FC655643D}">
      <dsp:nvSpPr>
        <dsp:cNvPr id="0" name=""/>
        <dsp:cNvSpPr/>
      </dsp:nvSpPr>
      <dsp:spPr>
        <a:xfrm>
          <a:off x="1270834" y="4128257"/>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lvl="0" algn="l" defTabSz="933450">
            <a:lnSpc>
              <a:spcPct val="90000"/>
            </a:lnSpc>
            <a:spcBef>
              <a:spcPct val="0"/>
            </a:spcBef>
            <a:spcAft>
              <a:spcPct val="35000"/>
            </a:spcAft>
          </a:pPr>
          <a:r>
            <a:rPr lang="en-US" sz="2100" kern="1200"/>
            <a:t>After several times banging on the wall and complaining about a heart condition, he would stop responding (faking death)</a:t>
          </a:r>
        </a:p>
      </dsp:txBody>
      <dsp:txXfrm>
        <a:off x="1270834" y="4128257"/>
        <a:ext cx="4635346" cy="11002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C4E5FD-64FD-0A46-AB7C-C4FCF631EE51}">
      <dsp:nvSpPr>
        <dsp:cNvPr id="0" name=""/>
        <dsp:cNvSpPr/>
      </dsp:nvSpPr>
      <dsp:spPr>
        <a:xfrm>
          <a:off x="1227" y="426242"/>
          <a:ext cx="4788544" cy="287312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US" sz="3600" kern="1200"/>
            <a:t>Theory of Conformism</a:t>
          </a:r>
        </a:p>
        <a:p>
          <a:pPr marL="285750" lvl="1" indent="-285750" algn="l" defTabSz="1244600">
            <a:lnSpc>
              <a:spcPct val="90000"/>
            </a:lnSpc>
            <a:spcBef>
              <a:spcPct val="0"/>
            </a:spcBef>
            <a:spcAft>
              <a:spcPct val="15000"/>
            </a:spcAft>
            <a:buChar char="••"/>
          </a:pPr>
          <a:r>
            <a:rPr lang="en-US" sz="2800" kern="1200"/>
            <a:t>Relationship between group of reference and individual person</a:t>
          </a:r>
        </a:p>
        <a:p>
          <a:pPr marL="285750" lvl="1" indent="-285750" algn="l" defTabSz="1244600">
            <a:lnSpc>
              <a:spcPct val="90000"/>
            </a:lnSpc>
            <a:spcBef>
              <a:spcPct val="0"/>
            </a:spcBef>
            <a:spcAft>
              <a:spcPct val="15000"/>
            </a:spcAft>
            <a:buChar char="••"/>
          </a:pPr>
          <a:r>
            <a:rPr lang="en-US" sz="2800" kern="1200"/>
            <a:t>In crisis: leaves decision to the group</a:t>
          </a:r>
        </a:p>
      </dsp:txBody>
      <dsp:txXfrm>
        <a:off x="1227" y="426242"/>
        <a:ext cx="4788544" cy="2873126"/>
      </dsp:txXfrm>
    </dsp:sp>
    <dsp:sp modelId="{B3893182-864E-8247-8883-96C05D8DDADF}">
      <dsp:nvSpPr>
        <dsp:cNvPr id="0" name=""/>
        <dsp:cNvSpPr/>
      </dsp:nvSpPr>
      <dsp:spPr>
        <a:xfrm>
          <a:off x="5268627" y="426242"/>
          <a:ext cx="4788544" cy="287312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US" sz="3600" kern="1200"/>
            <a:t>Agentic state theory:</a:t>
          </a:r>
        </a:p>
        <a:p>
          <a:pPr marL="285750" lvl="1" indent="-285750" algn="l" defTabSz="1244600">
            <a:lnSpc>
              <a:spcPct val="90000"/>
            </a:lnSpc>
            <a:spcBef>
              <a:spcPct val="0"/>
            </a:spcBef>
            <a:spcAft>
              <a:spcPct val="15000"/>
            </a:spcAft>
            <a:buChar char="••"/>
          </a:pPr>
          <a:r>
            <a:rPr lang="en-US" sz="2800" kern="1200"/>
            <a:t>Individual person acts only as agent for someone else</a:t>
          </a:r>
        </a:p>
        <a:p>
          <a:pPr marL="285750" lvl="1" indent="-285750" algn="l" defTabSz="1244600">
            <a:lnSpc>
              <a:spcPct val="90000"/>
            </a:lnSpc>
            <a:spcBef>
              <a:spcPct val="0"/>
            </a:spcBef>
            <a:spcAft>
              <a:spcPct val="15000"/>
            </a:spcAft>
            <a:buChar char="••"/>
          </a:pPr>
          <a:r>
            <a:rPr lang="en-US" sz="2800" kern="1200"/>
            <a:t>Sees himself no longer responsible for his actions</a:t>
          </a:r>
        </a:p>
      </dsp:txBody>
      <dsp:txXfrm>
        <a:off x="5268627" y="426242"/>
        <a:ext cx="4788544" cy="28731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E30955-BC2C-834D-8174-5904BFC73C20}">
      <dsp:nvSpPr>
        <dsp:cNvPr id="0" name=""/>
        <dsp:cNvSpPr/>
      </dsp:nvSpPr>
      <dsp:spPr>
        <a:xfrm rot="5400000">
          <a:off x="3341930" y="-1044583"/>
          <a:ext cx="1348544" cy="3779955"/>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US" sz="1500" kern="1200"/>
            <a:t>Profuse sweating and trembling </a:t>
          </a:r>
        </a:p>
        <a:p>
          <a:pPr marL="114300" lvl="1" indent="-114300" algn="l" defTabSz="666750">
            <a:lnSpc>
              <a:spcPct val="90000"/>
            </a:lnSpc>
            <a:spcBef>
              <a:spcPct val="0"/>
            </a:spcBef>
            <a:spcAft>
              <a:spcPct val="15000"/>
            </a:spcAft>
            <a:buChar char="••"/>
          </a:pPr>
          <a:r>
            <a:rPr lang="en-US" sz="1500" kern="1200"/>
            <a:t>10% left extremely upset</a:t>
          </a:r>
        </a:p>
        <a:p>
          <a:pPr marL="114300" lvl="1" indent="-114300" algn="l" defTabSz="666750">
            <a:lnSpc>
              <a:spcPct val="90000"/>
            </a:lnSpc>
            <a:spcBef>
              <a:spcPct val="0"/>
            </a:spcBef>
            <a:spcAft>
              <a:spcPct val="15000"/>
            </a:spcAft>
            <a:buChar char="••"/>
          </a:pPr>
          <a:r>
            <a:rPr lang="en-US" sz="1500" kern="1200"/>
            <a:t>Some others broke into unexplained hysterical laughter</a:t>
          </a:r>
        </a:p>
      </dsp:txBody>
      <dsp:txXfrm rot="-5400000">
        <a:off x="2126225" y="236952"/>
        <a:ext cx="3714125" cy="1216884"/>
      </dsp:txXfrm>
    </dsp:sp>
    <dsp:sp modelId="{140A99EA-AA88-0C44-97EC-D4366F99C5CF}">
      <dsp:nvSpPr>
        <dsp:cNvPr id="0" name=""/>
        <dsp:cNvSpPr/>
      </dsp:nvSpPr>
      <dsp:spPr>
        <a:xfrm>
          <a:off x="0" y="2554"/>
          <a:ext cx="2126225" cy="16856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a:lnSpc>
              <a:spcPct val="90000"/>
            </a:lnSpc>
            <a:spcBef>
              <a:spcPct val="0"/>
            </a:spcBef>
            <a:spcAft>
              <a:spcPct val="35000"/>
            </a:spcAft>
          </a:pPr>
          <a:r>
            <a:rPr lang="en-CA" sz="1900" kern="1200"/>
            <a:t>Some individuals were traumatized while participating</a:t>
          </a:r>
          <a:endParaRPr lang="en-US" sz="1900" kern="1200"/>
        </a:p>
      </dsp:txBody>
      <dsp:txXfrm>
        <a:off x="82288" y="84842"/>
        <a:ext cx="1961649" cy="1521104"/>
      </dsp:txXfrm>
    </dsp:sp>
    <dsp:sp modelId="{072D24CF-73AF-9447-A265-D9C903DD408A}">
      <dsp:nvSpPr>
        <dsp:cNvPr id="0" name=""/>
        <dsp:cNvSpPr/>
      </dsp:nvSpPr>
      <dsp:spPr>
        <a:xfrm rot="5400000">
          <a:off x="3341930" y="725381"/>
          <a:ext cx="1348544" cy="3779955"/>
        </a:xfrm>
        <a:prstGeom prst="round2SameRect">
          <a:avLst/>
        </a:prstGeom>
        <a:solidFill>
          <a:schemeClr val="accent2">
            <a:tint val="40000"/>
            <a:alpha val="90000"/>
            <a:hueOff val="811729"/>
            <a:satOff val="-4739"/>
            <a:lumOff val="-553"/>
            <a:alphaOff val="0"/>
          </a:schemeClr>
        </a:solidFill>
        <a:ln w="12700" cap="flat" cmpd="sng" algn="ctr">
          <a:solidFill>
            <a:schemeClr val="accent2">
              <a:tint val="40000"/>
              <a:alpha val="90000"/>
              <a:hueOff val="811729"/>
              <a:satOff val="-4739"/>
              <a:lumOff val="-55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CA" sz="1500" kern="1200"/>
            <a:t>believed they were causing another human to suffer</a:t>
          </a:r>
          <a:endParaRPr lang="en-US" sz="1500" kern="1200"/>
        </a:p>
      </dsp:txBody>
      <dsp:txXfrm rot="-5400000">
        <a:off x="2126225" y="2006916"/>
        <a:ext cx="3714125" cy="1216884"/>
      </dsp:txXfrm>
    </dsp:sp>
    <dsp:sp modelId="{FF70D30F-8BB8-DE4C-877B-EB13CCC7DC62}">
      <dsp:nvSpPr>
        <dsp:cNvPr id="0" name=""/>
        <dsp:cNvSpPr/>
      </dsp:nvSpPr>
      <dsp:spPr>
        <a:xfrm>
          <a:off x="0" y="1772518"/>
          <a:ext cx="2126225" cy="1685680"/>
        </a:xfrm>
        <a:prstGeom prst="roundRect">
          <a:avLst/>
        </a:prstGeom>
        <a:solidFill>
          <a:schemeClr val="accent2">
            <a:hueOff val="735919"/>
            <a:satOff val="-5528"/>
            <a:lumOff val="-196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a:lnSpc>
              <a:spcPct val="90000"/>
            </a:lnSpc>
            <a:spcBef>
              <a:spcPct val="0"/>
            </a:spcBef>
            <a:spcAft>
              <a:spcPct val="35000"/>
            </a:spcAft>
          </a:pPr>
          <a:r>
            <a:rPr lang="en-CA" sz="1900" kern="1200"/>
            <a:t>Mentally stable, healthy individuals were emotionally distraught after only 20 minutes </a:t>
          </a:r>
          <a:endParaRPr lang="en-US" sz="1900" kern="1200"/>
        </a:p>
      </dsp:txBody>
      <dsp:txXfrm>
        <a:off x="82288" y="1854806"/>
        <a:ext cx="1961649" cy="1521104"/>
      </dsp:txXfrm>
    </dsp:sp>
    <dsp:sp modelId="{F6E5998E-6B9E-0C44-A817-EEDB875CC10B}">
      <dsp:nvSpPr>
        <dsp:cNvPr id="0" name=""/>
        <dsp:cNvSpPr/>
      </dsp:nvSpPr>
      <dsp:spPr>
        <a:xfrm rot="5400000">
          <a:off x="3341930" y="2495345"/>
          <a:ext cx="1348544" cy="3779955"/>
        </a:xfrm>
        <a:prstGeom prst="round2SameRect">
          <a:avLst/>
        </a:prstGeom>
        <a:solidFill>
          <a:schemeClr val="accent2">
            <a:tint val="40000"/>
            <a:alpha val="90000"/>
            <a:hueOff val="1623457"/>
            <a:satOff val="-9479"/>
            <a:lumOff val="-1106"/>
            <a:alphaOff val="0"/>
          </a:schemeClr>
        </a:solidFill>
        <a:ln w="12700" cap="flat" cmpd="sng" algn="ctr">
          <a:solidFill>
            <a:schemeClr val="accent2">
              <a:tint val="40000"/>
              <a:alpha val="90000"/>
              <a:hueOff val="1623457"/>
              <a:satOff val="-9479"/>
              <a:lumOff val="-110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CA" sz="1500" kern="1200"/>
            <a:t>Twitching</a:t>
          </a:r>
          <a:endParaRPr lang="en-US" sz="1500" kern="1200"/>
        </a:p>
        <a:p>
          <a:pPr marL="114300" lvl="1" indent="-114300" algn="l" defTabSz="666750">
            <a:lnSpc>
              <a:spcPct val="90000"/>
            </a:lnSpc>
            <a:spcBef>
              <a:spcPct val="0"/>
            </a:spcBef>
            <a:spcAft>
              <a:spcPct val="15000"/>
            </a:spcAft>
            <a:buChar char="••"/>
          </a:pPr>
          <a:r>
            <a:rPr lang="en-CA" sz="1500" kern="1200"/>
            <a:t>Stuttering</a:t>
          </a:r>
          <a:endParaRPr lang="en-US" sz="1500" kern="1200"/>
        </a:p>
        <a:p>
          <a:pPr marL="114300" lvl="1" indent="-114300" algn="l" defTabSz="666750">
            <a:lnSpc>
              <a:spcPct val="90000"/>
            </a:lnSpc>
            <a:spcBef>
              <a:spcPct val="0"/>
            </a:spcBef>
            <a:spcAft>
              <a:spcPct val="15000"/>
            </a:spcAft>
            <a:buChar char="••"/>
          </a:pPr>
          <a:r>
            <a:rPr lang="en-CA" sz="1500" kern="1200"/>
            <a:t>Twisting hands, </a:t>
          </a:r>
          <a:endParaRPr lang="en-US" sz="1500" kern="1200"/>
        </a:p>
        <a:p>
          <a:pPr marL="114300" lvl="1" indent="-114300" algn="l" defTabSz="666750">
            <a:lnSpc>
              <a:spcPct val="90000"/>
            </a:lnSpc>
            <a:spcBef>
              <a:spcPct val="0"/>
            </a:spcBef>
            <a:spcAft>
              <a:spcPct val="15000"/>
            </a:spcAft>
            <a:buChar char="••"/>
          </a:pPr>
          <a:r>
            <a:rPr lang="en-CA" sz="1500" kern="1200"/>
            <a:t>Pulling on earlobes</a:t>
          </a:r>
          <a:endParaRPr lang="en-US" sz="1500" kern="1200"/>
        </a:p>
        <a:p>
          <a:pPr marL="114300" lvl="1" indent="-114300" algn="l" defTabSz="666750">
            <a:lnSpc>
              <a:spcPct val="90000"/>
            </a:lnSpc>
            <a:spcBef>
              <a:spcPct val="0"/>
            </a:spcBef>
            <a:spcAft>
              <a:spcPct val="15000"/>
            </a:spcAft>
            <a:buChar char="••"/>
          </a:pPr>
          <a:r>
            <a:rPr lang="en-CA" sz="1500" kern="1200"/>
            <a:t>Nervous laughter</a:t>
          </a:r>
          <a:endParaRPr lang="en-US" sz="1500" kern="1200"/>
        </a:p>
      </dsp:txBody>
      <dsp:txXfrm rot="-5400000">
        <a:off x="2126225" y="3776880"/>
        <a:ext cx="3714125" cy="1216884"/>
      </dsp:txXfrm>
    </dsp:sp>
    <dsp:sp modelId="{65BBB5B3-AB31-2C41-9EFA-F6EC4045AAC6}">
      <dsp:nvSpPr>
        <dsp:cNvPr id="0" name=""/>
        <dsp:cNvSpPr/>
      </dsp:nvSpPr>
      <dsp:spPr>
        <a:xfrm>
          <a:off x="0" y="3542483"/>
          <a:ext cx="2126225" cy="1685680"/>
        </a:xfrm>
        <a:prstGeom prst="roundRect">
          <a:avLst/>
        </a:prstGeom>
        <a:solidFill>
          <a:schemeClr val="accent2">
            <a:hueOff val="1471838"/>
            <a:satOff val="-11055"/>
            <a:lumOff val="-392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a:lnSpc>
              <a:spcPct val="90000"/>
            </a:lnSpc>
            <a:spcBef>
              <a:spcPct val="0"/>
            </a:spcBef>
            <a:spcAft>
              <a:spcPct val="35000"/>
            </a:spcAft>
          </a:pPr>
          <a:r>
            <a:rPr lang="en-US" sz="1900" kern="1200"/>
            <a:t>Observed reactions:</a:t>
          </a:r>
        </a:p>
      </dsp:txBody>
      <dsp:txXfrm>
        <a:off x="82288" y="3624771"/>
        <a:ext cx="1961649" cy="15211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90276A-7DCD-344F-8A0E-A36DBF65E66F}">
      <dsp:nvSpPr>
        <dsp:cNvPr id="0" name=""/>
        <dsp:cNvSpPr/>
      </dsp:nvSpPr>
      <dsp:spPr>
        <a:xfrm>
          <a:off x="0" y="180769"/>
          <a:ext cx="5906181" cy="898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CA" sz="2400" kern="1200"/>
            <a:t>People seemed remarkably relaxed about what they had done, in retrospect</a:t>
          </a:r>
          <a:endParaRPr lang="en-US" sz="2400" kern="1200"/>
        </a:p>
      </dsp:txBody>
      <dsp:txXfrm>
        <a:off x="43864" y="224633"/>
        <a:ext cx="5818453" cy="810832"/>
      </dsp:txXfrm>
    </dsp:sp>
    <dsp:sp modelId="{9ACAF075-206D-1D4E-ACA6-631F8180D300}">
      <dsp:nvSpPr>
        <dsp:cNvPr id="0" name=""/>
        <dsp:cNvSpPr/>
      </dsp:nvSpPr>
      <dsp:spPr>
        <a:xfrm>
          <a:off x="0" y="1079329"/>
          <a:ext cx="5906181" cy="558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521"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CA" sz="1900" kern="1200"/>
            <a:t>Milgram: </a:t>
          </a:r>
          <a:r>
            <a:rPr lang="en-CA" sz="1900" i="1" kern="1200"/>
            <a:t>"The same mechanisms that allow the subject to perform the act...continue to justify his behaviour for him."</a:t>
          </a:r>
          <a:endParaRPr lang="en-US" sz="1900" kern="1200"/>
        </a:p>
      </dsp:txBody>
      <dsp:txXfrm>
        <a:off x="0" y="1079329"/>
        <a:ext cx="5906181" cy="558900"/>
      </dsp:txXfrm>
    </dsp:sp>
    <dsp:sp modelId="{E2A363C0-D7FB-B143-B802-231FCDF1B10C}">
      <dsp:nvSpPr>
        <dsp:cNvPr id="0" name=""/>
        <dsp:cNvSpPr/>
      </dsp:nvSpPr>
      <dsp:spPr>
        <a:xfrm>
          <a:off x="0" y="1638229"/>
          <a:ext cx="5906181" cy="898560"/>
        </a:xfrm>
        <a:prstGeom prst="roundRect">
          <a:avLst/>
        </a:prstGeom>
        <a:solidFill>
          <a:schemeClr val="accent2">
            <a:hueOff val="735919"/>
            <a:satOff val="-5528"/>
            <a:lumOff val="-196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CA" sz="2400" kern="1200"/>
            <a:t>Subjects interviewed by psychiatrist 1 year after the experiment:</a:t>
          </a:r>
          <a:endParaRPr lang="en-US" sz="2400" kern="1200"/>
        </a:p>
      </dsp:txBody>
      <dsp:txXfrm>
        <a:off x="43864" y="1682093"/>
        <a:ext cx="5818453" cy="810832"/>
      </dsp:txXfrm>
    </dsp:sp>
    <dsp:sp modelId="{1B400D8A-0B03-3744-B597-4F74F2A74890}">
      <dsp:nvSpPr>
        <dsp:cNvPr id="0" name=""/>
        <dsp:cNvSpPr/>
      </dsp:nvSpPr>
      <dsp:spPr>
        <a:xfrm>
          <a:off x="0" y="2536789"/>
          <a:ext cx="5906181" cy="397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521"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CA" sz="1900" kern="1200"/>
            <a:t>“No long-term distress was found.”</a:t>
          </a:r>
          <a:endParaRPr lang="en-US" sz="1900" kern="1200"/>
        </a:p>
      </dsp:txBody>
      <dsp:txXfrm>
        <a:off x="0" y="2536789"/>
        <a:ext cx="5906181" cy="397440"/>
      </dsp:txXfrm>
    </dsp:sp>
    <dsp:sp modelId="{192616E5-937F-6949-BA67-FC7D0B5D702E}">
      <dsp:nvSpPr>
        <dsp:cNvPr id="0" name=""/>
        <dsp:cNvSpPr/>
      </dsp:nvSpPr>
      <dsp:spPr>
        <a:xfrm>
          <a:off x="0" y="2934229"/>
          <a:ext cx="5906181" cy="898560"/>
        </a:xfrm>
        <a:prstGeom prst="roundRect">
          <a:avLst/>
        </a:prstGeom>
        <a:solidFill>
          <a:schemeClr val="accent2">
            <a:hueOff val="1471838"/>
            <a:satOff val="-11055"/>
            <a:lumOff val="-392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a:t>Ethical considerations are abundant:</a:t>
          </a:r>
        </a:p>
      </dsp:txBody>
      <dsp:txXfrm>
        <a:off x="43864" y="2978093"/>
        <a:ext cx="5818453" cy="810832"/>
      </dsp:txXfrm>
    </dsp:sp>
    <dsp:sp modelId="{1800A799-777D-CA4D-9383-E7B02B1FF5CB}">
      <dsp:nvSpPr>
        <dsp:cNvPr id="0" name=""/>
        <dsp:cNvSpPr/>
      </dsp:nvSpPr>
      <dsp:spPr>
        <a:xfrm>
          <a:off x="0" y="3832789"/>
          <a:ext cx="5906181" cy="121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521"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Subjects generally receptive; to what extent should we </a:t>
          </a:r>
        </a:p>
        <a:p>
          <a:pPr marL="342900" lvl="2" indent="-171450" algn="l" defTabSz="844550">
            <a:lnSpc>
              <a:spcPct val="90000"/>
            </a:lnSpc>
            <a:spcBef>
              <a:spcPct val="0"/>
            </a:spcBef>
            <a:spcAft>
              <a:spcPct val="20000"/>
            </a:spcAft>
            <a:buChar char="••"/>
          </a:pPr>
          <a:r>
            <a:rPr lang="en-US" sz="1900" kern="1200"/>
            <a:t>consider their frame of reference?</a:t>
          </a:r>
        </a:p>
        <a:p>
          <a:pPr marL="171450" lvl="1" indent="-171450" algn="l" defTabSz="844550">
            <a:lnSpc>
              <a:spcPct val="90000"/>
            </a:lnSpc>
            <a:spcBef>
              <a:spcPct val="0"/>
            </a:spcBef>
            <a:spcAft>
              <a:spcPct val="20000"/>
            </a:spcAft>
            <a:buChar char="••"/>
          </a:pPr>
          <a:r>
            <a:rPr lang="en-US" sz="1900" kern="1200"/>
            <a:t>No long-term distress BUT trauma during experiment</a:t>
          </a:r>
        </a:p>
        <a:p>
          <a:pPr marL="171450" lvl="1" indent="-171450" algn="l" defTabSz="844550">
            <a:lnSpc>
              <a:spcPct val="90000"/>
            </a:lnSpc>
            <a:spcBef>
              <a:spcPct val="0"/>
            </a:spcBef>
            <a:spcAft>
              <a:spcPct val="20000"/>
            </a:spcAft>
            <a:buChar char="••"/>
          </a:pPr>
          <a:r>
            <a:rPr lang="en-US" sz="1900" b="1" kern="1200"/>
            <a:t>Do the ends justify the means?</a:t>
          </a:r>
          <a:endParaRPr lang="en-US" sz="1900" kern="1200"/>
        </a:p>
      </dsp:txBody>
      <dsp:txXfrm>
        <a:off x="0" y="3832789"/>
        <a:ext cx="5906181" cy="12171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CBEA27-E547-B646-97C1-C4564E4835B2}">
      <dsp:nvSpPr>
        <dsp:cNvPr id="0" name=""/>
        <dsp:cNvSpPr/>
      </dsp:nvSpPr>
      <dsp:spPr>
        <a:xfrm>
          <a:off x="0" y="352219"/>
          <a:ext cx="5906181" cy="1474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a:t>“My partial replication of Milgram’s procedure suggests that average Americans react to this laboratory situation today much the same way they did 45 years ago….the same situational factors that affected obedience in Milgram’s participants still operate today.” - p. 8</a:t>
          </a:r>
        </a:p>
      </dsp:txBody>
      <dsp:txXfrm>
        <a:off x="71965" y="424184"/>
        <a:ext cx="5762251" cy="1330270"/>
      </dsp:txXfrm>
    </dsp:sp>
    <dsp:sp modelId="{485FABD0-1E74-8D48-8905-6B20B7E684D4}">
      <dsp:nvSpPr>
        <dsp:cNvPr id="0" name=""/>
        <dsp:cNvSpPr/>
      </dsp:nvSpPr>
      <dsp:spPr>
        <a:xfrm>
          <a:off x="0" y="1878259"/>
          <a:ext cx="5906181" cy="1474200"/>
        </a:xfrm>
        <a:prstGeom prst="roundRect">
          <a:avLst/>
        </a:prstGeom>
        <a:solidFill>
          <a:schemeClr val="accent2">
            <a:hueOff val="735919"/>
            <a:satOff val="-5528"/>
            <a:lumOff val="-196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a:t>“I cannot say with absolute certainty that the present participants would have continued to the end of the shock generator’s range at a rate similar to Milgram’s participants…. however, numerous studies have demonstrated the effect of incrementally larger requests.” - p. 8 </a:t>
          </a:r>
        </a:p>
      </dsp:txBody>
      <dsp:txXfrm>
        <a:off x="71965" y="1950224"/>
        <a:ext cx="5762251" cy="1330270"/>
      </dsp:txXfrm>
    </dsp:sp>
    <dsp:sp modelId="{BE129D65-FE3A-5849-8FA4-978A8907C881}">
      <dsp:nvSpPr>
        <dsp:cNvPr id="0" name=""/>
        <dsp:cNvSpPr/>
      </dsp:nvSpPr>
      <dsp:spPr>
        <a:xfrm>
          <a:off x="0" y="3404299"/>
          <a:ext cx="5906181" cy="1474200"/>
        </a:xfrm>
        <a:prstGeom prst="roundRect">
          <a:avLst/>
        </a:prstGeom>
        <a:solidFill>
          <a:schemeClr val="accent2">
            <a:hueOff val="1471838"/>
            <a:satOff val="-11055"/>
            <a:lumOff val="-392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a:t>“I interpret this high rate of obedience …as a demonstration of the power of …situational forces…” - p. 9</a:t>
          </a:r>
        </a:p>
      </dsp:txBody>
      <dsp:txXfrm>
        <a:off x="71965" y="3476264"/>
        <a:ext cx="5762251" cy="133027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9944C0-AA58-8043-A035-059DBB075DAF}" type="datetimeFigureOut">
              <a:rPr lang="en-US" smtClean="0"/>
              <a:t>11/18/2019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6D9D92-F6BB-BB4C-9C96-35AB37C1C425}" type="slidenum">
              <a:rPr lang="en-US" smtClean="0"/>
              <a:t>‹#›</a:t>
            </a:fld>
            <a:endParaRPr lang="en-US"/>
          </a:p>
        </p:txBody>
      </p:sp>
    </p:spTree>
    <p:extLst>
      <p:ext uri="{BB962C8B-B14F-4D97-AF65-F5344CB8AC3E}">
        <p14:creationId xmlns:p14="http://schemas.microsoft.com/office/powerpoint/2010/main" val="1915646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4CCC81A8-4661-B341-9D80-82A1C035A192}"/>
              </a:ext>
            </a:extLst>
          </p:cNvPr>
          <p:cNvSpPr>
            <a:spLocks noGrp="1" noChangeArrowheads="1"/>
          </p:cNvSpPr>
          <p:nvPr>
            <p:ph type="sldNum" sz="quarter" idx="5"/>
          </p:nvPr>
        </p:nvSpPr>
        <p:spPr>
          <a:ln/>
        </p:spPr>
        <p:txBody>
          <a:bodyPr/>
          <a:lstStyle/>
          <a:p>
            <a:fld id="{8EB3DF54-670E-1F4F-9FC3-FE1A72138850}" type="slidenum">
              <a:rPr lang="en-US" altLang="en-US"/>
              <a:pPr/>
              <a:t>2</a:t>
            </a:fld>
            <a:endParaRPr lang="en-US" altLang="en-US"/>
          </a:p>
        </p:txBody>
      </p:sp>
      <p:sp>
        <p:nvSpPr>
          <p:cNvPr id="21506" name="Rectangle 2">
            <a:extLst>
              <a:ext uri="{FF2B5EF4-FFF2-40B4-BE49-F238E27FC236}">
                <a16:creationId xmlns:a16="http://schemas.microsoft.com/office/drawing/2014/main" xmlns="" id="{5AC1CC09-721F-9841-B57B-ABC81412DCBA}"/>
              </a:ext>
            </a:extLst>
          </p:cNvPr>
          <p:cNvSpPr>
            <a:spLocks noGrp="1" noRot="1" noChangeAspect="1" noChangeArrowheads="1" noTextEdit="1"/>
          </p:cNvSpPr>
          <p:nvPr>
            <p:ph type="sldImg"/>
          </p:nvPr>
        </p:nvSpPr>
        <p:spPr>
          <a:ln/>
        </p:spPr>
      </p:sp>
      <p:sp>
        <p:nvSpPr>
          <p:cNvPr id="21507" name="Rectangle 3">
            <a:extLst>
              <a:ext uri="{FF2B5EF4-FFF2-40B4-BE49-F238E27FC236}">
                <a16:creationId xmlns:a16="http://schemas.microsoft.com/office/drawing/2014/main" xmlns="" id="{A720711A-24CD-0D41-9E10-DBC337088C25}"/>
              </a:ext>
            </a:extLst>
          </p:cNvPr>
          <p:cNvSpPr>
            <a:spLocks noGrp="1" noChangeArrowheads="1"/>
          </p:cNvSpPr>
          <p:nvPr>
            <p:ph type="body" idx="1"/>
          </p:nvPr>
        </p:nvSpPr>
        <p:spPr/>
        <p:txBody>
          <a:bodyPr/>
          <a:lstStyle/>
          <a:p>
            <a:r>
              <a:rPr lang="en-US" altLang="en-US"/>
              <a:t>Milgram was 27 years old when he carried out these studies</a:t>
            </a:r>
          </a:p>
        </p:txBody>
      </p:sp>
    </p:spTree>
    <p:extLst>
      <p:ext uri="{BB962C8B-B14F-4D97-AF65-F5344CB8AC3E}">
        <p14:creationId xmlns:p14="http://schemas.microsoft.com/office/powerpoint/2010/main" val="3189727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xmlns="" id="{93C4DCC4-1A27-B64B-B99F-E1A1CFA6CE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xmlns="" id="{DD4CE5B0-BAC7-3648-81F3-06C7D13B4A3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7412" name="Slide Number Placeholder 3">
            <a:extLst>
              <a:ext uri="{FF2B5EF4-FFF2-40B4-BE49-F238E27FC236}">
                <a16:creationId xmlns:a16="http://schemas.microsoft.com/office/drawing/2014/main" xmlns="" id="{E6BEC992-6973-AD4F-9F54-1BFEC100E2F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4B6DEB5-3250-7141-8DB8-FECD959C9DA5}" type="slidenum">
              <a:rPr lang="en-US" altLang="en-US"/>
              <a:pPr>
                <a:spcBef>
                  <a:spcPct val="0"/>
                </a:spcBef>
              </a:pPr>
              <a:t>3</a:t>
            </a:fld>
            <a:endParaRPr lang="en-US" altLang="en-US"/>
          </a:p>
        </p:txBody>
      </p:sp>
    </p:spTree>
    <p:extLst>
      <p:ext uri="{BB962C8B-B14F-4D97-AF65-F5344CB8AC3E}">
        <p14:creationId xmlns:p14="http://schemas.microsoft.com/office/powerpoint/2010/main" val="2245239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xmlns="" id="{3636C40B-C447-7147-A598-2CA31E6D83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xmlns="" id="{EBC73358-2CC2-E34E-A3E0-07C03284775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9460" name="Slide Number Placeholder 3">
            <a:extLst>
              <a:ext uri="{FF2B5EF4-FFF2-40B4-BE49-F238E27FC236}">
                <a16:creationId xmlns:a16="http://schemas.microsoft.com/office/drawing/2014/main" xmlns="" id="{6E1A5130-71BE-244A-84A5-7E146DDEF9A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7EE22BC-5652-E544-806A-96CC68330968}" type="slidenum">
              <a:rPr lang="en-US" altLang="en-US"/>
              <a:pPr>
                <a:spcBef>
                  <a:spcPct val="0"/>
                </a:spcBef>
              </a:pPr>
              <a:t>4</a:t>
            </a:fld>
            <a:endParaRPr lang="en-US" altLang="en-US"/>
          </a:p>
        </p:txBody>
      </p:sp>
    </p:spTree>
    <p:extLst>
      <p:ext uri="{BB962C8B-B14F-4D97-AF65-F5344CB8AC3E}">
        <p14:creationId xmlns:p14="http://schemas.microsoft.com/office/powerpoint/2010/main" val="36574988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xmlns="" id="{8BC110D5-C4C3-A841-AFA2-675F53B2E58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xmlns="" id="{C703BBC4-044E-D544-AB1A-EF8C8B12B5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3796" name="Slide Number Placeholder 3">
            <a:extLst>
              <a:ext uri="{FF2B5EF4-FFF2-40B4-BE49-F238E27FC236}">
                <a16:creationId xmlns:a16="http://schemas.microsoft.com/office/drawing/2014/main" xmlns="" id="{41A9A09D-22ED-ED49-A4B9-479A5C9CEE5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452D3F7-AA94-9A43-8926-1624B6C1D629}" type="slidenum">
              <a:rPr lang="en-US" altLang="en-US"/>
              <a:pPr>
                <a:spcBef>
                  <a:spcPct val="0"/>
                </a:spcBef>
              </a:pPr>
              <a:t>6</a:t>
            </a:fld>
            <a:endParaRPr lang="en-US" altLang="en-US"/>
          </a:p>
        </p:txBody>
      </p:sp>
    </p:spTree>
    <p:extLst>
      <p:ext uri="{BB962C8B-B14F-4D97-AF65-F5344CB8AC3E}">
        <p14:creationId xmlns:p14="http://schemas.microsoft.com/office/powerpoint/2010/main" val="373500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xmlns="" id="{A10C0491-38E1-4C41-BCCD-55150D5A33C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xmlns="" id="{302DD0E6-FB86-0547-A1F3-5ABB2EFFA21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3556" name="Slide Number Placeholder 3">
            <a:extLst>
              <a:ext uri="{FF2B5EF4-FFF2-40B4-BE49-F238E27FC236}">
                <a16:creationId xmlns:a16="http://schemas.microsoft.com/office/drawing/2014/main" xmlns="" id="{0E9CC3E8-9D6D-1B4E-9ADA-C35210D4A3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B0D1079-2587-2444-A6B6-C56B8B863B85}" type="slidenum">
              <a:rPr lang="en-US" altLang="en-US"/>
              <a:pPr>
                <a:spcBef>
                  <a:spcPct val="0"/>
                </a:spcBef>
              </a:pPr>
              <a:t>7</a:t>
            </a:fld>
            <a:endParaRPr lang="en-US" altLang="en-US"/>
          </a:p>
        </p:txBody>
      </p:sp>
    </p:spTree>
    <p:extLst>
      <p:ext uri="{BB962C8B-B14F-4D97-AF65-F5344CB8AC3E}">
        <p14:creationId xmlns:p14="http://schemas.microsoft.com/office/powerpoint/2010/main" val="38936561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xmlns="" id="{20D19ACC-14CD-5C44-BF9C-DDD28293D8A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xmlns="" id="{FABBF35C-5CBF-8440-9E27-0F87577E0B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5604" name="Slide Number Placeholder 3">
            <a:extLst>
              <a:ext uri="{FF2B5EF4-FFF2-40B4-BE49-F238E27FC236}">
                <a16:creationId xmlns:a16="http://schemas.microsoft.com/office/drawing/2014/main" xmlns="" id="{79589F05-FAD9-FE45-98FA-0492F3F3136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782EB8D-A87F-A14A-9211-A3B0BC2A614B}" type="slidenum">
              <a:rPr lang="en-US" altLang="en-US"/>
              <a:pPr>
                <a:spcBef>
                  <a:spcPct val="0"/>
                </a:spcBef>
              </a:pPr>
              <a:t>8</a:t>
            </a:fld>
            <a:endParaRPr lang="en-US" altLang="en-US"/>
          </a:p>
        </p:txBody>
      </p:sp>
    </p:spTree>
    <p:extLst>
      <p:ext uri="{BB962C8B-B14F-4D97-AF65-F5344CB8AC3E}">
        <p14:creationId xmlns:p14="http://schemas.microsoft.com/office/powerpoint/2010/main" val="11958981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xmlns="" id="{EF00E1C0-AAE4-2148-8526-8796AB1F0AE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xmlns="" id="{D41F7D8C-C7B8-AB4C-A3D5-25953CCF1C8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7652" name="Slide Number Placeholder 3">
            <a:extLst>
              <a:ext uri="{FF2B5EF4-FFF2-40B4-BE49-F238E27FC236}">
                <a16:creationId xmlns:a16="http://schemas.microsoft.com/office/drawing/2014/main" xmlns="" id="{DC62736A-FD9E-354F-858C-9DE75D5C3D5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52FA320-010D-6542-B94B-268183D9D3E0}" type="slidenum">
              <a:rPr lang="en-US" altLang="en-US"/>
              <a:pPr>
                <a:spcBef>
                  <a:spcPct val="0"/>
                </a:spcBef>
              </a:pPr>
              <a:t>9</a:t>
            </a:fld>
            <a:endParaRPr lang="en-US" altLang="en-US"/>
          </a:p>
        </p:txBody>
      </p:sp>
    </p:spTree>
    <p:extLst>
      <p:ext uri="{BB962C8B-B14F-4D97-AF65-F5344CB8AC3E}">
        <p14:creationId xmlns:p14="http://schemas.microsoft.com/office/powerpoint/2010/main" val="14194924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xmlns="" id="{4D0BFFD0-F64D-C344-A335-0C0B38E9C49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xmlns="" id="{67788779-CFE1-0C40-9019-C629011632F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9700" name="Slide Number Placeholder 3">
            <a:extLst>
              <a:ext uri="{FF2B5EF4-FFF2-40B4-BE49-F238E27FC236}">
                <a16:creationId xmlns:a16="http://schemas.microsoft.com/office/drawing/2014/main" xmlns="" id="{CB5B9242-BFB9-884D-AC47-2A1D480CF9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B18183B-4CAE-5A45-9EB8-A64B7E20B563}" type="slidenum">
              <a:rPr lang="en-US" altLang="en-US"/>
              <a:pPr>
                <a:spcBef>
                  <a:spcPct val="0"/>
                </a:spcBef>
              </a:pPr>
              <a:t>10</a:t>
            </a:fld>
            <a:endParaRPr lang="en-US" altLang="en-US"/>
          </a:p>
        </p:txBody>
      </p:sp>
    </p:spTree>
    <p:extLst>
      <p:ext uri="{BB962C8B-B14F-4D97-AF65-F5344CB8AC3E}">
        <p14:creationId xmlns:p14="http://schemas.microsoft.com/office/powerpoint/2010/main" val="7431224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xmlns="" id="{6EC3906A-6B2A-CF43-8DBB-32B95F5F49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xmlns="" id="{547242A0-CEB8-C34B-B81F-06C477215CE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1748" name="Slide Number Placeholder 3">
            <a:extLst>
              <a:ext uri="{FF2B5EF4-FFF2-40B4-BE49-F238E27FC236}">
                <a16:creationId xmlns:a16="http://schemas.microsoft.com/office/drawing/2014/main" xmlns="" id="{B4B0C130-E533-2742-9DA1-7909D4DB50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49734CC-4FD3-534B-8DCA-78CFA56049A2}" type="slidenum">
              <a:rPr lang="en-US" altLang="en-US"/>
              <a:pPr>
                <a:spcBef>
                  <a:spcPct val="0"/>
                </a:spcBef>
              </a:pPr>
              <a:t>11</a:t>
            </a:fld>
            <a:endParaRPr lang="en-US" altLang="en-US"/>
          </a:p>
        </p:txBody>
      </p:sp>
    </p:spTree>
    <p:extLst>
      <p:ext uri="{BB962C8B-B14F-4D97-AF65-F5344CB8AC3E}">
        <p14:creationId xmlns:p14="http://schemas.microsoft.com/office/powerpoint/2010/main" val="25923152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xmlns="" id="{D5E70A7D-7B87-8F45-AE95-970D22CBD6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xmlns="" id="{FEF1180F-8CAA-5946-A2AD-F7A3EFDA78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5844" name="Slide Number Placeholder 3">
            <a:extLst>
              <a:ext uri="{FF2B5EF4-FFF2-40B4-BE49-F238E27FC236}">
                <a16:creationId xmlns:a16="http://schemas.microsoft.com/office/drawing/2014/main" xmlns="" id="{35E60E92-161F-0640-998A-541D4EA7139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AC15260-E43E-4E42-80FC-1FDACB4200EE}" type="slidenum">
              <a:rPr lang="en-US" altLang="en-US"/>
              <a:pPr>
                <a:spcBef>
                  <a:spcPct val="0"/>
                </a:spcBef>
              </a:pPr>
              <a:t>12</a:t>
            </a:fld>
            <a:endParaRPr lang="en-US" altLang="en-US"/>
          </a:p>
        </p:txBody>
      </p:sp>
    </p:spTree>
    <p:extLst>
      <p:ext uri="{BB962C8B-B14F-4D97-AF65-F5344CB8AC3E}">
        <p14:creationId xmlns:p14="http://schemas.microsoft.com/office/powerpoint/2010/main" val="7354851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xmlns="" id="{8BC110D5-C4C3-A841-AFA2-675F53B2E58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xmlns="" id="{C703BBC4-044E-D544-AB1A-EF8C8B12B5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3796" name="Slide Number Placeholder 3">
            <a:extLst>
              <a:ext uri="{FF2B5EF4-FFF2-40B4-BE49-F238E27FC236}">
                <a16:creationId xmlns:a16="http://schemas.microsoft.com/office/drawing/2014/main" xmlns="" id="{41A9A09D-22ED-ED49-A4B9-479A5C9CEE5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452D3F7-AA94-9A43-8926-1624B6C1D629}" type="slidenum">
              <a:rPr lang="en-US" altLang="en-US"/>
              <a:pPr>
                <a:spcBef>
                  <a:spcPct val="0"/>
                </a:spcBef>
              </a:pPr>
              <a:t>14</a:t>
            </a:fld>
            <a:endParaRPr lang="en-US" altLang="en-US"/>
          </a:p>
        </p:txBody>
      </p:sp>
    </p:spTree>
    <p:extLst>
      <p:ext uri="{BB962C8B-B14F-4D97-AF65-F5344CB8AC3E}">
        <p14:creationId xmlns:p14="http://schemas.microsoft.com/office/powerpoint/2010/main" val="22949423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xmlns="" id="{8FB8CEBD-26CD-BA48-9E09-7E4DC7D52A3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xmlns="" id="{A89697F7-7717-DF4B-8D33-CBCA30EF9E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7892" name="Slide Number Placeholder 3">
            <a:extLst>
              <a:ext uri="{FF2B5EF4-FFF2-40B4-BE49-F238E27FC236}">
                <a16:creationId xmlns:a16="http://schemas.microsoft.com/office/drawing/2014/main" xmlns="" id="{3F66FD34-83D8-AD46-815B-4703EF25D7F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CAFFA92-1CB4-3745-B728-A7D1981A856F}" type="slidenum">
              <a:rPr lang="en-US" altLang="en-US"/>
              <a:pPr>
                <a:spcBef>
                  <a:spcPct val="0"/>
                </a:spcBef>
              </a:pPr>
              <a:t>15</a:t>
            </a:fld>
            <a:endParaRPr lang="en-US" altLang="en-US"/>
          </a:p>
        </p:txBody>
      </p:sp>
    </p:spTree>
    <p:extLst>
      <p:ext uri="{BB962C8B-B14F-4D97-AF65-F5344CB8AC3E}">
        <p14:creationId xmlns:p14="http://schemas.microsoft.com/office/powerpoint/2010/main" val="7142745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xmlns="" id="{21C8DD47-08D8-8241-9DFA-EF3FD71A27E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xmlns="" id="{1A2B81DA-A4EB-594C-BD11-5370D272CFD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9940" name="Slide Number Placeholder 3">
            <a:extLst>
              <a:ext uri="{FF2B5EF4-FFF2-40B4-BE49-F238E27FC236}">
                <a16:creationId xmlns:a16="http://schemas.microsoft.com/office/drawing/2014/main" xmlns="" id="{41D24264-32BA-7542-8C24-ABBA8F296B4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55E4229-CF0F-804C-957B-D5E99DD53807}" type="slidenum">
              <a:rPr lang="en-US" altLang="en-US"/>
              <a:pPr>
                <a:spcBef>
                  <a:spcPct val="0"/>
                </a:spcBef>
              </a:pPr>
              <a:t>16</a:t>
            </a:fld>
            <a:endParaRPr lang="en-US" altLang="en-US"/>
          </a:p>
        </p:txBody>
      </p:sp>
    </p:spTree>
    <p:extLst>
      <p:ext uri="{BB962C8B-B14F-4D97-AF65-F5344CB8AC3E}">
        <p14:creationId xmlns:p14="http://schemas.microsoft.com/office/powerpoint/2010/main" val="14586459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xmlns="" id="{A8045E50-ABB5-BA49-9C11-970CAB0A7F5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xmlns="" id="{AAEB0E34-18FF-1C4B-93F3-E15D19ECF5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1988" name="Slide Number Placeholder 3">
            <a:extLst>
              <a:ext uri="{FF2B5EF4-FFF2-40B4-BE49-F238E27FC236}">
                <a16:creationId xmlns:a16="http://schemas.microsoft.com/office/drawing/2014/main" xmlns="" id="{A6925FBA-8454-0548-BFE7-159F869C7F2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CC6EC19-1CAF-7847-82E5-3D42A4A6AC08}" type="slidenum">
              <a:rPr lang="en-US" altLang="en-US"/>
              <a:pPr>
                <a:spcBef>
                  <a:spcPct val="0"/>
                </a:spcBef>
              </a:pPr>
              <a:t>17</a:t>
            </a:fld>
            <a:endParaRPr lang="en-US" altLang="en-US"/>
          </a:p>
        </p:txBody>
      </p:sp>
    </p:spTree>
    <p:extLst>
      <p:ext uri="{BB962C8B-B14F-4D97-AF65-F5344CB8AC3E}">
        <p14:creationId xmlns:p14="http://schemas.microsoft.com/office/powerpoint/2010/main" val="15071849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D765E48B-58D1-4945-9231-FEFFA27F7B47}"/>
              </a:ext>
            </a:extLst>
          </p:cNvPr>
          <p:cNvSpPr>
            <a:spLocks noGrp="1" noChangeArrowheads="1"/>
          </p:cNvSpPr>
          <p:nvPr>
            <p:ph type="sldNum" sz="quarter" idx="5"/>
          </p:nvPr>
        </p:nvSpPr>
        <p:spPr>
          <a:ln/>
        </p:spPr>
        <p:txBody>
          <a:bodyPr/>
          <a:lstStyle/>
          <a:p>
            <a:fld id="{51E00D3F-9D32-1F44-A1DB-42782840EDC7}" type="slidenum">
              <a:rPr lang="en-US" altLang="en-US"/>
              <a:pPr/>
              <a:t>22</a:t>
            </a:fld>
            <a:endParaRPr lang="en-US" altLang="en-US"/>
          </a:p>
        </p:txBody>
      </p:sp>
      <p:sp>
        <p:nvSpPr>
          <p:cNvPr id="25602" name="Rectangle 2">
            <a:extLst>
              <a:ext uri="{FF2B5EF4-FFF2-40B4-BE49-F238E27FC236}">
                <a16:creationId xmlns:a16="http://schemas.microsoft.com/office/drawing/2014/main" xmlns="" id="{17A9EF0A-F837-8244-8ABE-DEFD711FD446}"/>
              </a:ext>
            </a:extLst>
          </p:cNvPr>
          <p:cNvSpPr>
            <a:spLocks noGrp="1" noRot="1" noChangeAspect="1" noChangeArrowheads="1" noTextEdit="1"/>
          </p:cNvSpPr>
          <p:nvPr>
            <p:ph type="sldImg"/>
          </p:nvPr>
        </p:nvSpPr>
        <p:spPr>
          <a:ln/>
        </p:spPr>
      </p:sp>
      <p:sp>
        <p:nvSpPr>
          <p:cNvPr id="25603" name="Rectangle 3">
            <a:extLst>
              <a:ext uri="{FF2B5EF4-FFF2-40B4-BE49-F238E27FC236}">
                <a16:creationId xmlns:a16="http://schemas.microsoft.com/office/drawing/2014/main" xmlns="" id="{5CFC829A-3F04-7E42-A512-B9746FC459DF}"/>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7872652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F6A9ADBB-58CB-2A4E-A0B0-181C57389242}"/>
              </a:ext>
            </a:extLst>
          </p:cNvPr>
          <p:cNvSpPr>
            <a:spLocks noGrp="1" noChangeArrowheads="1"/>
          </p:cNvSpPr>
          <p:nvPr>
            <p:ph type="sldNum" sz="quarter" idx="5"/>
          </p:nvPr>
        </p:nvSpPr>
        <p:spPr>
          <a:ln/>
        </p:spPr>
        <p:txBody>
          <a:bodyPr/>
          <a:lstStyle/>
          <a:p>
            <a:fld id="{E9DC0EA9-2D5E-0942-9853-283C0D1833F4}" type="slidenum">
              <a:rPr lang="en-US" altLang="en-US"/>
              <a:pPr/>
              <a:t>23</a:t>
            </a:fld>
            <a:endParaRPr lang="en-US" altLang="en-US"/>
          </a:p>
        </p:txBody>
      </p:sp>
      <p:sp>
        <p:nvSpPr>
          <p:cNvPr id="26626" name="Rectangle 2">
            <a:extLst>
              <a:ext uri="{FF2B5EF4-FFF2-40B4-BE49-F238E27FC236}">
                <a16:creationId xmlns:a16="http://schemas.microsoft.com/office/drawing/2014/main" xmlns="" id="{3653A46F-6CD3-E24C-8435-7B6AC0C49BA3}"/>
              </a:ext>
            </a:extLst>
          </p:cNvPr>
          <p:cNvSpPr>
            <a:spLocks noGrp="1" noRot="1" noChangeAspect="1" noChangeArrowheads="1" noTextEdit="1"/>
          </p:cNvSpPr>
          <p:nvPr>
            <p:ph type="sldImg"/>
          </p:nvPr>
        </p:nvSpPr>
        <p:spPr>
          <a:ln/>
        </p:spPr>
      </p:sp>
      <p:sp>
        <p:nvSpPr>
          <p:cNvPr id="26627" name="Rectangle 3">
            <a:extLst>
              <a:ext uri="{FF2B5EF4-FFF2-40B4-BE49-F238E27FC236}">
                <a16:creationId xmlns:a16="http://schemas.microsoft.com/office/drawing/2014/main" xmlns="" id="{62D06BB9-B842-ED4D-96B0-7DA7596E32DB}"/>
              </a:ext>
            </a:extLst>
          </p:cNvPr>
          <p:cNvSpPr>
            <a:spLocks noGrp="1" noChangeArrowheads="1"/>
          </p:cNvSpPr>
          <p:nvPr>
            <p:ph type="body" idx="1"/>
          </p:nvPr>
        </p:nvSpPr>
        <p:spPr/>
        <p:txBody>
          <a:bodyPr/>
          <a:lstStyle/>
          <a:p>
            <a:r>
              <a:rPr lang="en-US" altLang="en-US"/>
              <a:t>“The 10th level” - made for TV movie</a:t>
            </a:r>
          </a:p>
        </p:txBody>
      </p:sp>
    </p:spTree>
    <p:extLst>
      <p:ext uri="{BB962C8B-B14F-4D97-AF65-F5344CB8AC3E}">
        <p14:creationId xmlns:p14="http://schemas.microsoft.com/office/powerpoint/2010/main" val="8703703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1FD9A2C3-0BB8-5341-A553-504338A9DBB3}"/>
              </a:ext>
            </a:extLst>
          </p:cNvPr>
          <p:cNvSpPr>
            <a:spLocks noGrp="1" noChangeArrowheads="1"/>
          </p:cNvSpPr>
          <p:nvPr>
            <p:ph type="sldNum" sz="quarter" idx="5"/>
          </p:nvPr>
        </p:nvSpPr>
        <p:spPr>
          <a:ln/>
        </p:spPr>
        <p:txBody>
          <a:bodyPr/>
          <a:lstStyle/>
          <a:p>
            <a:fld id="{8CF16112-05A5-7A4E-8CD5-6DCCEE69A7FF}" type="slidenum">
              <a:rPr lang="en-US" altLang="en-US"/>
              <a:pPr/>
              <a:t>24</a:t>
            </a:fld>
            <a:endParaRPr lang="en-US" altLang="en-US"/>
          </a:p>
        </p:txBody>
      </p:sp>
      <p:sp>
        <p:nvSpPr>
          <p:cNvPr id="56322" name="Rectangle 2">
            <a:extLst>
              <a:ext uri="{FF2B5EF4-FFF2-40B4-BE49-F238E27FC236}">
                <a16:creationId xmlns:a16="http://schemas.microsoft.com/office/drawing/2014/main" xmlns="" id="{999AA227-A701-7847-A432-30A9FE607144}"/>
              </a:ext>
            </a:extLst>
          </p:cNvPr>
          <p:cNvSpPr>
            <a:spLocks noGrp="1" noRot="1" noChangeAspect="1" noChangeArrowheads="1" noTextEdit="1"/>
          </p:cNvSpPr>
          <p:nvPr>
            <p:ph type="sldImg"/>
          </p:nvPr>
        </p:nvSpPr>
        <p:spPr>
          <a:ln/>
        </p:spPr>
      </p:sp>
      <p:sp>
        <p:nvSpPr>
          <p:cNvPr id="56323" name="Rectangle 3">
            <a:extLst>
              <a:ext uri="{FF2B5EF4-FFF2-40B4-BE49-F238E27FC236}">
                <a16:creationId xmlns:a16="http://schemas.microsoft.com/office/drawing/2014/main" xmlns="" id="{F2A3A744-BE61-F54B-93B7-5E209325A57C}"/>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6751718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F2765394-4A43-7040-A7F8-8B7C0250AE33}"/>
              </a:ext>
            </a:extLst>
          </p:cNvPr>
          <p:cNvSpPr>
            <a:spLocks noGrp="1" noChangeArrowheads="1"/>
          </p:cNvSpPr>
          <p:nvPr>
            <p:ph type="sldNum" sz="quarter" idx="5"/>
          </p:nvPr>
        </p:nvSpPr>
        <p:spPr>
          <a:ln/>
        </p:spPr>
        <p:txBody>
          <a:bodyPr/>
          <a:lstStyle/>
          <a:p>
            <a:fld id="{767CBBFA-98F6-8143-8152-2BA66BB85C96}" type="slidenum">
              <a:rPr lang="en-US" altLang="en-US"/>
              <a:pPr/>
              <a:t>25</a:t>
            </a:fld>
            <a:endParaRPr lang="en-US" altLang="en-US"/>
          </a:p>
        </p:txBody>
      </p:sp>
      <p:sp>
        <p:nvSpPr>
          <p:cNvPr id="52226" name="Rectangle 2">
            <a:extLst>
              <a:ext uri="{FF2B5EF4-FFF2-40B4-BE49-F238E27FC236}">
                <a16:creationId xmlns:a16="http://schemas.microsoft.com/office/drawing/2014/main" xmlns="" id="{4524FCAF-0930-114A-96CB-548BB7541D90}"/>
              </a:ext>
            </a:extLst>
          </p:cNvPr>
          <p:cNvSpPr>
            <a:spLocks noGrp="1" noRot="1" noChangeAspect="1" noChangeArrowheads="1" noTextEdit="1"/>
          </p:cNvSpPr>
          <p:nvPr>
            <p:ph type="sldImg"/>
          </p:nvPr>
        </p:nvSpPr>
        <p:spPr>
          <a:ln/>
        </p:spPr>
      </p:sp>
      <p:sp>
        <p:nvSpPr>
          <p:cNvPr id="52227" name="Rectangle 3">
            <a:extLst>
              <a:ext uri="{FF2B5EF4-FFF2-40B4-BE49-F238E27FC236}">
                <a16:creationId xmlns:a16="http://schemas.microsoft.com/office/drawing/2014/main" xmlns="" id="{48401D38-E285-1D44-8E3A-BA1ACE191D6D}"/>
              </a:ext>
            </a:extLst>
          </p:cNvPr>
          <p:cNvSpPr>
            <a:spLocks noGrp="1" noChangeArrowheads="1"/>
          </p:cNvSpPr>
          <p:nvPr>
            <p:ph type="body" idx="1"/>
          </p:nvPr>
        </p:nvSpPr>
        <p:spPr/>
        <p:txBody>
          <a:bodyPr/>
          <a:lstStyle/>
          <a:p>
            <a:r>
              <a:rPr lang="en-US" altLang="en-US"/>
              <a:t>Paul Blart “Mall Cop” Kevin James - do we respect authority today?</a:t>
            </a:r>
          </a:p>
        </p:txBody>
      </p:sp>
    </p:spTree>
    <p:extLst>
      <p:ext uri="{BB962C8B-B14F-4D97-AF65-F5344CB8AC3E}">
        <p14:creationId xmlns:p14="http://schemas.microsoft.com/office/powerpoint/2010/main" val="15735447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532CF165-E1CC-7742-9585-0739B57DC2D8}"/>
              </a:ext>
            </a:extLst>
          </p:cNvPr>
          <p:cNvSpPr>
            <a:spLocks noGrp="1" noChangeArrowheads="1"/>
          </p:cNvSpPr>
          <p:nvPr>
            <p:ph type="sldNum" sz="quarter" idx="5"/>
          </p:nvPr>
        </p:nvSpPr>
        <p:spPr>
          <a:ln/>
        </p:spPr>
        <p:txBody>
          <a:bodyPr/>
          <a:lstStyle/>
          <a:p>
            <a:fld id="{BD77D367-DC7E-CD49-AAC7-D4370C5EF20F}" type="slidenum">
              <a:rPr lang="en-US" altLang="en-US"/>
              <a:pPr/>
              <a:t>26</a:t>
            </a:fld>
            <a:endParaRPr lang="en-US" altLang="en-US"/>
          </a:p>
        </p:txBody>
      </p:sp>
      <p:sp>
        <p:nvSpPr>
          <p:cNvPr id="57346" name="Rectangle 2">
            <a:extLst>
              <a:ext uri="{FF2B5EF4-FFF2-40B4-BE49-F238E27FC236}">
                <a16:creationId xmlns:a16="http://schemas.microsoft.com/office/drawing/2014/main" xmlns="" id="{7E53C3F1-834C-2547-8DE8-8B73BADCCD43}"/>
              </a:ext>
            </a:extLst>
          </p:cNvPr>
          <p:cNvSpPr>
            <a:spLocks noGrp="1" noRot="1" noChangeAspect="1" noChangeArrowheads="1" noTextEdit="1"/>
          </p:cNvSpPr>
          <p:nvPr>
            <p:ph type="sldImg"/>
          </p:nvPr>
        </p:nvSpPr>
        <p:spPr>
          <a:ln/>
        </p:spPr>
      </p:sp>
      <p:sp>
        <p:nvSpPr>
          <p:cNvPr id="57347" name="Rectangle 3">
            <a:extLst>
              <a:ext uri="{FF2B5EF4-FFF2-40B4-BE49-F238E27FC236}">
                <a16:creationId xmlns:a16="http://schemas.microsoft.com/office/drawing/2014/main" xmlns="" id="{8C9DCCB9-DBD1-0947-B888-2BBC17A92E49}"/>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7663920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97C7AD97-9FD1-9E4D-AA96-A7F39C540C15}"/>
              </a:ext>
            </a:extLst>
          </p:cNvPr>
          <p:cNvSpPr>
            <a:spLocks noGrp="1" noChangeArrowheads="1"/>
          </p:cNvSpPr>
          <p:nvPr>
            <p:ph type="sldNum" sz="quarter" idx="5"/>
          </p:nvPr>
        </p:nvSpPr>
        <p:spPr>
          <a:ln/>
        </p:spPr>
        <p:txBody>
          <a:bodyPr/>
          <a:lstStyle/>
          <a:p>
            <a:fld id="{771165E4-9C36-C843-A0B4-A480046C20E2}" type="slidenum">
              <a:rPr lang="en-US" altLang="en-US"/>
              <a:pPr/>
              <a:t>27</a:t>
            </a:fld>
            <a:endParaRPr lang="en-US" altLang="en-US"/>
          </a:p>
        </p:txBody>
      </p:sp>
      <p:sp>
        <p:nvSpPr>
          <p:cNvPr id="58370" name="Rectangle 2">
            <a:extLst>
              <a:ext uri="{FF2B5EF4-FFF2-40B4-BE49-F238E27FC236}">
                <a16:creationId xmlns:a16="http://schemas.microsoft.com/office/drawing/2014/main" xmlns="" id="{E648E664-FCE0-8742-A4C5-FE8F8DEEF731}"/>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xmlns="" id="{8A6E621C-4B67-724A-872B-2A75BCA67E90}"/>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6929338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925C869C-EF2C-C84E-89EB-9483DEBB8477}"/>
              </a:ext>
            </a:extLst>
          </p:cNvPr>
          <p:cNvSpPr>
            <a:spLocks noGrp="1" noChangeArrowheads="1"/>
          </p:cNvSpPr>
          <p:nvPr>
            <p:ph type="sldNum" sz="quarter" idx="5"/>
          </p:nvPr>
        </p:nvSpPr>
        <p:spPr>
          <a:ln/>
        </p:spPr>
        <p:txBody>
          <a:bodyPr/>
          <a:lstStyle/>
          <a:p>
            <a:fld id="{6958DBB3-FA80-2342-A966-AFEEC3AAA557}" type="slidenum">
              <a:rPr lang="en-US" altLang="en-US"/>
              <a:pPr/>
              <a:t>28</a:t>
            </a:fld>
            <a:endParaRPr lang="en-US" altLang="en-US"/>
          </a:p>
        </p:txBody>
      </p:sp>
      <p:sp>
        <p:nvSpPr>
          <p:cNvPr id="59394" name="Rectangle 2">
            <a:extLst>
              <a:ext uri="{FF2B5EF4-FFF2-40B4-BE49-F238E27FC236}">
                <a16:creationId xmlns:a16="http://schemas.microsoft.com/office/drawing/2014/main" xmlns="" id="{4F62E933-AF40-CC46-B667-93D501B58833}"/>
              </a:ext>
            </a:extLst>
          </p:cNvPr>
          <p:cNvSpPr>
            <a:spLocks noGrp="1" noRot="1" noChangeAspect="1" noChangeArrowheads="1" noTextEdit="1"/>
          </p:cNvSpPr>
          <p:nvPr>
            <p:ph type="sldImg"/>
          </p:nvPr>
        </p:nvSpPr>
        <p:spPr>
          <a:ln/>
        </p:spPr>
      </p:sp>
      <p:sp>
        <p:nvSpPr>
          <p:cNvPr id="59395" name="Rectangle 3">
            <a:extLst>
              <a:ext uri="{FF2B5EF4-FFF2-40B4-BE49-F238E27FC236}">
                <a16:creationId xmlns:a16="http://schemas.microsoft.com/office/drawing/2014/main" xmlns="" id="{E94289E6-1225-3F4C-B3B4-5A98697AC85A}"/>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0360737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F3BA1823-0A60-C640-A481-6F513B182579}"/>
              </a:ext>
            </a:extLst>
          </p:cNvPr>
          <p:cNvSpPr>
            <a:spLocks noGrp="1" noChangeArrowheads="1"/>
          </p:cNvSpPr>
          <p:nvPr>
            <p:ph type="sldNum" sz="quarter" idx="5"/>
          </p:nvPr>
        </p:nvSpPr>
        <p:spPr>
          <a:ln/>
        </p:spPr>
        <p:txBody>
          <a:bodyPr/>
          <a:lstStyle/>
          <a:p>
            <a:fld id="{90ECCEA5-9223-3542-9802-16F3A5C7EDDB}" type="slidenum">
              <a:rPr lang="en-US" altLang="en-US"/>
              <a:pPr/>
              <a:t>29</a:t>
            </a:fld>
            <a:endParaRPr lang="en-US" altLang="en-US"/>
          </a:p>
        </p:txBody>
      </p:sp>
      <p:sp>
        <p:nvSpPr>
          <p:cNvPr id="27650" name="Rectangle 2">
            <a:extLst>
              <a:ext uri="{FF2B5EF4-FFF2-40B4-BE49-F238E27FC236}">
                <a16:creationId xmlns:a16="http://schemas.microsoft.com/office/drawing/2014/main" xmlns="" id="{7DD000A5-D36E-4240-ACB4-8E1C8EB9E889}"/>
              </a:ext>
            </a:extLst>
          </p:cNvPr>
          <p:cNvSpPr>
            <a:spLocks noGrp="1" noRot="1" noChangeAspect="1" noChangeArrowheads="1" noTextEdit="1"/>
          </p:cNvSpPr>
          <p:nvPr>
            <p:ph type="sldImg"/>
          </p:nvPr>
        </p:nvSpPr>
        <p:spPr>
          <a:ln/>
        </p:spPr>
      </p:sp>
      <p:sp>
        <p:nvSpPr>
          <p:cNvPr id="27651" name="Rectangle 3">
            <a:extLst>
              <a:ext uri="{FF2B5EF4-FFF2-40B4-BE49-F238E27FC236}">
                <a16:creationId xmlns:a16="http://schemas.microsoft.com/office/drawing/2014/main" xmlns="" id="{41FD47DB-7F25-CC41-806A-9752C2A02541}"/>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4464623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46C761C9-64D2-254A-B2BD-BB66FF8018B2}"/>
              </a:ext>
            </a:extLst>
          </p:cNvPr>
          <p:cNvSpPr>
            <a:spLocks noGrp="1" noChangeArrowheads="1"/>
          </p:cNvSpPr>
          <p:nvPr>
            <p:ph type="sldNum" sz="quarter" idx="5"/>
          </p:nvPr>
        </p:nvSpPr>
        <p:spPr>
          <a:ln/>
        </p:spPr>
        <p:txBody>
          <a:bodyPr/>
          <a:lstStyle/>
          <a:p>
            <a:fld id="{FC5060E2-7ABF-A842-99B8-B1DF1A3AFA58}" type="slidenum">
              <a:rPr lang="en-US" altLang="en-US"/>
              <a:pPr/>
              <a:t>30</a:t>
            </a:fld>
            <a:endParaRPr lang="en-US" altLang="en-US"/>
          </a:p>
        </p:txBody>
      </p:sp>
      <p:sp>
        <p:nvSpPr>
          <p:cNvPr id="28674" name="Rectangle 2">
            <a:extLst>
              <a:ext uri="{FF2B5EF4-FFF2-40B4-BE49-F238E27FC236}">
                <a16:creationId xmlns:a16="http://schemas.microsoft.com/office/drawing/2014/main" xmlns="" id="{0E3C5EE0-4D8D-2E4A-9853-680960DBAE0F}"/>
              </a:ext>
            </a:extLst>
          </p:cNvPr>
          <p:cNvSpPr>
            <a:spLocks noGrp="1" noRot="1" noChangeAspect="1" noChangeArrowheads="1" noTextEdit="1"/>
          </p:cNvSpPr>
          <p:nvPr>
            <p:ph type="sldImg"/>
          </p:nvPr>
        </p:nvSpPr>
        <p:spPr>
          <a:ln/>
        </p:spPr>
      </p:sp>
      <p:sp>
        <p:nvSpPr>
          <p:cNvPr id="28675" name="Rectangle 3">
            <a:extLst>
              <a:ext uri="{FF2B5EF4-FFF2-40B4-BE49-F238E27FC236}">
                <a16:creationId xmlns:a16="http://schemas.microsoft.com/office/drawing/2014/main" xmlns="" id="{2D43BC13-392C-824A-90B1-24A64468E6B6}"/>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4344094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13BFDFC8-1D26-1444-BD2B-2735BB8F047D}"/>
              </a:ext>
            </a:extLst>
          </p:cNvPr>
          <p:cNvSpPr>
            <a:spLocks noGrp="1" noChangeArrowheads="1"/>
          </p:cNvSpPr>
          <p:nvPr>
            <p:ph type="sldNum" sz="quarter" idx="5"/>
          </p:nvPr>
        </p:nvSpPr>
        <p:spPr>
          <a:ln/>
        </p:spPr>
        <p:txBody>
          <a:bodyPr/>
          <a:lstStyle/>
          <a:p>
            <a:fld id="{8F9BBCBF-DE50-2647-A3CE-A67351C7AF95}" type="slidenum">
              <a:rPr lang="en-US" altLang="en-US"/>
              <a:pPr/>
              <a:t>31</a:t>
            </a:fld>
            <a:endParaRPr lang="en-US" altLang="en-US"/>
          </a:p>
        </p:txBody>
      </p:sp>
      <p:sp>
        <p:nvSpPr>
          <p:cNvPr id="29698" name="Rectangle 2">
            <a:extLst>
              <a:ext uri="{FF2B5EF4-FFF2-40B4-BE49-F238E27FC236}">
                <a16:creationId xmlns:a16="http://schemas.microsoft.com/office/drawing/2014/main" xmlns="" id="{31674C64-BB43-F944-8510-ED47F163FFD0}"/>
              </a:ext>
            </a:extLst>
          </p:cNvPr>
          <p:cNvSpPr>
            <a:spLocks noGrp="1" noRot="1" noChangeAspect="1" noChangeArrowheads="1" noTextEdit="1"/>
          </p:cNvSpPr>
          <p:nvPr>
            <p:ph type="sldImg"/>
          </p:nvPr>
        </p:nvSpPr>
        <p:spPr>
          <a:ln/>
        </p:spPr>
      </p:sp>
      <p:sp>
        <p:nvSpPr>
          <p:cNvPr id="29699" name="Rectangle 3">
            <a:extLst>
              <a:ext uri="{FF2B5EF4-FFF2-40B4-BE49-F238E27FC236}">
                <a16:creationId xmlns:a16="http://schemas.microsoft.com/office/drawing/2014/main" xmlns="" id="{69FB6004-E0A3-1741-A6EB-CA704E74FE99}"/>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0183206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0600589E-246E-584B-A066-FFD645714BFE}"/>
              </a:ext>
            </a:extLst>
          </p:cNvPr>
          <p:cNvSpPr>
            <a:spLocks noGrp="1" noChangeArrowheads="1"/>
          </p:cNvSpPr>
          <p:nvPr>
            <p:ph type="sldNum" sz="quarter" idx="5"/>
          </p:nvPr>
        </p:nvSpPr>
        <p:spPr>
          <a:ln/>
        </p:spPr>
        <p:txBody>
          <a:bodyPr/>
          <a:lstStyle/>
          <a:p>
            <a:fld id="{EBAB8347-F70E-0043-800C-0B18328C90AE}" type="slidenum">
              <a:rPr lang="en-US" altLang="en-US"/>
              <a:pPr/>
              <a:t>32</a:t>
            </a:fld>
            <a:endParaRPr lang="en-US" altLang="en-US"/>
          </a:p>
        </p:txBody>
      </p:sp>
      <p:sp>
        <p:nvSpPr>
          <p:cNvPr id="30722" name="Rectangle 2">
            <a:extLst>
              <a:ext uri="{FF2B5EF4-FFF2-40B4-BE49-F238E27FC236}">
                <a16:creationId xmlns:a16="http://schemas.microsoft.com/office/drawing/2014/main" xmlns="" id="{0BDD84E6-97A5-AC40-9FE8-7DB9879A17DA}"/>
              </a:ext>
            </a:extLst>
          </p:cNvPr>
          <p:cNvSpPr>
            <a:spLocks noGrp="1" noRot="1" noChangeAspect="1" noChangeArrowheads="1" noTextEdit="1"/>
          </p:cNvSpPr>
          <p:nvPr>
            <p:ph type="sldImg"/>
          </p:nvPr>
        </p:nvSpPr>
        <p:spPr>
          <a:ln/>
        </p:spPr>
      </p:sp>
      <p:sp>
        <p:nvSpPr>
          <p:cNvPr id="30723" name="Rectangle 3">
            <a:extLst>
              <a:ext uri="{FF2B5EF4-FFF2-40B4-BE49-F238E27FC236}">
                <a16:creationId xmlns:a16="http://schemas.microsoft.com/office/drawing/2014/main" xmlns="" id="{A2A3E76C-9D07-4A4D-8760-2332FAC79125}"/>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0104499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1C21D396-4847-D24E-B696-DFA5351D393A}"/>
              </a:ext>
            </a:extLst>
          </p:cNvPr>
          <p:cNvSpPr>
            <a:spLocks noGrp="1" noChangeArrowheads="1"/>
          </p:cNvSpPr>
          <p:nvPr>
            <p:ph type="sldNum" sz="quarter" idx="5"/>
          </p:nvPr>
        </p:nvSpPr>
        <p:spPr>
          <a:ln/>
        </p:spPr>
        <p:txBody>
          <a:bodyPr/>
          <a:lstStyle/>
          <a:p>
            <a:fld id="{051128E5-2EA0-DC41-89E2-3E3E8DE5FDB0}" type="slidenum">
              <a:rPr lang="en-US" altLang="en-US"/>
              <a:pPr/>
              <a:t>33</a:t>
            </a:fld>
            <a:endParaRPr lang="en-US" altLang="en-US"/>
          </a:p>
        </p:txBody>
      </p:sp>
      <p:sp>
        <p:nvSpPr>
          <p:cNvPr id="31746" name="Rectangle 2">
            <a:extLst>
              <a:ext uri="{FF2B5EF4-FFF2-40B4-BE49-F238E27FC236}">
                <a16:creationId xmlns:a16="http://schemas.microsoft.com/office/drawing/2014/main" xmlns="" id="{8CA9C3BE-3335-E14B-9E1D-8651B64F66E4}"/>
              </a:ext>
            </a:extLst>
          </p:cNvPr>
          <p:cNvSpPr>
            <a:spLocks noGrp="1" noRot="1" noChangeAspect="1" noChangeArrowheads="1" noTextEdit="1"/>
          </p:cNvSpPr>
          <p:nvPr>
            <p:ph type="sldImg"/>
          </p:nvPr>
        </p:nvSpPr>
        <p:spPr>
          <a:ln/>
        </p:spPr>
      </p:sp>
      <p:sp>
        <p:nvSpPr>
          <p:cNvPr id="31747" name="Rectangle 3">
            <a:extLst>
              <a:ext uri="{FF2B5EF4-FFF2-40B4-BE49-F238E27FC236}">
                <a16:creationId xmlns:a16="http://schemas.microsoft.com/office/drawing/2014/main" xmlns="" id="{4228E454-17BF-C347-BB37-398A48CF1DDD}"/>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7007085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B8EC4F18-2699-1B45-981A-EA870512384D}"/>
              </a:ext>
            </a:extLst>
          </p:cNvPr>
          <p:cNvSpPr>
            <a:spLocks noGrp="1" noChangeArrowheads="1"/>
          </p:cNvSpPr>
          <p:nvPr>
            <p:ph type="sldNum" sz="quarter" idx="5"/>
          </p:nvPr>
        </p:nvSpPr>
        <p:spPr>
          <a:ln/>
        </p:spPr>
        <p:txBody>
          <a:bodyPr/>
          <a:lstStyle/>
          <a:p>
            <a:fld id="{BE880D7D-FB42-E246-9DC8-DE2ADEA1123F}" type="slidenum">
              <a:rPr lang="en-US" altLang="en-US"/>
              <a:pPr/>
              <a:t>34</a:t>
            </a:fld>
            <a:endParaRPr lang="en-US" altLang="en-US"/>
          </a:p>
        </p:txBody>
      </p:sp>
      <p:sp>
        <p:nvSpPr>
          <p:cNvPr id="32770" name="Rectangle 2">
            <a:extLst>
              <a:ext uri="{FF2B5EF4-FFF2-40B4-BE49-F238E27FC236}">
                <a16:creationId xmlns:a16="http://schemas.microsoft.com/office/drawing/2014/main" xmlns="" id="{17351D44-6492-3C4F-8DCF-0C6D94A65B6F}"/>
              </a:ext>
            </a:extLst>
          </p:cNvPr>
          <p:cNvSpPr>
            <a:spLocks noGrp="1" noRot="1" noChangeAspect="1" noChangeArrowheads="1" noTextEdit="1"/>
          </p:cNvSpPr>
          <p:nvPr>
            <p:ph type="sldImg"/>
          </p:nvPr>
        </p:nvSpPr>
        <p:spPr>
          <a:ln/>
        </p:spPr>
      </p:sp>
      <p:sp>
        <p:nvSpPr>
          <p:cNvPr id="32771" name="Rectangle 3">
            <a:extLst>
              <a:ext uri="{FF2B5EF4-FFF2-40B4-BE49-F238E27FC236}">
                <a16:creationId xmlns:a16="http://schemas.microsoft.com/office/drawing/2014/main" xmlns="" id="{A03F8CBD-8D62-DB48-BA40-40E1A86E4216}"/>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8292819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9538FC92-9FFD-FC41-AACF-F208543D5D0B}"/>
              </a:ext>
            </a:extLst>
          </p:cNvPr>
          <p:cNvSpPr>
            <a:spLocks noGrp="1" noChangeArrowheads="1"/>
          </p:cNvSpPr>
          <p:nvPr>
            <p:ph type="sldNum" sz="quarter" idx="5"/>
          </p:nvPr>
        </p:nvSpPr>
        <p:spPr>
          <a:ln/>
        </p:spPr>
        <p:txBody>
          <a:bodyPr/>
          <a:lstStyle/>
          <a:p>
            <a:fld id="{473752E2-5F9E-7C42-8F67-07CD326EF5BD}" type="slidenum">
              <a:rPr lang="en-US" altLang="en-US"/>
              <a:pPr/>
              <a:t>36</a:t>
            </a:fld>
            <a:endParaRPr lang="en-US" altLang="en-US"/>
          </a:p>
        </p:txBody>
      </p:sp>
      <p:sp>
        <p:nvSpPr>
          <p:cNvPr id="34818" name="Rectangle 2">
            <a:extLst>
              <a:ext uri="{FF2B5EF4-FFF2-40B4-BE49-F238E27FC236}">
                <a16:creationId xmlns:a16="http://schemas.microsoft.com/office/drawing/2014/main" xmlns="" id="{883FC8D1-3B5C-2346-80B1-B1E3740D7E55}"/>
              </a:ext>
            </a:extLst>
          </p:cNvPr>
          <p:cNvSpPr>
            <a:spLocks noGrp="1" noRot="1" noChangeAspect="1" noChangeArrowheads="1" noTextEdit="1"/>
          </p:cNvSpPr>
          <p:nvPr>
            <p:ph type="sldImg"/>
          </p:nvPr>
        </p:nvSpPr>
        <p:spPr>
          <a:ln/>
        </p:spPr>
      </p:sp>
      <p:sp>
        <p:nvSpPr>
          <p:cNvPr id="34819" name="Rectangle 3">
            <a:extLst>
              <a:ext uri="{FF2B5EF4-FFF2-40B4-BE49-F238E27FC236}">
                <a16:creationId xmlns:a16="http://schemas.microsoft.com/office/drawing/2014/main" xmlns="" id="{8B35799E-425A-C74A-94CB-67E0CEAD217E}"/>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8626840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9890B1E6-481E-E443-AD57-538A7728FE87}"/>
              </a:ext>
            </a:extLst>
          </p:cNvPr>
          <p:cNvSpPr>
            <a:spLocks noGrp="1" noChangeArrowheads="1"/>
          </p:cNvSpPr>
          <p:nvPr>
            <p:ph type="sldNum" sz="quarter" idx="5"/>
          </p:nvPr>
        </p:nvSpPr>
        <p:spPr>
          <a:ln/>
        </p:spPr>
        <p:txBody>
          <a:bodyPr/>
          <a:lstStyle/>
          <a:p>
            <a:fld id="{1631E750-C50A-3A44-8DE7-087B20754168}" type="slidenum">
              <a:rPr lang="en-US" altLang="en-US"/>
              <a:pPr/>
              <a:t>37</a:t>
            </a:fld>
            <a:endParaRPr lang="en-US" altLang="en-US"/>
          </a:p>
        </p:txBody>
      </p:sp>
      <p:sp>
        <p:nvSpPr>
          <p:cNvPr id="35842" name="Rectangle 2">
            <a:extLst>
              <a:ext uri="{FF2B5EF4-FFF2-40B4-BE49-F238E27FC236}">
                <a16:creationId xmlns:a16="http://schemas.microsoft.com/office/drawing/2014/main" xmlns="" id="{784BBB54-8896-BF45-A7DB-AA3174D9F3C2}"/>
              </a:ext>
            </a:extLst>
          </p:cNvPr>
          <p:cNvSpPr>
            <a:spLocks noGrp="1" noRot="1" noChangeAspect="1" noChangeArrowheads="1" noTextEdit="1"/>
          </p:cNvSpPr>
          <p:nvPr>
            <p:ph type="sldImg"/>
          </p:nvPr>
        </p:nvSpPr>
        <p:spPr>
          <a:ln/>
        </p:spPr>
      </p:sp>
      <p:sp>
        <p:nvSpPr>
          <p:cNvPr id="35843" name="Rectangle 3">
            <a:extLst>
              <a:ext uri="{FF2B5EF4-FFF2-40B4-BE49-F238E27FC236}">
                <a16:creationId xmlns:a16="http://schemas.microsoft.com/office/drawing/2014/main" xmlns="" id="{AD7352BC-117A-AC47-87E9-46C7EF24E246}"/>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6633314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6D8FF35C-1750-8249-A10E-4190F726A830}"/>
              </a:ext>
            </a:extLst>
          </p:cNvPr>
          <p:cNvSpPr>
            <a:spLocks noGrp="1" noChangeArrowheads="1"/>
          </p:cNvSpPr>
          <p:nvPr>
            <p:ph type="sldNum" sz="quarter" idx="5"/>
          </p:nvPr>
        </p:nvSpPr>
        <p:spPr>
          <a:ln/>
        </p:spPr>
        <p:txBody>
          <a:bodyPr/>
          <a:lstStyle/>
          <a:p>
            <a:fld id="{5D36836D-474B-E04C-A493-EA41E202F85D}" type="slidenum">
              <a:rPr lang="en-US" altLang="en-US"/>
              <a:pPr/>
              <a:t>38</a:t>
            </a:fld>
            <a:endParaRPr lang="en-US" altLang="en-US"/>
          </a:p>
        </p:txBody>
      </p:sp>
      <p:sp>
        <p:nvSpPr>
          <p:cNvPr id="60418" name="Rectangle 2">
            <a:extLst>
              <a:ext uri="{FF2B5EF4-FFF2-40B4-BE49-F238E27FC236}">
                <a16:creationId xmlns:a16="http://schemas.microsoft.com/office/drawing/2014/main" xmlns="" id="{41D27837-5E1F-7A45-9598-42132AA20088}"/>
              </a:ext>
            </a:extLst>
          </p:cNvPr>
          <p:cNvSpPr>
            <a:spLocks noGrp="1" noRot="1" noChangeAspect="1" noChangeArrowheads="1" noTextEdit="1"/>
          </p:cNvSpPr>
          <p:nvPr>
            <p:ph type="sldImg"/>
          </p:nvPr>
        </p:nvSpPr>
        <p:spPr>
          <a:ln/>
        </p:spPr>
      </p:sp>
      <p:sp>
        <p:nvSpPr>
          <p:cNvPr id="60419" name="Rectangle 3">
            <a:extLst>
              <a:ext uri="{FF2B5EF4-FFF2-40B4-BE49-F238E27FC236}">
                <a16:creationId xmlns:a16="http://schemas.microsoft.com/office/drawing/2014/main" xmlns="" id="{6154041D-DC0D-1643-BD84-DA8F18EE9596}"/>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64915882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6A9F865B-AB84-E74D-8E70-88DFF3975B34}"/>
              </a:ext>
            </a:extLst>
          </p:cNvPr>
          <p:cNvSpPr>
            <a:spLocks noGrp="1" noChangeArrowheads="1"/>
          </p:cNvSpPr>
          <p:nvPr>
            <p:ph type="sldNum" sz="quarter" idx="5"/>
          </p:nvPr>
        </p:nvSpPr>
        <p:spPr>
          <a:ln/>
        </p:spPr>
        <p:txBody>
          <a:bodyPr/>
          <a:lstStyle/>
          <a:p>
            <a:fld id="{FFB4A747-4124-E443-9B0B-70933694486A}" type="slidenum">
              <a:rPr lang="en-US" altLang="en-US"/>
              <a:pPr/>
              <a:t>39</a:t>
            </a:fld>
            <a:endParaRPr lang="en-US" altLang="en-US"/>
          </a:p>
        </p:txBody>
      </p:sp>
      <p:sp>
        <p:nvSpPr>
          <p:cNvPr id="61442" name="Rectangle 2">
            <a:extLst>
              <a:ext uri="{FF2B5EF4-FFF2-40B4-BE49-F238E27FC236}">
                <a16:creationId xmlns:a16="http://schemas.microsoft.com/office/drawing/2014/main" xmlns="" id="{BAD2C216-17D6-6E4D-BE4C-5B3516A1E088}"/>
              </a:ext>
            </a:extLst>
          </p:cNvPr>
          <p:cNvSpPr>
            <a:spLocks noGrp="1" noRot="1" noChangeAspect="1" noChangeArrowheads="1" noTextEdit="1"/>
          </p:cNvSpPr>
          <p:nvPr>
            <p:ph type="sldImg"/>
          </p:nvPr>
        </p:nvSpPr>
        <p:spPr>
          <a:ln/>
        </p:spPr>
      </p:sp>
      <p:sp>
        <p:nvSpPr>
          <p:cNvPr id="61443" name="Rectangle 3">
            <a:extLst>
              <a:ext uri="{FF2B5EF4-FFF2-40B4-BE49-F238E27FC236}">
                <a16:creationId xmlns:a16="http://schemas.microsoft.com/office/drawing/2014/main" xmlns="" id="{9C47B13C-CB1F-8B4C-8872-A5C506760915}"/>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6617704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C9A38687-8273-4C40-8016-2204B4CED4E5}"/>
              </a:ext>
            </a:extLst>
          </p:cNvPr>
          <p:cNvSpPr>
            <a:spLocks noGrp="1" noChangeArrowheads="1"/>
          </p:cNvSpPr>
          <p:nvPr>
            <p:ph type="sldNum" sz="quarter" idx="5"/>
          </p:nvPr>
        </p:nvSpPr>
        <p:spPr>
          <a:ln/>
        </p:spPr>
        <p:txBody>
          <a:bodyPr/>
          <a:lstStyle/>
          <a:p>
            <a:fld id="{F4853A24-5375-0B41-9D2D-9EAFA0E78591}" type="slidenum">
              <a:rPr lang="en-US" altLang="en-US"/>
              <a:pPr/>
              <a:t>40</a:t>
            </a:fld>
            <a:endParaRPr lang="en-US" altLang="en-US"/>
          </a:p>
        </p:txBody>
      </p:sp>
      <p:sp>
        <p:nvSpPr>
          <p:cNvPr id="62466" name="Rectangle 2">
            <a:extLst>
              <a:ext uri="{FF2B5EF4-FFF2-40B4-BE49-F238E27FC236}">
                <a16:creationId xmlns:a16="http://schemas.microsoft.com/office/drawing/2014/main" xmlns="" id="{A10F5976-18B6-8B4A-B5C7-65BFEF3F95E1}"/>
              </a:ext>
            </a:extLst>
          </p:cNvPr>
          <p:cNvSpPr>
            <a:spLocks noGrp="1" noRot="1" noChangeAspect="1" noChangeArrowheads="1" noTextEdit="1"/>
          </p:cNvSpPr>
          <p:nvPr>
            <p:ph type="sldImg"/>
          </p:nvPr>
        </p:nvSpPr>
        <p:spPr>
          <a:ln/>
        </p:spPr>
      </p:sp>
      <p:sp>
        <p:nvSpPr>
          <p:cNvPr id="62467" name="Rectangle 3">
            <a:extLst>
              <a:ext uri="{FF2B5EF4-FFF2-40B4-BE49-F238E27FC236}">
                <a16:creationId xmlns:a16="http://schemas.microsoft.com/office/drawing/2014/main" xmlns="" id="{E3D403B9-14F5-EC43-8BF3-6A38E7AFCEC2}"/>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26391636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51A4C031-EBB4-654D-B137-DE347FF5C0F6}"/>
              </a:ext>
            </a:extLst>
          </p:cNvPr>
          <p:cNvSpPr>
            <a:spLocks noGrp="1" noChangeArrowheads="1"/>
          </p:cNvSpPr>
          <p:nvPr>
            <p:ph type="sldNum" sz="quarter" idx="5"/>
          </p:nvPr>
        </p:nvSpPr>
        <p:spPr>
          <a:ln/>
        </p:spPr>
        <p:txBody>
          <a:bodyPr/>
          <a:lstStyle/>
          <a:p>
            <a:fld id="{884E5AA6-86EC-DA4A-A610-86DA01306F2F}" type="slidenum">
              <a:rPr lang="en-US" altLang="en-US"/>
              <a:pPr/>
              <a:t>41</a:t>
            </a:fld>
            <a:endParaRPr lang="en-US" altLang="en-US"/>
          </a:p>
        </p:txBody>
      </p:sp>
      <p:sp>
        <p:nvSpPr>
          <p:cNvPr id="63490" name="Rectangle 2">
            <a:extLst>
              <a:ext uri="{FF2B5EF4-FFF2-40B4-BE49-F238E27FC236}">
                <a16:creationId xmlns:a16="http://schemas.microsoft.com/office/drawing/2014/main" xmlns="" id="{642D4967-F36C-9347-AE5B-465632881B29}"/>
              </a:ext>
            </a:extLst>
          </p:cNvPr>
          <p:cNvSpPr>
            <a:spLocks noGrp="1" noRot="1" noChangeAspect="1" noChangeArrowheads="1" noTextEdit="1"/>
          </p:cNvSpPr>
          <p:nvPr>
            <p:ph type="sldImg"/>
          </p:nvPr>
        </p:nvSpPr>
        <p:spPr>
          <a:ln/>
        </p:spPr>
      </p:sp>
      <p:sp>
        <p:nvSpPr>
          <p:cNvPr id="63491" name="Rectangle 3">
            <a:extLst>
              <a:ext uri="{FF2B5EF4-FFF2-40B4-BE49-F238E27FC236}">
                <a16:creationId xmlns:a16="http://schemas.microsoft.com/office/drawing/2014/main" xmlns="" id="{B625956D-43F7-2F4F-AC70-CF1689F100B8}"/>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6808656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ACC9A0AA-1022-1B4A-BDE9-7F95377DFF85}"/>
              </a:ext>
            </a:extLst>
          </p:cNvPr>
          <p:cNvSpPr>
            <a:spLocks noGrp="1" noChangeArrowheads="1"/>
          </p:cNvSpPr>
          <p:nvPr>
            <p:ph type="sldNum" sz="quarter" idx="5"/>
          </p:nvPr>
        </p:nvSpPr>
        <p:spPr>
          <a:ln/>
        </p:spPr>
        <p:txBody>
          <a:bodyPr/>
          <a:lstStyle/>
          <a:p>
            <a:fld id="{92F8430E-76D6-314A-9B56-298DC2617F3D}" type="slidenum">
              <a:rPr lang="en-US" altLang="en-US"/>
              <a:pPr/>
              <a:t>42</a:t>
            </a:fld>
            <a:endParaRPr lang="en-US" altLang="en-US"/>
          </a:p>
        </p:txBody>
      </p:sp>
      <p:sp>
        <p:nvSpPr>
          <p:cNvPr id="64514" name="Rectangle 2">
            <a:extLst>
              <a:ext uri="{FF2B5EF4-FFF2-40B4-BE49-F238E27FC236}">
                <a16:creationId xmlns:a16="http://schemas.microsoft.com/office/drawing/2014/main" xmlns="" id="{E5D4353C-0016-B94A-9C74-150D7D0B6963}"/>
              </a:ext>
            </a:extLst>
          </p:cNvPr>
          <p:cNvSpPr>
            <a:spLocks noGrp="1" noRot="1" noChangeAspect="1" noChangeArrowheads="1" noTextEdit="1"/>
          </p:cNvSpPr>
          <p:nvPr>
            <p:ph type="sldImg"/>
          </p:nvPr>
        </p:nvSpPr>
        <p:spPr>
          <a:ln/>
        </p:spPr>
      </p:sp>
      <p:sp>
        <p:nvSpPr>
          <p:cNvPr id="64515" name="Rectangle 3">
            <a:extLst>
              <a:ext uri="{FF2B5EF4-FFF2-40B4-BE49-F238E27FC236}">
                <a16:creationId xmlns:a16="http://schemas.microsoft.com/office/drawing/2014/main" xmlns="" id="{63464179-B979-B144-9D1A-092FBE65C807}"/>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4906469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1EBE36D9-670F-4744-BA4E-455CC973FEAD}"/>
              </a:ext>
            </a:extLst>
          </p:cNvPr>
          <p:cNvSpPr>
            <a:spLocks noGrp="1" noChangeArrowheads="1"/>
          </p:cNvSpPr>
          <p:nvPr>
            <p:ph type="sldNum" sz="quarter" idx="5"/>
          </p:nvPr>
        </p:nvSpPr>
        <p:spPr>
          <a:ln/>
        </p:spPr>
        <p:txBody>
          <a:bodyPr/>
          <a:lstStyle/>
          <a:p>
            <a:fld id="{341F7075-6AAA-274B-80D9-8C9F1B4C115F}" type="slidenum">
              <a:rPr lang="en-US" altLang="en-US"/>
              <a:pPr/>
              <a:t>43</a:t>
            </a:fld>
            <a:endParaRPr lang="en-US" altLang="en-US"/>
          </a:p>
        </p:txBody>
      </p:sp>
      <p:sp>
        <p:nvSpPr>
          <p:cNvPr id="65538" name="Rectangle 2">
            <a:extLst>
              <a:ext uri="{FF2B5EF4-FFF2-40B4-BE49-F238E27FC236}">
                <a16:creationId xmlns:a16="http://schemas.microsoft.com/office/drawing/2014/main" xmlns="" id="{CD4251BE-A969-8D4C-AB9D-E27DA4DB7C42}"/>
              </a:ext>
            </a:extLst>
          </p:cNvPr>
          <p:cNvSpPr>
            <a:spLocks noGrp="1" noRot="1" noChangeAspect="1" noChangeArrowheads="1" noTextEdit="1"/>
          </p:cNvSpPr>
          <p:nvPr>
            <p:ph type="sldImg"/>
          </p:nvPr>
        </p:nvSpPr>
        <p:spPr>
          <a:ln/>
        </p:spPr>
      </p:sp>
      <p:sp>
        <p:nvSpPr>
          <p:cNvPr id="65539" name="Rectangle 3">
            <a:extLst>
              <a:ext uri="{FF2B5EF4-FFF2-40B4-BE49-F238E27FC236}">
                <a16:creationId xmlns:a16="http://schemas.microsoft.com/office/drawing/2014/main" xmlns="" id="{6A617BB2-FFA0-9348-93DC-8BEB7B0CB160}"/>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43539237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5DEB8329-9B18-8745-8B92-2773B4CF0479}"/>
              </a:ext>
            </a:extLst>
          </p:cNvPr>
          <p:cNvSpPr>
            <a:spLocks noGrp="1" noChangeArrowheads="1"/>
          </p:cNvSpPr>
          <p:nvPr>
            <p:ph type="sldNum" sz="quarter" idx="5"/>
          </p:nvPr>
        </p:nvSpPr>
        <p:spPr>
          <a:ln/>
        </p:spPr>
        <p:txBody>
          <a:bodyPr/>
          <a:lstStyle/>
          <a:p>
            <a:fld id="{6C0CB2A5-85D1-094D-A39F-B58A36F8A093}" type="slidenum">
              <a:rPr lang="en-US" altLang="en-US"/>
              <a:pPr/>
              <a:t>44</a:t>
            </a:fld>
            <a:endParaRPr lang="en-US" altLang="en-US"/>
          </a:p>
        </p:txBody>
      </p:sp>
      <p:sp>
        <p:nvSpPr>
          <p:cNvPr id="66562" name="Rectangle 2">
            <a:extLst>
              <a:ext uri="{FF2B5EF4-FFF2-40B4-BE49-F238E27FC236}">
                <a16:creationId xmlns:a16="http://schemas.microsoft.com/office/drawing/2014/main" xmlns="" id="{FCFA08B8-DE97-114C-94DD-56B280738D7B}"/>
              </a:ext>
            </a:extLst>
          </p:cNvPr>
          <p:cNvSpPr>
            <a:spLocks noGrp="1" noRot="1" noChangeAspect="1" noChangeArrowheads="1" noTextEdit="1"/>
          </p:cNvSpPr>
          <p:nvPr>
            <p:ph type="sldImg"/>
          </p:nvPr>
        </p:nvSpPr>
        <p:spPr>
          <a:ln/>
        </p:spPr>
      </p:sp>
      <p:sp>
        <p:nvSpPr>
          <p:cNvPr id="66563" name="Rectangle 3">
            <a:extLst>
              <a:ext uri="{FF2B5EF4-FFF2-40B4-BE49-F238E27FC236}">
                <a16:creationId xmlns:a16="http://schemas.microsoft.com/office/drawing/2014/main" xmlns="" id="{5E1DF15F-B9CA-8A4C-B0A1-C8BE44DE9733}"/>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01922634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9F75016B-1B25-AB42-BB1E-A44C0A2BDAFB}"/>
              </a:ext>
            </a:extLst>
          </p:cNvPr>
          <p:cNvSpPr>
            <a:spLocks noGrp="1" noChangeArrowheads="1"/>
          </p:cNvSpPr>
          <p:nvPr>
            <p:ph type="sldNum" sz="quarter" idx="5"/>
          </p:nvPr>
        </p:nvSpPr>
        <p:spPr>
          <a:ln/>
        </p:spPr>
        <p:txBody>
          <a:bodyPr/>
          <a:lstStyle/>
          <a:p>
            <a:fld id="{667C4825-2427-5B47-BFBE-FA0A6487E5D5}" type="slidenum">
              <a:rPr lang="en-US" altLang="en-US"/>
              <a:pPr/>
              <a:t>45</a:t>
            </a:fld>
            <a:endParaRPr lang="en-US" altLang="en-US"/>
          </a:p>
        </p:txBody>
      </p:sp>
      <p:sp>
        <p:nvSpPr>
          <p:cNvPr id="67586" name="Rectangle 2">
            <a:extLst>
              <a:ext uri="{FF2B5EF4-FFF2-40B4-BE49-F238E27FC236}">
                <a16:creationId xmlns:a16="http://schemas.microsoft.com/office/drawing/2014/main" xmlns="" id="{E8E0BFB6-420F-0B4F-8CC5-1242BF19EFD4}"/>
              </a:ext>
            </a:extLst>
          </p:cNvPr>
          <p:cNvSpPr>
            <a:spLocks noGrp="1" noRot="1" noChangeAspect="1" noChangeArrowheads="1" noTextEdit="1"/>
          </p:cNvSpPr>
          <p:nvPr>
            <p:ph type="sldImg"/>
          </p:nvPr>
        </p:nvSpPr>
        <p:spPr>
          <a:ln/>
        </p:spPr>
      </p:sp>
      <p:sp>
        <p:nvSpPr>
          <p:cNvPr id="67587" name="Rectangle 3">
            <a:extLst>
              <a:ext uri="{FF2B5EF4-FFF2-40B4-BE49-F238E27FC236}">
                <a16:creationId xmlns:a16="http://schemas.microsoft.com/office/drawing/2014/main" xmlns="" id="{4029D6F2-30C6-E74A-8382-3D506B83C693}"/>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70814972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F35FF5BA-7D04-8E4F-90BF-A79E37CBB70D}"/>
              </a:ext>
            </a:extLst>
          </p:cNvPr>
          <p:cNvSpPr>
            <a:spLocks noGrp="1" noChangeArrowheads="1"/>
          </p:cNvSpPr>
          <p:nvPr>
            <p:ph type="sldNum" sz="quarter" idx="5"/>
          </p:nvPr>
        </p:nvSpPr>
        <p:spPr>
          <a:ln/>
        </p:spPr>
        <p:txBody>
          <a:bodyPr/>
          <a:lstStyle/>
          <a:p>
            <a:fld id="{A2772EE2-4BF1-8F4E-95AC-4A606E7B4232}" type="slidenum">
              <a:rPr lang="en-US" altLang="en-US"/>
              <a:pPr/>
              <a:t>46</a:t>
            </a:fld>
            <a:endParaRPr lang="en-US" altLang="en-US"/>
          </a:p>
        </p:txBody>
      </p:sp>
      <p:sp>
        <p:nvSpPr>
          <p:cNvPr id="68610" name="Rectangle 2">
            <a:extLst>
              <a:ext uri="{FF2B5EF4-FFF2-40B4-BE49-F238E27FC236}">
                <a16:creationId xmlns:a16="http://schemas.microsoft.com/office/drawing/2014/main" xmlns="" id="{8270E916-E602-F442-9193-42E2FB9FACC9}"/>
              </a:ext>
            </a:extLst>
          </p:cNvPr>
          <p:cNvSpPr>
            <a:spLocks noGrp="1" noRot="1" noChangeAspect="1" noChangeArrowheads="1" noTextEdit="1"/>
          </p:cNvSpPr>
          <p:nvPr>
            <p:ph type="sldImg"/>
          </p:nvPr>
        </p:nvSpPr>
        <p:spPr>
          <a:ln/>
        </p:spPr>
      </p:sp>
      <p:sp>
        <p:nvSpPr>
          <p:cNvPr id="68611" name="Rectangle 3">
            <a:extLst>
              <a:ext uri="{FF2B5EF4-FFF2-40B4-BE49-F238E27FC236}">
                <a16:creationId xmlns:a16="http://schemas.microsoft.com/office/drawing/2014/main" xmlns="" id="{89FBA4E7-5490-AA40-9C9D-55A4DE28D7EA}"/>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47211164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76027917-5522-F842-93C2-C1359D98F7E0}"/>
              </a:ext>
            </a:extLst>
          </p:cNvPr>
          <p:cNvSpPr>
            <a:spLocks noGrp="1" noChangeArrowheads="1"/>
          </p:cNvSpPr>
          <p:nvPr>
            <p:ph type="sldNum" sz="quarter" idx="5"/>
          </p:nvPr>
        </p:nvSpPr>
        <p:spPr>
          <a:ln/>
        </p:spPr>
        <p:txBody>
          <a:bodyPr/>
          <a:lstStyle/>
          <a:p>
            <a:fld id="{FAFB21A1-516D-2648-BA26-C5499249B3B2}" type="slidenum">
              <a:rPr lang="en-US" altLang="en-US"/>
              <a:pPr/>
              <a:t>47</a:t>
            </a:fld>
            <a:endParaRPr lang="en-US" altLang="en-US"/>
          </a:p>
        </p:txBody>
      </p:sp>
      <p:sp>
        <p:nvSpPr>
          <p:cNvPr id="69634" name="Rectangle 2">
            <a:extLst>
              <a:ext uri="{FF2B5EF4-FFF2-40B4-BE49-F238E27FC236}">
                <a16:creationId xmlns:a16="http://schemas.microsoft.com/office/drawing/2014/main" xmlns="" id="{7D46685D-D70A-3844-9780-9047A88E3165}"/>
              </a:ext>
            </a:extLst>
          </p:cNvPr>
          <p:cNvSpPr>
            <a:spLocks noGrp="1" noRot="1" noChangeAspect="1" noChangeArrowheads="1" noTextEdit="1"/>
          </p:cNvSpPr>
          <p:nvPr>
            <p:ph type="sldImg"/>
          </p:nvPr>
        </p:nvSpPr>
        <p:spPr>
          <a:ln/>
        </p:spPr>
      </p:sp>
      <p:sp>
        <p:nvSpPr>
          <p:cNvPr id="69635" name="Rectangle 3">
            <a:extLst>
              <a:ext uri="{FF2B5EF4-FFF2-40B4-BE49-F238E27FC236}">
                <a16:creationId xmlns:a16="http://schemas.microsoft.com/office/drawing/2014/main" xmlns="" id="{3B4276D8-720D-5B46-A387-639C7DDB849D}"/>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85292571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B701CDE1-5F6E-BD41-9509-8DCF295A67D2}"/>
              </a:ext>
            </a:extLst>
          </p:cNvPr>
          <p:cNvSpPr>
            <a:spLocks noGrp="1" noChangeArrowheads="1"/>
          </p:cNvSpPr>
          <p:nvPr>
            <p:ph type="sldNum" sz="quarter" idx="5"/>
          </p:nvPr>
        </p:nvSpPr>
        <p:spPr>
          <a:ln/>
        </p:spPr>
        <p:txBody>
          <a:bodyPr/>
          <a:lstStyle/>
          <a:p>
            <a:fld id="{2B10DC58-EC40-D84B-89CD-B4858DBF7CB7}" type="slidenum">
              <a:rPr lang="en-US" altLang="en-US"/>
              <a:pPr/>
              <a:t>48</a:t>
            </a:fld>
            <a:endParaRPr lang="en-US" altLang="en-US"/>
          </a:p>
        </p:txBody>
      </p:sp>
      <p:sp>
        <p:nvSpPr>
          <p:cNvPr id="70658" name="Rectangle 2">
            <a:extLst>
              <a:ext uri="{FF2B5EF4-FFF2-40B4-BE49-F238E27FC236}">
                <a16:creationId xmlns:a16="http://schemas.microsoft.com/office/drawing/2014/main" xmlns="" id="{35C1F5E2-1788-6F42-84CF-F85AE858DF92}"/>
              </a:ext>
            </a:extLst>
          </p:cNvPr>
          <p:cNvSpPr>
            <a:spLocks noGrp="1" noRot="1" noChangeAspect="1" noChangeArrowheads="1" noTextEdit="1"/>
          </p:cNvSpPr>
          <p:nvPr>
            <p:ph type="sldImg"/>
          </p:nvPr>
        </p:nvSpPr>
        <p:spPr>
          <a:ln/>
        </p:spPr>
      </p:sp>
      <p:sp>
        <p:nvSpPr>
          <p:cNvPr id="70659" name="Rectangle 3">
            <a:extLst>
              <a:ext uri="{FF2B5EF4-FFF2-40B4-BE49-F238E27FC236}">
                <a16:creationId xmlns:a16="http://schemas.microsoft.com/office/drawing/2014/main" xmlns="" id="{73141FD9-8219-3B49-BA71-F508D6DACBF8}"/>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46692588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xmlns="" id="{C8EEB90E-8AB7-AA4F-A7A4-8202800B71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xmlns="" id="{9A6CE1D8-6122-654E-B764-35BBC9AB6A6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4036" name="Slide Number Placeholder 3">
            <a:extLst>
              <a:ext uri="{FF2B5EF4-FFF2-40B4-BE49-F238E27FC236}">
                <a16:creationId xmlns:a16="http://schemas.microsoft.com/office/drawing/2014/main" xmlns="" id="{298384FF-C555-174B-844E-BD4926AB7EE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89D3B83-428D-D445-BCF9-0B43C34E538C}" type="slidenum">
              <a:rPr lang="en-US" altLang="en-US"/>
              <a:pPr>
                <a:spcBef>
                  <a:spcPct val="0"/>
                </a:spcBef>
              </a:pPr>
              <a:t>62</a:t>
            </a:fld>
            <a:endParaRPr lang="en-US" altLang="en-US"/>
          </a:p>
        </p:txBody>
      </p:sp>
    </p:spTree>
    <p:extLst>
      <p:ext uri="{BB962C8B-B14F-4D97-AF65-F5344CB8AC3E}">
        <p14:creationId xmlns:p14="http://schemas.microsoft.com/office/powerpoint/2010/main" val="165017244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2A2F3D28-F331-7D45-AF74-CC27751F8654}"/>
              </a:ext>
            </a:extLst>
          </p:cNvPr>
          <p:cNvSpPr>
            <a:spLocks noGrp="1" noChangeArrowheads="1"/>
          </p:cNvSpPr>
          <p:nvPr>
            <p:ph type="sldNum" sz="quarter" idx="5"/>
          </p:nvPr>
        </p:nvSpPr>
        <p:spPr>
          <a:ln/>
        </p:spPr>
        <p:txBody>
          <a:bodyPr/>
          <a:lstStyle/>
          <a:p>
            <a:fld id="{AE2E8A17-CC19-D242-B05F-DB9554D7960D}" type="slidenum">
              <a:rPr lang="en-US" altLang="en-US"/>
              <a:pPr/>
              <a:t>70</a:t>
            </a:fld>
            <a:endParaRPr lang="en-US" altLang="en-US"/>
          </a:p>
        </p:txBody>
      </p:sp>
      <p:sp>
        <p:nvSpPr>
          <p:cNvPr id="33794" name="Rectangle 2">
            <a:extLst>
              <a:ext uri="{FF2B5EF4-FFF2-40B4-BE49-F238E27FC236}">
                <a16:creationId xmlns:a16="http://schemas.microsoft.com/office/drawing/2014/main" xmlns="" id="{7D2745C3-66AD-3944-B5EC-7E183A96651A}"/>
              </a:ext>
            </a:extLst>
          </p:cNvPr>
          <p:cNvSpPr>
            <a:spLocks noGrp="1" noRot="1" noChangeAspect="1" noChangeArrowheads="1" noTextEdit="1"/>
          </p:cNvSpPr>
          <p:nvPr>
            <p:ph type="sldImg"/>
          </p:nvPr>
        </p:nvSpPr>
        <p:spPr>
          <a:ln/>
        </p:spPr>
      </p:sp>
      <p:sp>
        <p:nvSpPr>
          <p:cNvPr id="33795" name="Rectangle 3">
            <a:extLst>
              <a:ext uri="{FF2B5EF4-FFF2-40B4-BE49-F238E27FC236}">
                <a16:creationId xmlns:a16="http://schemas.microsoft.com/office/drawing/2014/main" xmlns="" id="{9D55246A-ED21-DA48-BC16-9B78FF1BB132}"/>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422055738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FA2D4DA8-0C85-CB45-9D93-D16E2CB49FBB}"/>
              </a:ext>
            </a:extLst>
          </p:cNvPr>
          <p:cNvSpPr>
            <a:spLocks noGrp="1" noChangeArrowheads="1"/>
          </p:cNvSpPr>
          <p:nvPr>
            <p:ph type="sldNum" sz="quarter" idx="5"/>
          </p:nvPr>
        </p:nvSpPr>
        <p:spPr>
          <a:ln/>
        </p:spPr>
        <p:txBody>
          <a:bodyPr/>
          <a:lstStyle/>
          <a:p>
            <a:fld id="{219D89F9-2C05-5546-B9B4-5AFB4C78ADAE}" type="slidenum">
              <a:rPr lang="en-US" altLang="en-US"/>
              <a:pPr/>
              <a:t>71</a:t>
            </a:fld>
            <a:endParaRPr lang="en-US" altLang="en-US"/>
          </a:p>
        </p:txBody>
      </p:sp>
      <p:sp>
        <p:nvSpPr>
          <p:cNvPr id="71682" name="Rectangle 2">
            <a:extLst>
              <a:ext uri="{FF2B5EF4-FFF2-40B4-BE49-F238E27FC236}">
                <a16:creationId xmlns:a16="http://schemas.microsoft.com/office/drawing/2014/main" xmlns="" id="{A515A24C-C8B0-8C49-A47A-1B0FA6364E22}"/>
              </a:ext>
            </a:extLst>
          </p:cNvPr>
          <p:cNvSpPr>
            <a:spLocks noGrp="1" noRot="1" noChangeAspect="1" noChangeArrowheads="1" noTextEdit="1"/>
          </p:cNvSpPr>
          <p:nvPr>
            <p:ph type="sldImg"/>
          </p:nvPr>
        </p:nvSpPr>
        <p:spPr>
          <a:ln/>
        </p:spPr>
      </p:sp>
      <p:sp>
        <p:nvSpPr>
          <p:cNvPr id="71683" name="Rectangle 3">
            <a:extLst>
              <a:ext uri="{FF2B5EF4-FFF2-40B4-BE49-F238E27FC236}">
                <a16:creationId xmlns:a16="http://schemas.microsoft.com/office/drawing/2014/main" xmlns="" id="{B8A685AE-CC2B-BD40-A821-8EA2FA7B2015}"/>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612083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xmlns=""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xmlns=""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11/18/2019</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862957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67740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xmlns=""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xmlns=""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11/18/2019</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912260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1645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11/18/2019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29198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11/18/2019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5230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11/18/2019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41341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xmlns=""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11/18/2019</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0093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11/18/2019</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xmlns=""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833789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70256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491636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11/18/2019</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331201720"/>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44" r:id="rId6"/>
    <p:sldLayoutId id="2147483739" r:id="rId7"/>
    <p:sldLayoutId id="2147483740" r:id="rId8"/>
    <p:sldLayoutId id="2147483741" r:id="rId9"/>
    <p:sldLayoutId id="2147483742" r:id="rId10"/>
    <p:sldLayoutId id="2147483743"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mOUEC5YXV8U" TargetMode="External"/><Relationship Id="rId2" Type="http://schemas.openxmlformats.org/officeDocument/2006/relationships/hyperlink" Target="https://www.youtube.com/watch?v=rdrKCilEhC0" TargetMode="External"/><Relationship Id="rId1" Type="http://schemas.openxmlformats.org/officeDocument/2006/relationships/slideLayout" Target="../slideLayouts/slideLayout2.xml"/><Relationship Id="rId4" Type="http://schemas.openxmlformats.org/officeDocument/2006/relationships/hyperlink" Target="https://www.youtube.com/watch?v=y6GxIuljT3w" TargetMode="Externa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hyperlink" Target="http://www.abc.net.au/rn/radioeye/stories/2008/2358103.htm"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hyperlink" Target="http://en.wikipedia.org/wiki/Stanley_Milgram" TargetMode="External"/><Relationship Id="rId5" Type="http://schemas.openxmlformats.org/officeDocument/2006/relationships/hyperlink" Target="http://www.nytimes.com/2008/07/01/health/research/01mind.html" TargetMode="External"/><Relationship Id="rId4" Type="http://schemas.openxmlformats.org/officeDocument/2006/relationships/hyperlink" Target="http://www.npr.org/templates/story/story.php?storyId=105310424&amp;ft=1&amp;f=1021" TargetMode="External"/></Relationships>
</file>

<file path=ppt/slides/_rels/slide71.xml.rels><?xml version="1.0" encoding="UTF-8" standalone="yes"?>
<Relationships xmlns="http://schemas.openxmlformats.org/package/2006/relationships"><Relationship Id="rId3" Type="http://schemas.openxmlformats.org/officeDocument/2006/relationships/hyperlink" Target="http://www.livevideo.com/video/7CB9CBD939C648519A52B18224199D3F/milgram-experiment.aspx" TargetMode="External"/><Relationship Id="rId7" Type="http://schemas.openxmlformats.org/officeDocument/2006/relationships/hyperlink" Target="http://derrenbrownart.com/blog/?p=2102"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hyperlink" Target="http://www.youtube.com/watch?v=y6GxIuljT3w" TargetMode="External"/><Relationship Id="rId5" Type="http://schemas.openxmlformats.org/officeDocument/2006/relationships/hyperlink" Target="http://www.youtube.com/watch?v=Yn5Dj-mK8H8" TargetMode="External"/><Relationship Id="rId4" Type="http://schemas.openxmlformats.org/officeDocument/2006/relationships/hyperlink" Target="http://www.youtube.com/watch?v=qoUF5qZnI-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B3105BA8-CC85-4C03-85F1-C3636A1383C6}"/>
              </a:ext>
            </a:extLst>
          </p:cNvPr>
          <p:cNvPicPr>
            <a:picLocks noChangeAspect="1"/>
          </p:cNvPicPr>
          <p:nvPr/>
        </p:nvPicPr>
        <p:blipFill rotWithShape="1">
          <a:blip r:embed="rId2"/>
          <a:srcRect t="14500" b="29367"/>
          <a:stretch/>
        </p:blipFill>
        <p:spPr>
          <a:xfrm>
            <a:off x="-1" y="10"/>
            <a:ext cx="12192000" cy="4551026"/>
          </a:xfrm>
          <a:prstGeom prst="rect">
            <a:avLst/>
          </a:prstGeom>
        </p:spPr>
      </p:pic>
      <p:sp>
        <p:nvSpPr>
          <p:cNvPr id="16" name="Rectangle 15">
            <a:extLst>
              <a:ext uri="{FF2B5EF4-FFF2-40B4-BE49-F238E27FC236}">
                <a16:creationId xmlns:a16="http://schemas.microsoft.com/office/drawing/2014/main" xmlns="" id="{2644B391-9BFE-445C-A9EC-F544BB85FB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530074"/>
            <a:ext cx="12192000" cy="2327925"/>
          </a:xfrm>
          <a:prstGeom prst="rect">
            <a:avLst/>
          </a:prstGeom>
          <a:solidFill>
            <a:schemeClr val="bg1">
              <a:lumMod val="75000"/>
              <a:lumOff val="25000"/>
            </a:schemeClr>
          </a:solidFill>
          <a:ln w="6350" cap="sq" cmpd="sng" algn="ctr">
            <a:noFill/>
            <a:prstDash val="solid"/>
            <a:miter lim="800000"/>
          </a:ln>
          <a:effectLst/>
        </p:spPr>
      </p:sp>
      <p:sp>
        <p:nvSpPr>
          <p:cNvPr id="18" name="Rectangle 17">
            <a:extLst>
              <a:ext uri="{FF2B5EF4-FFF2-40B4-BE49-F238E27FC236}">
                <a16:creationId xmlns:a16="http://schemas.microsoft.com/office/drawing/2014/main" xmlns="" id="{80F26E69-87D9-4655-AE7B-280A87AA3C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6116" y="4692768"/>
            <a:ext cx="11859768" cy="2002536"/>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xmlns="" id="{0515AAEF-712E-A34A-919D-B0ABE5BA7B25}"/>
              </a:ext>
            </a:extLst>
          </p:cNvPr>
          <p:cNvSpPr>
            <a:spLocks noGrp="1"/>
          </p:cNvSpPr>
          <p:nvPr>
            <p:ph type="ctrTitle"/>
          </p:nvPr>
        </p:nvSpPr>
        <p:spPr>
          <a:xfrm>
            <a:off x="372723" y="4956811"/>
            <a:ext cx="11439414" cy="897439"/>
          </a:xfrm>
        </p:spPr>
        <p:txBody>
          <a:bodyPr>
            <a:normAutofit/>
          </a:bodyPr>
          <a:lstStyle/>
          <a:p>
            <a:r>
              <a:rPr lang="en-US" sz="2100">
                <a:solidFill>
                  <a:schemeClr val="tx1"/>
                </a:solidFill>
              </a:rPr>
              <a:t>The</a:t>
            </a:r>
            <a:br>
              <a:rPr lang="en-US" sz="2100">
                <a:solidFill>
                  <a:schemeClr val="tx1"/>
                </a:solidFill>
              </a:rPr>
            </a:br>
            <a:r>
              <a:rPr lang="en-US" sz="2100">
                <a:solidFill>
                  <a:schemeClr val="tx1"/>
                </a:solidFill>
              </a:rPr>
              <a:t>Milgram </a:t>
            </a:r>
            <a:br>
              <a:rPr lang="en-US" sz="2100">
                <a:solidFill>
                  <a:schemeClr val="tx1"/>
                </a:solidFill>
              </a:rPr>
            </a:br>
            <a:r>
              <a:rPr lang="en-US" sz="2100">
                <a:solidFill>
                  <a:schemeClr val="tx1"/>
                </a:solidFill>
              </a:rPr>
              <a:t>experiment</a:t>
            </a:r>
          </a:p>
        </p:txBody>
      </p:sp>
      <p:sp>
        <p:nvSpPr>
          <p:cNvPr id="3" name="Subtitle 2">
            <a:extLst>
              <a:ext uri="{FF2B5EF4-FFF2-40B4-BE49-F238E27FC236}">
                <a16:creationId xmlns:a16="http://schemas.microsoft.com/office/drawing/2014/main" xmlns="" id="{DB32B312-7469-5548-B305-099E899BC0F0}"/>
              </a:ext>
            </a:extLst>
          </p:cNvPr>
          <p:cNvSpPr>
            <a:spLocks noGrp="1"/>
          </p:cNvSpPr>
          <p:nvPr>
            <p:ph type="subTitle" idx="1"/>
          </p:nvPr>
        </p:nvSpPr>
        <p:spPr>
          <a:xfrm>
            <a:off x="764275" y="5783001"/>
            <a:ext cx="10656310" cy="425961"/>
          </a:xfrm>
        </p:spPr>
        <p:txBody>
          <a:bodyPr>
            <a:normAutofit/>
          </a:bodyPr>
          <a:lstStyle/>
          <a:p>
            <a:pPr>
              <a:spcAft>
                <a:spcPts val="600"/>
              </a:spcAft>
            </a:pPr>
            <a:r>
              <a:rPr lang="en-US" dirty="0">
                <a:solidFill>
                  <a:schemeClr val="tx1"/>
                </a:solidFill>
              </a:rPr>
              <a:t>Dr Caroline Jawad 2019</a:t>
            </a:r>
            <a:endParaRPr lang="en-US">
              <a:solidFill>
                <a:schemeClr val="tx1"/>
              </a:solidFill>
            </a:endParaRPr>
          </a:p>
        </p:txBody>
      </p:sp>
    </p:spTree>
    <p:extLst>
      <p:ext uri="{BB962C8B-B14F-4D97-AF65-F5344CB8AC3E}">
        <p14:creationId xmlns:p14="http://schemas.microsoft.com/office/powerpoint/2010/main" val="125958726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065FAA58-0EDC-412F-A5F8-01968BE605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0DBA80B1-3B69-49C0-8AC9-716ABA57F5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56197" y="643464"/>
            <a:ext cx="4143830" cy="5566305"/>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76" name="Rectangle 75">
            <a:extLst>
              <a:ext uri="{FF2B5EF4-FFF2-40B4-BE49-F238E27FC236}">
                <a16:creationId xmlns:a16="http://schemas.microsoft.com/office/drawing/2014/main" xmlns="" id="{047E1103-B264-49BE-BC2A-F4E40BD33B4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3074" name="Rectangle 2">
            <a:extLst>
              <a:ext uri="{FF2B5EF4-FFF2-40B4-BE49-F238E27FC236}">
                <a16:creationId xmlns:a16="http://schemas.microsoft.com/office/drawing/2014/main" xmlns="" id="{D8D8F993-555A-7245-92A9-FAD52D4AF61E}"/>
              </a:ext>
            </a:extLst>
          </p:cNvPr>
          <p:cNvSpPr>
            <a:spLocks noGrp="1" noChangeArrowheads="1"/>
          </p:cNvSpPr>
          <p:nvPr>
            <p:ph type="title"/>
          </p:nvPr>
        </p:nvSpPr>
        <p:spPr>
          <a:xfrm>
            <a:off x="983887" y="1185059"/>
            <a:ext cx="3491832" cy="4487882"/>
          </a:xfrm>
        </p:spPr>
        <p:txBody>
          <a:bodyPr>
            <a:normAutofit/>
          </a:bodyPr>
          <a:lstStyle/>
          <a:p>
            <a:pPr algn="ctr"/>
            <a:r>
              <a:rPr lang="en-US" altLang="en-US" sz="4400">
                <a:solidFill>
                  <a:srgbClr val="FFFFFF"/>
                </a:solidFill>
              </a:rPr>
              <a:t>Experimental Question</a:t>
            </a:r>
          </a:p>
        </p:txBody>
      </p:sp>
      <p:sp>
        <p:nvSpPr>
          <p:cNvPr id="78" name="Rectangle 77">
            <a:extLst>
              <a:ext uri="{FF2B5EF4-FFF2-40B4-BE49-F238E27FC236}">
                <a16:creationId xmlns:a16="http://schemas.microsoft.com/office/drawing/2014/main" xmlns="" id="{52DA11B6-B538-4624-9628-98B823D761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43494" y="276008"/>
            <a:ext cx="6463060"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xmlns="" id="{CFB1CB5B-67A5-45DB-B8E1-7A09A642E3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075" name="Rectangle 3">
            <a:extLst>
              <a:ext uri="{FF2B5EF4-FFF2-40B4-BE49-F238E27FC236}">
                <a16:creationId xmlns:a16="http://schemas.microsoft.com/office/drawing/2014/main" xmlns="" id="{59CFB271-3AE3-8D40-B006-C19ADB962EAD}"/>
              </a:ext>
            </a:extLst>
          </p:cNvPr>
          <p:cNvSpPr>
            <a:spLocks noGrp="1" noChangeArrowheads="1"/>
          </p:cNvSpPr>
          <p:nvPr>
            <p:ph type="body" idx="1"/>
          </p:nvPr>
        </p:nvSpPr>
        <p:spPr>
          <a:xfrm>
            <a:off x="6096000" y="936416"/>
            <a:ext cx="5178168" cy="4985169"/>
          </a:xfrm>
        </p:spPr>
        <p:txBody>
          <a:bodyPr anchor="ctr">
            <a:normAutofit/>
          </a:bodyPr>
          <a:lstStyle/>
          <a:p>
            <a:r>
              <a:rPr lang="en-US" altLang="en-US" sz="2000"/>
              <a:t>Under what conditions will people carry out the commands of an authority figure and when will they refuse to obey?</a:t>
            </a:r>
          </a:p>
          <a:p>
            <a:pPr lvl="1"/>
            <a:r>
              <a:rPr lang="en-US" altLang="en-US" sz="2000"/>
              <a:t>Milgram, S. (1963).  Behavioral Study of Obedience.  Journal of Abnormal and Social Psychology, 67, 371-378.</a:t>
            </a:r>
          </a:p>
          <a:p>
            <a:pPr lvl="1"/>
            <a:r>
              <a:rPr lang="en-US" altLang="en-US" sz="2000"/>
              <a:t>Milgram, S. (1965).  Some conditions of obedience and disobedience to authority.  Human Relations, 18, 57-76</a:t>
            </a:r>
          </a:p>
        </p:txBody>
      </p:sp>
    </p:spTree>
    <p:extLst>
      <p:ext uri="{BB962C8B-B14F-4D97-AF65-F5344CB8AC3E}">
        <p14:creationId xmlns:p14="http://schemas.microsoft.com/office/powerpoint/2010/main" val="4007220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5890DB48-571F-4555-8C4A-ADE03C0A6B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6386" name="Title 1">
            <a:extLst>
              <a:ext uri="{FF2B5EF4-FFF2-40B4-BE49-F238E27FC236}">
                <a16:creationId xmlns:a16="http://schemas.microsoft.com/office/drawing/2014/main" xmlns="" id="{72AC09F5-2D68-7248-BC6F-8FA319D7E297}"/>
              </a:ext>
            </a:extLst>
          </p:cNvPr>
          <p:cNvSpPr>
            <a:spLocks noGrp="1"/>
          </p:cNvSpPr>
          <p:nvPr>
            <p:ph type="title"/>
          </p:nvPr>
        </p:nvSpPr>
        <p:spPr>
          <a:xfrm>
            <a:off x="644884" y="1168400"/>
            <a:ext cx="3270624" cy="4521200"/>
          </a:xfrm>
        </p:spPr>
        <p:txBody>
          <a:bodyPr>
            <a:normAutofit/>
          </a:bodyPr>
          <a:lstStyle/>
          <a:p>
            <a:pPr eaLnBrk="1" hangingPunct="1"/>
            <a:r>
              <a:rPr lang="en-US" altLang="en-US" sz="4000" dirty="0">
                <a:solidFill>
                  <a:schemeClr val="tx1"/>
                </a:solidFill>
              </a:rPr>
              <a:t>Introduction</a:t>
            </a:r>
            <a:br>
              <a:rPr lang="en-US" altLang="en-US" sz="4000" dirty="0">
                <a:solidFill>
                  <a:schemeClr val="tx1"/>
                </a:solidFill>
              </a:rPr>
            </a:br>
            <a:endParaRPr lang="en-US" altLang="en-US" sz="4000" dirty="0">
              <a:solidFill>
                <a:schemeClr val="tx1"/>
              </a:solidFill>
            </a:endParaRPr>
          </a:p>
        </p:txBody>
      </p:sp>
      <p:sp>
        <p:nvSpPr>
          <p:cNvPr id="74" name="Rectangle 73">
            <a:extLst>
              <a:ext uri="{FF2B5EF4-FFF2-40B4-BE49-F238E27FC236}">
                <a16:creationId xmlns:a16="http://schemas.microsoft.com/office/drawing/2014/main" xmlns="" id="{C0A3D0E9-F0EC-4889-8704-20D62BD71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25568" y="0"/>
            <a:ext cx="7966432" cy="6858000"/>
          </a:xfrm>
          <a:prstGeom prst="rect">
            <a:avLst/>
          </a:prstGeom>
          <a:solidFill>
            <a:schemeClr val="accent1"/>
          </a:solidFill>
          <a:ln w="6350" cap="sq" cmpd="sng" algn="ctr">
            <a:noFill/>
            <a:prstDash val="solid"/>
            <a:miter lim="800000"/>
          </a:ln>
          <a:effectLst/>
        </p:spPr>
        <p:style>
          <a:lnRef idx="0">
            <a:scrgbClr r="0" g="0" b="0"/>
          </a:lnRef>
          <a:fillRef idx="1002">
            <a:schemeClr val="lt1"/>
          </a:fillRef>
          <a:effectRef idx="0">
            <a:scrgbClr r="0" g="0" b="0"/>
          </a:effectRef>
          <a:fontRef idx="major"/>
        </p:style>
      </p:sp>
      <p:sp>
        <p:nvSpPr>
          <p:cNvPr id="76" name="Rectangle 75">
            <a:extLst>
              <a:ext uri="{FF2B5EF4-FFF2-40B4-BE49-F238E27FC236}">
                <a16:creationId xmlns:a16="http://schemas.microsoft.com/office/drawing/2014/main" xmlns="" id="{F736D679-B037-43B8-A67C-D8D491F7AA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70451" y="643468"/>
            <a:ext cx="6676665" cy="5571064"/>
          </a:xfrm>
          <a:prstGeom prst="rect">
            <a:avLst/>
          </a:prstGeom>
          <a:solidFill>
            <a:srgbClr val="FFFFFF"/>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xmlns="" id="{D45DD412-4B8E-4F4E-8164-15667C4EA2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53520" y="726948"/>
            <a:ext cx="6510528" cy="5404104"/>
          </a:xfrm>
          <a:prstGeom prst="rect">
            <a:avLst/>
          </a:prstGeom>
          <a:solidFill>
            <a:schemeClr val="tx1">
              <a:lumMod val="85000"/>
              <a:lumOff val="15000"/>
            </a:schemeClr>
          </a:solidFill>
          <a:ln cap="sq">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7" name="Content Placeholder 2">
            <a:extLst>
              <a:ext uri="{FF2B5EF4-FFF2-40B4-BE49-F238E27FC236}">
                <a16:creationId xmlns:a16="http://schemas.microsoft.com/office/drawing/2014/main" xmlns="" id="{9C74F25F-3C65-1A4C-9DC8-B20B5CD1521D}"/>
              </a:ext>
            </a:extLst>
          </p:cNvPr>
          <p:cNvSpPr>
            <a:spLocks noGrp="1"/>
          </p:cNvSpPr>
          <p:nvPr>
            <p:ph sz="quarter" idx="1"/>
          </p:nvPr>
        </p:nvSpPr>
        <p:spPr>
          <a:xfrm>
            <a:off x="5596986" y="1364328"/>
            <a:ext cx="5223595" cy="4123257"/>
          </a:xfrm>
        </p:spPr>
        <p:txBody>
          <a:bodyPr anchor="ctr">
            <a:normAutofit/>
          </a:bodyPr>
          <a:lstStyle/>
          <a:p>
            <a:pPr eaLnBrk="1" hangingPunct="1"/>
            <a:r>
              <a:rPr lang="en-US" altLang="en-US" sz="2000">
                <a:solidFill>
                  <a:schemeClr val="bg1"/>
                </a:solidFill>
              </a:rPr>
              <a:t>Stanley Milgram – Yale University psychologist</a:t>
            </a:r>
          </a:p>
          <a:p>
            <a:pPr eaLnBrk="1" hangingPunct="1"/>
            <a:r>
              <a:rPr lang="en-US" altLang="en-US" sz="2000">
                <a:solidFill>
                  <a:schemeClr val="bg1"/>
                </a:solidFill>
              </a:rPr>
              <a:t>Experiments began in July 1961 (Three months after the trial of Adolf Eichmann in Jerusalem)</a:t>
            </a:r>
          </a:p>
          <a:p>
            <a:pPr eaLnBrk="1" hangingPunct="1"/>
            <a:r>
              <a:rPr lang="en-US" altLang="en-US" sz="2000">
                <a:solidFill>
                  <a:schemeClr val="bg1"/>
                </a:solidFill>
              </a:rPr>
              <a:t>Milgram wanted to answer the question: “Could it be that Eichmann and his million accomplices in the Holocaust were just following orders?  Could we call them all accomplices?”</a:t>
            </a:r>
          </a:p>
        </p:txBody>
      </p:sp>
      <p:pic>
        <p:nvPicPr>
          <p:cNvPr id="9" name="Picture 2">
            <a:extLst>
              <a:ext uri="{FF2B5EF4-FFF2-40B4-BE49-F238E27FC236}">
                <a16:creationId xmlns:a16="http://schemas.microsoft.com/office/drawing/2014/main" xmlns="" id="{E1AF4FF1-FFF0-8841-8FD6-11D36C1BAC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3552" y="3425956"/>
            <a:ext cx="1455738"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753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xmlns="" id="{1E94681D-2A4C-4A8D-B9B5-31D440D032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xmlns="" id="{FB65ABA3-820C-4D75-9437-9EFA1ADFE1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77" name="Rectangle 76">
            <a:extLst>
              <a:ext uri="{FF2B5EF4-FFF2-40B4-BE49-F238E27FC236}">
                <a16:creationId xmlns:a16="http://schemas.microsoft.com/office/drawing/2014/main" xmlns="" id="{036BF2FB-90D8-48DB-BD34-D040CDCFF2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79" name="Rectangle 78">
            <a:extLst>
              <a:ext uri="{FF2B5EF4-FFF2-40B4-BE49-F238E27FC236}">
                <a16:creationId xmlns:a16="http://schemas.microsoft.com/office/drawing/2014/main" xmlns="" id="{D5851415-CF4E-4C41-9E36-04E444B517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xmlns="" id="{4B516B89-DEA0-4832-8C56-F048168DAD8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17646" y="413053"/>
            <a:ext cx="8212114" cy="6064596"/>
          </a:xfrm>
          <a:prstGeom prst="rect">
            <a:avLst/>
          </a:prstGeom>
          <a:solidFill>
            <a:srgbClr val="FFFFFF"/>
          </a:solidFill>
          <a:ln w="6350" cap="sq" cmpd="sng" algn="ctr">
            <a:solidFill>
              <a:schemeClr val="tx1">
                <a:lumMod val="75000"/>
                <a:lumOff val="25000"/>
              </a:schemeClr>
            </a:solidFill>
            <a:prstDash val="solid"/>
            <a:miter lim="800000"/>
          </a:ln>
          <a:effectLst/>
        </p:spPr>
      </p:sp>
      <p:pic>
        <p:nvPicPr>
          <p:cNvPr id="18436" name="Picture 2">
            <a:extLst>
              <a:ext uri="{FF2B5EF4-FFF2-40B4-BE49-F238E27FC236}">
                <a16:creationId xmlns:a16="http://schemas.microsoft.com/office/drawing/2014/main" xmlns="" id="{355B1E4A-9398-0D43-B21C-217209D31915}"/>
              </a:ext>
            </a:extLst>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l="1014" r="-1" b="-1"/>
          <a:stretch/>
        </p:blipFill>
        <p:spPr>
          <a:xfrm>
            <a:off x="582639" y="578707"/>
            <a:ext cx="7882128" cy="5733288"/>
          </a:xfrm>
          <a:prstGeom prst="rect">
            <a:avLst/>
          </a:prstGeom>
          <a:noFill/>
        </p:spPr>
      </p:pic>
      <p:sp>
        <p:nvSpPr>
          <p:cNvPr id="83" name="Rectangle 82">
            <a:extLst>
              <a:ext uri="{FF2B5EF4-FFF2-40B4-BE49-F238E27FC236}">
                <a16:creationId xmlns:a16="http://schemas.microsoft.com/office/drawing/2014/main" xmlns="" id="{3EA2D33E-BAA2-467B-80B0-8887D9A99F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020386" y="237744"/>
            <a:ext cx="2926080"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 name="Rectangle 84">
            <a:extLst>
              <a:ext uri="{FF2B5EF4-FFF2-40B4-BE49-F238E27FC236}">
                <a16:creationId xmlns:a16="http://schemas.microsoft.com/office/drawing/2014/main" xmlns="" id="{6067C508-2065-42E3-98D2-F3A9B8339B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184978" y="402336"/>
            <a:ext cx="2596896" cy="605332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Title 1">
            <a:extLst>
              <a:ext uri="{FF2B5EF4-FFF2-40B4-BE49-F238E27FC236}">
                <a16:creationId xmlns:a16="http://schemas.microsoft.com/office/drawing/2014/main" xmlns="" id="{EA29AB6C-3C9E-334D-8B02-99D8F211D2BD}"/>
              </a:ext>
            </a:extLst>
          </p:cNvPr>
          <p:cNvSpPr>
            <a:spLocks noGrp="1"/>
          </p:cNvSpPr>
          <p:nvPr>
            <p:ph type="title"/>
          </p:nvPr>
        </p:nvSpPr>
        <p:spPr>
          <a:xfrm>
            <a:off x="9321801" y="612843"/>
            <a:ext cx="2312480" cy="1499738"/>
          </a:xfrm>
        </p:spPr>
        <p:txBody>
          <a:bodyPr vert="horz" lIns="91440" tIns="45720" rIns="91440" bIns="45720" rtlCol="0" anchor="b">
            <a:normAutofit/>
          </a:bodyPr>
          <a:lstStyle/>
          <a:p>
            <a:pPr>
              <a:lnSpc>
                <a:spcPct val="90000"/>
              </a:lnSpc>
            </a:pPr>
            <a:r>
              <a:rPr lang="en-US" altLang="en-US" sz="2800">
                <a:solidFill>
                  <a:schemeClr val="tx1">
                    <a:lumMod val="85000"/>
                    <a:lumOff val="15000"/>
                  </a:schemeClr>
                </a:solidFill>
              </a:rPr>
              <a:t>Eichmann in Jerusalem court.</a:t>
            </a:r>
          </a:p>
        </p:txBody>
      </p:sp>
      <p:sp>
        <p:nvSpPr>
          <p:cNvPr id="18435" name="Text Placeholder 3">
            <a:extLst>
              <a:ext uri="{FF2B5EF4-FFF2-40B4-BE49-F238E27FC236}">
                <a16:creationId xmlns:a16="http://schemas.microsoft.com/office/drawing/2014/main" xmlns="" id="{DD79B22C-FC0C-664F-8563-899C7B705D0D}"/>
              </a:ext>
            </a:extLst>
          </p:cNvPr>
          <p:cNvSpPr>
            <a:spLocks noGrp="1"/>
          </p:cNvSpPr>
          <p:nvPr>
            <p:ph type="body" sz="half" idx="2"/>
          </p:nvPr>
        </p:nvSpPr>
        <p:spPr>
          <a:xfrm>
            <a:off x="9321801" y="2149813"/>
            <a:ext cx="2312479" cy="4046706"/>
          </a:xfrm>
        </p:spPr>
        <p:txBody>
          <a:bodyPr vert="horz" lIns="91440" tIns="45720" rIns="91440" bIns="45720" rtlCol="0">
            <a:normAutofit/>
          </a:bodyPr>
          <a:lstStyle/>
          <a:p>
            <a:pPr indent="-182880">
              <a:lnSpc>
                <a:spcPct val="100000"/>
              </a:lnSpc>
              <a:buFont typeface="Garamond" pitchFamily="18" charset="0"/>
              <a:buChar char="◦"/>
            </a:pPr>
            <a:r>
              <a:rPr lang="en-US" altLang="en-US" sz="1400">
                <a:solidFill>
                  <a:schemeClr val="tx1">
                    <a:lumMod val="85000"/>
                    <a:lumOff val="15000"/>
                  </a:schemeClr>
                </a:solidFill>
              </a:rPr>
              <a:t>“The Architect of the Holocaust”</a:t>
            </a:r>
          </a:p>
          <a:p>
            <a:pPr indent="-182880">
              <a:lnSpc>
                <a:spcPct val="100000"/>
              </a:lnSpc>
              <a:buFont typeface="Garamond" pitchFamily="18" charset="0"/>
              <a:buChar char="◦"/>
            </a:pPr>
            <a:r>
              <a:rPr lang="en-US" altLang="en-US" sz="1400">
                <a:solidFill>
                  <a:schemeClr val="tx1">
                    <a:lumMod val="85000"/>
                    <a:lumOff val="15000"/>
                  </a:schemeClr>
                </a:solidFill>
              </a:rPr>
              <a:t>Transportation Administrator to the Final  Solution</a:t>
            </a:r>
          </a:p>
          <a:p>
            <a:pPr indent="-182880">
              <a:lnSpc>
                <a:spcPct val="100000"/>
              </a:lnSpc>
              <a:buFont typeface="Garamond" pitchFamily="18" charset="0"/>
              <a:buChar char="◦"/>
            </a:pPr>
            <a:r>
              <a:rPr lang="en-US" altLang="en-US" sz="1400">
                <a:solidFill>
                  <a:schemeClr val="tx1">
                    <a:lumMod val="85000"/>
                    <a:lumOff val="15000"/>
                  </a:schemeClr>
                </a:solidFill>
              </a:rPr>
              <a:t>Managed all trains to transport Jews to ghettos and killing centers</a:t>
            </a:r>
          </a:p>
          <a:p>
            <a:pPr indent="-182880">
              <a:lnSpc>
                <a:spcPct val="100000"/>
              </a:lnSpc>
              <a:buFont typeface="Garamond" pitchFamily="18" charset="0"/>
              <a:buChar char="◦"/>
            </a:pPr>
            <a:r>
              <a:rPr lang="en-US" altLang="en-US" sz="1400">
                <a:solidFill>
                  <a:schemeClr val="tx1">
                    <a:lumMod val="85000"/>
                    <a:lumOff val="15000"/>
                  </a:schemeClr>
                </a:solidFill>
              </a:rPr>
              <a:t>1944 – Sent 430,000 Hungarians to gas chambers after the Final Solution was halted</a:t>
            </a:r>
          </a:p>
          <a:p>
            <a:pPr indent="-182880">
              <a:lnSpc>
                <a:spcPct val="100000"/>
              </a:lnSpc>
              <a:buFont typeface="Garamond" pitchFamily="18" charset="0"/>
              <a:buChar char="◦"/>
            </a:pPr>
            <a:r>
              <a:rPr lang="en-US" altLang="en-US" sz="1400">
                <a:solidFill>
                  <a:schemeClr val="tx1">
                    <a:lumMod val="85000"/>
                    <a:lumOff val="15000"/>
                  </a:schemeClr>
                </a:solidFill>
              </a:rPr>
              <a:t>Fled to Argentina</a:t>
            </a:r>
          </a:p>
          <a:p>
            <a:pPr indent="-182880">
              <a:lnSpc>
                <a:spcPct val="100000"/>
              </a:lnSpc>
              <a:buFont typeface="Garamond" pitchFamily="18" charset="0"/>
              <a:buChar char="◦"/>
            </a:pPr>
            <a:r>
              <a:rPr lang="en-US" altLang="en-US" sz="1400">
                <a:solidFill>
                  <a:schemeClr val="tx1">
                    <a:lumMod val="85000"/>
                    <a:lumOff val="15000"/>
                  </a:schemeClr>
                </a:solidFill>
              </a:rPr>
              <a:t>Captured in 1960</a:t>
            </a:r>
          </a:p>
          <a:p>
            <a:pPr indent="-182880">
              <a:lnSpc>
                <a:spcPct val="100000"/>
              </a:lnSpc>
              <a:buFont typeface="Garamond" pitchFamily="18" charset="0"/>
              <a:buChar char="◦"/>
            </a:pPr>
            <a:r>
              <a:rPr lang="en-US" altLang="en-US" sz="1400">
                <a:solidFill>
                  <a:schemeClr val="tx1">
                    <a:lumMod val="85000"/>
                    <a:lumOff val="15000"/>
                  </a:schemeClr>
                </a:solidFill>
              </a:rPr>
              <a:t>Hanged in 1962</a:t>
            </a:r>
          </a:p>
          <a:p>
            <a:pPr indent="-182880">
              <a:lnSpc>
                <a:spcPct val="100000"/>
              </a:lnSpc>
              <a:buFont typeface="Garamond" pitchFamily="18" charset="0"/>
              <a:buChar char="◦"/>
            </a:pPr>
            <a:endParaRPr lang="en-US" altLang="en-US" sz="1400">
              <a:solidFill>
                <a:schemeClr val="tx1">
                  <a:lumMod val="85000"/>
                  <a:lumOff val="15000"/>
                </a:schemeClr>
              </a:solidFill>
            </a:endParaRPr>
          </a:p>
        </p:txBody>
      </p:sp>
    </p:spTree>
    <p:extLst>
      <p:ext uri="{BB962C8B-B14F-4D97-AF65-F5344CB8AC3E}">
        <p14:creationId xmlns:p14="http://schemas.microsoft.com/office/powerpoint/2010/main" val="1272995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A2AD6B69-E0A0-476D-9EE1-6B69F04C59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xmlns="" id="{16BE10A1-AD5F-4AB3-8A94-41D62B494A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5" name="Title 4">
            <a:extLst>
              <a:ext uri="{FF2B5EF4-FFF2-40B4-BE49-F238E27FC236}">
                <a16:creationId xmlns:a16="http://schemas.microsoft.com/office/drawing/2014/main" xmlns="" id="{665F361E-436D-7C4A-9B9D-DF9BB3B181E9}"/>
              </a:ext>
            </a:extLst>
          </p:cNvPr>
          <p:cNvSpPr>
            <a:spLocks noGrp="1"/>
          </p:cNvSpPr>
          <p:nvPr>
            <p:ph type="title"/>
          </p:nvPr>
        </p:nvSpPr>
        <p:spPr>
          <a:xfrm>
            <a:off x="573409" y="559477"/>
            <a:ext cx="3765200" cy="5709931"/>
          </a:xfrm>
        </p:spPr>
        <p:txBody>
          <a:bodyPr>
            <a:normAutofit/>
          </a:bodyPr>
          <a:lstStyle/>
          <a:p>
            <a:pPr algn="ctr"/>
            <a:r>
              <a:rPr lang="en-US" dirty="0"/>
              <a:t>The Experiment Roles</a:t>
            </a:r>
          </a:p>
        </p:txBody>
      </p:sp>
      <p:sp>
        <p:nvSpPr>
          <p:cNvPr id="17" name="Rectangle 16">
            <a:extLst>
              <a:ext uri="{FF2B5EF4-FFF2-40B4-BE49-F238E27FC236}">
                <a16:creationId xmlns:a16="http://schemas.microsoft.com/office/drawing/2014/main" xmlns="" id="{5684BFFE-6A90-4311-ACD5-B34177D4646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8" name="Content Placeholder 5">
            <a:extLst>
              <a:ext uri="{FF2B5EF4-FFF2-40B4-BE49-F238E27FC236}">
                <a16:creationId xmlns:a16="http://schemas.microsoft.com/office/drawing/2014/main" xmlns="" id="{7B197B51-BEA8-48FE-AD49-A85128A212B7}"/>
              </a:ext>
            </a:extLst>
          </p:cNvPr>
          <p:cNvGraphicFramePr>
            <a:graphicFrameLocks noGrp="1"/>
          </p:cNvGraphicFramePr>
          <p:nvPr>
            <p:ph idx="1"/>
            <p:extLst>
              <p:ext uri="{D42A27DB-BD31-4B8C-83A1-F6EECF244321}">
                <p14:modId xmlns:p14="http://schemas.microsoft.com/office/powerpoint/2010/main" val="119954396"/>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6653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xmlns="" id="{9043D394-1C3C-0F43-B5C1-B8C5C53E344D}"/>
              </a:ext>
            </a:extLst>
          </p:cNvPr>
          <p:cNvSpPr>
            <a:spLocks noGrp="1"/>
          </p:cNvSpPr>
          <p:nvPr>
            <p:ph type="title"/>
          </p:nvPr>
        </p:nvSpPr>
        <p:spPr>
          <a:xfrm>
            <a:off x="573409" y="559477"/>
            <a:ext cx="3765200" cy="5709931"/>
          </a:xfrm>
        </p:spPr>
        <p:txBody>
          <a:bodyPr>
            <a:normAutofit/>
          </a:bodyPr>
          <a:lstStyle/>
          <a:p>
            <a:pPr algn="ctr" eaLnBrk="1" hangingPunct="1"/>
            <a:r>
              <a:rPr lang="en-US" altLang="en-US"/>
              <a:t>The “Learner’s” Response</a:t>
            </a:r>
          </a:p>
        </p:txBody>
      </p:sp>
      <p:graphicFrame>
        <p:nvGraphicFramePr>
          <p:cNvPr id="32773" name="Content Placeholder 2">
            <a:extLst>
              <a:ext uri="{FF2B5EF4-FFF2-40B4-BE49-F238E27FC236}">
                <a16:creationId xmlns:a16="http://schemas.microsoft.com/office/drawing/2014/main" xmlns="" id="{82FE2B0D-6670-4944-9692-E4F83F559DC5}"/>
              </a:ext>
            </a:extLst>
          </p:cNvPr>
          <p:cNvGraphicFramePr>
            <a:graphicFrameLocks noGrp="1"/>
          </p:cNvGraphicFramePr>
          <p:nvPr>
            <p:ph sz="quarter" idx="1"/>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6244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xmlns="" id="{A2AD6B69-E0A0-476D-9EE1-6B69F04C59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xmlns="" id="{16BE10A1-AD5F-4AB3-8A94-41D62B494A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2530" name="Title 1">
            <a:extLst>
              <a:ext uri="{FF2B5EF4-FFF2-40B4-BE49-F238E27FC236}">
                <a16:creationId xmlns:a16="http://schemas.microsoft.com/office/drawing/2014/main" xmlns="" id="{C536C679-9962-DC4D-AE9A-3745102740D9}"/>
              </a:ext>
            </a:extLst>
          </p:cNvPr>
          <p:cNvSpPr>
            <a:spLocks noGrp="1"/>
          </p:cNvSpPr>
          <p:nvPr>
            <p:ph type="title"/>
          </p:nvPr>
        </p:nvSpPr>
        <p:spPr>
          <a:xfrm>
            <a:off x="573409" y="559477"/>
            <a:ext cx="3765200" cy="5709931"/>
          </a:xfrm>
        </p:spPr>
        <p:txBody>
          <a:bodyPr>
            <a:normAutofit/>
          </a:bodyPr>
          <a:lstStyle/>
          <a:p>
            <a:pPr algn="ctr" eaLnBrk="1" hangingPunct="1"/>
            <a:r>
              <a:rPr lang="en-US" altLang="en-US"/>
              <a:t>The Experiment Steps</a:t>
            </a:r>
          </a:p>
        </p:txBody>
      </p:sp>
      <p:sp>
        <p:nvSpPr>
          <p:cNvPr id="83" name="Rectangle 82">
            <a:extLst>
              <a:ext uri="{FF2B5EF4-FFF2-40B4-BE49-F238E27FC236}">
                <a16:creationId xmlns:a16="http://schemas.microsoft.com/office/drawing/2014/main" xmlns="" id="{5684BFFE-6A90-4311-ACD5-B34177D4646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22538" name="Content Placeholder 2">
            <a:extLst>
              <a:ext uri="{FF2B5EF4-FFF2-40B4-BE49-F238E27FC236}">
                <a16:creationId xmlns:a16="http://schemas.microsoft.com/office/drawing/2014/main" xmlns="" id="{E4381525-B343-41A0-A613-60253AE8595E}"/>
              </a:ext>
            </a:extLst>
          </p:cNvPr>
          <p:cNvGraphicFramePr>
            <a:graphicFrameLocks noGrp="1"/>
          </p:cNvGraphicFramePr>
          <p:nvPr>
            <p:ph sz="quarter" idx="1"/>
            <p:extLst>
              <p:ext uri="{D42A27DB-BD31-4B8C-83A1-F6EECF244321}">
                <p14:modId xmlns:p14="http://schemas.microsoft.com/office/powerpoint/2010/main" val="2209977411"/>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4260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xmlns="" id="{63C9E48A-69C3-3D42-9B1D-49EF61A34F6B}"/>
              </a:ext>
            </a:extLst>
          </p:cNvPr>
          <p:cNvSpPr>
            <a:spLocks noGrp="1"/>
          </p:cNvSpPr>
          <p:nvPr>
            <p:ph type="title"/>
          </p:nvPr>
        </p:nvSpPr>
        <p:spPr/>
        <p:txBody>
          <a:bodyPr/>
          <a:lstStyle/>
          <a:p>
            <a:pPr eaLnBrk="1" hangingPunct="1"/>
            <a:r>
              <a:rPr lang="en-US" altLang="en-US"/>
              <a:t>Public Announcement for Experiment</a:t>
            </a:r>
          </a:p>
        </p:txBody>
      </p:sp>
      <p:pic>
        <p:nvPicPr>
          <p:cNvPr id="24579" name="Picture 2">
            <a:extLst>
              <a:ext uri="{FF2B5EF4-FFF2-40B4-BE49-F238E27FC236}">
                <a16:creationId xmlns:a16="http://schemas.microsoft.com/office/drawing/2014/main" xmlns="" id="{6D6A0277-5085-5544-9FCB-186761A463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4801" y="1600200"/>
            <a:ext cx="4206875" cy="4414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94398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6626" name="Title 1">
            <a:extLst>
              <a:ext uri="{FF2B5EF4-FFF2-40B4-BE49-F238E27FC236}">
                <a16:creationId xmlns:a16="http://schemas.microsoft.com/office/drawing/2014/main" xmlns="" id="{FAC1219E-EAE4-3747-8D7E-C4440C3E0990}"/>
              </a:ext>
            </a:extLst>
          </p:cNvPr>
          <p:cNvSpPr>
            <a:spLocks noGrp="1"/>
          </p:cNvSpPr>
          <p:nvPr>
            <p:ph type="title"/>
          </p:nvPr>
        </p:nvSpPr>
        <p:spPr>
          <a:xfrm>
            <a:off x="676240" y="875324"/>
            <a:ext cx="3536510" cy="5093520"/>
          </a:xfrm>
        </p:spPr>
        <p:txBody>
          <a:bodyPr>
            <a:normAutofit/>
          </a:bodyPr>
          <a:lstStyle/>
          <a:p>
            <a:pPr algn="ctr" eaLnBrk="1" hangingPunct="1"/>
            <a:r>
              <a:rPr lang="en-US" altLang="en-US" sz="4400">
                <a:solidFill>
                  <a:schemeClr val="tx1"/>
                </a:solidFill>
              </a:rPr>
              <a:t>The Experiment Steps Cont.</a:t>
            </a:r>
          </a:p>
        </p:txBody>
      </p:sp>
      <p:sp>
        <p:nvSpPr>
          <p:cNvPr id="26627" name="Content Placeholder 2">
            <a:extLst>
              <a:ext uri="{FF2B5EF4-FFF2-40B4-BE49-F238E27FC236}">
                <a16:creationId xmlns:a16="http://schemas.microsoft.com/office/drawing/2014/main" xmlns="" id="{9FD2183D-1A7E-6C43-B3EF-BBF627473CF2}"/>
              </a:ext>
            </a:extLst>
          </p:cNvPr>
          <p:cNvSpPr>
            <a:spLocks noGrp="1"/>
          </p:cNvSpPr>
          <p:nvPr>
            <p:ph sz="quarter" idx="1"/>
          </p:nvPr>
        </p:nvSpPr>
        <p:spPr>
          <a:xfrm>
            <a:off x="5478124" y="559477"/>
            <a:ext cx="5647076" cy="5475563"/>
          </a:xfrm>
        </p:spPr>
        <p:txBody>
          <a:bodyPr anchor="ctr">
            <a:normAutofit/>
          </a:bodyPr>
          <a:lstStyle/>
          <a:p>
            <a:pPr eaLnBrk="1" hangingPunct="1"/>
            <a:r>
              <a:rPr lang="en-US" altLang="en-US" sz="2000"/>
              <a:t>6. The “teacher” read the word pairs to the “learner”</a:t>
            </a:r>
          </a:p>
          <a:p>
            <a:pPr eaLnBrk="1" hangingPunct="1"/>
            <a:r>
              <a:rPr lang="en-US" altLang="en-US" sz="2000"/>
              <a:t>7. The “teacher” then read the first word of each pair and gave four possible answers (the “learner” indicated his answer by pressing a button)</a:t>
            </a:r>
          </a:p>
          <a:p>
            <a:pPr eaLnBrk="1" hangingPunct="1"/>
            <a:r>
              <a:rPr lang="en-US" altLang="en-US" sz="2000"/>
              <a:t>8. If the answer was incorrect, the “teacher” was to administer an electric shock</a:t>
            </a:r>
          </a:p>
          <a:p>
            <a:pPr eaLnBrk="1" hangingPunct="1"/>
            <a:r>
              <a:rPr lang="en-US" altLang="en-US" sz="2000"/>
              <a:t>The voltage would increase 15 volts for each wrong answer</a:t>
            </a:r>
          </a:p>
          <a:p>
            <a:pPr eaLnBrk="1" hangingPunct="1"/>
            <a:r>
              <a:rPr lang="en-US" altLang="en-US" sz="2000"/>
              <a:t>If correct, the teacher would read the next word pair</a:t>
            </a:r>
          </a:p>
        </p:txBody>
      </p:sp>
    </p:spTree>
    <p:extLst>
      <p:ext uri="{BB962C8B-B14F-4D97-AF65-F5344CB8AC3E}">
        <p14:creationId xmlns:p14="http://schemas.microsoft.com/office/powerpoint/2010/main" val="3079959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904DB13E-F722-4ED6-BB00-556651E952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1419E3D9-C5FB-41A9-B6D2-DFB210BB62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6" name="Rectangle 75">
            <a:extLst>
              <a:ext uri="{FF2B5EF4-FFF2-40B4-BE49-F238E27FC236}">
                <a16:creationId xmlns:a16="http://schemas.microsoft.com/office/drawing/2014/main" xmlns="" id="{367909BF-1DF7-4ACE-8F58-6CF719BB27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78" name="Rectangle 77">
            <a:extLst>
              <a:ext uri="{FF2B5EF4-FFF2-40B4-BE49-F238E27FC236}">
                <a16:creationId xmlns:a16="http://schemas.microsoft.com/office/drawing/2014/main" xmlns="" id="{89E8BEDB-0BBC-4F21-9CFB-8530D664C3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80" name="Group 79">
            <a:extLst>
              <a:ext uri="{FF2B5EF4-FFF2-40B4-BE49-F238E27FC236}">
                <a16:creationId xmlns:a16="http://schemas.microsoft.com/office/drawing/2014/main" xmlns="" id="{E26428D7-C6F3-473D-A360-A3F5C3E8728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5250180" y="1267730"/>
            <a:ext cx="1691640" cy="615934"/>
            <a:chOff x="5250180" y="1267730"/>
            <a:chExt cx="1691640" cy="615934"/>
          </a:xfrm>
        </p:grpSpPr>
        <p:cxnSp>
          <p:nvCxnSpPr>
            <p:cNvPr id="81" name="Straight Connector 80">
              <a:extLst>
                <a:ext uri="{FF2B5EF4-FFF2-40B4-BE49-F238E27FC236}">
                  <a16:creationId xmlns:a16="http://schemas.microsoft.com/office/drawing/2014/main" xmlns="" id="{51D6D676-6F2F-4446-9935-2D8D0382147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xmlns="" id="{E9BAEA2B-9C25-4B43-8C9A-A9D0C3E9B15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xmlns="" id="{21FC5F3A-7F1A-4EE8-A913-C8E96ACC3C5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85" name="Rectangle 84">
            <a:extLst>
              <a:ext uri="{FF2B5EF4-FFF2-40B4-BE49-F238E27FC236}">
                <a16:creationId xmlns:a16="http://schemas.microsoft.com/office/drawing/2014/main" xmlns="" id="{420551B3-B4DA-48EE-988C-4FAEAEB5CE9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xmlns="" id="{A643B7E8-B361-4A91-A7A5-07418CFCF9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xmlns="" id="{D7A74E93-DAA8-4661-8F23-0F48710EAF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3337" y="643464"/>
            <a:ext cx="6269159"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91" name="Rectangle 90">
            <a:extLst>
              <a:ext uri="{FF2B5EF4-FFF2-40B4-BE49-F238E27FC236}">
                <a16:creationId xmlns:a16="http://schemas.microsoft.com/office/drawing/2014/main" xmlns="" id="{FF212E38-C041-49D9-9236-29FF44B27E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6116" y="809244"/>
            <a:ext cx="5943600" cy="5239512"/>
          </a:xfrm>
          <a:prstGeom prst="rect">
            <a:avLst/>
          </a:prstGeom>
          <a:ln w="6350" cap="sq" cmpd="sng" algn="ctr">
            <a:solidFill>
              <a:schemeClr val="tx1">
                <a:lumMod val="75000"/>
                <a:lumOff val="25000"/>
              </a:schemeClr>
            </a:solidFill>
            <a:prstDash val="solid"/>
            <a:miter lim="800000"/>
          </a:ln>
          <a:effectLst/>
        </p:spPr>
      </p:sp>
      <p:sp>
        <p:nvSpPr>
          <p:cNvPr id="28674" name="Title 1">
            <a:extLst>
              <a:ext uri="{FF2B5EF4-FFF2-40B4-BE49-F238E27FC236}">
                <a16:creationId xmlns:a16="http://schemas.microsoft.com/office/drawing/2014/main" xmlns="" id="{9282C08E-F3F0-5C48-9B04-29656EDCAB6D}"/>
              </a:ext>
            </a:extLst>
          </p:cNvPr>
          <p:cNvSpPr>
            <a:spLocks noGrp="1"/>
          </p:cNvSpPr>
          <p:nvPr>
            <p:ph type="title"/>
          </p:nvPr>
        </p:nvSpPr>
        <p:spPr>
          <a:xfrm>
            <a:off x="1243632" y="1559768"/>
            <a:ext cx="5068568" cy="3135379"/>
          </a:xfrm>
        </p:spPr>
        <p:txBody>
          <a:bodyPr vert="horz" lIns="91440" tIns="45720" rIns="91440" bIns="45720" rtlCol="0" anchor="ctr">
            <a:normAutofit/>
          </a:bodyPr>
          <a:lstStyle/>
          <a:p>
            <a:pPr algn="ctr">
              <a:lnSpc>
                <a:spcPct val="83000"/>
              </a:lnSpc>
            </a:pPr>
            <a:r>
              <a:rPr lang="en-US" altLang="en-US" sz="6000" cap="all" spc="-100"/>
              <a:t>Experiment Diagram</a:t>
            </a:r>
          </a:p>
        </p:txBody>
      </p:sp>
      <p:sp>
        <p:nvSpPr>
          <p:cNvPr id="93" name="Rectangle 92">
            <a:extLst>
              <a:ext uri="{FF2B5EF4-FFF2-40B4-BE49-F238E27FC236}">
                <a16:creationId xmlns:a16="http://schemas.microsoft.com/office/drawing/2014/main" xmlns="" id="{790391D1-AA86-467F-A77E-0606FCCCD2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817796"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5" name="Straight Connector 94">
            <a:extLst>
              <a:ext uri="{FF2B5EF4-FFF2-40B4-BE49-F238E27FC236}">
                <a16:creationId xmlns:a16="http://schemas.microsoft.com/office/drawing/2014/main" xmlns="" id="{4A430F17-C7B1-40FD-89FA-55002B66369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93209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xmlns="" id="{03EAAD29-514C-4272-AA97-D2DCEB35B6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2373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xmlns="" id="{E080894D-F290-4DF4-82A7-905285A7E12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932096"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28675" name="Picture 2">
            <a:extLst>
              <a:ext uri="{FF2B5EF4-FFF2-40B4-BE49-F238E27FC236}">
                <a16:creationId xmlns:a16="http://schemas.microsoft.com/office/drawing/2014/main" xmlns="" id="{EA23DB88-654B-E246-9CF5-698B1781AC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399" r="7746"/>
          <a:stretch/>
        </p:blipFill>
        <p:spPr bwMode="auto">
          <a:xfrm>
            <a:off x="7555832" y="10"/>
            <a:ext cx="4636163"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7965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xmlns="" id="{904DB13E-F722-4ED6-BB00-556651E952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xmlns="" id="{48DB4B7D-6E19-4B1E-A0ED-621919C15D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7" name="Rectangle 76">
            <a:extLst>
              <a:ext uri="{FF2B5EF4-FFF2-40B4-BE49-F238E27FC236}">
                <a16:creationId xmlns:a16="http://schemas.microsoft.com/office/drawing/2014/main" xmlns="" id="{4CB196DE-BC07-4C0A-9A6F-6FFD5F7754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79" name="Rectangle 78">
            <a:extLst>
              <a:ext uri="{FF2B5EF4-FFF2-40B4-BE49-F238E27FC236}">
                <a16:creationId xmlns:a16="http://schemas.microsoft.com/office/drawing/2014/main" xmlns="" id="{2C13C32D-C8E0-49CB-AF18-A6A13B7FE2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81" name="Group 80">
            <a:extLst>
              <a:ext uri="{FF2B5EF4-FFF2-40B4-BE49-F238E27FC236}">
                <a16:creationId xmlns:a16="http://schemas.microsoft.com/office/drawing/2014/main" xmlns="" id="{E26428D7-C6F3-473D-A360-A3F5C3E8728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5250180" y="1267730"/>
            <a:ext cx="1691640" cy="615934"/>
            <a:chOff x="5250180" y="1267730"/>
            <a:chExt cx="1691640" cy="615934"/>
          </a:xfrm>
        </p:grpSpPr>
        <p:cxnSp>
          <p:nvCxnSpPr>
            <p:cNvPr id="82" name="Straight Connector 81">
              <a:extLst>
                <a:ext uri="{FF2B5EF4-FFF2-40B4-BE49-F238E27FC236}">
                  <a16:creationId xmlns:a16="http://schemas.microsoft.com/office/drawing/2014/main" xmlns="" id="{65E3DF13-4412-4927-AA38-F077B5A4CBD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xmlns="" id="{4569EC13-67CE-4C90-95BA-1F7D7F3D389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xmlns="" id="{0A59492E-0F24-4A22-B24D-A110B40311A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useBgFill="1">
        <p:nvSpPr>
          <p:cNvPr id="86" name="Rectangle 85">
            <a:extLst>
              <a:ext uri="{FF2B5EF4-FFF2-40B4-BE49-F238E27FC236}">
                <a16:creationId xmlns:a16="http://schemas.microsoft.com/office/drawing/2014/main" xmlns="" id="{0E7CA313-2F4B-4574-8399-12EF6A1BF2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24" name="Picture 3">
            <a:extLst>
              <a:ext uri="{FF2B5EF4-FFF2-40B4-BE49-F238E27FC236}">
                <a16:creationId xmlns:a16="http://schemas.microsoft.com/office/drawing/2014/main" xmlns="" id="{A1088467-63E3-4241-A340-FE2A9B7A0E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17"/>
          <a:stretch/>
        </p:blipFill>
        <p:spPr bwMode="auto">
          <a:xfrm>
            <a:off x="-1" y="10"/>
            <a:ext cx="6095997" cy="453006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3" name="Picture 2">
            <a:extLst>
              <a:ext uri="{FF2B5EF4-FFF2-40B4-BE49-F238E27FC236}">
                <a16:creationId xmlns:a16="http://schemas.microsoft.com/office/drawing/2014/main" xmlns="" id="{D54A017E-87B9-304C-B265-DFAE9A79F90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682" r="25033" b="-1"/>
          <a:stretch/>
        </p:blipFill>
        <p:spPr bwMode="auto">
          <a:xfrm>
            <a:off x="6096004" y="10"/>
            <a:ext cx="6095996" cy="453006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8" name="Rectangle 87">
            <a:extLst>
              <a:ext uri="{FF2B5EF4-FFF2-40B4-BE49-F238E27FC236}">
                <a16:creationId xmlns:a16="http://schemas.microsoft.com/office/drawing/2014/main" xmlns="" id="{2644B391-9BFE-445C-A9EC-F544BB85FB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530074"/>
            <a:ext cx="12192000" cy="2327925"/>
          </a:xfrm>
          <a:prstGeom prst="rect">
            <a:avLst/>
          </a:prstGeom>
          <a:solidFill>
            <a:schemeClr val="bg1">
              <a:lumMod val="75000"/>
              <a:lumOff val="25000"/>
            </a:schemeClr>
          </a:solidFill>
          <a:ln w="6350" cap="sq" cmpd="sng" algn="ctr">
            <a:noFill/>
            <a:prstDash val="solid"/>
            <a:miter lim="800000"/>
          </a:ln>
          <a:effectLst/>
        </p:spPr>
      </p:sp>
      <p:sp>
        <p:nvSpPr>
          <p:cNvPr id="90" name="Rectangle 89">
            <a:extLst>
              <a:ext uri="{FF2B5EF4-FFF2-40B4-BE49-F238E27FC236}">
                <a16:creationId xmlns:a16="http://schemas.microsoft.com/office/drawing/2014/main" xmlns="" id="{80F26E69-87D9-4655-AE7B-280A87AA3C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6116" y="4692768"/>
            <a:ext cx="11859768" cy="2002536"/>
          </a:xfrm>
          <a:prstGeom prst="rect">
            <a:avLst/>
          </a:prstGeom>
          <a:noFill/>
          <a:ln w="6350" cap="sq" cmpd="sng" algn="ctr">
            <a:solidFill>
              <a:schemeClr val="tx1"/>
            </a:solidFill>
            <a:prstDash val="solid"/>
            <a:miter lim="800000"/>
          </a:ln>
          <a:effectLst>
            <a:softEdge rad="0"/>
          </a:effectLst>
        </p:spPr>
      </p:sp>
      <p:sp>
        <p:nvSpPr>
          <p:cNvPr id="30722" name="Title 1">
            <a:extLst>
              <a:ext uri="{FF2B5EF4-FFF2-40B4-BE49-F238E27FC236}">
                <a16:creationId xmlns:a16="http://schemas.microsoft.com/office/drawing/2014/main" xmlns="" id="{A53FE21F-6ED6-094D-9564-A0797347A43C}"/>
              </a:ext>
            </a:extLst>
          </p:cNvPr>
          <p:cNvSpPr>
            <a:spLocks noGrp="1"/>
          </p:cNvSpPr>
          <p:nvPr>
            <p:ph type="title"/>
          </p:nvPr>
        </p:nvSpPr>
        <p:spPr>
          <a:xfrm>
            <a:off x="372723" y="4956811"/>
            <a:ext cx="11439414" cy="897439"/>
          </a:xfrm>
        </p:spPr>
        <p:txBody>
          <a:bodyPr vert="horz" lIns="91440" tIns="45720" rIns="91440" bIns="45720" rtlCol="0" anchor="ctr">
            <a:normAutofit fontScale="90000"/>
          </a:bodyPr>
          <a:lstStyle/>
          <a:p>
            <a:pPr algn="ctr">
              <a:lnSpc>
                <a:spcPct val="83000"/>
              </a:lnSpc>
            </a:pPr>
            <a:r>
              <a:rPr lang="en-US" altLang="en-US" sz="4400" cap="all" spc="-100">
                <a:solidFill>
                  <a:schemeClr val="tx1"/>
                </a:solidFill>
              </a:rPr>
              <a:t>Electric Shock Apparatus &amp; Volunteer</a:t>
            </a:r>
          </a:p>
        </p:txBody>
      </p:sp>
    </p:spTree>
    <p:extLst>
      <p:ext uri="{BB962C8B-B14F-4D97-AF65-F5344CB8AC3E}">
        <p14:creationId xmlns:p14="http://schemas.microsoft.com/office/powerpoint/2010/main" val="212752092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xmlns="" id="{A84A382A-2349-9748-821B-5235EBDC3F8E}"/>
              </a:ext>
            </a:extLst>
          </p:cNvPr>
          <p:cNvSpPr>
            <a:spLocks noGrp="1"/>
          </p:cNvSpPr>
          <p:nvPr>
            <p:ph type="title"/>
          </p:nvPr>
        </p:nvSpPr>
        <p:spPr>
          <a:xfrm>
            <a:off x="1066800" y="642594"/>
            <a:ext cx="10058400" cy="1371600"/>
          </a:xfrm>
        </p:spPr>
        <p:txBody>
          <a:bodyPr>
            <a:normAutofit/>
          </a:bodyPr>
          <a:lstStyle/>
          <a:p>
            <a:pPr algn="ctr" eaLnBrk="1" hangingPunct="1"/>
            <a:r>
              <a:rPr lang="en-US" altLang="en-US"/>
              <a:t>Ending the Experiment</a:t>
            </a:r>
          </a:p>
        </p:txBody>
      </p:sp>
      <p:graphicFrame>
        <p:nvGraphicFramePr>
          <p:cNvPr id="34821" name="Content Placeholder 2">
            <a:extLst>
              <a:ext uri="{FF2B5EF4-FFF2-40B4-BE49-F238E27FC236}">
                <a16:creationId xmlns:a16="http://schemas.microsoft.com/office/drawing/2014/main" xmlns="" id="{104555F4-8976-4387-9B30-A4CD7E6EC4DB}"/>
              </a:ext>
            </a:extLst>
          </p:cNvPr>
          <p:cNvGraphicFramePr>
            <a:graphicFrameLocks noGrp="1"/>
          </p:cNvGraphicFramePr>
          <p:nvPr>
            <p:ph sz="quarter" idx="1"/>
            <p:extLst>
              <p:ext uri="{D42A27DB-BD31-4B8C-83A1-F6EECF244321}">
                <p14:modId xmlns:p14="http://schemas.microsoft.com/office/powerpoint/2010/main" val="26229385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6746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4" name="Rectangle 13">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4" name="Title 3">
            <a:extLst>
              <a:ext uri="{FF2B5EF4-FFF2-40B4-BE49-F238E27FC236}">
                <a16:creationId xmlns:a16="http://schemas.microsoft.com/office/drawing/2014/main" xmlns="" id="{4F904004-E395-2B44-9346-BA89F2832762}"/>
              </a:ext>
            </a:extLst>
          </p:cNvPr>
          <p:cNvSpPr>
            <a:spLocks noGrp="1"/>
          </p:cNvSpPr>
          <p:nvPr>
            <p:ph type="title"/>
          </p:nvPr>
        </p:nvSpPr>
        <p:spPr>
          <a:xfrm>
            <a:off x="676240" y="875324"/>
            <a:ext cx="3536510" cy="5093520"/>
          </a:xfrm>
        </p:spPr>
        <p:txBody>
          <a:bodyPr>
            <a:normAutofit/>
          </a:bodyPr>
          <a:lstStyle/>
          <a:p>
            <a:pPr algn="ctr"/>
            <a:r>
              <a:rPr lang="en-US" sz="4400">
                <a:solidFill>
                  <a:schemeClr val="tx1"/>
                </a:solidFill>
              </a:rPr>
              <a:t>Links</a:t>
            </a:r>
          </a:p>
        </p:txBody>
      </p:sp>
      <p:sp>
        <p:nvSpPr>
          <p:cNvPr id="5" name="Content Placeholder 4">
            <a:extLst>
              <a:ext uri="{FF2B5EF4-FFF2-40B4-BE49-F238E27FC236}">
                <a16:creationId xmlns:a16="http://schemas.microsoft.com/office/drawing/2014/main" xmlns="" id="{C534A201-6107-9B48-BBC2-7824430E6E25}"/>
              </a:ext>
            </a:extLst>
          </p:cNvPr>
          <p:cNvSpPr>
            <a:spLocks noGrp="1"/>
          </p:cNvSpPr>
          <p:nvPr>
            <p:ph idx="1"/>
          </p:nvPr>
        </p:nvSpPr>
        <p:spPr>
          <a:xfrm>
            <a:off x="5478124" y="559477"/>
            <a:ext cx="5647076" cy="5475563"/>
          </a:xfrm>
        </p:spPr>
        <p:txBody>
          <a:bodyPr anchor="ctr">
            <a:normAutofit/>
          </a:bodyPr>
          <a:lstStyle/>
          <a:p>
            <a:r>
              <a:rPr lang="en-US" sz="2000" dirty="0"/>
              <a:t>The Milgram </a:t>
            </a:r>
            <a:r>
              <a:rPr lang="en-US" sz="2000" dirty="0" smtClean="0"/>
              <a:t>Experiment</a:t>
            </a:r>
          </a:p>
          <a:p>
            <a:r>
              <a:rPr lang="en-US" sz="2000" dirty="0" smtClean="0"/>
              <a:t>Full </a:t>
            </a:r>
            <a:r>
              <a:rPr lang="en-US" sz="2000" dirty="0" smtClean="0">
                <a:hlinkClick r:id="rId2"/>
              </a:rPr>
              <a:t>https</a:t>
            </a:r>
            <a:r>
              <a:rPr lang="en-US" sz="2000" dirty="0">
                <a:hlinkClick r:id="rId2"/>
              </a:rPr>
              <a:t>://</a:t>
            </a:r>
            <a:r>
              <a:rPr lang="en-US" sz="2000" dirty="0" smtClean="0">
                <a:hlinkClick r:id="rId2"/>
              </a:rPr>
              <a:t>www.youtube.com/watch?v=rdrKCilEhC0</a:t>
            </a:r>
            <a:endParaRPr lang="en-US" sz="2000" dirty="0" smtClean="0"/>
          </a:p>
          <a:p>
            <a:r>
              <a:rPr lang="en-US" sz="2000" dirty="0" smtClean="0"/>
              <a:t>Short version </a:t>
            </a:r>
          </a:p>
          <a:p>
            <a:r>
              <a:rPr lang="en-US" sz="2000" dirty="0">
                <a:hlinkClick r:id="rId3"/>
              </a:rPr>
              <a:t>https://</a:t>
            </a:r>
            <a:r>
              <a:rPr lang="en-US" sz="2000" dirty="0" smtClean="0">
                <a:hlinkClick r:id="rId3"/>
              </a:rPr>
              <a:t>www.youtube.com/watch?v=mOUEC5YXV8U</a:t>
            </a:r>
            <a:endParaRPr lang="en-US" sz="2000" dirty="0" smtClean="0"/>
          </a:p>
          <a:p>
            <a:r>
              <a:rPr lang="en-US" sz="2000" dirty="0" smtClean="0"/>
              <a:t>Brown</a:t>
            </a:r>
          </a:p>
          <a:p>
            <a:r>
              <a:rPr lang="en-US" sz="2000" dirty="0"/>
              <a:t> </a:t>
            </a:r>
            <a:r>
              <a:rPr lang="en-US" sz="2000" dirty="0">
                <a:hlinkClick r:id="rId4"/>
              </a:rPr>
              <a:t>https://</a:t>
            </a:r>
            <a:r>
              <a:rPr lang="en-US" sz="2000" dirty="0" smtClean="0">
                <a:hlinkClick r:id="rId4"/>
              </a:rPr>
              <a:t>www.youtube.com/watch?v=y6GxIuljT3w</a:t>
            </a:r>
            <a:endParaRPr lang="en-US" sz="2000" dirty="0" smtClean="0"/>
          </a:p>
          <a:p>
            <a:pPr marL="0" indent="0">
              <a:buNone/>
            </a:pPr>
            <a:endParaRPr lang="en-US" sz="2000" dirty="0"/>
          </a:p>
        </p:txBody>
      </p:sp>
    </p:spTree>
    <p:extLst>
      <p:ext uri="{BB962C8B-B14F-4D97-AF65-F5344CB8AC3E}">
        <p14:creationId xmlns:p14="http://schemas.microsoft.com/office/powerpoint/2010/main" val="2659961650"/>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xmlns="" id="{A2AD6B69-E0A0-476D-9EE1-6B69F04C59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xmlns="" id="{16BE10A1-AD5F-4AB3-8A94-41D62B494A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32770" name="Title 1">
            <a:extLst>
              <a:ext uri="{FF2B5EF4-FFF2-40B4-BE49-F238E27FC236}">
                <a16:creationId xmlns:a16="http://schemas.microsoft.com/office/drawing/2014/main" xmlns="" id="{9043D394-1C3C-0F43-B5C1-B8C5C53E344D}"/>
              </a:ext>
            </a:extLst>
          </p:cNvPr>
          <p:cNvSpPr>
            <a:spLocks noGrp="1"/>
          </p:cNvSpPr>
          <p:nvPr>
            <p:ph type="title"/>
          </p:nvPr>
        </p:nvSpPr>
        <p:spPr>
          <a:xfrm>
            <a:off x="573409" y="559477"/>
            <a:ext cx="3765200" cy="5709931"/>
          </a:xfrm>
        </p:spPr>
        <p:txBody>
          <a:bodyPr>
            <a:normAutofit/>
          </a:bodyPr>
          <a:lstStyle/>
          <a:p>
            <a:pPr algn="ctr" eaLnBrk="1" hangingPunct="1"/>
            <a:r>
              <a:rPr lang="en-US" altLang="en-US"/>
              <a:t>The “Learner’s” Response</a:t>
            </a:r>
          </a:p>
        </p:txBody>
      </p:sp>
      <p:sp>
        <p:nvSpPr>
          <p:cNvPr id="78" name="Rectangle 77">
            <a:extLst>
              <a:ext uri="{FF2B5EF4-FFF2-40B4-BE49-F238E27FC236}">
                <a16:creationId xmlns:a16="http://schemas.microsoft.com/office/drawing/2014/main" xmlns="" id="{5684BFFE-6A90-4311-ACD5-B34177D4646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32773" name="Content Placeholder 2">
            <a:extLst>
              <a:ext uri="{FF2B5EF4-FFF2-40B4-BE49-F238E27FC236}">
                <a16:creationId xmlns:a16="http://schemas.microsoft.com/office/drawing/2014/main" xmlns="" id="{E2D41E76-C473-463E-BB8C-92C7A256F74D}"/>
              </a:ext>
            </a:extLst>
          </p:cNvPr>
          <p:cNvGraphicFramePr>
            <a:graphicFrameLocks noGrp="1"/>
          </p:cNvGraphicFramePr>
          <p:nvPr>
            <p:ph sz="quarter" idx="1"/>
            <p:extLst>
              <p:ext uri="{D42A27DB-BD31-4B8C-83A1-F6EECF244321}">
                <p14:modId xmlns:p14="http://schemas.microsoft.com/office/powerpoint/2010/main" val="1743770160"/>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4307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36866" name="Title 1">
            <a:extLst>
              <a:ext uri="{FF2B5EF4-FFF2-40B4-BE49-F238E27FC236}">
                <a16:creationId xmlns:a16="http://schemas.microsoft.com/office/drawing/2014/main" xmlns="" id="{FE561EF3-21C6-4A43-B490-2610952A230A}"/>
              </a:ext>
            </a:extLst>
          </p:cNvPr>
          <p:cNvSpPr>
            <a:spLocks noGrp="1"/>
          </p:cNvSpPr>
          <p:nvPr>
            <p:ph type="title"/>
          </p:nvPr>
        </p:nvSpPr>
        <p:spPr>
          <a:xfrm>
            <a:off x="676240" y="875324"/>
            <a:ext cx="3536510" cy="5093520"/>
          </a:xfrm>
        </p:spPr>
        <p:txBody>
          <a:bodyPr>
            <a:normAutofit/>
          </a:bodyPr>
          <a:lstStyle/>
          <a:p>
            <a:pPr algn="ctr" eaLnBrk="1" hangingPunct="1"/>
            <a:r>
              <a:rPr lang="en-US" altLang="en-US" sz="4400">
                <a:solidFill>
                  <a:schemeClr val="tx1"/>
                </a:solidFill>
              </a:rPr>
              <a:t>The “Teacher’s” Responses</a:t>
            </a:r>
          </a:p>
        </p:txBody>
      </p:sp>
      <p:sp>
        <p:nvSpPr>
          <p:cNvPr id="36867" name="Content Placeholder 2">
            <a:extLst>
              <a:ext uri="{FF2B5EF4-FFF2-40B4-BE49-F238E27FC236}">
                <a16:creationId xmlns:a16="http://schemas.microsoft.com/office/drawing/2014/main" xmlns="" id="{6A70795B-C2FA-1649-84FE-88BC8A0ED089}"/>
              </a:ext>
            </a:extLst>
          </p:cNvPr>
          <p:cNvSpPr>
            <a:spLocks noGrp="1"/>
          </p:cNvSpPr>
          <p:nvPr>
            <p:ph sz="quarter" idx="1"/>
          </p:nvPr>
        </p:nvSpPr>
        <p:spPr>
          <a:xfrm>
            <a:off x="5478124" y="559477"/>
            <a:ext cx="5647076" cy="5475563"/>
          </a:xfrm>
        </p:spPr>
        <p:txBody>
          <a:bodyPr anchor="ctr">
            <a:normAutofit/>
          </a:bodyPr>
          <a:lstStyle/>
          <a:p>
            <a:pPr eaLnBrk="1" hangingPunct="1"/>
            <a:r>
              <a:rPr lang="en-US" altLang="en-US" sz="2000"/>
              <a:t>Some test subjects paused after 135 volts and questioned experiment</a:t>
            </a:r>
          </a:p>
          <a:p>
            <a:pPr eaLnBrk="1" hangingPunct="1"/>
            <a:r>
              <a:rPr lang="en-US" altLang="en-US" sz="2000"/>
              <a:t>Some desired to check on the “learner”</a:t>
            </a:r>
          </a:p>
          <a:p>
            <a:pPr eaLnBrk="1" hangingPunct="1"/>
            <a:r>
              <a:rPr lang="en-US" altLang="en-US" sz="2000"/>
              <a:t>Most continued after they were assured they would not be held responsible</a:t>
            </a:r>
          </a:p>
          <a:p>
            <a:pPr eaLnBrk="1" hangingPunct="1"/>
            <a:r>
              <a:rPr lang="en-US" altLang="en-US" sz="2000"/>
              <a:t>Few subjects began to laugh nervously and show extreme signs of stress</a:t>
            </a:r>
          </a:p>
        </p:txBody>
      </p:sp>
    </p:spTree>
    <p:extLst>
      <p:ext uri="{BB962C8B-B14F-4D97-AF65-F5344CB8AC3E}">
        <p14:creationId xmlns:p14="http://schemas.microsoft.com/office/powerpoint/2010/main" val="5003623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xmlns="" id="{8D292C81-2851-6045-8637-F357A88E1783}"/>
              </a:ext>
            </a:extLst>
          </p:cNvPr>
          <p:cNvSpPr>
            <a:spLocks noGrp="1"/>
          </p:cNvSpPr>
          <p:nvPr>
            <p:ph type="body" idx="1"/>
          </p:nvPr>
        </p:nvSpPr>
        <p:spPr>
          <a:xfrm>
            <a:off x="1825625" y="1524001"/>
            <a:ext cx="4040188" cy="733425"/>
          </a:xfrm>
        </p:spPr>
        <p:txBody>
          <a:bodyPr/>
          <a:lstStyle/>
          <a:p>
            <a:pPr>
              <a:defRPr/>
            </a:pPr>
            <a:r>
              <a:t>Poll Before Experiment</a:t>
            </a:r>
          </a:p>
        </p:txBody>
      </p:sp>
      <p:sp>
        <p:nvSpPr>
          <p:cNvPr id="3" name="Text Placeholder 2">
            <a:extLst>
              <a:ext uri="{FF2B5EF4-FFF2-40B4-BE49-F238E27FC236}">
                <a16:creationId xmlns:a16="http://schemas.microsoft.com/office/drawing/2014/main" xmlns="" id="{EB8DA59A-18C4-AF4B-B837-8ECAC4AC52E5}"/>
              </a:ext>
            </a:extLst>
          </p:cNvPr>
          <p:cNvSpPr>
            <a:spLocks noGrp="1"/>
          </p:cNvSpPr>
          <p:nvPr>
            <p:ph type="body" sz="half" idx="3"/>
          </p:nvPr>
        </p:nvSpPr>
        <p:spPr>
          <a:xfrm>
            <a:off x="6315076" y="1524000"/>
            <a:ext cx="4041775" cy="731838"/>
          </a:xfrm>
        </p:spPr>
        <p:txBody>
          <a:bodyPr/>
          <a:lstStyle/>
          <a:p>
            <a:pPr>
              <a:defRPr/>
            </a:pPr>
            <a:r>
              <a:rPr lang="en-US" dirty="0"/>
              <a:t>Actual Results</a:t>
            </a:r>
          </a:p>
        </p:txBody>
      </p:sp>
      <p:sp>
        <p:nvSpPr>
          <p:cNvPr id="38916" name="Content Placeholder 3">
            <a:extLst>
              <a:ext uri="{FF2B5EF4-FFF2-40B4-BE49-F238E27FC236}">
                <a16:creationId xmlns:a16="http://schemas.microsoft.com/office/drawing/2014/main" xmlns="" id="{09144775-D8EB-9249-8F99-672A31827551}"/>
              </a:ext>
            </a:extLst>
          </p:cNvPr>
          <p:cNvSpPr>
            <a:spLocks noGrp="1"/>
          </p:cNvSpPr>
          <p:nvPr>
            <p:ph sz="quarter" idx="2"/>
          </p:nvPr>
        </p:nvSpPr>
        <p:spPr>
          <a:xfrm>
            <a:off x="1825626" y="2471739"/>
            <a:ext cx="4041775" cy="3817937"/>
          </a:xfrm>
        </p:spPr>
        <p:txBody>
          <a:bodyPr/>
          <a:lstStyle/>
          <a:p>
            <a:pPr eaLnBrk="1" hangingPunct="1"/>
            <a:r>
              <a:rPr lang="en-US" altLang="en-US"/>
              <a:t>Fourteen Yale senior-year psych majors polled</a:t>
            </a:r>
          </a:p>
          <a:p>
            <a:pPr eaLnBrk="1" hangingPunct="1"/>
            <a:r>
              <a:rPr lang="en-US" altLang="en-US"/>
              <a:t>Few (average 1.2%) of volunteers would inflict maximum voltage</a:t>
            </a:r>
          </a:p>
        </p:txBody>
      </p:sp>
      <p:sp>
        <p:nvSpPr>
          <p:cNvPr id="38917" name="Content Placeholder 4">
            <a:extLst>
              <a:ext uri="{FF2B5EF4-FFF2-40B4-BE49-F238E27FC236}">
                <a16:creationId xmlns:a16="http://schemas.microsoft.com/office/drawing/2014/main" xmlns="" id="{3EEE2489-5C27-3F41-BDD6-8C6015780CB3}"/>
              </a:ext>
            </a:extLst>
          </p:cNvPr>
          <p:cNvSpPr>
            <a:spLocks noGrp="1"/>
          </p:cNvSpPr>
          <p:nvPr>
            <p:ph sz="quarter" idx="4"/>
          </p:nvPr>
        </p:nvSpPr>
        <p:spPr>
          <a:xfrm>
            <a:off x="6324600" y="2471738"/>
            <a:ext cx="4038600" cy="3821112"/>
          </a:xfrm>
        </p:spPr>
        <p:txBody>
          <a:bodyPr/>
          <a:lstStyle/>
          <a:p>
            <a:pPr eaLnBrk="1" hangingPunct="1"/>
            <a:r>
              <a:rPr lang="en-US" altLang="en-US"/>
              <a:t>First set of experiments at Yale – 65% (26 of 40) inflicted the maximum voltage</a:t>
            </a:r>
          </a:p>
          <a:p>
            <a:pPr eaLnBrk="1" hangingPunct="1"/>
            <a:r>
              <a:rPr lang="en-US" altLang="en-US"/>
              <a:t>Experiment repeated around the world – 61-66%</a:t>
            </a:r>
          </a:p>
        </p:txBody>
      </p:sp>
      <p:sp>
        <p:nvSpPr>
          <p:cNvPr id="38918" name="Title 5">
            <a:extLst>
              <a:ext uri="{FF2B5EF4-FFF2-40B4-BE49-F238E27FC236}">
                <a16:creationId xmlns:a16="http://schemas.microsoft.com/office/drawing/2014/main" xmlns="" id="{563FFA68-E4D3-274A-8036-1E4FE0CBDBF6}"/>
              </a:ext>
            </a:extLst>
          </p:cNvPr>
          <p:cNvSpPr>
            <a:spLocks noGrp="1"/>
          </p:cNvSpPr>
          <p:nvPr>
            <p:ph type="title"/>
          </p:nvPr>
        </p:nvSpPr>
        <p:spPr/>
        <p:txBody>
          <a:bodyPr/>
          <a:lstStyle/>
          <a:p>
            <a:pPr eaLnBrk="1" hangingPunct="1"/>
            <a:r>
              <a:rPr lang="en-US" altLang="en-US"/>
              <a:t>Percentage Results</a:t>
            </a:r>
          </a:p>
        </p:txBody>
      </p:sp>
    </p:spTree>
    <p:extLst>
      <p:ext uri="{BB962C8B-B14F-4D97-AF65-F5344CB8AC3E}">
        <p14:creationId xmlns:p14="http://schemas.microsoft.com/office/powerpoint/2010/main" val="36147871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40962" name="Title 1">
            <a:extLst>
              <a:ext uri="{FF2B5EF4-FFF2-40B4-BE49-F238E27FC236}">
                <a16:creationId xmlns:a16="http://schemas.microsoft.com/office/drawing/2014/main" xmlns="" id="{53CC1338-9E25-924C-A8F0-CA83F879FC95}"/>
              </a:ext>
            </a:extLst>
          </p:cNvPr>
          <p:cNvSpPr>
            <a:spLocks noGrp="1"/>
          </p:cNvSpPr>
          <p:nvPr>
            <p:ph type="title"/>
          </p:nvPr>
        </p:nvSpPr>
        <p:spPr>
          <a:xfrm>
            <a:off x="676240" y="875324"/>
            <a:ext cx="3536510" cy="5093520"/>
          </a:xfrm>
        </p:spPr>
        <p:txBody>
          <a:bodyPr>
            <a:normAutofit/>
          </a:bodyPr>
          <a:lstStyle/>
          <a:p>
            <a:pPr algn="ctr" eaLnBrk="1" hangingPunct="1"/>
            <a:r>
              <a:rPr lang="en-US" altLang="en-US" sz="4400">
                <a:solidFill>
                  <a:schemeClr val="tx1"/>
                </a:solidFill>
              </a:rPr>
              <a:t>Other Results</a:t>
            </a:r>
          </a:p>
        </p:txBody>
      </p:sp>
      <p:sp>
        <p:nvSpPr>
          <p:cNvPr id="40963" name="Content Placeholder 2">
            <a:extLst>
              <a:ext uri="{FF2B5EF4-FFF2-40B4-BE49-F238E27FC236}">
                <a16:creationId xmlns:a16="http://schemas.microsoft.com/office/drawing/2014/main" xmlns="" id="{16F39FE0-6A2D-2D44-8F0D-7D4A6237F81B}"/>
              </a:ext>
            </a:extLst>
          </p:cNvPr>
          <p:cNvSpPr>
            <a:spLocks noGrp="1"/>
          </p:cNvSpPr>
          <p:nvPr>
            <p:ph sz="quarter" idx="1"/>
          </p:nvPr>
        </p:nvSpPr>
        <p:spPr>
          <a:xfrm>
            <a:off x="5478124" y="559477"/>
            <a:ext cx="5647076" cy="5475563"/>
          </a:xfrm>
        </p:spPr>
        <p:txBody>
          <a:bodyPr anchor="ctr">
            <a:normAutofit/>
          </a:bodyPr>
          <a:lstStyle/>
          <a:p>
            <a:pPr eaLnBrk="1" hangingPunct="1"/>
            <a:r>
              <a:rPr lang="en-US" altLang="en-US" sz="2000"/>
              <a:t>None of volunteers who refused to administer final shocks insisted that the experiment itself be terminated</a:t>
            </a:r>
          </a:p>
          <a:p>
            <a:pPr eaLnBrk="1" hangingPunct="1"/>
            <a:r>
              <a:rPr lang="en-US" altLang="en-US" sz="2000"/>
              <a:t>None left the room to check the health of the victim</a:t>
            </a:r>
          </a:p>
          <a:p>
            <a:pPr eaLnBrk="1" hangingPunct="1"/>
            <a:r>
              <a:rPr lang="en-US" altLang="en-US" sz="2000"/>
              <a:t>Experiment raised questions about the ethics of scientific experimentation</a:t>
            </a:r>
          </a:p>
          <a:p>
            <a:pPr eaLnBrk="1" hangingPunct="1"/>
            <a:r>
              <a:rPr lang="en-US" altLang="en-US" sz="2000"/>
              <a:t>84% of former volunteers were “glad” to have participated</a:t>
            </a:r>
          </a:p>
        </p:txBody>
      </p:sp>
    </p:spTree>
    <p:extLst>
      <p:ext uri="{BB962C8B-B14F-4D97-AF65-F5344CB8AC3E}">
        <p14:creationId xmlns:p14="http://schemas.microsoft.com/office/powerpoint/2010/main" val="42564923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xmlns="" id="{3BF5B5CE-A7F1-C946-8E93-05DFFF78F011}"/>
              </a:ext>
            </a:extLst>
          </p:cNvPr>
          <p:cNvSpPr>
            <a:spLocks noGrp="1"/>
          </p:cNvSpPr>
          <p:nvPr>
            <p:ph type="title"/>
          </p:nvPr>
        </p:nvSpPr>
        <p:spPr>
          <a:xfrm>
            <a:off x="676240" y="875324"/>
            <a:ext cx="3536510" cy="5093520"/>
          </a:xfrm>
        </p:spPr>
        <p:txBody>
          <a:bodyPr>
            <a:normAutofit/>
          </a:bodyPr>
          <a:lstStyle/>
          <a:p>
            <a:pPr algn="ctr"/>
            <a:r>
              <a:rPr lang="en-US" sz="4400">
                <a:solidFill>
                  <a:schemeClr val="tx1"/>
                </a:solidFill>
              </a:rPr>
              <a:t>Continued</a:t>
            </a:r>
          </a:p>
        </p:txBody>
      </p:sp>
      <p:sp>
        <p:nvSpPr>
          <p:cNvPr id="3" name="Content Placeholder 2">
            <a:extLst>
              <a:ext uri="{FF2B5EF4-FFF2-40B4-BE49-F238E27FC236}">
                <a16:creationId xmlns:a16="http://schemas.microsoft.com/office/drawing/2014/main" xmlns="" id="{65A9361E-998B-CB44-8875-057AB953FF4F}"/>
              </a:ext>
            </a:extLst>
          </p:cNvPr>
          <p:cNvSpPr>
            <a:spLocks noGrp="1"/>
          </p:cNvSpPr>
          <p:nvPr>
            <p:ph idx="1"/>
          </p:nvPr>
        </p:nvSpPr>
        <p:spPr>
          <a:xfrm>
            <a:off x="5478124" y="559477"/>
            <a:ext cx="5647076" cy="5475563"/>
          </a:xfrm>
        </p:spPr>
        <p:txBody>
          <a:bodyPr anchor="ctr">
            <a:normAutofit/>
          </a:bodyPr>
          <a:lstStyle/>
          <a:p>
            <a:r>
              <a:rPr lang="en-US" altLang="en-US" sz="2000" dirty="0"/>
              <a:t>Teacher believed that learner received shocks</a:t>
            </a:r>
          </a:p>
          <a:p>
            <a:r>
              <a:rPr lang="en-US" altLang="en-US" sz="2000" dirty="0"/>
              <a:t>BUT in reality:</a:t>
            </a:r>
          </a:p>
          <a:p>
            <a:pPr lvl="1"/>
            <a:r>
              <a:rPr lang="en-US" altLang="en-US" sz="2000" dirty="0"/>
              <a:t>No shocks</a:t>
            </a:r>
          </a:p>
          <a:p>
            <a:pPr lvl="1"/>
            <a:r>
              <a:rPr lang="en-US" altLang="en-US" sz="2000" dirty="0"/>
              <a:t>Not the learner who responded</a:t>
            </a:r>
            <a:br>
              <a:rPr lang="en-US" altLang="en-US" sz="2000" dirty="0"/>
            </a:br>
            <a:r>
              <a:rPr lang="en-US" altLang="en-US" sz="2000" dirty="0">
                <a:sym typeface="Wingdings" pitchFamily="2" charset="2"/>
              </a:rPr>
              <a:t> a tape recorder integrated in the electro-shock generator</a:t>
            </a:r>
          </a:p>
          <a:p>
            <a:r>
              <a:rPr lang="en-US" altLang="en-US" sz="2000" dirty="0">
                <a:sym typeface="Wingdings" pitchFamily="2" charset="2"/>
              </a:rPr>
              <a:t>Various reactions of the teachers:</a:t>
            </a:r>
          </a:p>
          <a:p>
            <a:pPr lvl="1"/>
            <a:r>
              <a:rPr lang="en-US" altLang="en-US" sz="2000" dirty="0"/>
              <a:t>From “Desire to stop” to laughing</a:t>
            </a:r>
          </a:p>
          <a:p>
            <a:r>
              <a:rPr lang="en-US" altLang="en-US" sz="2000" dirty="0"/>
              <a:t>Experiment only stopped if:</a:t>
            </a:r>
          </a:p>
          <a:p>
            <a:pPr lvl="1"/>
            <a:r>
              <a:rPr lang="en-US" altLang="en-US" sz="2000" dirty="0"/>
              <a:t>Teacher wished to stop</a:t>
            </a:r>
          </a:p>
          <a:p>
            <a:pPr lvl="1"/>
            <a:r>
              <a:rPr lang="en-US" altLang="en-US" sz="2000" dirty="0"/>
              <a:t>After giving 450 V three times</a:t>
            </a:r>
          </a:p>
          <a:p>
            <a:endParaRPr lang="en-US" sz="2000" dirty="0"/>
          </a:p>
        </p:txBody>
      </p:sp>
    </p:spTree>
    <p:extLst>
      <p:ext uri="{BB962C8B-B14F-4D97-AF65-F5344CB8AC3E}">
        <p14:creationId xmlns:p14="http://schemas.microsoft.com/office/powerpoint/2010/main" val="31168031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xmlns="" id="{41E7ED6A-46FD-E543-8403-0109F51D6A0A}"/>
              </a:ext>
            </a:extLst>
          </p:cNvPr>
          <p:cNvSpPr>
            <a:spLocks noGrp="1"/>
          </p:cNvSpPr>
          <p:nvPr>
            <p:ph type="title"/>
          </p:nvPr>
        </p:nvSpPr>
        <p:spPr>
          <a:xfrm>
            <a:off x="676240" y="875324"/>
            <a:ext cx="3536510" cy="5093520"/>
          </a:xfrm>
        </p:spPr>
        <p:txBody>
          <a:bodyPr>
            <a:normAutofit/>
          </a:bodyPr>
          <a:lstStyle/>
          <a:p>
            <a:pPr algn="ctr"/>
            <a:r>
              <a:rPr lang="en-US" sz="4400">
                <a:solidFill>
                  <a:schemeClr val="tx1"/>
                </a:solidFill>
              </a:rPr>
              <a:t>Continued</a:t>
            </a:r>
          </a:p>
        </p:txBody>
      </p:sp>
      <p:sp>
        <p:nvSpPr>
          <p:cNvPr id="3" name="Content Placeholder 2">
            <a:extLst>
              <a:ext uri="{FF2B5EF4-FFF2-40B4-BE49-F238E27FC236}">
                <a16:creationId xmlns:a16="http://schemas.microsoft.com/office/drawing/2014/main" xmlns="" id="{2B621FAA-F835-4148-AFBC-3CBBB61279D3}"/>
              </a:ext>
            </a:extLst>
          </p:cNvPr>
          <p:cNvSpPr>
            <a:spLocks noGrp="1"/>
          </p:cNvSpPr>
          <p:nvPr>
            <p:ph idx="1"/>
          </p:nvPr>
        </p:nvSpPr>
        <p:spPr>
          <a:xfrm>
            <a:off x="5478124" y="559477"/>
            <a:ext cx="5647076" cy="5475563"/>
          </a:xfrm>
        </p:spPr>
        <p:txBody>
          <a:bodyPr anchor="ctr">
            <a:normAutofit/>
          </a:bodyPr>
          <a:lstStyle/>
          <a:p>
            <a:r>
              <a:rPr lang="en-US" altLang="en-US" sz="2000" dirty="0"/>
              <a:t>65% of participants administered final 450 V shock</a:t>
            </a:r>
          </a:p>
          <a:p>
            <a:r>
              <a:rPr lang="en-US" altLang="en-US" sz="2000" dirty="0"/>
              <a:t>Ordinary people can become agents in a terrible destructive process</a:t>
            </a:r>
          </a:p>
          <a:p>
            <a:r>
              <a:rPr lang="en-US" altLang="en-US" sz="2000" dirty="0"/>
              <a:t>Even if teachers wanted to stop, only a few had resources to resist authority (experimenter)</a:t>
            </a:r>
          </a:p>
          <a:p>
            <a:r>
              <a:rPr lang="en-US" altLang="en-US" sz="2000" dirty="0"/>
              <a:t>None of the teachers who wanted to stop:</a:t>
            </a:r>
          </a:p>
          <a:p>
            <a:pPr lvl="1"/>
            <a:r>
              <a:rPr lang="en-US" altLang="en-US" sz="2000"/>
              <a:t>Insisted that experiment should be terminated</a:t>
            </a:r>
          </a:p>
          <a:p>
            <a:pPr lvl="1"/>
            <a:r>
              <a:rPr lang="en-US" altLang="en-US" sz="2000"/>
              <a:t>Checked learner´s health</a:t>
            </a:r>
          </a:p>
          <a:p>
            <a:endParaRPr lang="en-US" sz="2000"/>
          </a:p>
        </p:txBody>
      </p:sp>
    </p:spTree>
    <p:extLst>
      <p:ext uri="{BB962C8B-B14F-4D97-AF65-F5344CB8AC3E}">
        <p14:creationId xmlns:p14="http://schemas.microsoft.com/office/powerpoint/2010/main" val="4752518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790BBE9-9849-AE40-934A-CD3EA16AEC61}"/>
              </a:ext>
            </a:extLst>
          </p:cNvPr>
          <p:cNvSpPr>
            <a:spLocks noGrp="1"/>
          </p:cNvSpPr>
          <p:nvPr>
            <p:ph type="title"/>
          </p:nvPr>
        </p:nvSpPr>
        <p:spPr>
          <a:xfrm>
            <a:off x="1066800" y="642594"/>
            <a:ext cx="10058400" cy="1371600"/>
          </a:xfrm>
        </p:spPr>
        <p:txBody>
          <a:bodyPr>
            <a:normAutofit/>
          </a:bodyPr>
          <a:lstStyle/>
          <a:p>
            <a:pPr algn="ctr"/>
            <a:r>
              <a:rPr lang="en-US" dirty="0"/>
              <a:t>Explaining the results</a:t>
            </a:r>
            <a:endParaRPr lang="en-US"/>
          </a:p>
        </p:txBody>
      </p:sp>
      <p:graphicFrame>
        <p:nvGraphicFramePr>
          <p:cNvPr id="5" name="Content Placeholder 2">
            <a:extLst>
              <a:ext uri="{FF2B5EF4-FFF2-40B4-BE49-F238E27FC236}">
                <a16:creationId xmlns:a16="http://schemas.microsoft.com/office/drawing/2014/main" xmlns="" id="{82DECD07-2B3A-4794-AB20-C723AA429301}"/>
              </a:ext>
            </a:extLst>
          </p:cNvPr>
          <p:cNvGraphicFramePr>
            <a:graphicFrameLocks noGrp="1"/>
          </p:cNvGraphicFramePr>
          <p:nvPr>
            <p:ph idx="1"/>
            <p:extLst>
              <p:ext uri="{D42A27DB-BD31-4B8C-83A1-F6EECF244321}">
                <p14:modId xmlns:p14="http://schemas.microsoft.com/office/powerpoint/2010/main" val="4294571018"/>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7185839"/>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A2AD6B69-E0A0-476D-9EE1-6B69F04C59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16BE10A1-AD5F-4AB3-8A94-41D62B494A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xmlns="" id="{13D3AD3B-820F-2E45-8837-3BE5739B08A6}"/>
              </a:ext>
            </a:extLst>
          </p:cNvPr>
          <p:cNvSpPr>
            <a:spLocks noGrp="1"/>
          </p:cNvSpPr>
          <p:nvPr>
            <p:ph type="title"/>
          </p:nvPr>
        </p:nvSpPr>
        <p:spPr>
          <a:xfrm>
            <a:off x="573409" y="559477"/>
            <a:ext cx="3765200" cy="5709931"/>
          </a:xfrm>
        </p:spPr>
        <p:txBody>
          <a:bodyPr>
            <a:normAutofit/>
          </a:bodyPr>
          <a:lstStyle/>
          <a:p>
            <a:pPr algn="ctr"/>
            <a:r>
              <a:rPr lang="en-US" dirty="0"/>
              <a:t>Participants’ reactions</a:t>
            </a:r>
            <a:endParaRPr lang="en-US"/>
          </a:p>
        </p:txBody>
      </p:sp>
      <p:sp>
        <p:nvSpPr>
          <p:cNvPr id="14" name="Rectangle 13">
            <a:extLst>
              <a:ext uri="{FF2B5EF4-FFF2-40B4-BE49-F238E27FC236}">
                <a16:creationId xmlns:a16="http://schemas.microsoft.com/office/drawing/2014/main" xmlns="" id="{5684BFFE-6A90-4311-ACD5-B34177D4646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xmlns="" id="{42353594-2FBC-4B89-A57E-EF07C564CAEB}"/>
              </a:ext>
            </a:extLst>
          </p:cNvPr>
          <p:cNvGraphicFramePr>
            <a:graphicFrameLocks noGrp="1"/>
          </p:cNvGraphicFramePr>
          <p:nvPr>
            <p:ph idx="1"/>
            <p:extLst>
              <p:ext uri="{D42A27DB-BD31-4B8C-83A1-F6EECF244321}">
                <p14:modId xmlns:p14="http://schemas.microsoft.com/office/powerpoint/2010/main" val="1240661684"/>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97906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6146" name="Rectangle 2">
            <a:extLst>
              <a:ext uri="{FF2B5EF4-FFF2-40B4-BE49-F238E27FC236}">
                <a16:creationId xmlns:a16="http://schemas.microsoft.com/office/drawing/2014/main" xmlns="" id="{A4F2D735-3EC9-9F4C-B8FC-6B46DF02D73B}"/>
              </a:ext>
            </a:extLst>
          </p:cNvPr>
          <p:cNvSpPr>
            <a:spLocks noGrp="1" noChangeArrowheads="1"/>
          </p:cNvSpPr>
          <p:nvPr>
            <p:ph type="title"/>
          </p:nvPr>
        </p:nvSpPr>
        <p:spPr>
          <a:xfrm>
            <a:off x="676240" y="875324"/>
            <a:ext cx="3536510" cy="5093520"/>
          </a:xfrm>
        </p:spPr>
        <p:txBody>
          <a:bodyPr>
            <a:normAutofit/>
          </a:bodyPr>
          <a:lstStyle/>
          <a:p>
            <a:pPr algn="ctr"/>
            <a:r>
              <a:rPr lang="en-US" altLang="en-US" sz="4400">
                <a:solidFill>
                  <a:schemeClr val="tx1"/>
                </a:solidFill>
              </a:rPr>
              <a:t>Milgram Study Results</a:t>
            </a:r>
          </a:p>
        </p:txBody>
      </p:sp>
      <p:sp>
        <p:nvSpPr>
          <p:cNvPr id="6147" name="Rectangle 3">
            <a:extLst>
              <a:ext uri="{FF2B5EF4-FFF2-40B4-BE49-F238E27FC236}">
                <a16:creationId xmlns:a16="http://schemas.microsoft.com/office/drawing/2014/main" xmlns="" id="{922294F0-772D-A446-8A42-2D11AA4375D9}"/>
              </a:ext>
            </a:extLst>
          </p:cNvPr>
          <p:cNvSpPr>
            <a:spLocks noGrp="1" noChangeArrowheads="1"/>
          </p:cNvSpPr>
          <p:nvPr>
            <p:ph type="body" idx="1"/>
          </p:nvPr>
        </p:nvSpPr>
        <p:spPr>
          <a:xfrm>
            <a:off x="5478124" y="559477"/>
            <a:ext cx="5647076" cy="5475563"/>
          </a:xfrm>
        </p:spPr>
        <p:txBody>
          <a:bodyPr anchor="ctr">
            <a:normAutofit/>
          </a:bodyPr>
          <a:lstStyle/>
          <a:p>
            <a:pPr>
              <a:lnSpc>
                <a:spcPct val="90000"/>
              </a:lnSpc>
            </a:pPr>
            <a:r>
              <a:rPr lang="en-US" altLang="en-US" sz="2000"/>
              <a:t>Milgram: “There were powerful reactions of tension and emotional strain in a substantial proportion of the participants.  Persons were observed to sweat, tremble, stutter, bite their lips…”</a:t>
            </a:r>
          </a:p>
          <a:p>
            <a:pPr>
              <a:lnSpc>
                <a:spcPct val="90000"/>
              </a:lnSpc>
            </a:pPr>
            <a:r>
              <a:rPr lang="en-US" altLang="en-US" sz="2000"/>
              <a:t>Remarks from two subjects:</a:t>
            </a:r>
          </a:p>
          <a:p>
            <a:pPr lvl="1">
              <a:lnSpc>
                <a:spcPct val="90000"/>
              </a:lnSpc>
            </a:pPr>
            <a:r>
              <a:rPr lang="en-US" altLang="en-US" sz="2000"/>
              <a:t>“Is he banging?  Is he hurt out there?  Well, I don’t want to be responsible for anything that happens to him.  No, I can’t go on with it.  I don’t know whether he’s all right or not.  I mean he may have a heart condition or something.  I wouldn’t feel right doing it….I don’t see any sense to this…I just can’t see it</a:t>
            </a:r>
          </a:p>
          <a:p>
            <a:pPr lvl="1">
              <a:lnSpc>
                <a:spcPct val="90000"/>
              </a:lnSpc>
            </a:pPr>
            <a:r>
              <a:rPr lang="en-US" altLang="en-US" sz="2000"/>
              <a:t>“You want me to keep going?  You hear him hollering?  What if something happens to him?  I refuse to take responsibility….</a:t>
            </a:r>
          </a:p>
          <a:p>
            <a:pPr>
              <a:lnSpc>
                <a:spcPct val="90000"/>
              </a:lnSpc>
            </a:pPr>
            <a:endParaRPr lang="en-US" altLang="en-US" sz="2000"/>
          </a:p>
          <a:p>
            <a:pPr>
              <a:lnSpc>
                <a:spcPct val="90000"/>
              </a:lnSpc>
            </a:pPr>
            <a:endParaRPr lang="en-US" altLang="en-US" sz="2000"/>
          </a:p>
        </p:txBody>
      </p:sp>
    </p:spTree>
    <p:extLst>
      <p:ext uri="{BB962C8B-B14F-4D97-AF65-F5344CB8AC3E}">
        <p14:creationId xmlns:p14="http://schemas.microsoft.com/office/powerpoint/2010/main" val="42261425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13314" name="Rectangle 2">
            <a:extLst>
              <a:ext uri="{FF2B5EF4-FFF2-40B4-BE49-F238E27FC236}">
                <a16:creationId xmlns:a16="http://schemas.microsoft.com/office/drawing/2014/main" xmlns="" id="{439AB236-C434-CD42-8B6E-2E12A3CC995D}"/>
              </a:ext>
            </a:extLst>
          </p:cNvPr>
          <p:cNvSpPr>
            <a:spLocks noGrp="1" noChangeArrowheads="1"/>
          </p:cNvSpPr>
          <p:nvPr>
            <p:ph type="title"/>
          </p:nvPr>
        </p:nvSpPr>
        <p:spPr>
          <a:xfrm>
            <a:off x="676240" y="875324"/>
            <a:ext cx="3536510" cy="5093520"/>
          </a:xfrm>
        </p:spPr>
        <p:txBody>
          <a:bodyPr>
            <a:normAutofit/>
          </a:bodyPr>
          <a:lstStyle/>
          <a:p>
            <a:pPr algn="ctr"/>
            <a:r>
              <a:rPr lang="en-US" altLang="en-US" sz="4400">
                <a:solidFill>
                  <a:schemeClr val="tx1"/>
                </a:solidFill>
              </a:rPr>
              <a:t>Milgram Study Results</a:t>
            </a:r>
          </a:p>
        </p:txBody>
      </p:sp>
      <p:sp>
        <p:nvSpPr>
          <p:cNvPr id="13315" name="Rectangle 3">
            <a:extLst>
              <a:ext uri="{FF2B5EF4-FFF2-40B4-BE49-F238E27FC236}">
                <a16:creationId xmlns:a16="http://schemas.microsoft.com/office/drawing/2014/main" xmlns="" id="{C39E8471-BF3A-FE48-85F8-7AC16818C9F4}"/>
              </a:ext>
            </a:extLst>
          </p:cNvPr>
          <p:cNvSpPr>
            <a:spLocks noGrp="1" noChangeArrowheads="1"/>
          </p:cNvSpPr>
          <p:nvPr>
            <p:ph type="body" idx="1"/>
          </p:nvPr>
        </p:nvSpPr>
        <p:spPr>
          <a:xfrm>
            <a:off x="5478124" y="559477"/>
            <a:ext cx="5647076" cy="5475563"/>
          </a:xfrm>
        </p:spPr>
        <p:txBody>
          <a:bodyPr anchor="ctr">
            <a:normAutofit/>
          </a:bodyPr>
          <a:lstStyle/>
          <a:p>
            <a:r>
              <a:rPr lang="en-US" altLang="en-US" sz="2000"/>
              <a:t>The experimental setup was described to 40 psychiatrists.  They predicted that no one would go beyond the 10th level (150 volts)</a:t>
            </a:r>
          </a:p>
          <a:p>
            <a:r>
              <a:rPr lang="en-US" altLang="en-US" sz="2000"/>
              <a:t>Actual results: 65% of the subjects obeyed the experimenter and shocked the “learner” all the way to 450 volts (“Severe Shock”)</a:t>
            </a:r>
          </a:p>
          <a:p>
            <a:r>
              <a:rPr lang="en-US" altLang="en-US" sz="2000"/>
              <a:t>No difference between men and women</a:t>
            </a:r>
          </a:p>
          <a:p>
            <a:endParaRPr lang="en-US" altLang="en-US" sz="2000"/>
          </a:p>
          <a:p>
            <a:endParaRPr lang="en-US" altLang="en-US" sz="2000"/>
          </a:p>
        </p:txBody>
      </p:sp>
    </p:spTree>
    <p:extLst>
      <p:ext uri="{BB962C8B-B14F-4D97-AF65-F5344CB8AC3E}">
        <p14:creationId xmlns:p14="http://schemas.microsoft.com/office/powerpoint/2010/main" val="1333502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51202" name="Rectangle 2">
            <a:extLst>
              <a:ext uri="{FF2B5EF4-FFF2-40B4-BE49-F238E27FC236}">
                <a16:creationId xmlns:a16="http://schemas.microsoft.com/office/drawing/2014/main" xmlns="" id="{BB3D5EDE-1BD2-EB42-B452-438D558B0B69}"/>
              </a:ext>
            </a:extLst>
          </p:cNvPr>
          <p:cNvSpPr>
            <a:spLocks noGrp="1" noChangeArrowheads="1"/>
          </p:cNvSpPr>
          <p:nvPr>
            <p:ph type="title"/>
          </p:nvPr>
        </p:nvSpPr>
        <p:spPr>
          <a:xfrm>
            <a:off x="676240" y="875324"/>
            <a:ext cx="3536510" cy="5093520"/>
          </a:xfrm>
        </p:spPr>
        <p:txBody>
          <a:bodyPr>
            <a:normAutofit/>
          </a:bodyPr>
          <a:lstStyle/>
          <a:p>
            <a:pPr algn="ctr"/>
            <a:r>
              <a:rPr lang="en-US" altLang="en-US" sz="4400">
                <a:solidFill>
                  <a:schemeClr val="tx1"/>
                </a:solidFill>
              </a:rPr>
              <a:t>Milgram</a:t>
            </a:r>
          </a:p>
        </p:txBody>
      </p:sp>
      <p:sp>
        <p:nvSpPr>
          <p:cNvPr id="51203" name="Rectangle 3">
            <a:extLst>
              <a:ext uri="{FF2B5EF4-FFF2-40B4-BE49-F238E27FC236}">
                <a16:creationId xmlns:a16="http://schemas.microsoft.com/office/drawing/2014/main" xmlns="" id="{8A3141EB-EB9C-C849-A36E-15CC4125D7B0}"/>
              </a:ext>
            </a:extLst>
          </p:cNvPr>
          <p:cNvSpPr>
            <a:spLocks noGrp="1" noChangeArrowheads="1"/>
          </p:cNvSpPr>
          <p:nvPr>
            <p:ph type="body" idx="1"/>
          </p:nvPr>
        </p:nvSpPr>
        <p:spPr>
          <a:xfrm>
            <a:off x="5478124" y="559477"/>
            <a:ext cx="5647076" cy="5475563"/>
          </a:xfrm>
        </p:spPr>
        <p:txBody>
          <a:bodyPr anchor="ctr">
            <a:normAutofit/>
          </a:bodyPr>
          <a:lstStyle/>
          <a:p>
            <a:r>
              <a:rPr lang="en-US" altLang="en-US" sz="1900"/>
              <a:t>The “learner”, Mr. McDonough, died of a heart attack three years after the studies ended.  His neighbor, who unsuccessfully tried to revive him using mouth-to-mouth resuscitation, had been a “teacher” in the Milgram studies and had administered “shocks” to Mr. McDonough just a few years earlier.</a:t>
            </a:r>
          </a:p>
          <a:p>
            <a:r>
              <a:rPr lang="en-US" altLang="en-US" sz="1900"/>
              <a:t>One of the “teachers” (who had gone all the way to 450 volts) was invited into a social psychology class to speak about his experience in the study. The students (who had already learned about the study) were nearly silent and stared at him with accusing and disbelieving eyes.  He reminded the class that you never know what you might have done in that situation.</a:t>
            </a:r>
          </a:p>
          <a:p>
            <a:pPr lvl="1"/>
            <a:r>
              <a:rPr lang="en-US" altLang="en-US" sz="1900"/>
              <a:t>“Beyond the Shock Machine” - Gina Perry </a:t>
            </a:r>
          </a:p>
        </p:txBody>
      </p:sp>
    </p:spTree>
    <p:extLst>
      <p:ext uri="{BB962C8B-B14F-4D97-AF65-F5344CB8AC3E}">
        <p14:creationId xmlns:p14="http://schemas.microsoft.com/office/powerpoint/2010/main" val="20760526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37890" name="Rectangle 2">
            <a:extLst>
              <a:ext uri="{FF2B5EF4-FFF2-40B4-BE49-F238E27FC236}">
                <a16:creationId xmlns:a16="http://schemas.microsoft.com/office/drawing/2014/main" xmlns="" id="{CD586547-B695-3A40-9477-05829DD1654C}"/>
              </a:ext>
            </a:extLst>
          </p:cNvPr>
          <p:cNvSpPr>
            <a:spLocks noGrp="1" noChangeArrowheads="1"/>
          </p:cNvSpPr>
          <p:nvPr>
            <p:ph type="title"/>
          </p:nvPr>
        </p:nvSpPr>
        <p:spPr>
          <a:xfrm>
            <a:off x="676240" y="875324"/>
            <a:ext cx="3536510" cy="5093520"/>
          </a:xfrm>
        </p:spPr>
        <p:txBody>
          <a:bodyPr>
            <a:normAutofit/>
          </a:bodyPr>
          <a:lstStyle/>
          <a:p>
            <a:pPr algn="ctr"/>
            <a:r>
              <a:rPr lang="en-US" altLang="en-US" sz="4400">
                <a:solidFill>
                  <a:schemeClr val="tx1"/>
                </a:solidFill>
              </a:rPr>
              <a:t>Why Did People Obey?</a:t>
            </a:r>
            <a:br>
              <a:rPr lang="en-US" altLang="en-US" sz="4400">
                <a:solidFill>
                  <a:schemeClr val="tx1"/>
                </a:solidFill>
              </a:rPr>
            </a:br>
            <a:r>
              <a:rPr lang="en-US" altLang="en-US" sz="4400">
                <a:solidFill>
                  <a:schemeClr val="tx1"/>
                </a:solidFill>
              </a:rPr>
              <a:t>(Burger, 2009)</a:t>
            </a:r>
          </a:p>
        </p:txBody>
      </p:sp>
      <p:sp>
        <p:nvSpPr>
          <p:cNvPr id="37891" name="Rectangle 3">
            <a:extLst>
              <a:ext uri="{FF2B5EF4-FFF2-40B4-BE49-F238E27FC236}">
                <a16:creationId xmlns:a16="http://schemas.microsoft.com/office/drawing/2014/main" xmlns="" id="{2E7DDE71-9411-4E49-A740-1A4B951DE4E2}"/>
              </a:ext>
            </a:extLst>
          </p:cNvPr>
          <p:cNvSpPr>
            <a:spLocks noGrp="1" noChangeArrowheads="1"/>
          </p:cNvSpPr>
          <p:nvPr>
            <p:ph type="body" idx="1"/>
          </p:nvPr>
        </p:nvSpPr>
        <p:spPr>
          <a:xfrm>
            <a:off x="5478124" y="559477"/>
            <a:ext cx="5647076" cy="5475563"/>
          </a:xfrm>
        </p:spPr>
        <p:txBody>
          <a:bodyPr anchor="ctr">
            <a:normAutofit/>
          </a:bodyPr>
          <a:lstStyle/>
          <a:p>
            <a:r>
              <a:rPr lang="en-US" altLang="en-US" sz="2000"/>
              <a:t>Obedience to Authority</a:t>
            </a:r>
          </a:p>
          <a:p>
            <a:pPr lvl="1"/>
            <a:r>
              <a:rPr lang="en-US" altLang="en-US" sz="2000"/>
              <a:t>“…our culture socializes individuals to obey certain authority figures such as police officers, teachers, and parents.”</a:t>
            </a:r>
          </a:p>
          <a:p>
            <a:pPr lvl="1"/>
            <a:r>
              <a:rPr lang="en-US" altLang="en-US" sz="2000"/>
              <a:t>the perceived expertise of the experimenter contributed to the participants’ decision to follow the instructions (Morelli, 1983)</a:t>
            </a:r>
          </a:p>
          <a:p>
            <a:endParaRPr lang="en-US" altLang="en-US" sz="2000"/>
          </a:p>
        </p:txBody>
      </p:sp>
    </p:spTree>
    <p:extLst>
      <p:ext uri="{BB962C8B-B14F-4D97-AF65-F5344CB8AC3E}">
        <p14:creationId xmlns:p14="http://schemas.microsoft.com/office/powerpoint/2010/main" val="24803499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38914" name="Rectangle 2">
            <a:extLst>
              <a:ext uri="{FF2B5EF4-FFF2-40B4-BE49-F238E27FC236}">
                <a16:creationId xmlns:a16="http://schemas.microsoft.com/office/drawing/2014/main" xmlns="" id="{3EA473D4-74E9-8349-BD74-48C4486AF74C}"/>
              </a:ext>
            </a:extLst>
          </p:cNvPr>
          <p:cNvSpPr>
            <a:spLocks noGrp="1" noChangeArrowheads="1"/>
          </p:cNvSpPr>
          <p:nvPr>
            <p:ph type="title"/>
          </p:nvPr>
        </p:nvSpPr>
        <p:spPr>
          <a:xfrm>
            <a:off x="676240" y="875324"/>
            <a:ext cx="3536510" cy="5093520"/>
          </a:xfrm>
        </p:spPr>
        <p:txBody>
          <a:bodyPr>
            <a:normAutofit/>
          </a:bodyPr>
          <a:lstStyle/>
          <a:p>
            <a:pPr algn="ctr"/>
            <a:r>
              <a:rPr lang="en-US" altLang="en-US" sz="4400">
                <a:solidFill>
                  <a:schemeClr val="tx1"/>
                </a:solidFill>
              </a:rPr>
              <a:t>Why Did People Obey?</a:t>
            </a:r>
            <a:br>
              <a:rPr lang="en-US" altLang="en-US" sz="4400">
                <a:solidFill>
                  <a:schemeClr val="tx1"/>
                </a:solidFill>
              </a:rPr>
            </a:br>
            <a:r>
              <a:rPr lang="en-US" altLang="en-US" sz="4400">
                <a:solidFill>
                  <a:schemeClr val="tx1"/>
                </a:solidFill>
              </a:rPr>
              <a:t>(Burger, 2009)</a:t>
            </a:r>
          </a:p>
        </p:txBody>
      </p:sp>
      <p:sp>
        <p:nvSpPr>
          <p:cNvPr id="38915" name="Rectangle 3">
            <a:extLst>
              <a:ext uri="{FF2B5EF4-FFF2-40B4-BE49-F238E27FC236}">
                <a16:creationId xmlns:a16="http://schemas.microsoft.com/office/drawing/2014/main" xmlns="" id="{18C7F318-CB48-6242-A51D-145E544D6D4B}"/>
              </a:ext>
            </a:extLst>
          </p:cNvPr>
          <p:cNvSpPr>
            <a:spLocks noGrp="1" noChangeArrowheads="1"/>
          </p:cNvSpPr>
          <p:nvPr>
            <p:ph type="body" idx="1"/>
          </p:nvPr>
        </p:nvSpPr>
        <p:spPr>
          <a:xfrm>
            <a:off x="5478124" y="559477"/>
            <a:ext cx="5647076" cy="5475563"/>
          </a:xfrm>
        </p:spPr>
        <p:txBody>
          <a:bodyPr anchor="ctr">
            <a:normAutofit/>
          </a:bodyPr>
          <a:lstStyle/>
          <a:p>
            <a:pPr>
              <a:lnSpc>
                <a:spcPct val="90000"/>
              </a:lnSpc>
            </a:pPr>
            <a:r>
              <a:rPr lang="en-US" altLang="en-US" sz="1700" dirty="0"/>
              <a:t>A Need for Consistency: The well-demonstrated need to act and appear in a consistent manner [think of cognitive dissonance studies] would have made it difficult for a participant to refuse to press the 195-volt switch after just pressing the 180-volt switch</a:t>
            </a:r>
          </a:p>
          <a:p>
            <a:pPr lvl="1">
              <a:lnSpc>
                <a:spcPct val="90000"/>
              </a:lnSpc>
            </a:pPr>
            <a:r>
              <a:rPr lang="en-US" altLang="en-US" sz="1700" dirty="0"/>
              <a:t>Interviewee in “Beyond the Shock Machine” says, “If you had to push the 450 volt switch first, no one would do it”)</a:t>
            </a:r>
          </a:p>
          <a:p>
            <a:pPr>
              <a:lnSpc>
                <a:spcPct val="90000"/>
              </a:lnSpc>
            </a:pPr>
            <a:r>
              <a:rPr lang="en-US" altLang="en-US" sz="1700" dirty="0"/>
              <a:t>A Change in Self-Perception: agreeing to small requests, such as pressing the low-voltage switches, can change the way people think about themselves. Participants may have come to see themselves as the kind of persons who follow the experimenter’s instruction</a:t>
            </a:r>
          </a:p>
          <a:p>
            <a:pPr>
              <a:lnSpc>
                <a:spcPct val="90000"/>
              </a:lnSpc>
            </a:pPr>
            <a:r>
              <a:rPr lang="en-US" altLang="en-US" sz="1700" dirty="0"/>
              <a:t>Escalation of Commitment - “well, I’m in it this far, might as well go all the way…”</a:t>
            </a:r>
          </a:p>
        </p:txBody>
      </p:sp>
    </p:spTree>
    <p:extLst>
      <p:ext uri="{BB962C8B-B14F-4D97-AF65-F5344CB8AC3E}">
        <p14:creationId xmlns:p14="http://schemas.microsoft.com/office/powerpoint/2010/main" val="14427998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39938" name="Rectangle 2">
            <a:extLst>
              <a:ext uri="{FF2B5EF4-FFF2-40B4-BE49-F238E27FC236}">
                <a16:creationId xmlns:a16="http://schemas.microsoft.com/office/drawing/2014/main" xmlns="" id="{E47BADBF-ABEE-C14F-BA97-034699717BE1}"/>
              </a:ext>
            </a:extLst>
          </p:cNvPr>
          <p:cNvSpPr>
            <a:spLocks noGrp="1" noChangeArrowheads="1"/>
          </p:cNvSpPr>
          <p:nvPr>
            <p:ph type="title"/>
          </p:nvPr>
        </p:nvSpPr>
        <p:spPr>
          <a:xfrm>
            <a:off x="676240" y="875324"/>
            <a:ext cx="3536510" cy="5093520"/>
          </a:xfrm>
        </p:spPr>
        <p:txBody>
          <a:bodyPr>
            <a:normAutofit/>
          </a:bodyPr>
          <a:lstStyle/>
          <a:p>
            <a:pPr algn="ctr"/>
            <a:r>
              <a:rPr lang="en-US" altLang="en-US" sz="4400">
                <a:solidFill>
                  <a:schemeClr val="tx1"/>
                </a:solidFill>
              </a:rPr>
              <a:t>Why Did People Obey?</a:t>
            </a:r>
            <a:br>
              <a:rPr lang="en-US" altLang="en-US" sz="4400">
                <a:solidFill>
                  <a:schemeClr val="tx1"/>
                </a:solidFill>
              </a:rPr>
            </a:br>
            <a:r>
              <a:rPr lang="en-US" altLang="en-US" sz="4400">
                <a:solidFill>
                  <a:schemeClr val="tx1"/>
                </a:solidFill>
              </a:rPr>
              <a:t>(Burger, 2009)</a:t>
            </a:r>
          </a:p>
        </p:txBody>
      </p:sp>
      <p:sp>
        <p:nvSpPr>
          <p:cNvPr id="39939" name="Rectangle 3">
            <a:extLst>
              <a:ext uri="{FF2B5EF4-FFF2-40B4-BE49-F238E27FC236}">
                <a16:creationId xmlns:a16="http://schemas.microsoft.com/office/drawing/2014/main" xmlns="" id="{559A335E-511B-5547-8B0D-CC1936D9F75D}"/>
              </a:ext>
            </a:extLst>
          </p:cNvPr>
          <p:cNvSpPr>
            <a:spLocks noGrp="1" noChangeArrowheads="1"/>
          </p:cNvSpPr>
          <p:nvPr>
            <p:ph type="body" idx="1"/>
          </p:nvPr>
        </p:nvSpPr>
        <p:spPr>
          <a:xfrm>
            <a:off x="5478124" y="559477"/>
            <a:ext cx="5647076" cy="5475563"/>
          </a:xfrm>
        </p:spPr>
        <p:txBody>
          <a:bodyPr anchor="ctr">
            <a:normAutofit/>
          </a:bodyPr>
          <a:lstStyle/>
          <a:p>
            <a:r>
              <a:rPr lang="en-US" altLang="en-US" sz="2000"/>
              <a:t>Limited Sources of Information in a Novel Situation</a:t>
            </a:r>
          </a:p>
          <a:p>
            <a:pPr lvl="1"/>
            <a:r>
              <a:rPr lang="en-US" altLang="en-US" sz="2000"/>
              <a:t>The subjects had never been in a situation anything like this before so they didn’t know how to act.</a:t>
            </a:r>
          </a:p>
          <a:p>
            <a:pPr lvl="2"/>
            <a:r>
              <a:rPr lang="en-US" altLang="en-US" sz="2000"/>
              <a:t>Gina Perry Interviewee, “This isn’t the way the world operates”</a:t>
            </a:r>
          </a:p>
          <a:p>
            <a:pPr lvl="1"/>
            <a:r>
              <a:rPr lang="en-US" altLang="en-US" sz="2000"/>
              <a:t>When we’re in novel situations we look to others to figure out how we should act.  The only other person in the situation was the experimenter, and he was acting like nothing was wrong.  </a:t>
            </a:r>
          </a:p>
        </p:txBody>
      </p:sp>
    </p:spTree>
    <p:extLst>
      <p:ext uri="{BB962C8B-B14F-4D97-AF65-F5344CB8AC3E}">
        <p14:creationId xmlns:p14="http://schemas.microsoft.com/office/powerpoint/2010/main" val="2226924121"/>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40962" name="Rectangle 2">
            <a:extLst>
              <a:ext uri="{FF2B5EF4-FFF2-40B4-BE49-F238E27FC236}">
                <a16:creationId xmlns:a16="http://schemas.microsoft.com/office/drawing/2014/main" xmlns="" id="{FB34A119-F1DC-7647-9958-2B85C3840F1D}"/>
              </a:ext>
            </a:extLst>
          </p:cNvPr>
          <p:cNvSpPr>
            <a:spLocks noGrp="1" noChangeArrowheads="1"/>
          </p:cNvSpPr>
          <p:nvPr>
            <p:ph type="title"/>
          </p:nvPr>
        </p:nvSpPr>
        <p:spPr>
          <a:xfrm>
            <a:off x="676240" y="875324"/>
            <a:ext cx="3536510" cy="5093520"/>
          </a:xfrm>
        </p:spPr>
        <p:txBody>
          <a:bodyPr>
            <a:normAutofit/>
          </a:bodyPr>
          <a:lstStyle/>
          <a:p>
            <a:pPr algn="ctr"/>
            <a:r>
              <a:rPr lang="en-US" altLang="en-US" sz="4400">
                <a:solidFill>
                  <a:schemeClr val="tx1"/>
                </a:solidFill>
              </a:rPr>
              <a:t>Why Did People Obey?</a:t>
            </a:r>
            <a:br>
              <a:rPr lang="en-US" altLang="en-US" sz="4400">
                <a:solidFill>
                  <a:schemeClr val="tx1"/>
                </a:solidFill>
              </a:rPr>
            </a:br>
            <a:r>
              <a:rPr lang="en-US" altLang="en-US" sz="4400">
                <a:solidFill>
                  <a:schemeClr val="tx1"/>
                </a:solidFill>
              </a:rPr>
              <a:t>(Burger, 2009)</a:t>
            </a:r>
          </a:p>
        </p:txBody>
      </p:sp>
      <p:sp>
        <p:nvSpPr>
          <p:cNvPr id="40963" name="Rectangle 3">
            <a:extLst>
              <a:ext uri="{FF2B5EF4-FFF2-40B4-BE49-F238E27FC236}">
                <a16:creationId xmlns:a16="http://schemas.microsoft.com/office/drawing/2014/main" xmlns="" id="{248C2106-16FC-D343-B406-B3A3E0EFCCFC}"/>
              </a:ext>
            </a:extLst>
          </p:cNvPr>
          <p:cNvSpPr>
            <a:spLocks noGrp="1" noChangeArrowheads="1"/>
          </p:cNvSpPr>
          <p:nvPr>
            <p:ph type="body" idx="1"/>
          </p:nvPr>
        </p:nvSpPr>
        <p:spPr>
          <a:xfrm>
            <a:off x="5478124" y="559477"/>
            <a:ext cx="5647076" cy="5475563"/>
          </a:xfrm>
        </p:spPr>
        <p:txBody>
          <a:bodyPr anchor="ctr">
            <a:normAutofit/>
          </a:bodyPr>
          <a:lstStyle/>
          <a:p>
            <a:r>
              <a:rPr lang="en-US" altLang="en-US" sz="2000"/>
              <a:t>Responsibility had not been assigned to anyone</a:t>
            </a:r>
          </a:p>
          <a:p>
            <a:pPr lvl="1"/>
            <a:r>
              <a:rPr lang="en-US" altLang="en-US" sz="2000"/>
              <a:t>Most subjects asked who would be responsible</a:t>
            </a:r>
          </a:p>
          <a:p>
            <a:pPr lvl="1"/>
            <a:r>
              <a:rPr lang="en-US" altLang="en-US" sz="2000"/>
              <a:t>The experimenter stated that he would be responsible</a:t>
            </a:r>
          </a:p>
        </p:txBody>
      </p:sp>
    </p:spTree>
    <p:extLst>
      <p:ext uri="{BB962C8B-B14F-4D97-AF65-F5344CB8AC3E}">
        <p14:creationId xmlns:p14="http://schemas.microsoft.com/office/powerpoint/2010/main" val="15173190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7170" name="Rectangle 2">
            <a:extLst>
              <a:ext uri="{FF2B5EF4-FFF2-40B4-BE49-F238E27FC236}">
                <a16:creationId xmlns:a16="http://schemas.microsoft.com/office/drawing/2014/main" xmlns="" id="{77300BA7-88F4-8B4E-A966-88487D2DF8B8}"/>
              </a:ext>
            </a:extLst>
          </p:cNvPr>
          <p:cNvSpPr>
            <a:spLocks noGrp="1" noChangeArrowheads="1"/>
          </p:cNvSpPr>
          <p:nvPr>
            <p:ph type="title"/>
          </p:nvPr>
        </p:nvSpPr>
        <p:spPr>
          <a:xfrm>
            <a:off x="676240" y="875324"/>
            <a:ext cx="3536510" cy="5093520"/>
          </a:xfrm>
        </p:spPr>
        <p:txBody>
          <a:bodyPr>
            <a:normAutofit/>
          </a:bodyPr>
          <a:lstStyle/>
          <a:p>
            <a:pPr algn="ctr"/>
            <a:r>
              <a:rPr lang="en-US" altLang="en-US" sz="4400">
                <a:solidFill>
                  <a:schemeClr val="tx1"/>
                </a:solidFill>
              </a:rPr>
              <a:t>Milgram’s Additional Research Findings</a:t>
            </a:r>
          </a:p>
        </p:txBody>
      </p:sp>
      <p:sp>
        <p:nvSpPr>
          <p:cNvPr id="7171" name="Rectangle 3">
            <a:extLst>
              <a:ext uri="{FF2B5EF4-FFF2-40B4-BE49-F238E27FC236}">
                <a16:creationId xmlns:a16="http://schemas.microsoft.com/office/drawing/2014/main" xmlns="" id="{104E1006-9EB7-844A-85D3-691B9CAC337E}"/>
              </a:ext>
            </a:extLst>
          </p:cNvPr>
          <p:cNvSpPr>
            <a:spLocks noGrp="1" noChangeArrowheads="1"/>
          </p:cNvSpPr>
          <p:nvPr>
            <p:ph type="body" idx="1"/>
          </p:nvPr>
        </p:nvSpPr>
        <p:spPr>
          <a:xfrm>
            <a:off x="5478124" y="559477"/>
            <a:ext cx="5647076" cy="5475563"/>
          </a:xfrm>
        </p:spPr>
        <p:txBody>
          <a:bodyPr anchor="ctr">
            <a:normAutofit/>
          </a:bodyPr>
          <a:lstStyle/>
          <a:p>
            <a:r>
              <a:rPr lang="en-US" altLang="en-US" sz="2000"/>
              <a:t>Conditions that decreased obedience:</a:t>
            </a:r>
          </a:p>
          <a:p>
            <a:pPr lvl="1"/>
            <a:r>
              <a:rPr lang="en-US" altLang="en-US" sz="2000"/>
              <a:t>1) Proximity of the “learner”: </a:t>
            </a:r>
          </a:p>
          <a:p>
            <a:pPr lvl="2"/>
            <a:r>
              <a:rPr lang="en-US" altLang="en-US" sz="2000"/>
              <a:t>obedience decreased if the learner was in the same room as the teacher</a:t>
            </a:r>
          </a:p>
          <a:p>
            <a:pPr lvl="2"/>
            <a:r>
              <a:rPr lang="en-US" altLang="en-US" sz="2000"/>
              <a:t>Obedience decreased if the teacher had to physically place the learner’s hand on a shock plate</a:t>
            </a:r>
          </a:p>
          <a:p>
            <a:pPr lvl="2"/>
            <a:r>
              <a:rPr lang="en-US" altLang="en-US" sz="2000" b="1"/>
              <a:t>Explanation</a:t>
            </a:r>
            <a:r>
              <a:rPr lang="en-US" altLang="en-US" sz="2000"/>
              <a:t>: visual cues of someone else’s pain triggers an empathic response</a:t>
            </a:r>
          </a:p>
        </p:txBody>
      </p:sp>
    </p:spTree>
    <p:extLst>
      <p:ext uri="{BB962C8B-B14F-4D97-AF65-F5344CB8AC3E}">
        <p14:creationId xmlns:p14="http://schemas.microsoft.com/office/powerpoint/2010/main" val="2811615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8194" name="Rectangle 2">
            <a:extLst>
              <a:ext uri="{FF2B5EF4-FFF2-40B4-BE49-F238E27FC236}">
                <a16:creationId xmlns:a16="http://schemas.microsoft.com/office/drawing/2014/main" xmlns="" id="{EB19E815-088A-FA48-8D46-111C7DB61343}"/>
              </a:ext>
            </a:extLst>
          </p:cNvPr>
          <p:cNvSpPr>
            <a:spLocks noGrp="1" noChangeArrowheads="1"/>
          </p:cNvSpPr>
          <p:nvPr>
            <p:ph type="title"/>
          </p:nvPr>
        </p:nvSpPr>
        <p:spPr>
          <a:xfrm>
            <a:off x="676240" y="875324"/>
            <a:ext cx="3536510" cy="5093520"/>
          </a:xfrm>
        </p:spPr>
        <p:txBody>
          <a:bodyPr>
            <a:normAutofit/>
          </a:bodyPr>
          <a:lstStyle/>
          <a:p>
            <a:pPr algn="ctr"/>
            <a:r>
              <a:rPr lang="en-US" altLang="en-US" sz="4400">
                <a:solidFill>
                  <a:schemeClr val="tx1"/>
                </a:solidFill>
              </a:rPr>
              <a:t>Milgram’s Additional Research Findings</a:t>
            </a:r>
          </a:p>
        </p:txBody>
      </p:sp>
      <p:sp>
        <p:nvSpPr>
          <p:cNvPr id="8195" name="Rectangle 3">
            <a:extLst>
              <a:ext uri="{FF2B5EF4-FFF2-40B4-BE49-F238E27FC236}">
                <a16:creationId xmlns:a16="http://schemas.microsoft.com/office/drawing/2014/main" xmlns="" id="{C78CEF3E-2312-9E4A-B2EB-426E3EE0C19D}"/>
              </a:ext>
            </a:extLst>
          </p:cNvPr>
          <p:cNvSpPr>
            <a:spLocks noGrp="1" noChangeArrowheads="1"/>
          </p:cNvSpPr>
          <p:nvPr>
            <p:ph type="body" idx="1"/>
          </p:nvPr>
        </p:nvSpPr>
        <p:spPr>
          <a:xfrm>
            <a:off x="5478124" y="559477"/>
            <a:ext cx="5647076" cy="5475563"/>
          </a:xfrm>
        </p:spPr>
        <p:txBody>
          <a:bodyPr anchor="ctr">
            <a:normAutofit/>
          </a:bodyPr>
          <a:lstStyle/>
          <a:p>
            <a:pPr>
              <a:lnSpc>
                <a:spcPct val="90000"/>
              </a:lnSpc>
            </a:pPr>
            <a:r>
              <a:rPr lang="en-US" altLang="en-US" sz="2000"/>
              <a:t>Conditions that decreased obedience:</a:t>
            </a:r>
          </a:p>
          <a:p>
            <a:pPr lvl="1">
              <a:lnSpc>
                <a:spcPct val="90000"/>
              </a:lnSpc>
            </a:pPr>
            <a:r>
              <a:rPr lang="en-US" altLang="en-US" sz="2000"/>
              <a:t>2) Closeness of the authority figure</a:t>
            </a:r>
          </a:p>
          <a:p>
            <a:pPr lvl="2">
              <a:lnSpc>
                <a:spcPct val="90000"/>
              </a:lnSpc>
            </a:pPr>
            <a:r>
              <a:rPr lang="en-US" altLang="en-US" sz="2000"/>
              <a:t>Usually the experimenter sat a few feet away from the teacher</a:t>
            </a:r>
          </a:p>
          <a:p>
            <a:pPr lvl="2">
              <a:lnSpc>
                <a:spcPct val="90000"/>
              </a:lnSpc>
            </a:pPr>
            <a:r>
              <a:rPr lang="en-US" altLang="en-US" sz="2000"/>
              <a:t>Obedience decreased when the experimenter…</a:t>
            </a:r>
          </a:p>
          <a:p>
            <a:pPr lvl="3">
              <a:lnSpc>
                <a:spcPct val="90000"/>
              </a:lnSpc>
            </a:pPr>
            <a:r>
              <a:rPr lang="en-US" altLang="en-US" sz="2000"/>
              <a:t>left the lab and gave the instructions by telephone</a:t>
            </a:r>
          </a:p>
          <a:p>
            <a:pPr lvl="3">
              <a:lnSpc>
                <a:spcPct val="90000"/>
              </a:lnSpc>
            </a:pPr>
            <a:r>
              <a:rPr lang="en-US" altLang="en-US" sz="2000"/>
              <a:t>was never seen and instructions were left on a tape recorder</a:t>
            </a:r>
          </a:p>
          <a:p>
            <a:pPr lvl="2">
              <a:lnSpc>
                <a:spcPct val="90000"/>
              </a:lnSpc>
            </a:pPr>
            <a:r>
              <a:rPr lang="en-US" altLang="en-US" sz="2000"/>
              <a:t>Also found: when the experimenter was in another room or when he was not present the “teachers” falsely reported how much shock they were giving the “learner”</a:t>
            </a:r>
          </a:p>
          <a:p>
            <a:pPr lvl="2">
              <a:lnSpc>
                <a:spcPct val="90000"/>
              </a:lnSpc>
            </a:pPr>
            <a:r>
              <a:rPr lang="en-US" altLang="en-US" sz="2000"/>
              <a:t>Explanation: people will take a stronger stand when they do not have to encounter an authority figure face-to-face</a:t>
            </a:r>
          </a:p>
        </p:txBody>
      </p:sp>
    </p:spTree>
    <p:extLst>
      <p:ext uri="{BB962C8B-B14F-4D97-AF65-F5344CB8AC3E}">
        <p14:creationId xmlns:p14="http://schemas.microsoft.com/office/powerpoint/2010/main" val="36403984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9218" name="Rectangle 2">
            <a:extLst>
              <a:ext uri="{FF2B5EF4-FFF2-40B4-BE49-F238E27FC236}">
                <a16:creationId xmlns:a16="http://schemas.microsoft.com/office/drawing/2014/main" xmlns="" id="{E65018AA-68E0-344E-86FA-50A56E42A768}"/>
              </a:ext>
            </a:extLst>
          </p:cNvPr>
          <p:cNvSpPr>
            <a:spLocks noGrp="1" noChangeArrowheads="1"/>
          </p:cNvSpPr>
          <p:nvPr>
            <p:ph type="title"/>
          </p:nvPr>
        </p:nvSpPr>
        <p:spPr>
          <a:xfrm>
            <a:off x="676240" y="875324"/>
            <a:ext cx="3536510" cy="5093520"/>
          </a:xfrm>
        </p:spPr>
        <p:txBody>
          <a:bodyPr>
            <a:normAutofit/>
          </a:bodyPr>
          <a:lstStyle/>
          <a:p>
            <a:pPr algn="ctr"/>
            <a:r>
              <a:rPr lang="en-US" altLang="en-US" sz="4400">
                <a:solidFill>
                  <a:schemeClr val="tx1"/>
                </a:solidFill>
              </a:rPr>
              <a:t>Milgram’s Additional Research Findings</a:t>
            </a:r>
          </a:p>
        </p:txBody>
      </p:sp>
      <p:sp>
        <p:nvSpPr>
          <p:cNvPr id="9219" name="Rectangle 3">
            <a:extLst>
              <a:ext uri="{FF2B5EF4-FFF2-40B4-BE49-F238E27FC236}">
                <a16:creationId xmlns:a16="http://schemas.microsoft.com/office/drawing/2014/main" xmlns="" id="{C3DB5420-98EF-C946-91EA-A3C656AEB581}"/>
              </a:ext>
            </a:extLst>
          </p:cNvPr>
          <p:cNvSpPr>
            <a:spLocks noGrp="1" noChangeArrowheads="1"/>
          </p:cNvSpPr>
          <p:nvPr>
            <p:ph type="body" idx="1"/>
          </p:nvPr>
        </p:nvSpPr>
        <p:spPr>
          <a:xfrm>
            <a:off x="5478124" y="559477"/>
            <a:ext cx="5647076" cy="5475563"/>
          </a:xfrm>
        </p:spPr>
        <p:txBody>
          <a:bodyPr anchor="ctr">
            <a:normAutofit/>
          </a:bodyPr>
          <a:lstStyle/>
          <a:p>
            <a:r>
              <a:rPr lang="en-US" altLang="en-US" sz="2000"/>
              <a:t>Conditions that decreased obedience</a:t>
            </a:r>
          </a:p>
          <a:p>
            <a:pPr lvl="1"/>
            <a:r>
              <a:rPr lang="en-US" altLang="en-US" sz="2000"/>
              <a:t>3) Prestige of the experimenter</a:t>
            </a:r>
          </a:p>
          <a:p>
            <a:pPr lvl="2"/>
            <a:r>
              <a:rPr lang="en-US" altLang="en-US" sz="2000"/>
              <a:t>The initial studies took place at Yale University with the experimenter dressed in a white lab coat</a:t>
            </a:r>
          </a:p>
          <a:p>
            <a:pPr lvl="2"/>
            <a:r>
              <a:rPr lang="en-US" altLang="en-US" sz="2000"/>
              <a:t>Obedience decreased when the study was moved to Bridgeport, Connecticut and conducted by the fictional “Research Associates of Bridgeport”</a:t>
            </a:r>
          </a:p>
        </p:txBody>
      </p:sp>
    </p:spTree>
    <p:extLst>
      <p:ext uri="{BB962C8B-B14F-4D97-AF65-F5344CB8AC3E}">
        <p14:creationId xmlns:p14="http://schemas.microsoft.com/office/powerpoint/2010/main" val="2165511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10242" name="Rectangle 2">
            <a:extLst>
              <a:ext uri="{FF2B5EF4-FFF2-40B4-BE49-F238E27FC236}">
                <a16:creationId xmlns:a16="http://schemas.microsoft.com/office/drawing/2014/main" xmlns="" id="{9D10F9D8-526F-E340-BA64-F48A0A923BCA}"/>
              </a:ext>
            </a:extLst>
          </p:cNvPr>
          <p:cNvSpPr>
            <a:spLocks noGrp="1" noChangeArrowheads="1"/>
          </p:cNvSpPr>
          <p:nvPr>
            <p:ph type="title"/>
          </p:nvPr>
        </p:nvSpPr>
        <p:spPr>
          <a:xfrm>
            <a:off x="676240" y="875324"/>
            <a:ext cx="3536510" cy="5093520"/>
          </a:xfrm>
        </p:spPr>
        <p:txBody>
          <a:bodyPr>
            <a:normAutofit/>
          </a:bodyPr>
          <a:lstStyle/>
          <a:p>
            <a:pPr algn="ctr"/>
            <a:r>
              <a:rPr lang="en-US" altLang="en-US" sz="4400">
                <a:solidFill>
                  <a:schemeClr val="tx1"/>
                </a:solidFill>
              </a:rPr>
              <a:t>Milgram Study Results</a:t>
            </a:r>
          </a:p>
        </p:txBody>
      </p:sp>
      <p:sp>
        <p:nvSpPr>
          <p:cNvPr id="10243" name="Rectangle 3">
            <a:extLst>
              <a:ext uri="{FF2B5EF4-FFF2-40B4-BE49-F238E27FC236}">
                <a16:creationId xmlns:a16="http://schemas.microsoft.com/office/drawing/2014/main" xmlns="" id="{F9C74958-49F4-C44B-A8AC-429810E35E6B}"/>
              </a:ext>
            </a:extLst>
          </p:cNvPr>
          <p:cNvSpPr>
            <a:spLocks noGrp="1" noChangeArrowheads="1"/>
          </p:cNvSpPr>
          <p:nvPr>
            <p:ph type="body" idx="1"/>
          </p:nvPr>
        </p:nvSpPr>
        <p:spPr>
          <a:xfrm>
            <a:off x="5478124" y="559477"/>
            <a:ext cx="5647076" cy="5475563"/>
          </a:xfrm>
        </p:spPr>
        <p:txBody>
          <a:bodyPr anchor="ctr">
            <a:normAutofit/>
          </a:bodyPr>
          <a:lstStyle/>
          <a:p>
            <a:r>
              <a:rPr lang="en-US" altLang="en-US" sz="2000"/>
              <a:t>Conditions that decreased obedience</a:t>
            </a:r>
          </a:p>
          <a:p>
            <a:pPr lvl="1"/>
            <a:r>
              <a:rPr lang="en-US" altLang="en-US" sz="2000"/>
              <a:t>4) disobedient models</a:t>
            </a:r>
          </a:p>
          <a:p>
            <a:pPr lvl="2"/>
            <a:r>
              <a:rPr lang="en-US" altLang="en-US" sz="2000"/>
              <a:t>When other “teachers” (who were actually confederates of the experimenter) sat with the teacher and disobeyed the experimenter, 90% of the real subjects disobeyed as well</a:t>
            </a:r>
          </a:p>
        </p:txBody>
      </p:sp>
    </p:spTree>
    <p:extLst>
      <p:ext uri="{BB962C8B-B14F-4D97-AF65-F5344CB8AC3E}">
        <p14:creationId xmlns:p14="http://schemas.microsoft.com/office/powerpoint/2010/main" val="18659098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14338" name="Rectangle 2">
            <a:extLst>
              <a:ext uri="{FF2B5EF4-FFF2-40B4-BE49-F238E27FC236}">
                <a16:creationId xmlns:a16="http://schemas.microsoft.com/office/drawing/2014/main" xmlns="" id="{F58F8690-729C-714C-AE0B-F4FB6FD02DE7}"/>
              </a:ext>
            </a:extLst>
          </p:cNvPr>
          <p:cNvSpPr>
            <a:spLocks noGrp="1" noChangeArrowheads="1"/>
          </p:cNvSpPr>
          <p:nvPr>
            <p:ph type="title"/>
          </p:nvPr>
        </p:nvSpPr>
        <p:spPr>
          <a:xfrm>
            <a:off x="676240" y="875324"/>
            <a:ext cx="3536510" cy="5093520"/>
          </a:xfrm>
        </p:spPr>
        <p:txBody>
          <a:bodyPr>
            <a:normAutofit/>
          </a:bodyPr>
          <a:lstStyle/>
          <a:p>
            <a:pPr algn="ctr"/>
            <a:r>
              <a:rPr lang="en-US" altLang="en-US" sz="4400">
                <a:solidFill>
                  <a:schemeClr val="tx1"/>
                </a:solidFill>
              </a:rPr>
              <a:t>Milgram’s Conclusions</a:t>
            </a:r>
          </a:p>
        </p:txBody>
      </p:sp>
      <p:sp>
        <p:nvSpPr>
          <p:cNvPr id="14339" name="Rectangle 3">
            <a:extLst>
              <a:ext uri="{FF2B5EF4-FFF2-40B4-BE49-F238E27FC236}">
                <a16:creationId xmlns:a16="http://schemas.microsoft.com/office/drawing/2014/main" xmlns="" id="{72641493-9739-024F-B6A9-06D6C0BD8316}"/>
              </a:ext>
            </a:extLst>
          </p:cNvPr>
          <p:cNvSpPr>
            <a:spLocks noGrp="1" noChangeArrowheads="1"/>
          </p:cNvSpPr>
          <p:nvPr>
            <p:ph type="body" idx="1"/>
          </p:nvPr>
        </p:nvSpPr>
        <p:spPr>
          <a:xfrm>
            <a:off x="5478124" y="559477"/>
            <a:ext cx="5647076" cy="5475563"/>
          </a:xfrm>
        </p:spPr>
        <p:txBody>
          <a:bodyPr anchor="ctr">
            <a:normAutofit/>
          </a:bodyPr>
          <a:lstStyle/>
          <a:p>
            <a:r>
              <a:rPr lang="en-US" altLang="en-US" sz="2000"/>
              <a:t>“The results, as seen and felt in the laboratory, are to this author disturbing.  They raise the possibility that human nature, or more specifically the kind of characters produced in American democratic society, cannot be counted on to insulate its citizens from brutality and inhumane treatment at the direction of malevolent authority.  A substantial proportion of people do what they are told to do irrespective of the content of the act and without limitations of conscience, so long as they perceive that the command comes from a legitimate authority.”</a:t>
            </a:r>
          </a:p>
          <a:p>
            <a:pPr lvl="1"/>
            <a:r>
              <a:rPr lang="en-US" altLang="en-US" sz="2000"/>
              <a:t>Stanley Milgram, Some Conditions of Obedience and Disobedience to Authority</a:t>
            </a:r>
          </a:p>
        </p:txBody>
      </p:sp>
    </p:spTree>
    <p:extLst>
      <p:ext uri="{BB962C8B-B14F-4D97-AF65-F5344CB8AC3E}">
        <p14:creationId xmlns:p14="http://schemas.microsoft.com/office/powerpoint/2010/main" val="35621665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15362" name="Rectangle 2">
            <a:extLst>
              <a:ext uri="{FF2B5EF4-FFF2-40B4-BE49-F238E27FC236}">
                <a16:creationId xmlns:a16="http://schemas.microsoft.com/office/drawing/2014/main" xmlns="" id="{29BB5AFF-C7BC-454B-A72C-877AC34027D6}"/>
              </a:ext>
            </a:extLst>
          </p:cNvPr>
          <p:cNvSpPr>
            <a:spLocks noGrp="1" noChangeArrowheads="1"/>
          </p:cNvSpPr>
          <p:nvPr>
            <p:ph type="title"/>
          </p:nvPr>
        </p:nvSpPr>
        <p:spPr>
          <a:xfrm>
            <a:off x="676240" y="875324"/>
            <a:ext cx="3536510" cy="5093520"/>
          </a:xfrm>
        </p:spPr>
        <p:txBody>
          <a:bodyPr>
            <a:normAutofit/>
          </a:bodyPr>
          <a:lstStyle/>
          <a:p>
            <a:pPr algn="ctr"/>
            <a:r>
              <a:rPr lang="en-US" altLang="en-US" sz="4400">
                <a:solidFill>
                  <a:schemeClr val="tx1"/>
                </a:solidFill>
              </a:rPr>
              <a:t>Milgram’s Conclusions</a:t>
            </a:r>
          </a:p>
        </p:txBody>
      </p:sp>
      <p:sp>
        <p:nvSpPr>
          <p:cNvPr id="15363" name="Rectangle 3">
            <a:extLst>
              <a:ext uri="{FF2B5EF4-FFF2-40B4-BE49-F238E27FC236}">
                <a16:creationId xmlns:a16="http://schemas.microsoft.com/office/drawing/2014/main" xmlns="" id="{8ABE47E0-1484-374C-9188-0A462EFC614E}"/>
              </a:ext>
            </a:extLst>
          </p:cNvPr>
          <p:cNvSpPr>
            <a:spLocks noGrp="1" noChangeArrowheads="1"/>
          </p:cNvSpPr>
          <p:nvPr>
            <p:ph type="body" idx="1"/>
          </p:nvPr>
        </p:nvSpPr>
        <p:spPr>
          <a:xfrm>
            <a:off x="5478124" y="559477"/>
            <a:ext cx="5647076" cy="5475563"/>
          </a:xfrm>
        </p:spPr>
        <p:txBody>
          <a:bodyPr anchor="ctr">
            <a:normAutofit/>
          </a:bodyPr>
          <a:lstStyle/>
          <a:p>
            <a:r>
              <a:rPr lang="en-US" altLang="en-US" sz="2000"/>
              <a:t>If in this study an anonymous experimenter could successfully command adults to subdue a fifty-one year old man, and force on him painful electric shocks against his protests one can only wonder what government,  with its vastly greater authority and prestige can command of its subjects.”</a:t>
            </a:r>
          </a:p>
          <a:p>
            <a:pPr lvl="3"/>
            <a:r>
              <a:rPr lang="en-US" altLang="en-US" sz="2000"/>
              <a:t>Stanley Milgram, Some Conditions of Obedience and Disobedience to Authority</a:t>
            </a:r>
          </a:p>
        </p:txBody>
      </p:sp>
    </p:spTree>
    <p:extLst>
      <p:ext uri="{BB962C8B-B14F-4D97-AF65-F5344CB8AC3E}">
        <p14:creationId xmlns:p14="http://schemas.microsoft.com/office/powerpoint/2010/main" val="18251894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9E0B9B-6F9B-2E4E-8E2C-F0C080CE25E2}"/>
              </a:ext>
            </a:extLst>
          </p:cNvPr>
          <p:cNvSpPr>
            <a:spLocks noGrp="1"/>
          </p:cNvSpPr>
          <p:nvPr>
            <p:ph type="title"/>
          </p:nvPr>
        </p:nvSpPr>
        <p:spPr>
          <a:xfrm>
            <a:off x="573409" y="559477"/>
            <a:ext cx="3765200" cy="5709931"/>
          </a:xfrm>
        </p:spPr>
        <p:txBody>
          <a:bodyPr>
            <a:normAutofit/>
          </a:bodyPr>
          <a:lstStyle/>
          <a:p>
            <a:pPr algn="ctr"/>
            <a:r>
              <a:rPr lang="en-US" dirty="0"/>
              <a:t>Continued</a:t>
            </a:r>
            <a:endParaRPr lang="en-US"/>
          </a:p>
        </p:txBody>
      </p:sp>
      <p:graphicFrame>
        <p:nvGraphicFramePr>
          <p:cNvPr id="5" name="Content Placeholder 2">
            <a:extLst>
              <a:ext uri="{FF2B5EF4-FFF2-40B4-BE49-F238E27FC236}">
                <a16:creationId xmlns:a16="http://schemas.microsoft.com/office/drawing/2014/main" xmlns="" id="{6D7F35DD-CB7E-4BA6-8225-552BBCCC8EF3}"/>
              </a:ext>
            </a:extLst>
          </p:cNvPr>
          <p:cNvGraphicFramePr>
            <a:graphicFrameLocks noGrp="1"/>
          </p:cNvGraphicFramePr>
          <p:nvPr>
            <p:ph idx="1"/>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51648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16386" name="Rectangle 2">
            <a:extLst>
              <a:ext uri="{FF2B5EF4-FFF2-40B4-BE49-F238E27FC236}">
                <a16:creationId xmlns:a16="http://schemas.microsoft.com/office/drawing/2014/main" xmlns="" id="{70C15536-4C0C-7B46-A799-ECC566642D4C}"/>
              </a:ext>
            </a:extLst>
          </p:cNvPr>
          <p:cNvSpPr>
            <a:spLocks noGrp="1" noChangeArrowheads="1"/>
          </p:cNvSpPr>
          <p:nvPr>
            <p:ph type="title"/>
          </p:nvPr>
        </p:nvSpPr>
        <p:spPr>
          <a:xfrm>
            <a:off x="676240" y="875324"/>
            <a:ext cx="3536510" cy="5093520"/>
          </a:xfrm>
        </p:spPr>
        <p:txBody>
          <a:bodyPr>
            <a:normAutofit/>
          </a:bodyPr>
          <a:lstStyle/>
          <a:p>
            <a:pPr algn="ctr"/>
            <a:r>
              <a:rPr lang="en-US" altLang="en-US" sz="4400">
                <a:solidFill>
                  <a:schemeClr val="tx1"/>
                </a:solidFill>
              </a:rPr>
              <a:t>Replicating Milgram</a:t>
            </a:r>
          </a:p>
        </p:txBody>
      </p:sp>
      <p:sp>
        <p:nvSpPr>
          <p:cNvPr id="16387" name="Rectangle 3">
            <a:extLst>
              <a:ext uri="{FF2B5EF4-FFF2-40B4-BE49-F238E27FC236}">
                <a16:creationId xmlns:a16="http://schemas.microsoft.com/office/drawing/2014/main" xmlns="" id="{ED1500A2-EE8A-2946-9AEC-6C1ECE540725}"/>
              </a:ext>
            </a:extLst>
          </p:cNvPr>
          <p:cNvSpPr>
            <a:spLocks noGrp="1" noChangeArrowheads="1"/>
          </p:cNvSpPr>
          <p:nvPr>
            <p:ph type="body" idx="1"/>
          </p:nvPr>
        </p:nvSpPr>
        <p:spPr>
          <a:xfrm>
            <a:off x="5478124" y="559477"/>
            <a:ext cx="5647076" cy="5475563"/>
          </a:xfrm>
        </p:spPr>
        <p:txBody>
          <a:bodyPr anchor="ctr">
            <a:normAutofit/>
          </a:bodyPr>
          <a:lstStyle/>
          <a:p>
            <a:pPr>
              <a:lnSpc>
                <a:spcPct val="90000"/>
              </a:lnSpc>
            </a:pPr>
            <a:r>
              <a:rPr lang="en-US" altLang="en-US" sz="1900"/>
              <a:t>Jerry M. Burger, Santa Clara University: Replicating Milgram: Will People Still Obey Today? American Psychologist, January 2009.</a:t>
            </a:r>
          </a:p>
          <a:p>
            <a:pPr>
              <a:lnSpc>
                <a:spcPct val="90000"/>
              </a:lnSpc>
            </a:pPr>
            <a:r>
              <a:rPr lang="en-US" altLang="en-US" sz="1900"/>
              <a:t>Burger replicates Milgram study, but with the following safeguards:</a:t>
            </a:r>
          </a:p>
          <a:p>
            <a:pPr lvl="1">
              <a:lnSpc>
                <a:spcPct val="90000"/>
              </a:lnSpc>
            </a:pPr>
            <a:r>
              <a:rPr lang="en-US" altLang="en-US" sz="1900"/>
              <a:t>“The 150 volt solution”</a:t>
            </a:r>
          </a:p>
          <a:p>
            <a:pPr lvl="1">
              <a:lnSpc>
                <a:spcPct val="90000"/>
              </a:lnSpc>
            </a:pPr>
            <a:r>
              <a:rPr lang="en-US" altLang="en-US" sz="1900"/>
              <a:t>2-step subject screening process</a:t>
            </a:r>
          </a:p>
          <a:p>
            <a:pPr lvl="1">
              <a:lnSpc>
                <a:spcPct val="90000"/>
              </a:lnSpc>
            </a:pPr>
            <a:r>
              <a:rPr lang="en-US" altLang="en-US" sz="1900"/>
              <a:t>Repeated reminders that subjects could withdraw at any time</a:t>
            </a:r>
          </a:p>
          <a:p>
            <a:pPr lvl="1">
              <a:lnSpc>
                <a:spcPct val="90000"/>
              </a:lnSpc>
            </a:pPr>
            <a:r>
              <a:rPr lang="en-US" altLang="en-US" sz="1900"/>
              <a:t>Lower voltage “sample shock” (15 volts vs. 45 volts in Milgram’s study)</a:t>
            </a:r>
          </a:p>
          <a:p>
            <a:pPr lvl="1">
              <a:lnSpc>
                <a:spcPct val="90000"/>
              </a:lnSpc>
            </a:pPr>
            <a:r>
              <a:rPr lang="en-US" altLang="en-US" sz="1900"/>
              <a:t>Debrief occurred seconds after the study ended</a:t>
            </a:r>
          </a:p>
          <a:p>
            <a:pPr lvl="1">
              <a:lnSpc>
                <a:spcPct val="90000"/>
              </a:lnSpc>
            </a:pPr>
            <a:r>
              <a:rPr lang="en-US" altLang="en-US" sz="1900"/>
              <a:t>The “experimenter” was not an actor, but a clinical psychologist</a:t>
            </a:r>
          </a:p>
          <a:p>
            <a:pPr>
              <a:lnSpc>
                <a:spcPct val="90000"/>
              </a:lnSpc>
            </a:pPr>
            <a:r>
              <a:rPr lang="en-US" altLang="en-US" sz="1900"/>
              <a:t>Procedures were approved by the Santa Clara University IRB.</a:t>
            </a:r>
          </a:p>
          <a:p>
            <a:pPr>
              <a:lnSpc>
                <a:spcPct val="90000"/>
              </a:lnSpc>
            </a:pPr>
            <a:endParaRPr lang="en-US" altLang="en-US" sz="1900"/>
          </a:p>
        </p:txBody>
      </p:sp>
    </p:spTree>
    <p:extLst>
      <p:ext uri="{BB962C8B-B14F-4D97-AF65-F5344CB8AC3E}">
        <p14:creationId xmlns:p14="http://schemas.microsoft.com/office/powerpoint/2010/main" val="7102057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18434" name="Rectangle 2">
            <a:extLst>
              <a:ext uri="{FF2B5EF4-FFF2-40B4-BE49-F238E27FC236}">
                <a16:creationId xmlns:a16="http://schemas.microsoft.com/office/drawing/2014/main" xmlns="" id="{1571AC54-4CEB-094D-8140-3F64D30CCCB7}"/>
              </a:ext>
            </a:extLst>
          </p:cNvPr>
          <p:cNvSpPr>
            <a:spLocks noGrp="1" noChangeArrowheads="1"/>
          </p:cNvSpPr>
          <p:nvPr>
            <p:ph type="title"/>
          </p:nvPr>
        </p:nvSpPr>
        <p:spPr>
          <a:xfrm>
            <a:off x="676240" y="875324"/>
            <a:ext cx="3536510" cy="5093520"/>
          </a:xfrm>
        </p:spPr>
        <p:txBody>
          <a:bodyPr>
            <a:normAutofit/>
          </a:bodyPr>
          <a:lstStyle/>
          <a:p>
            <a:pPr algn="ctr"/>
            <a:r>
              <a:rPr lang="en-US" altLang="en-US" sz="4400">
                <a:solidFill>
                  <a:schemeClr val="tx1"/>
                </a:solidFill>
              </a:rPr>
              <a:t>Burger’s Safeguards</a:t>
            </a:r>
          </a:p>
        </p:txBody>
      </p:sp>
      <p:sp>
        <p:nvSpPr>
          <p:cNvPr id="18435" name="Rectangle 3">
            <a:extLst>
              <a:ext uri="{FF2B5EF4-FFF2-40B4-BE49-F238E27FC236}">
                <a16:creationId xmlns:a16="http://schemas.microsoft.com/office/drawing/2014/main" xmlns="" id="{01244871-8BCC-4641-911E-82F21B8D3ABE}"/>
              </a:ext>
            </a:extLst>
          </p:cNvPr>
          <p:cNvSpPr>
            <a:spLocks noGrp="1" noChangeArrowheads="1"/>
          </p:cNvSpPr>
          <p:nvPr>
            <p:ph type="body" idx="1"/>
          </p:nvPr>
        </p:nvSpPr>
        <p:spPr>
          <a:xfrm>
            <a:off x="5478124" y="559477"/>
            <a:ext cx="5647076" cy="5475563"/>
          </a:xfrm>
        </p:spPr>
        <p:txBody>
          <a:bodyPr anchor="ctr">
            <a:normAutofit/>
          </a:bodyPr>
          <a:lstStyle/>
          <a:p>
            <a:pPr>
              <a:lnSpc>
                <a:spcPct val="90000"/>
              </a:lnSpc>
            </a:pPr>
            <a:endParaRPr lang="en-US" altLang="en-US" sz="1700"/>
          </a:p>
          <a:p>
            <a:pPr>
              <a:lnSpc>
                <a:spcPct val="90000"/>
              </a:lnSpc>
            </a:pPr>
            <a:r>
              <a:rPr lang="en-US" altLang="en-US" sz="1700"/>
              <a:t>“The 150 Volt Solution” </a:t>
            </a:r>
          </a:p>
          <a:p>
            <a:pPr lvl="1">
              <a:lnSpc>
                <a:spcPct val="90000"/>
              </a:lnSpc>
            </a:pPr>
            <a:r>
              <a:rPr lang="en-US" altLang="en-US" sz="1700"/>
              <a:t>After the “teacher” presses the 150 volt switch:</a:t>
            </a:r>
          </a:p>
          <a:p>
            <a:pPr lvl="1">
              <a:lnSpc>
                <a:spcPct val="90000"/>
              </a:lnSpc>
            </a:pPr>
            <a:r>
              <a:rPr lang="en-US" altLang="en-US" sz="1700"/>
              <a:t>The “learner” is heard demanding to be released from the study</a:t>
            </a:r>
          </a:p>
          <a:p>
            <a:pPr lvl="1">
              <a:lnSpc>
                <a:spcPct val="90000"/>
              </a:lnSpc>
            </a:pPr>
            <a:r>
              <a:rPr lang="en-US" altLang="en-US" sz="1700"/>
              <a:t>“Nearly every participant paused, and most turned to the experimenter to indicate verbally or nonverbally their reluctance to continue.” - Burger, 2009</a:t>
            </a:r>
          </a:p>
          <a:p>
            <a:pPr lvl="1">
              <a:lnSpc>
                <a:spcPct val="90000"/>
              </a:lnSpc>
            </a:pPr>
            <a:r>
              <a:rPr lang="en-US" altLang="en-US" sz="1700"/>
              <a:t>The data:</a:t>
            </a:r>
          </a:p>
          <a:p>
            <a:pPr lvl="2">
              <a:lnSpc>
                <a:spcPct val="90000"/>
              </a:lnSpc>
            </a:pPr>
            <a:r>
              <a:rPr lang="en-US" altLang="en-US" sz="1700" b="1"/>
              <a:t>79% of the teachers who went past 150 volts continued all the way to 450 volts </a:t>
            </a:r>
          </a:p>
          <a:p>
            <a:pPr lvl="2">
              <a:lnSpc>
                <a:spcPct val="90000"/>
              </a:lnSpc>
            </a:pPr>
            <a:r>
              <a:rPr lang="en-US" altLang="en-US" sz="1700"/>
              <a:t>“…the 150-volt switch is something of a point of no return.”</a:t>
            </a:r>
          </a:p>
          <a:p>
            <a:pPr lvl="2">
              <a:lnSpc>
                <a:spcPct val="90000"/>
              </a:lnSpc>
            </a:pPr>
            <a:r>
              <a:rPr lang="en-US" altLang="en-US" sz="1700"/>
              <a:t>Since this is so, then why not have a shock machine with switches that go all the way to 450 volts, but stop the study if and when a “teacher” presses the 150 volts switch (he or she would probably have gone all the way to 450 anyway)</a:t>
            </a:r>
            <a:endParaRPr lang="en-US" altLang="en-US" sz="1700" b="1"/>
          </a:p>
          <a:p>
            <a:pPr lvl="2">
              <a:lnSpc>
                <a:spcPct val="90000"/>
              </a:lnSpc>
            </a:pPr>
            <a:endParaRPr lang="en-US" altLang="en-US" sz="1700"/>
          </a:p>
        </p:txBody>
      </p:sp>
    </p:spTree>
    <p:extLst>
      <p:ext uri="{BB962C8B-B14F-4D97-AF65-F5344CB8AC3E}">
        <p14:creationId xmlns:p14="http://schemas.microsoft.com/office/powerpoint/2010/main" val="10095722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xmlns="" id="{065FAA58-0EDC-412F-A5F8-01968BE605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xmlns="" id="{0DBA80B1-3B69-49C0-8AC9-716ABA57F5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56197" y="643464"/>
            <a:ext cx="4143830" cy="5566305"/>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77" name="Rectangle 76">
            <a:extLst>
              <a:ext uri="{FF2B5EF4-FFF2-40B4-BE49-F238E27FC236}">
                <a16:creationId xmlns:a16="http://schemas.microsoft.com/office/drawing/2014/main" xmlns="" id="{047E1103-B264-49BE-BC2A-F4E40BD33B4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41986" name="Rectangle 2">
            <a:extLst>
              <a:ext uri="{FF2B5EF4-FFF2-40B4-BE49-F238E27FC236}">
                <a16:creationId xmlns:a16="http://schemas.microsoft.com/office/drawing/2014/main" xmlns="" id="{A22C67A0-E772-A849-9828-3057D35D2B0C}"/>
              </a:ext>
            </a:extLst>
          </p:cNvPr>
          <p:cNvSpPr>
            <a:spLocks noGrp="1" noChangeArrowheads="1"/>
          </p:cNvSpPr>
          <p:nvPr>
            <p:ph type="title"/>
          </p:nvPr>
        </p:nvSpPr>
        <p:spPr>
          <a:xfrm>
            <a:off x="983887" y="1185059"/>
            <a:ext cx="3491832" cy="4487882"/>
          </a:xfrm>
        </p:spPr>
        <p:txBody>
          <a:bodyPr>
            <a:normAutofit/>
          </a:bodyPr>
          <a:lstStyle/>
          <a:p>
            <a:pPr algn="ctr"/>
            <a:r>
              <a:rPr lang="en-US" altLang="en-US" sz="4400">
                <a:solidFill>
                  <a:srgbClr val="FFFFFF"/>
                </a:solidFill>
              </a:rPr>
              <a:t>Burger’s Safeguards</a:t>
            </a:r>
          </a:p>
        </p:txBody>
      </p:sp>
      <p:sp>
        <p:nvSpPr>
          <p:cNvPr id="79" name="Rectangle 78">
            <a:extLst>
              <a:ext uri="{FF2B5EF4-FFF2-40B4-BE49-F238E27FC236}">
                <a16:creationId xmlns:a16="http://schemas.microsoft.com/office/drawing/2014/main" xmlns="" id="{52DA11B6-B538-4624-9628-98B823D761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43494" y="276008"/>
            <a:ext cx="6463060"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xmlns="" id="{CFB1CB5B-67A5-45DB-B8E1-7A09A642E3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41987" name="Rectangle 3">
            <a:extLst>
              <a:ext uri="{FF2B5EF4-FFF2-40B4-BE49-F238E27FC236}">
                <a16:creationId xmlns:a16="http://schemas.microsoft.com/office/drawing/2014/main" xmlns="" id="{2EC4267D-67F3-2C42-A2F6-97134C7FA24C}"/>
              </a:ext>
            </a:extLst>
          </p:cNvPr>
          <p:cNvSpPr>
            <a:spLocks noGrp="1" noChangeArrowheads="1"/>
          </p:cNvSpPr>
          <p:nvPr>
            <p:ph type="body" idx="1"/>
          </p:nvPr>
        </p:nvSpPr>
        <p:spPr>
          <a:xfrm>
            <a:off x="6096000" y="936416"/>
            <a:ext cx="5178168" cy="4985169"/>
          </a:xfrm>
        </p:spPr>
        <p:txBody>
          <a:bodyPr anchor="ctr">
            <a:normAutofit/>
          </a:bodyPr>
          <a:lstStyle/>
          <a:p>
            <a:pPr>
              <a:lnSpc>
                <a:spcPct val="90000"/>
              </a:lnSpc>
            </a:pPr>
            <a:r>
              <a:rPr lang="en-US" altLang="en-US"/>
              <a:t>Two step subject screening process</a:t>
            </a:r>
          </a:p>
          <a:p>
            <a:pPr lvl="1">
              <a:lnSpc>
                <a:spcPct val="90000"/>
              </a:lnSpc>
              <a:buFontTx/>
              <a:buNone/>
            </a:pPr>
            <a:r>
              <a:rPr lang="en-US" altLang="en-US" sz="1400"/>
              <a:t>1) Questionnaires:</a:t>
            </a:r>
          </a:p>
          <a:p>
            <a:pPr lvl="1">
              <a:lnSpc>
                <a:spcPct val="90000"/>
              </a:lnSpc>
              <a:buFontTx/>
              <a:buNone/>
            </a:pPr>
            <a:r>
              <a:rPr lang="en-US" altLang="en-US" sz="1400"/>
              <a:t>A: Six questions (created by 2 clinical psychologists) were asked of potential participants. Examples: </a:t>
            </a:r>
          </a:p>
          <a:p>
            <a:pPr lvl="2">
              <a:lnSpc>
                <a:spcPct val="90000"/>
              </a:lnSpc>
            </a:pPr>
            <a:r>
              <a:rPr lang="en-US" altLang="en-US" sz="1400"/>
              <a:t>“Have you ever been diagnosed with a psychiatric disorder? </a:t>
            </a:r>
          </a:p>
          <a:p>
            <a:pPr lvl="2">
              <a:lnSpc>
                <a:spcPct val="90000"/>
              </a:lnSpc>
            </a:pPr>
            <a:r>
              <a:rPr lang="en-US" altLang="en-US" sz="1400"/>
              <a:t>Are you currently receiving psychotherapy?</a:t>
            </a:r>
          </a:p>
          <a:p>
            <a:pPr lvl="2">
              <a:lnSpc>
                <a:spcPct val="90000"/>
              </a:lnSpc>
            </a:pPr>
            <a:r>
              <a:rPr lang="en-US" altLang="en-US" sz="1400"/>
              <a:t>Are you currently taking any medications for emotional difficulties such as anxiety or depression?</a:t>
            </a:r>
          </a:p>
          <a:p>
            <a:pPr lvl="2">
              <a:lnSpc>
                <a:spcPct val="90000"/>
              </a:lnSpc>
            </a:pPr>
            <a:r>
              <a:rPr lang="en-US" altLang="en-US" sz="1400"/>
              <a:t>Answer ‘yes’ to any question - you were excluded from the study</a:t>
            </a:r>
          </a:p>
          <a:p>
            <a:pPr lvl="1">
              <a:lnSpc>
                <a:spcPct val="90000"/>
              </a:lnSpc>
              <a:buFontTx/>
              <a:buNone/>
            </a:pPr>
            <a:r>
              <a:rPr lang="en-US" altLang="en-US" sz="1400"/>
              <a:t>B: Four scales: Those who made it through the above questions were then given the following scales to fill out:</a:t>
            </a:r>
          </a:p>
          <a:p>
            <a:pPr lvl="2">
              <a:lnSpc>
                <a:spcPct val="90000"/>
              </a:lnSpc>
            </a:pPr>
            <a:r>
              <a:rPr lang="en-US" altLang="en-US" sz="1400"/>
              <a:t>Interpersonal Reactivity Index (extent to which you experience empathy for others - might you be less likely to obey?)</a:t>
            </a:r>
          </a:p>
          <a:p>
            <a:pPr lvl="2">
              <a:lnSpc>
                <a:spcPct val="90000"/>
              </a:lnSpc>
            </a:pPr>
            <a:r>
              <a:rPr lang="en-US" altLang="en-US" sz="1400"/>
              <a:t>Beck Anxiety Inventory</a:t>
            </a:r>
          </a:p>
          <a:p>
            <a:pPr lvl="2">
              <a:lnSpc>
                <a:spcPct val="90000"/>
              </a:lnSpc>
            </a:pPr>
            <a:r>
              <a:rPr lang="en-US" altLang="en-US" sz="1400"/>
              <a:t>Desirability of Control Scale (extent to which you like to “exercise control and to make their own decisions” - might these people be less likely to obey?)</a:t>
            </a:r>
          </a:p>
          <a:p>
            <a:pPr lvl="2">
              <a:lnSpc>
                <a:spcPct val="90000"/>
              </a:lnSpc>
            </a:pPr>
            <a:r>
              <a:rPr lang="en-US" altLang="en-US" sz="1400"/>
              <a:t>Beck Depression Inventory</a:t>
            </a:r>
          </a:p>
        </p:txBody>
      </p:sp>
      <p:sp>
        <p:nvSpPr>
          <p:cNvPr id="41988" name="Rectangle 4">
            <a:extLst>
              <a:ext uri="{FF2B5EF4-FFF2-40B4-BE49-F238E27FC236}">
                <a16:creationId xmlns:a16="http://schemas.microsoft.com/office/drawing/2014/main" xmlns="" id="{307F3D4D-A32D-E44A-B1FB-5ECFCE5F93A7}"/>
              </a:ext>
            </a:extLst>
          </p:cNvPr>
          <p:cNvSpPr>
            <a:spLocks noChangeArrowheads="1"/>
          </p:cNvSpPr>
          <p:nvPr/>
        </p:nvSpPr>
        <p:spPr bwMode="auto">
          <a:xfrm>
            <a:off x="7842251" y="1304925"/>
            <a:ext cx="184731" cy="3693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endParaRPr lang="en-US" altLang="en-US"/>
          </a:p>
        </p:txBody>
      </p:sp>
    </p:spTree>
    <p:extLst>
      <p:ext uri="{BB962C8B-B14F-4D97-AF65-F5344CB8AC3E}">
        <p14:creationId xmlns:p14="http://schemas.microsoft.com/office/powerpoint/2010/main" val="2340190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065FAA58-0EDC-412F-A5F8-01968BE605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0DBA80B1-3B69-49C0-8AC9-716ABA57F5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56197" y="643464"/>
            <a:ext cx="4143830" cy="5566305"/>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76" name="Rectangle 75">
            <a:extLst>
              <a:ext uri="{FF2B5EF4-FFF2-40B4-BE49-F238E27FC236}">
                <a16:creationId xmlns:a16="http://schemas.microsoft.com/office/drawing/2014/main" xmlns="" id="{047E1103-B264-49BE-BC2A-F4E40BD33B4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43010" name="Rectangle 2">
            <a:extLst>
              <a:ext uri="{FF2B5EF4-FFF2-40B4-BE49-F238E27FC236}">
                <a16:creationId xmlns:a16="http://schemas.microsoft.com/office/drawing/2014/main" xmlns="" id="{B6787813-7B9E-6A4A-987A-170D57FF7B79}"/>
              </a:ext>
            </a:extLst>
          </p:cNvPr>
          <p:cNvSpPr>
            <a:spLocks noGrp="1" noChangeArrowheads="1"/>
          </p:cNvSpPr>
          <p:nvPr>
            <p:ph type="title"/>
          </p:nvPr>
        </p:nvSpPr>
        <p:spPr>
          <a:xfrm>
            <a:off x="983887" y="1185059"/>
            <a:ext cx="3491832" cy="4487882"/>
          </a:xfrm>
        </p:spPr>
        <p:txBody>
          <a:bodyPr>
            <a:normAutofit/>
          </a:bodyPr>
          <a:lstStyle/>
          <a:p>
            <a:pPr algn="ctr"/>
            <a:r>
              <a:rPr lang="en-US" altLang="en-US" sz="4400">
                <a:solidFill>
                  <a:srgbClr val="FFFFFF"/>
                </a:solidFill>
              </a:rPr>
              <a:t>Burger’s Safeguards</a:t>
            </a:r>
          </a:p>
        </p:txBody>
      </p:sp>
      <p:sp>
        <p:nvSpPr>
          <p:cNvPr id="78" name="Rectangle 77">
            <a:extLst>
              <a:ext uri="{FF2B5EF4-FFF2-40B4-BE49-F238E27FC236}">
                <a16:creationId xmlns:a16="http://schemas.microsoft.com/office/drawing/2014/main" xmlns="" id="{52DA11B6-B538-4624-9628-98B823D761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43494" y="276008"/>
            <a:ext cx="6463060"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xmlns="" id="{CFB1CB5B-67A5-45DB-B8E1-7A09A642E3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43011" name="Rectangle 3">
            <a:extLst>
              <a:ext uri="{FF2B5EF4-FFF2-40B4-BE49-F238E27FC236}">
                <a16:creationId xmlns:a16="http://schemas.microsoft.com/office/drawing/2014/main" xmlns="" id="{1395568D-673B-5E47-9B0B-FA33B35E2E1C}"/>
              </a:ext>
            </a:extLst>
          </p:cNvPr>
          <p:cNvSpPr>
            <a:spLocks noGrp="1" noChangeArrowheads="1"/>
          </p:cNvSpPr>
          <p:nvPr>
            <p:ph type="body" idx="1"/>
          </p:nvPr>
        </p:nvSpPr>
        <p:spPr>
          <a:xfrm>
            <a:off x="6096000" y="936416"/>
            <a:ext cx="5178168" cy="4985169"/>
          </a:xfrm>
        </p:spPr>
        <p:txBody>
          <a:bodyPr anchor="ctr">
            <a:normAutofit/>
          </a:bodyPr>
          <a:lstStyle/>
          <a:p>
            <a:r>
              <a:rPr lang="en-US" altLang="en-US" sz="2000"/>
              <a:t>2) Interviews:</a:t>
            </a:r>
          </a:p>
          <a:p>
            <a:pPr lvl="1"/>
            <a:r>
              <a:rPr lang="en-US" altLang="en-US" sz="2000"/>
              <a:t>Questionnaires filled out in step 1 were given to a licensed clinical psychologist, who conducted an interview with the subjects (average: 30 minutes)</a:t>
            </a:r>
          </a:p>
          <a:p>
            <a:pPr lvl="1"/>
            <a:r>
              <a:rPr lang="en-US" altLang="en-US" sz="2000"/>
              <a:t>“Of the 123 people who participated in this second screening process, 47 (38.2%) were excluded from the study by the clinical psychologist” - p. 6</a:t>
            </a:r>
          </a:p>
        </p:txBody>
      </p:sp>
    </p:spTree>
    <p:extLst>
      <p:ext uri="{BB962C8B-B14F-4D97-AF65-F5344CB8AC3E}">
        <p14:creationId xmlns:p14="http://schemas.microsoft.com/office/powerpoint/2010/main" val="13338246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065FAA58-0EDC-412F-A5F8-01968BE605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0DBA80B1-3B69-49C0-8AC9-716ABA57F5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56197" y="643464"/>
            <a:ext cx="4143830" cy="5566305"/>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76" name="Rectangle 75">
            <a:extLst>
              <a:ext uri="{FF2B5EF4-FFF2-40B4-BE49-F238E27FC236}">
                <a16:creationId xmlns:a16="http://schemas.microsoft.com/office/drawing/2014/main" xmlns="" id="{047E1103-B264-49BE-BC2A-F4E40BD33B4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44034" name="Rectangle 2">
            <a:extLst>
              <a:ext uri="{FF2B5EF4-FFF2-40B4-BE49-F238E27FC236}">
                <a16:creationId xmlns:a16="http://schemas.microsoft.com/office/drawing/2014/main" xmlns="" id="{8DB72814-247D-0742-AF9A-B076F9DDF693}"/>
              </a:ext>
            </a:extLst>
          </p:cNvPr>
          <p:cNvSpPr>
            <a:spLocks noGrp="1" noChangeArrowheads="1"/>
          </p:cNvSpPr>
          <p:nvPr>
            <p:ph type="title"/>
          </p:nvPr>
        </p:nvSpPr>
        <p:spPr>
          <a:xfrm>
            <a:off x="983887" y="1185059"/>
            <a:ext cx="3491832" cy="4487882"/>
          </a:xfrm>
        </p:spPr>
        <p:txBody>
          <a:bodyPr>
            <a:normAutofit/>
          </a:bodyPr>
          <a:lstStyle/>
          <a:p>
            <a:pPr algn="ctr"/>
            <a:r>
              <a:rPr lang="en-US" altLang="en-US" sz="4400">
                <a:solidFill>
                  <a:srgbClr val="FFFFFF"/>
                </a:solidFill>
              </a:rPr>
              <a:t>Burger’s Experimental Conditions</a:t>
            </a:r>
          </a:p>
        </p:txBody>
      </p:sp>
      <p:sp>
        <p:nvSpPr>
          <p:cNvPr id="78" name="Rectangle 77">
            <a:extLst>
              <a:ext uri="{FF2B5EF4-FFF2-40B4-BE49-F238E27FC236}">
                <a16:creationId xmlns:a16="http://schemas.microsoft.com/office/drawing/2014/main" xmlns="" id="{52DA11B6-B538-4624-9628-98B823D761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43494" y="276008"/>
            <a:ext cx="6463060"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xmlns="" id="{CFB1CB5B-67A5-45DB-B8E1-7A09A642E3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44035" name="Rectangle 3">
            <a:extLst>
              <a:ext uri="{FF2B5EF4-FFF2-40B4-BE49-F238E27FC236}">
                <a16:creationId xmlns:a16="http://schemas.microsoft.com/office/drawing/2014/main" xmlns="" id="{B6FE8A15-B530-0F4C-9B7B-50157C96D255}"/>
              </a:ext>
            </a:extLst>
          </p:cNvPr>
          <p:cNvSpPr>
            <a:spLocks noGrp="1" noChangeArrowheads="1"/>
          </p:cNvSpPr>
          <p:nvPr>
            <p:ph type="body" idx="1"/>
          </p:nvPr>
        </p:nvSpPr>
        <p:spPr>
          <a:xfrm>
            <a:off x="6096000" y="936416"/>
            <a:ext cx="5178168" cy="4985169"/>
          </a:xfrm>
        </p:spPr>
        <p:txBody>
          <a:bodyPr anchor="ctr">
            <a:normAutofit/>
          </a:bodyPr>
          <a:lstStyle/>
          <a:p>
            <a:pPr>
              <a:lnSpc>
                <a:spcPct val="90000"/>
              </a:lnSpc>
            </a:pPr>
            <a:r>
              <a:rPr lang="en-US" altLang="en-US" sz="1900"/>
              <a:t>1) </a:t>
            </a:r>
            <a:r>
              <a:rPr lang="en-US" altLang="en-US" sz="1900" b="1"/>
              <a:t>Base Condition</a:t>
            </a:r>
            <a:r>
              <a:rPr lang="en-US" altLang="en-US" sz="1900"/>
              <a:t>: pretty much the same experimental setup as Milgram:</a:t>
            </a:r>
          </a:p>
          <a:p>
            <a:pPr lvl="1">
              <a:lnSpc>
                <a:spcPct val="90000"/>
              </a:lnSpc>
            </a:pPr>
            <a:r>
              <a:rPr lang="en-US" altLang="en-US" sz="1900"/>
              <a:t>Rigged drawing to determine “learner” and “teacher”</a:t>
            </a:r>
          </a:p>
          <a:p>
            <a:pPr lvl="1">
              <a:lnSpc>
                <a:spcPct val="90000"/>
              </a:lnSpc>
            </a:pPr>
            <a:r>
              <a:rPr lang="en-US" altLang="en-US" sz="1900"/>
              <a:t>Confederate gets strapped into a chair with electrodes attached, etc. “Learner” explains that he had a “slight heart condition”</a:t>
            </a:r>
          </a:p>
          <a:p>
            <a:pPr lvl="1">
              <a:lnSpc>
                <a:spcPct val="90000"/>
              </a:lnSpc>
            </a:pPr>
            <a:r>
              <a:rPr lang="en-US" altLang="en-US" sz="1900"/>
              <a:t>“Teacher” is sat down in front of the “shock machine” and given 25 word pairs (ex: “strong-arm”) and is</a:t>
            </a:r>
          </a:p>
          <a:p>
            <a:pPr lvl="1">
              <a:lnSpc>
                <a:spcPct val="90000"/>
              </a:lnSpc>
            </a:pPr>
            <a:r>
              <a:rPr lang="en-US" altLang="en-US" sz="1900"/>
              <a:t>Pre-recorded sounds were played at pre-determined shock switches (ex: grunts)</a:t>
            </a:r>
          </a:p>
          <a:p>
            <a:pPr lvl="1">
              <a:lnSpc>
                <a:spcPct val="90000"/>
              </a:lnSpc>
            </a:pPr>
            <a:r>
              <a:rPr lang="en-US" altLang="en-US" sz="1900"/>
              <a:t>150 volt level: “Ugh. That’s all. Get me out of here.  I told you I had heart trouble.  My heart’s starting to bother me now.  Get me out of here please.  My heart’s starting to bother me.  I refuse to go on.  Let me out.”</a:t>
            </a:r>
          </a:p>
        </p:txBody>
      </p:sp>
    </p:spTree>
    <p:extLst>
      <p:ext uri="{BB962C8B-B14F-4D97-AF65-F5344CB8AC3E}">
        <p14:creationId xmlns:p14="http://schemas.microsoft.com/office/powerpoint/2010/main" val="8025918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065FAA58-0EDC-412F-A5F8-01968BE605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C8089CB0-2F03-4E3C-ADBB-570A3BE78F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xmlns="" id="{0DBA80B1-3B69-49C0-8AC9-716ABA57F5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78" name="Rectangle 77">
            <a:extLst>
              <a:ext uri="{FF2B5EF4-FFF2-40B4-BE49-F238E27FC236}">
                <a16:creationId xmlns:a16="http://schemas.microsoft.com/office/drawing/2014/main" xmlns="" id="{047E1103-B264-49BE-BC2A-F4E40BD33B4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45058" name="Rectangle 2">
            <a:extLst>
              <a:ext uri="{FF2B5EF4-FFF2-40B4-BE49-F238E27FC236}">
                <a16:creationId xmlns:a16="http://schemas.microsoft.com/office/drawing/2014/main" xmlns="" id="{55C84D87-0DF6-1A4F-8DB8-F843B13A59D0}"/>
              </a:ext>
            </a:extLst>
          </p:cNvPr>
          <p:cNvSpPr>
            <a:spLocks noGrp="1" noChangeArrowheads="1"/>
          </p:cNvSpPr>
          <p:nvPr>
            <p:ph type="title"/>
          </p:nvPr>
        </p:nvSpPr>
        <p:spPr>
          <a:xfrm>
            <a:off x="983887" y="1185059"/>
            <a:ext cx="3491832" cy="4487882"/>
          </a:xfrm>
        </p:spPr>
        <p:txBody>
          <a:bodyPr>
            <a:normAutofit/>
          </a:bodyPr>
          <a:lstStyle/>
          <a:p>
            <a:pPr algn="ctr"/>
            <a:r>
              <a:rPr lang="en-US" altLang="en-US" sz="4400"/>
              <a:t>Burger’s Experimental Conditions</a:t>
            </a:r>
          </a:p>
        </p:txBody>
      </p:sp>
      <p:sp>
        <p:nvSpPr>
          <p:cNvPr id="80" name="Rectangle 79">
            <a:extLst>
              <a:ext uri="{FF2B5EF4-FFF2-40B4-BE49-F238E27FC236}">
                <a16:creationId xmlns:a16="http://schemas.microsoft.com/office/drawing/2014/main" xmlns="" id="{52DA11B6-B538-4624-9628-98B823D761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xmlns="" id="{CFB1CB5B-67A5-45DB-B8E1-7A09A642E3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45059" name="Rectangle 3">
            <a:extLst>
              <a:ext uri="{FF2B5EF4-FFF2-40B4-BE49-F238E27FC236}">
                <a16:creationId xmlns:a16="http://schemas.microsoft.com/office/drawing/2014/main" xmlns="" id="{CDFDE9EE-7932-BD40-A851-89DA194EBC8E}"/>
              </a:ext>
            </a:extLst>
          </p:cNvPr>
          <p:cNvSpPr>
            <a:spLocks noGrp="1" noChangeArrowheads="1"/>
          </p:cNvSpPr>
          <p:nvPr>
            <p:ph type="body" idx="1"/>
          </p:nvPr>
        </p:nvSpPr>
        <p:spPr>
          <a:xfrm>
            <a:off x="6403656" y="936416"/>
            <a:ext cx="4870512" cy="4985169"/>
          </a:xfrm>
        </p:spPr>
        <p:txBody>
          <a:bodyPr anchor="ctr">
            <a:normAutofit/>
          </a:bodyPr>
          <a:lstStyle/>
          <a:p>
            <a:pPr>
              <a:lnSpc>
                <a:spcPct val="90000"/>
              </a:lnSpc>
            </a:pPr>
            <a:r>
              <a:rPr lang="en-US" altLang="en-US" sz="1700"/>
              <a:t>1) </a:t>
            </a:r>
            <a:r>
              <a:rPr lang="en-US" altLang="en-US" sz="1700" b="1"/>
              <a:t>Base Condition</a:t>
            </a:r>
            <a:r>
              <a:rPr lang="en-US" altLang="en-US" sz="1700"/>
              <a:t> (con’t)</a:t>
            </a:r>
          </a:p>
          <a:p>
            <a:pPr lvl="1">
              <a:lnSpc>
                <a:spcPct val="90000"/>
              </a:lnSpc>
            </a:pPr>
            <a:r>
              <a:rPr lang="en-US" altLang="en-US" sz="1700"/>
              <a:t>The “experimenter” gave the same prods as in the Milgram study:</a:t>
            </a:r>
          </a:p>
          <a:p>
            <a:pPr lvl="2">
              <a:lnSpc>
                <a:spcPct val="90000"/>
              </a:lnSpc>
            </a:pPr>
            <a:r>
              <a:rPr lang="en-US" altLang="en-US" sz="1700"/>
              <a:t>“Please go on” or “Please continue”</a:t>
            </a:r>
          </a:p>
          <a:p>
            <a:pPr lvl="2">
              <a:lnSpc>
                <a:spcPct val="90000"/>
              </a:lnSpc>
            </a:pPr>
            <a:r>
              <a:rPr lang="en-US" altLang="en-US" sz="1700"/>
              <a:t>The experiment requires that you continue”</a:t>
            </a:r>
          </a:p>
          <a:p>
            <a:pPr lvl="2">
              <a:lnSpc>
                <a:spcPct val="90000"/>
              </a:lnSpc>
            </a:pPr>
            <a:r>
              <a:rPr lang="en-US" altLang="en-US" sz="1700"/>
              <a:t>It is absolutely essential that you continue”</a:t>
            </a:r>
          </a:p>
          <a:p>
            <a:pPr lvl="2">
              <a:lnSpc>
                <a:spcPct val="90000"/>
              </a:lnSpc>
            </a:pPr>
            <a:r>
              <a:rPr lang="en-US" altLang="en-US" sz="1700"/>
              <a:t>You have no other choice, you must continue”</a:t>
            </a:r>
          </a:p>
          <a:p>
            <a:pPr lvl="1">
              <a:lnSpc>
                <a:spcPct val="90000"/>
              </a:lnSpc>
            </a:pPr>
            <a:r>
              <a:rPr lang="en-US" altLang="en-US" sz="1700"/>
              <a:t>The experiment ended when either:</a:t>
            </a:r>
          </a:p>
          <a:p>
            <a:pPr lvl="2">
              <a:lnSpc>
                <a:spcPct val="90000"/>
              </a:lnSpc>
            </a:pPr>
            <a:r>
              <a:rPr lang="en-US" altLang="en-US" sz="1700"/>
              <a:t>The teacher refused to continue</a:t>
            </a:r>
          </a:p>
          <a:p>
            <a:pPr lvl="2">
              <a:lnSpc>
                <a:spcPct val="90000"/>
              </a:lnSpc>
            </a:pPr>
            <a:r>
              <a:rPr lang="en-US" altLang="en-US" sz="1700"/>
              <a:t>The teacher read the next item on the list of word pairs </a:t>
            </a:r>
            <a:r>
              <a:rPr lang="en-US" altLang="en-US" sz="1700" b="1"/>
              <a:t>after having pressed the 150 volt switch </a:t>
            </a:r>
            <a:r>
              <a:rPr lang="en-US" altLang="en-US" sz="1700"/>
              <a:t>(a behavior which would indicate that the subject would probably continue asking questions and shocking the learner and, in Burger’s estimation, would have continued all the way to 450 volts)</a:t>
            </a:r>
          </a:p>
          <a:p>
            <a:pPr lvl="1">
              <a:lnSpc>
                <a:spcPct val="90000"/>
              </a:lnSpc>
            </a:pPr>
            <a:r>
              <a:rPr lang="en-US" altLang="en-US" sz="1700"/>
              <a:t>An immediate debriefing occurred</a:t>
            </a:r>
          </a:p>
          <a:p>
            <a:pPr lvl="2">
              <a:lnSpc>
                <a:spcPct val="90000"/>
              </a:lnSpc>
            </a:pPr>
            <a:endParaRPr lang="en-US" altLang="en-US" sz="1700"/>
          </a:p>
        </p:txBody>
      </p:sp>
    </p:spTree>
    <p:extLst>
      <p:ext uri="{BB962C8B-B14F-4D97-AF65-F5344CB8AC3E}">
        <p14:creationId xmlns:p14="http://schemas.microsoft.com/office/powerpoint/2010/main" val="16424755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F04BED5A-E98E-4DA0-BAA5-4F6AB2492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EB64B94A-E40E-48CE-BD7B-C1A30AE572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Connector 75">
            <a:extLst>
              <a:ext uri="{FF2B5EF4-FFF2-40B4-BE49-F238E27FC236}">
                <a16:creationId xmlns:a16="http://schemas.microsoft.com/office/drawing/2014/main" xmlns="" id="{49EC5CA6-6479-49D5-B4B5-5643D26B83C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78" name="Rectangle 77">
            <a:extLst>
              <a:ext uri="{FF2B5EF4-FFF2-40B4-BE49-F238E27FC236}">
                <a16:creationId xmlns:a16="http://schemas.microsoft.com/office/drawing/2014/main" xmlns="" id="{D1B26337-5AA4-470D-9687-5907CB53BA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46082" name="Rectangle 2">
            <a:extLst>
              <a:ext uri="{FF2B5EF4-FFF2-40B4-BE49-F238E27FC236}">
                <a16:creationId xmlns:a16="http://schemas.microsoft.com/office/drawing/2014/main" xmlns="" id="{39E45A79-F8F6-ED4C-8ED2-36371E53C982}"/>
              </a:ext>
            </a:extLst>
          </p:cNvPr>
          <p:cNvSpPr>
            <a:spLocks noGrp="1" noChangeArrowheads="1"/>
          </p:cNvSpPr>
          <p:nvPr>
            <p:ph type="title"/>
          </p:nvPr>
        </p:nvSpPr>
        <p:spPr>
          <a:xfrm>
            <a:off x="866440" y="1000370"/>
            <a:ext cx="3462079" cy="4857262"/>
          </a:xfrm>
        </p:spPr>
        <p:txBody>
          <a:bodyPr>
            <a:normAutofit/>
          </a:bodyPr>
          <a:lstStyle/>
          <a:p>
            <a:pPr algn="r"/>
            <a:r>
              <a:rPr lang="en-US" altLang="en-US" sz="4400">
                <a:solidFill>
                  <a:srgbClr val="FFFFFF"/>
                </a:solidFill>
              </a:rPr>
              <a:t>Burger’s Experimental Conditions</a:t>
            </a:r>
          </a:p>
        </p:txBody>
      </p:sp>
      <p:sp>
        <p:nvSpPr>
          <p:cNvPr id="46083" name="Rectangle 3">
            <a:extLst>
              <a:ext uri="{FF2B5EF4-FFF2-40B4-BE49-F238E27FC236}">
                <a16:creationId xmlns:a16="http://schemas.microsoft.com/office/drawing/2014/main" xmlns="" id="{018708D8-D533-DF45-A6FB-FC0F80AB48FE}"/>
              </a:ext>
            </a:extLst>
          </p:cNvPr>
          <p:cNvSpPr>
            <a:spLocks noGrp="1" noChangeArrowheads="1"/>
          </p:cNvSpPr>
          <p:nvPr>
            <p:ph type="body" idx="1"/>
          </p:nvPr>
        </p:nvSpPr>
        <p:spPr>
          <a:xfrm>
            <a:off x="4963691" y="1000370"/>
            <a:ext cx="6212310" cy="4857262"/>
          </a:xfrm>
        </p:spPr>
        <p:txBody>
          <a:bodyPr anchor="ctr">
            <a:normAutofit/>
          </a:bodyPr>
          <a:lstStyle/>
          <a:p>
            <a:pPr>
              <a:lnSpc>
                <a:spcPct val="90000"/>
              </a:lnSpc>
            </a:pPr>
            <a:r>
              <a:rPr lang="en-US" altLang="en-US" sz="1700">
                <a:solidFill>
                  <a:srgbClr val="FFFFFF"/>
                </a:solidFill>
              </a:rPr>
              <a:t>2) </a:t>
            </a:r>
            <a:r>
              <a:rPr lang="en-US" altLang="en-US" sz="1700" b="1">
                <a:solidFill>
                  <a:srgbClr val="FFFFFF"/>
                </a:solidFill>
              </a:rPr>
              <a:t>Modeled Refusal Condition</a:t>
            </a:r>
            <a:endParaRPr lang="en-US" altLang="en-US" sz="1700">
              <a:solidFill>
                <a:srgbClr val="FFFFFF"/>
              </a:solidFill>
            </a:endParaRPr>
          </a:p>
          <a:p>
            <a:pPr lvl="1">
              <a:lnSpc>
                <a:spcPct val="90000"/>
              </a:lnSpc>
            </a:pPr>
            <a:r>
              <a:rPr lang="en-US" altLang="en-US" sz="1700">
                <a:solidFill>
                  <a:srgbClr val="FFFFFF"/>
                </a:solidFill>
              </a:rPr>
              <a:t>Same basic setup as in condition 1 except:</a:t>
            </a:r>
          </a:p>
          <a:p>
            <a:pPr lvl="1">
              <a:lnSpc>
                <a:spcPct val="90000"/>
              </a:lnSpc>
            </a:pPr>
            <a:r>
              <a:rPr lang="en-US" altLang="en-US" sz="1700">
                <a:solidFill>
                  <a:srgbClr val="FFFFFF"/>
                </a:solidFill>
              </a:rPr>
              <a:t>Two people would act as teachers: the real subject and, unknown to the real subject, a confederate of the experimenter who would also act as a teacher. </a:t>
            </a:r>
          </a:p>
          <a:p>
            <a:pPr lvl="1">
              <a:lnSpc>
                <a:spcPct val="90000"/>
              </a:lnSpc>
            </a:pPr>
            <a:r>
              <a:rPr lang="en-US" altLang="en-US" sz="1700">
                <a:solidFill>
                  <a:srgbClr val="FFFFFF"/>
                </a:solidFill>
              </a:rPr>
              <a:t>This “second teacher” was always chosen as “teacher 1” and he or she would begin asking the questions and administering the “shocks” while “teacher 2” (the real subject) watched.</a:t>
            </a:r>
          </a:p>
          <a:p>
            <a:pPr lvl="1">
              <a:lnSpc>
                <a:spcPct val="90000"/>
              </a:lnSpc>
            </a:pPr>
            <a:r>
              <a:rPr lang="en-US" altLang="en-US" sz="1700">
                <a:solidFill>
                  <a:srgbClr val="FFFFFF"/>
                </a:solidFill>
              </a:rPr>
              <a:t>After hearing the “ugh” sound when the 75 volt switch was pressed, the teacher/confederate said, “I don’t know about this”.  The experimenter replied, “Please continue”.  The teacher/confederate said, “I don’t think I can do this” and pushed his chair away from the shock machine.  </a:t>
            </a:r>
          </a:p>
          <a:p>
            <a:pPr lvl="1">
              <a:lnSpc>
                <a:spcPct val="90000"/>
              </a:lnSpc>
            </a:pPr>
            <a:r>
              <a:rPr lang="en-US" altLang="en-US" sz="1700">
                <a:solidFill>
                  <a:srgbClr val="FFFFFF"/>
                </a:solidFill>
              </a:rPr>
              <a:t>The experimenter asked the real subject to pick up where teacher 1 had left off</a:t>
            </a:r>
          </a:p>
          <a:p>
            <a:pPr lvl="1">
              <a:lnSpc>
                <a:spcPct val="90000"/>
              </a:lnSpc>
            </a:pPr>
            <a:r>
              <a:rPr lang="en-US" altLang="en-US" sz="1700">
                <a:solidFill>
                  <a:srgbClr val="FFFFFF"/>
                </a:solidFill>
              </a:rPr>
              <a:t>The teacher/confederate sat quietly during the rest of the study, avoiding eye contact with the real subject.</a:t>
            </a:r>
          </a:p>
        </p:txBody>
      </p:sp>
    </p:spTree>
    <p:extLst>
      <p:ext uri="{BB962C8B-B14F-4D97-AF65-F5344CB8AC3E}">
        <p14:creationId xmlns:p14="http://schemas.microsoft.com/office/powerpoint/2010/main" val="2912980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F04BED5A-E98E-4DA0-BAA5-4F6AB2492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EB64B94A-E40E-48CE-BD7B-C1A30AE572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Connector 75">
            <a:extLst>
              <a:ext uri="{FF2B5EF4-FFF2-40B4-BE49-F238E27FC236}">
                <a16:creationId xmlns:a16="http://schemas.microsoft.com/office/drawing/2014/main" xmlns="" id="{49EC5CA6-6479-49D5-B4B5-5643D26B83C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78" name="Rectangle 77">
            <a:extLst>
              <a:ext uri="{FF2B5EF4-FFF2-40B4-BE49-F238E27FC236}">
                <a16:creationId xmlns:a16="http://schemas.microsoft.com/office/drawing/2014/main" xmlns="" id="{D1B26337-5AA4-470D-9687-5907CB53BA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49154" name="Rectangle 2">
            <a:extLst>
              <a:ext uri="{FF2B5EF4-FFF2-40B4-BE49-F238E27FC236}">
                <a16:creationId xmlns:a16="http://schemas.microsoft.com/office/drawing/2014/main" xmlns="" id="{164EFD08-F69D-FF49-B14D-A76876A54342}"/>
              </a:ext>
            </a:extLst>
          </p:cNvPr>
          <p:cNvSpPr>
            <a:spLocks noGrp="1" noChangeArrowheads="1"/>
          </p:cNvSpPr>
          <p:nvPr>
            <p:ph type="title"/>
          </p:nvPr>
        </p:nvSpPr>
        <p:spPr>
          <a:xfrm>
            <a:off x="866440" y="1000370"/>
            <a:ext cx="3462079" cy="4857262"/>
          </a:xfrm>
        </p:spPr>
        <p:txBody>
          <a:bodyPr>
            <a:normAutofit/>
          </a:bodyPr>
          <a:lstStyle/>
          <a:p>
            <a:pPr algn="r"/>
            <a:r>
              <a:rPr lang="en-US" altLang="en-US" sz="4400">
                <a:solidFill>
                  <a:srgbClr val="FFFFFF"/>
                </a:solidFill>
              </a:rPr>
              <a:t>Burger’s Debriefing Vs. Milgram</a:t>
            </a:r>
          </a:p>
        </p:txBody>
      </p:sp>
      <p:sp>
        <p:nvSpPr>
          <p:cNvPr id="49155" name="Rectangle 3">
            <a:extLst>
              <a:ext uri="{FF2B5EF4-FFF2-40B4-BE49-F238E27FC236}">
                <a16:creationId xmlns:a16="http://schemas.microsoft.com/office/drawing/2014/main" xmlns="" id="{2912BE8F-8933-6945-9A1F-1496FBFAB874}"/>
              </a:ext>
            </a:extLst>
          </p:cNvPr>
          <p:cNvSpPr>
            <a:spLocks noGrp="1" noChangeArrowheads="1"/>
          </p:cNvSpPr>
          <p:nvPr>
            <p:ph type="body" idx="1"/>
          </p:nvPr>
        </p:nvSpPr>
        <p:spPr>
          <a:xfrm>
            <a:off x="4963691" y="1000370"/>
            <a:ext cx="6212310" cy="4857262"/>
          </a:xfrm>
        </p:spPr>
        <p:txBody>
          <a:bodyPr anchor="ctr">
            <a:normAutofit/>
          </a:bodyPr>
          <a:lstStyle/>
          <a:p>
            <a:r>
              <a:rPr lang="en-US" altLang="en-US" sz="2000">
                <a:solidFill>
                  <a:srgbClr val="FFFFFF"/>
                </a:solidFill>
              </a:rPr>
              <a:t>Milgram Debriefing: “…participants were …told only that the shock generator’s labels of shock intensity were appropriate for small animals but not for humans and that the confederate had been receiving considerably milder shocks than his behavior indicated.  Because Milgram anticipated a much more extensive series of experiments than Burger did, he maintained some degree of deception of most participants until he was ready to send them a full report on the intent of the research …” </a:t>
            </a:r>
          </a:p>
          <a:p>
            <a:pPr lvl="1"/>
            <a:r>
              <a:rPr lang="en-US" altLang="en-US" sz="2000">
                <a:solidFill>
                  <a:srgbClr val="FFFFFF"/>
                </a:solidFill>
              </a:rPr>
              <a:t>Alan C. Elms, University of California, Davis, “Obedience Lite”, American Psychologist, January 2009 (p. 34)</a:t>
            </a:r>
          </a:p>
        </p:txBody>
      </p:sp>
    </p:spTree>
    <p:extLst>
      <p:ext uri="{BB962C8B-B14F-4D97-AF65-F5344CB8AC3E}">
        <p14:creationId xmlns:p14="http://schemas.microsoft.com/office/powerpoint/2010/main" val="17610619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F04BED5A-E98E-4DA0-BAA5-4F6AB2492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EB64B94A-E40E-48CE-BD7B-C1A30AE572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Connector 75">
            <a:extLst>
              <a:ext uri="{FF2B5EF4-FFF2-40B4-BE49-F238E27FC236}">
                <a16:creationId xmlns:a16="http://schemas.microsoft.com/office/drawing/2014/main" xmlns="" id="{49EC5CA6-6479-49D5-B4B5-5643D26B83C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78" name="Rectangle 77">
            <a:extLst>
              <a:ext uri="{FF2B5EF4-FFF2-40B4-BE49-F238E27FC236}">
                <a16:creationId xmlns:a16="http://schemas.microsoft.com/office/drawing/2014/main" xmlns="" id="{D1B26337-5AA4-470D-9687-5907CB53BA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50178" name="Rectangle 2">
            <a:extLst>
              <a:ext uri="{FF2B5EF4-FFF2-40B4-BE49-F238E27FC236}">
                <a16:creationId xmlns:a16="http://schemas.microsoft.com/office/drawing/2014/main" xmlns="" id="{76E5638F-FBA5-B348-9FF1-76B863782AEC}"/>
              </a:ext>
            </a:extLst>
          </p:cNvPr>
          <p:cNvSpPr>
            <a:spLocks noGrp="1" noChangeArrowheads="1"/>
          </p:cNvSpPr>
          <p:nvPr>
            <p:ph type="title"/>
          </p:nvPr>
        </p:nvSpPr>
        <p:spPr>
          <a:xfrm>
            <a:off x="866440" y="1000370"/>
            <a:ext cx="3462079" cy="4857262"/>
          </a:xfrm>
        </p:spPr>
        <p:txBody>
          <a:bodyPr>
            <a:normAutofit/>
          </a:bodyPr>
          <a:lstStyle/>
          <a:p>
            <a:pPr algn="r"/>
            <a:r>
              <a:rPr lang="en-US" altLang="en-US" sz="4400">
                <a:solidFill>
                  <a:srgbClr val="FFFFFF"/>
                </a:solidFill>
              </a:rPr>
              <a:t>Burger’s Debriefing Vs. Milgram</a:t>
            </a:r>
          </a:p>
        </p:txBody>
      </p:sp>
      <p:sp>
        <p:nvSpPr>
          <p:cNvPr id="50179" name="Rectangle 3">
            <a:extLst>
              <a:ext uri="{FF2B5EF4-FFF2-40B4-BE49-F238E27FC236}">
                <a16:creationId xmlns:a16="http://schemas.microsoft.com/office/drawing/2014/main" xmlns="" id="{9F773583-90EF-BF4B-ACA3-5FB34A7C7D1D}"/>
              </a:ext>
            </a:extLst>
          </p:cNvPr>
          <p:cNvSpPr>
            <a:spLocks noGrp="1" noChangeArrowheads="1"/>
          </p:cNvSpPr>
          <p:nvPr>
            <p:ph type="body" idx="1"/>
          </p:nvPr>
        </p:nvSpPr>
        <p:spPr>
          <a:xfrm>
            <a:off x="4963691" y="1000370"/>
            <a:ext cx="6212310" cy="4857262"/>
          </a:xfrm>
        </p:spPr>
        <p:txBody>
          <a:bodyPr anchor="ctr">
            <a:normAutofit/>
          </a:bodyPr>
          <a:lstStyle/>
          <a:p>
            <a:r>
              <a:rPr lang="en-US" altLang="en-US" sz="2000">
                <a:solidFill>
                  <a:srgbClr val="FFFFFF"/>
                </a:solidFill>
              </a:rPr>
              <a:t>Burger Debriefing: “As soon as the experimenter announced that the study was over, he told the participant that the shock generator was not real and that the confederate was not receiving electric shocks.  The confederate entered the lab room at that point to assure the participant that he was fine….the participant was [then] escorted to a nearby room, where the principal investigator conducted a thorough debriefing.” - Burger, p. 7</a:t>
            </a:r>
          </a:p>
        </p:txBody>
      </p:sp>
    </p:spTree>
    <p:extLst>
      <p:ext uri="{BB962C8B-B14F-4D97-AF65-F5344CB8AC3E}">
        <p14:creationId xmlns:p14="http://schemas.microsoft.com/office/powerpoint/2010/main" val="27401030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F04BED5A-E98E-4DA0-BAA5-4F6AB2492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EB64B94A-E40E-48CE-BD7B-C1A30AE572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Connector 75">
            <a:extLst>
              <a:ext uri="{FF2B5EF4-FFF2-40B4-BE49-F238E27FC236}">
                <a16:creationId xmlns:a16="http://schemas.microsoft.com/office/drawing/2014/main" xmlns="" id="{49EC5CA6-6479-49D5-B4B5-5643D26B83C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78" name="Rectangle 77">
            <a:extLst>
              <a:ext uri="{FF2B5EF4-FFF2-40B4-BE49-F238E27FC236}">
                <a16:creationId xmlns:a16="http://schemas.microsoft.com/office/drawing/2014/main" xmlns="" id="{D1B26337-5AA4-470D-9687-5907CB53BA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47106" name="Rectangle 2">
            <a:extLst>
              <a:ext uri="{FF2B5EF4-FFF2-40B4-BE49-F238E27FC236}">
                <a16:creationId xmlns:a16="http://schemas.microsoft.com/office/drawing/2014/main" xmlns="" id="{BAEF15B3-674B-C44D-90B4-2DA332701E96}"/>
              </a:ext>
            </a:extLst>
          </p:cNvPr>
          <p:cNvSpPr>
            <a:spLocks noGrp="1" noChangeArrowheads="1"/>
          </p:cNvSpPr>
          <p:nvPr>
            <p:ph type="title"/>
          </p:nvPr>
        </p:nvSpPr>
        <p:spPr>
          <a:xfrm>
            <a:off x="866440" y="1000370"/>
            <a:ext cx="3462079" cy="4857262"/>
          </a:xfrm>
        </p:spPr>
        <p:txBody>
          <a:bodyPr>
            <a:normAutofit/>
          </a:bodyPr>
          <a:lstStyle/>
          <a:p>
            <a:pPr algn="r"/>
            <a:r>
              <a:rPr lang="en-US" altLang="en-US" sz="4400">
                <a:solidFill>
                  <a:srgbClr val="FFFFFF"/>
                </a:solidFill>
              </a:rPr>
              <a:t>Burger’s Results</a:t>
            </a:r>
          </a:p>
        </p:txBody>
      </p:sp>
      <p:sp>
        <p:nvSpPr>
          <p:cNvPr id="47107" name="Rectangle 3">
            <a:extLst>
              <a:ext uri="{FF2B5EF4-FFF2-40B4-BE49-F238E27FC236}">
                <a16:creationId xmlns:a16="http://schemas.microsoft.com/office/drawing/2014/main" xmlns="" id="{A3C6E5FD-B78B-7C4F-ADD4-FBC0E8C32FB1}"/>
              </a:ext>
            </a:extLst>
          </p:cNvPr>
          <p:cNvSpPr>
            <a:spLocks noGrp="1" noChangeArrowheads="1"/>
          </p:cNvSpPr>
          <p:nvPr>
            <p:ph type="body" idx="1"/>
          </p:nvPr>
        </p:nvSpPr>
        <p:spPr>
          <a:xfrm>
            <a:off x="4963691" y="1000370"/>
            <a:ext cx="6212310" cy="4857262"/>
          </a:xfrm>
        </p:spPr>
        <p:txBody>
          <a:bodyPr anchor="ctr">
            <a:normAutofit/>
          </a:bodyPr>
          <a:lstStyle/>
          <a:p>
            <a:pPr>
              <a:lnSpc>
                <a:spcPct val="110000"/>
              </a:lnSpc>
            </a:pPr>
            <a:r>
              <a:rPr lang="en-US" altLang="en-US" sz="1900">
                <a:solidFill>
                  <a:srgbClr val="FFFFFF"/>
                </a:solidFill>
              </a:rPr>
              <a:t>Base condition: 70% had to be stopped after administering the 150 volts (prediction: they would have gone on to 450 volts)</a:t>
            </a:r>
          </a:p>
          <a:p>
            <a:pPr>
              <a:lnSpc>
                <a:spcPct val="110000"/>
              </a:lnSpc>
            </a:pPr>
            <a:r>
              <a:rPr lang="en-US" altLang="en-US" sz="1900">
                <a:solidFill>
                  <a:srgbClr val="FFFFFF"/>
                </a:solidFill>
              </a:rPr>
              <a:t>Modeled Refusal Condition: 63% had to be stopped after administering the 150 volts</a:t>
            </a:r>
          </a:p>
          <a:p>
            <a:pPr>
              <a:lnSpc>
                <a:spcPct val="110000"/>
              </a:lnSpc>
            </a:pPr>
            <a:r>
              <a:rPr lang="en-US" altLang="en-US" sz="1900">
                <a:solidFill>
                  <a:srgbClr val="FFFFFF"/>
                </a:solidFill>
              </a:rPr>
              <a:t>No statistical difference between the two conditions (this is contrary to Burger’s prediction that modeled refusal would decrease obedience) </a:t>
            </a:r>
          </a:p>
          <a:p>
            <a:pPr>
              <a:lnSpc>
                <a:spcPct val="110000"/>
              </a:lnSpc>
            </a:pPr>
            <a:r>
              <a:rPr lang="en-US" altLang="en-US" sz="1900">
                <a:solidFill>
                  <a:srgbClr val="FFFFFF"/>
                </a:solidFill>
              </a:rPr>
              <a:t>No statistical difference between men and women, and either no or minor effects for desirability for control or empathy</a:t>
            </a:r>
          </a:p>
          <a:p>
            <a:pPr>
              <a:lnSpc>
                <a:spcPct val="110000"/>
              </a:lnSpc>
            </a:pPr>
            <a:r>
              <a:rPr lang="en-US" altLang="en-US" sz="1900">
                <a:solidFill>
                  <a:srgbClr val="FFFFFF"/>
                </a:solidFill>
              </a:rPr>
              <a:t>No statistical difference between Burger’s Base condition and the similar condition in Milgram’s study</a:t>
            </a:r>
          </a:p>
        </p:txBody>
      </p:sp>
    </p:spTree>
    <p:extLst>
      <p:ext uri="{BB962C8B-B14F-4D97-AF65-F5344CB8AC3E}">
        <p14:creationId xmlns:p14="http://schemas.microsoft.com/office/powerpoint/2010/main" val="5002568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134" name="Rectangle 73">
            <a:extLst>
              <a:ext uri="{FF2B5EF4-FFF2-40B4-BE49-F238E27FC236}">
                <a16:creationId xmlns:a16="http://schemas.microsoft.com/office/drawing/2014/main" xmlns="" id="{A2AD6B69-E0A0-476D-9EE1-6B69F04C59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5" name="Rectangle 75">
            <a:extLst>
              <a:ext uri="{FF2B5EF4-FFF2-40B4-BE49-F238E27FC236}">
                <a16:creationId xmlns:a16="http://schemas.microsoft.com/office/drawing/2014/main" xmlns="" id="{16BE10A1-AD5F-4AB3-8A94-41D62B494A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48130" name="Rectangle 2">
            <a:extLst>
              <a:ext uri="{FF2B5EF4-FFF2-40B4-BE49-F238E27FC236}">
                <a16:creationId xmlns:a16="http://schemas.microsoft.com/office/drawing/2014/main" xmlns="" id="{43EB999B-06D4-374B-9456-BC2AE8DE4D3B}"/>
              </a:ext>
            </a:extLst>
          </p:cNvPr>
          <p:cNvSpPr>
            <a:spLocks noGrp="1" noChangeArrowheads="1"/>
          </p:cNvSpPr>
          <p:nvPr>
            <p:ph type="title"/>
          </p:nvPr>
        </p:nvSpPr>
        <p:spPr>
          <a:xfrm>
            <a:off x="573409" y="559477"/>
            <a:ext cx="3765200" cy="5709931"/>
          </a:xfrm>
        </p:spPr>
        <p:txBody>
          <a:bodyPr>
            <a:normAutofit/>
          </a:bodyPr>
          <a:lstStyle/>
          <a:p>
            <a:pPr algn="ctr"/>
            <a:r>
              <a:rPr lang="en-US" altLang="en-US"/>
              <a:t>Burger’s Conclusions</a:t>
            </a:r>
          </a:p>
        </p:txBody>
      </p:sp>
      <p:sp>
        <p:nvSpPr>
          <p:cNvPr id="48136" name="Rectangle 77">
            <a:extLst>
              <a:ext uri="{FF2B5EF4-FFF2-40B4-BE49-F238E27FC236}">
                <a16:creationId xmlns:a16="http://schemas.microsoft.com/office/drawing/2014/main" xmlns="" id="{5684BFFE-6A90-4311-ACD5-B34177D4646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48133" name="Rectangle 3">
            <a:extLst>
              <a:ext uri="{FF2B5EF4-FFF2-40B4-BE49-F238E27FC236}">
                <a16:creationId xmlns:a16="http://schemas.microsoft.com/office/drawing/2014/main" xmlns="" id="{FF2BBC0F-82FA-4D43-B2BE-F06C8C72C9E3}"/>
              </a:ext>
            </a:extLst>
          </p:cNvPr>
          <p:cNvGraphicFramePr/>
          <p:nvPr>
            <p:extLst>
              <p:ext uri="{D42A27DB-BD31-4B8C-83A1-F6EECF244321}">
                <p14:modId xmlns:p14="http://schemas.microsoft.com/office/powerpoint/2010/main" val="2685930576"/>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05944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F04BED5A-E98E-4DA0-BAA5-4F6AB2492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EB64B94A-E40E-48CE-BD7B-C1A30AE572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Connector 75">
            <a:extLst>
              <a:ext uri="{FF2B5EF4-FFF2-40B4-BE49-F238E27FC236}">
                <a16:creationId xmlns:a16="http://schemas.microsoft.com/office/drawing/2014/main" xmlns="" id="{49EC5CA6-6479-49D5-B4B5-5643D26B83C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78" name="Rectangle 77">
            <a:extLst>
              <a:ext uri="{FF2B5EF4-FFF2-40B4-BE49-F238E27FC236}">
                <a16:creationId xmlns:a16="http://schemas.microsoft.com/office/drawing/2014/main" xmlns="" id="{D1B26337-5AA4-470D-9687-5907CB53BA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53250" name="Rectangle 2">
            <a:extLst>
              <a:ext uri="{FF2B5EF4-FFF2-40B4-BE49-F238E27FC236}">
                <a16:creationId xmlns:a16="http://schemas.microsoft.com/office/drawing/2014/main" xmlns="" id="{924177E2-8C35-AD4D-8BAD-D8400A602EBA}"/>
              </a:ext>
            </a:extLst>
          </p:cNvPr>
          <p:cNvSpPr>
            <a:spLocks noGrp="1" noChangeArrowheads="1"/>
          </p:cNvSpPr>
          <p:nvPr>
            <p:ph type="title"/>
          </p:nvPr>
        </p:nvSpPr>
        <p:spPr>
          <a:xfrm>
            <a:off x="866440" y="1000370"/>
            <a:ext cx="3462079" cy="4857262"/>
          </a:xfrm>
        </p:spPr>
        <p:txBody>
          <a:bodyPr>
            <a:normAutofit/>
          </a:bodyPr>
          <a:lstStyle/>
          <a:p>
            <a:pPr algn="r"/>
            <a:r>
              <a:rPr lang="en-US" altLang="en-US" sz="4400">
                <a:solidFill>
                  <a:srgbClr val="FFFFFF"/>
                </a:solidFill>
              </a:rPr>
              <a:t>Alan Elms Comment</a:t>
            </a:r>
          </a:p>
        </p:txBody>
      </p:sp>
      <p:sp>
        <p:nvSpPr>
          <p:cNvPr id="53251" name="Rectangle 3">
            <a:extLst>
              <a:ext uri="{FF2B5EF4-FFF2-40B4-BE49-F238E27FC236}">
                <a16:creationId xmlns:a16="http://schemas.microsoft.com/office/drawing/2014/main" xmlns="" id="{0655438D-7886-424A-9E0E-237ECDC48089}"/>
              </a:ext>
            </a:extLst>
          </p:cNvPr>
          <p:cNvSpPr>
            <a:spLocks noGrp="1" noChangeArrowheads="1"/>
          </p:cNvSpPr>
          <p:nvPr>
            <p:ph type="body" idx="1"/>
          </p:nvPr>
        </p:nvSpPr>
        <p:spPr>
          <a:xfrm>
            <a:off x="4963691" y="1000370"/>
            <a:ext cx="6212310" cy="4857262"/>
          </a:xfrm>
        </p:spPr>
        <p:txBody>
          <a:bodyPr anchor="ctr">
            <a:normAutofit/>
          </a:bodyPr>
          <a:lstStyle/>
          <a:p>
            <a:r>
              <a:rPr lang="en-US" altLang="en-US" sz="2000">
                <a:solidFill>
                  <a:srgbClr val="FFFFFF"/>
                </a:solidFill>
              </a:rPr>
              <a:t>He expected there to be less obedience in the Burger study because of how the world has changed since Milgram’s time:</a:t>
            </a:r>
          </a:p>
          <a:p>
            <a:pPr lvl="1"/>
            <a:r>
              <a:rPr lang="en-US" altLang="en-US" sz="2000">
                <a:solidFill>
                  <a:srgbClr val="FFFFFF"/>
                </a:solidFill>
              </a:rPr>
              <a:t>Teachings of MLK and other social activists</a:t>
            </a:r>
          </a:p>
          <a:p>
            <a:pPr lvl="1"/>
            <a:r>
              <a:rPr lang="en-US" altLang="en-US" sz="2000">
                <a:solidFill>
                  <a:srgbClr val="FFFFFF"/>
                </a:solidFill>
              </a:rPr>
              <a:t>“deceptive government efforts”</a:t>
            </a:r>
          </a:p>
          <a:p>
            <a:pPr lvl="1"/>
            <a:r>
              <a:rPr lang="en-US" altLang="en-US" sz="2000">
                <a:solidFill>
                  <a:srgbClr val="FFFFFF"/>
                </a:solidFill>
              </a:rPr>
              <a:t>‘60s: less trust in government </a:t>
            </a:r>
          </a:p>
          <a:p>
            <a:pPr lvl="1"/>
            <a:r>
              <a:rPr lang="en-US" altLang="en-US" sz="2000">
                <a:solidFill>
                  <a:srgbClr val="FFFFFF"/>
                </a:solidFill>
              </a:rPr>
              <a:t>Video of the Milgram study:</a:t>
            </a:r>
          </a:p>
          <a:p>
            <a:pPr lvl="2"/>
            <a:r>
              <a:rPr lang="en-US" altLang="en-US" sz="2000">
                <a:solidFill>
                  <a:srgbClr val="FFFFFF"/>
                </a:solidFill>
              </a:rPr>
              <a:t>Subjects had crew cuts</a:t>
            </a:r>
          </a:p>
          <a:p>
            <a:pPr lvl="2"/>
            <a:r>
              <a:rPr lang="en-US" altLang="en-US" sz="2000">
                <a:solidFill>
                  <a:srgbClr val="FFFFFF"/>
                </a:solidFill>
              </a:rPr>
              <a:t>Many referred to the experimenter as “Sir”</a:t>
            </a:r>
          </a:p>
          <a:p>
            <a:pPr lvl="1"/>
            <a:r>
              <a:rPr lang="en-US" altLang="en-US" sz="2000">
                <a:solidFill>
                  <a:srgbClr val="FFFFFF"/>
                </a:solidFill>
              </a:rPr>
              <a:t>Publicizing of Milgram’s study</a:t>
            </a:r>
          </a:p>
          <a:p>
            <a:pPr lvl="1"/>
            <a:r>
              <a:rPr lang="en-US" altLang="en-US" sz="2000">
                <a:solidFill>
                  <a:srgbClr val="FFFFFF"/>
                </a:solidFill>
              </a:rPr>
              <a:t>“Mall Cop”</a:t>
            </a:r>
          </a:p>
          <a:p>
            <a:pPr lvl="1"/>
            <a:endParaRPr lang="en-US" altLang="en-US" sz="2000">
              <a:solidFill>
                <a:srgbClr val="FFFFFF"/>
              </a:solidFill>
            </a:endParaRPr>
          </a:p>
        </p:txBody>
      </p:sp>
    </p:spTree>
    <p:extLst>
      <p:ext uri="{BB962C8B-B14F-4D97-AF65-F5344CB8AC3E}">
        <p14:creationId xmlns:p14="http://schemas.microsoft.com/office/powerpoint/2010/main" val="5677086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54274" name="Rectangle 2">
            <a:extLst>
              <a:ext uri="{FF2B5EF4-FFF2-40B4-BE49-F238E27FC236}">
                <a16:creationId xmlns:a16="http://schemas.microsoft.com/office/drawing/2014/main" xmlns="" id="{D9C44694-6C6B-2747-931A-BFB5C13C361D}"/>
              </a:ext>
            </a:extLst>
          </p:cNvPr>
          <p:cNvSpPr>
            <a:spLocks noGrp="1" noChangeArrowheads="1"/>
          </p:cNvSpPr>
          <p:nvPr>
            <p:ph type="title"/>
          </p:nvPr>
        </p:nvSpPr>
        <p:spPr>
          <a:xfrm>
            <a:off x="676240" y="875324"/>
            <a:ext cx="3536510" cy="5093520"/>
          </a:xfrm>
        </p:spPr>
        <p:txBody>
          <a:bodyPr>
            <a:normAutofit/>
          </a:bodyPr>
          <a:lstStyle/>
          <a:p>
            <a:pPr algn="ctr"/>
            <a:r>
              <a:rPr lang="en-US" altLang="en-US" sz="4400">
                <a:solidFill>
                  <a:schemeClr val="tx1"/>
                </a:solidFill>
              </a:rPr>
              <a:t>Alan Elms Comment</a:t>
            </a:r>
          </a:p>
        </p:txBody>
      </p:sp>
      <p:sp>
        <p:nvSpPr>
          <p:cNvPr id="54275" name="Rectangle 3">
            <a:extLst>
              <a:ext uri="{FF2B5EF4-FFF2-40B4-BE49-F238E27FC236}">
                <a16:creationId xmlns:a16="http://schemas.microsoft.com/office/drawing/2014/main" xmlns="" id="{F2D47E63-046C-2F47-82C2-D8B4FE88DC13}"/>
              </a:ext>
            </a:extLst>
          </p:cNvPr>
          <p:cNvSpPr>
            <a:spLocks noGrp="1" noChangeArrowheads="1"/>
          </p:cNvSpPr>
          <p:nvPr>
            <p:ph type="body" idx="1"/>
          </p:nvPr>
        </p:nvSpPr>
        <p:spPr>
          <a:xfrm>
            <a:off x="5478124" y="559477"/>
            <a:ext cx="5647076" cy="5475563"/>
          </a:xfrm>
        </p:spPr>
        <p:txBody>
          <a:bodyPr anchor="ctr">
            <a:normAutofit/>
          </a:bodyPr>
          <a:lstStyle/>
          <a:p>
            <a:pPr>
              <a:lnSpc>
                <a:spcPct val="90000"/>
              </a:lnSpc>
            </a:pPr>
            <a:r>
              <a:rPr lang="en-US" altLang="en-US" sz="1900"/>
              <a:t>Believes that Burger did not find a lower level of obedience because, in his effort to get IRB approval for the study, he excluded many participants who probably would not have obeyed:</a:t>
            </a:r>
          </a:p>
          <a:p>
            <a:pPr lvl="1">
              <a:lnSpc>
                <a:spcPct val="90000"/>
              </a:lnSpc>
            </a:pPr>
            <a:r>
              <a:rPr lang="en-US" altLang="en-US" sz="1900"/>
              <a:t>People who had heard of the Milgram study</a:t>
            </a:r>
          </a:p>
          <a:p>
            <a:pPr lvl="1">
              <a:lnSpc>
                <a:spcPct val="90000"/>
              </a:lnSpc>
            </a:pPr>
            <a:r>
              <a:rPr lang="en-US" altLang="en-US" sz="1900"/>
              <a:t>People who “might have a negative reaction to the experience” </a:t>
            </a:r>
          </a:p>
          <a:p>
            <a:pPr lvl="2">
              <a:lnSpc>
                <a:spcPct val="90000"/>
              </a:lnSpc>
            </a:pPr>
            <a:r>
              <a:rPr lang="en-US" altLang="en-US" sz="1900"/>
              <a:t>These are exactly the people who would have disobeyed</a:t>
            </a:r>
          </a:p>
          <a:p>
            <a:pPr lvl="1">
              <a:lnSpc>
                <a:spcPct val="90000"/>
              </a:lnSpc>
            </a:pPr>
            <a:r>
              <a:rPr lang="en-US" altLang="en-US" sz="1900"/>
              <a:t>Burger gave participants only a 15 volt shock instead of Milgram’s 45 volts</a:t>
            </a:r>
          </a:p>
          <a:p>
            <a:pPr lvl="2">
              <a:lnSpc>
                <a:spcPct val="90000"/>
              </a:lnSpc>
            </a:pPr>
            <a:r>
              <a:rPr lang="en-US" altLang="en-US" sz="1900"/>
              <a:t>This “…may have led them to assume that the shock generator was not really that shocking.”</a:t>
            </a:r>
          </a:p>
          <a:p>
            <a:pPr lvl="1">
              <a:lnSpc>
                <a:spcPct val="90000"/>
              </a:lnSpc>
            </a:pPr>
            <a:r>
              <a:rPr lang="en-US" altLang="en-US" sz="1900"/>
              <a:t>“For all these reasons, the participants who survived Burger’s double screening and who then faced the redefined shock board may have been considerably more obedient on average than an unscreened population…” - Elms, p. 35</a:t>
            </a:r>
          </a:p>
        </p:txBody>
      </p:sp>
    </p:spTree>
    <p:extLst>
      <p:ext uri="{BB962C8B-B14F-4D97-AF65-F5344CB8AC3E}">
        <p14:creationId xmlns:p14="http://schemas.microsoft.com/office/powerpoint/2010/main" val="42900822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xmlns="" id="{17231775-307C-E048-B7FE-0EF437E051D6}"/>
              </a:ext>
            </a:extLst>
          </p:cNvPr>
          <p:cNvSpPr>
            <a:spLocks noGrp="1"/>
          </p:cNvSpPr>
          <p:nvPr>
            <p:ph type="title"/>
          </p:nvPr>
        </p:nvSpPr>
        <p:spPr>
          <a:xfrm>
            <a:off x="676240" y="875324"/>
            <a:ext cx="3536510" cy="5093520"/>
          </a:xfrm>
        </p:spPr>
        <p:txBody>
          <a:bodyPr>
            <a:normAutofit/>
          </a:bodyPr>
          <a:lstStyle/>
          <a:p>
            <a:pPr algn="ctr"/>
            <a:r>
              <a:rPr lang="en-US" sz="4400">
                <a:solidFill>
                  <a:schemeClr val="tx1"/>
                </a:solidFill>
              </a:rPr>
              <a:t>Milgram’s defence</a:t>
            </a:r>
          </a:p>
        </p:txBody>
      </p:sp>
      <p:sp>
        <p:nvSpPr>
          <p:cNvPr id="3" name="Content Placeholder 2">
            <a:extLst>
              <a:ext uri="{FF2B5EF4-FFF2-40B4-BE49-F238E27FC236}">
                <a16:creationId xmlns:a16="http://schemas.microsoft.com/office/drawing/2014/main" xmlns="" id="{45364A2B-A8FB-264C-AF49-7440D8049C66}"/>
              </a:ext>
            </a:extLst>
          </p:cNvPr>
          <p:cNvSpPr>
            <a:spLocks noGrp="1"/>
          </p:cNvSpPr>
          <p:nvPr>
            <p:ph idx="1"/>
          </p:nvPr>
        </p:nvSpPr>
        <p:spPr>
          <a:xfrm>
            <a:off x="5478124" y="559477"/>
            <a:ext cx="5647076" cy="5475563"/>
          </a:xfrm>
        </p:spPr>
        <p:txBody>
          <a:bodyPr anchor="ctr">
            <a:normAutofit/>
          </a:bodyPr>
          <a:lstStyle/>
          <a:p>
            <a:pPr>
              <a:lnSpc>
                <a:spcPct val="90000"/>
              </a:lnSpc>
            </a:pPr>
            <a:r>
              <a:rPr lang="en-CA" altLang="en-US" sz="1900" dirty="0"/>
              <a:t>Milgram defended his work:</a:t>
            </a:r>
          </a:p>
          <a:p>
            <a:pPr lvl="1">
              <a:lnSpc>
                <a:spcPct val="90000"/>
              </a:lnSpc>
            </a:pPr>
            <a:r>
              <a:rPr lang="en-CA" altLang="en-US" sz="1900" dirty="0"/>
              <a:t>He argued that adequate measures were indeed taken</a:t>
            </a:r>
          </a:p>
          <a:p>
            <a:pPr lvl="1">
              <a:lnSpc>
                <a:spcPct val="90000"/>
              </a:lnSpc>
              <a:buFont typeface="Arial" panose="020B0604020202020204" pitchFamily="34" charset="0"/>
              <a:buNone/>
            </a:pPr>
            <a:r>
              <a:rPr lang="en-CA" altLang="en-US" sz="1900" dirty="0"/>
              <a:t>       to protect participants</a:t>
            </a:r>
          </a:p>
          <a:p>
            <a:pPr lvl="1">
              <a:lnSpc>
                <a:spcPct val="90000"/>
              </a:lnSpc>
            </a:pPr>
            <a:r>
              <a:rPr lang="en-CA" altLang="en-US" sz="1900" dirty="0"/>
              <a:t>Participants could withdraw from the study at any time</a:t>
            </a:r>
          </a:p>
          <a:p>
            <a:pPr lvl="1">
              <a:lnSpc>
                <a:spcPct val="90000"/>
              </a:lnSpc>
            </a:pPr>
            <a:r>
              <a:rPr lang="en-CA" altLang="en-US" sz="1900" dirty="0"/>
              <a:t>The deception was explained at the conclusion of the experiment</a:t>
            </a:r>
          </a:p>
          <a:p>
            <a:pPr lvl="1">
              <a:lnSpc>
                <a:spcPct val="90000"/>
              </a:lnSpc>
            </a:pPr>
            <a:r>
              <a:rPr lang="en-CA" altLang="en-US" sz="1900" dirty="0"/>
              <a:t>His subjects </a:t>
            </a:r>
            <a:r>
              <a:rPr lang="en-CA" altLang="en-US" sz="1900" i="1" dirty="0"/>
              <a:t>volunteered </a:t>
            </a:r>
            <a:r>
              <a:rPr lang="en-CA" altLang="en-US" sz="1900" dirty="0"/>
              <a:t>to take part in the experiment</a:t>
            </a:r>
          </a:p>
          <a:p>
            <a:pPr lvl="1">
              <a:lnSpc>
                <a:spcPct val="90000"/>
              </a:lnSpc>
            </a:pPr>
            <a:r>
              <a:rPr lang="en-CA" altLang="en-US" sz="1900" dirty="0"/>
              <a:t>Apart from what appeared to be their inborn urge to obey an ‘authority’ figure, nothing stopped them refusing to comply with the instruction</a:t>
            </a:r>
          </a:p>
          <a:p>
            <a:pPr lvl="1">
              <a:lnSpc>
                <a:spcPct val="90000"/>
              </a:lnSpc>
            </a:pPr>
            <a:r>
              <a:rPr lang="en-CA" altLang="en-US" sz="1900" dirty="0"/>
              <a:t>After the experiment all subjects were fully debriefed and assured that they had not in fact hurt anybody and had nothing to be ashamed of – that their behaviour was normal and understandable</a:t>
            </a:r>
          </a:p>
          <a:p>
            <a:pPr>
              <a:lnSpc>
                <a:spcPct val="90000"/>
              </a:lnSpc>
            </a:pPr>
            <a:endParaRPr lang="en-US" sz="1900" dirty="0"/>
          </a:p>
        </p:txBody>
      </p:sp>
    </p:spTree>
    <p:extLst>
      <p:ext uri="{BB962C8B-B14F-4D97-AF65-F5344CB8AC3E}">
        <p14:creationId xmlns:p14="http://schemas.microsoft.com/office/powerpoint/2010/main" val="109447093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065FAA58-0EDC-412F-A5F8-01968BE605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C8089CB0-2F03-4E3C-ADBB-570A3BE78F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0DBA80B1-3B69-49C0-8AC9-716ABA57F5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xmlns="" id="{047E1103-B264-49BE-BC2A-F4E40BD33B4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xmlns="" id="{02721E43-A98B-4047-9F4D-8F2E0BA567D1}"/>
              </a:ext>
            </a:extLst>
          </p:cNvPr>
          <p:cNvSpPr>
            <a:spLocks noGrp="1"/>
          </p:cNvSpPr>
          <p:nvPr>
            <p:ph type="title"/>
          </p:nvPr>
        </p:nvSpPr>
        <p:spPr>
          <a:xfrm>
            <a:off x="983887" y="1185059"/>
            <a:ext cx="3491832" cy="4487882"/>
          </a:xfrm>
        </p:spPr>
        <p:txBody>
          <a:bodyPr>
            <a:normAutofit/>
          </a:bodyPr>
          <a:lstStyle/>
          <a:p>
            <a:pPr algn="ctr"/>
            <a:r>
              <a:rPr lang="en-US" sz="4400"/>
              <a:t>Continued</a:t>
            </a:r>
          </a:p>
        </p:txBody>
      </p:sp>
      <p:sp>
        <p:nvSpPr>
          <p:cNvPr id="16" name="Rectangle 15">
            <a:extLst>
              <a:ext uri="{FF2B5EF4-FFF2-40B4-BE49-F238E27FC236}">
                <a16:creationId xmlns:a16="http://schemas.microsoft.com/office/drawing/2014/main" xmlns="" id="{52DA11B6-B538-4624-9628-98B823D761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xmlns="" id="{CFB1CB5B-67A5-45DB-B8E1-7A09A642E3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xmlns="" id="{A77665BD-4943-CD42-BC10-9F0D23689435}"/>
              </a:ext>
            </a:extLst>
          </p:cNvPr>
          <p:cNvSpPr>
            <a:spLocks noGrp="1"/>
          </p:cNvSpPr>
          <p:nvPr>
            <p:ph idx="1"/>
          </p:nvPr>
        </p:nvSpPr>
        <p:spPr>
          <a:xfrm>
            <a:off x="6403656" y="936416"/>
            <a:ext cx="4870512" cy="4985169"/>
          </a:xfrm>
        </p:spPr>
        <p:txBody>
          <a:bodyPr anchor="ctr">
            <a:normAutofit/>
          </a:bodyPr>
          <a:lstStyle/>
          <a:p>
            <a:pPr lvl="1">
              <a:lnSpc>
                <a:spcPct val="90000"/>
              </a:lnSpc>
            </a:pPr>
            <a:r>
              <a:rPr lang="en-CA" altLang="en-US" sz="1700" dirty="0"/>
              <a:t>Deception was necessary as evidenced by the mistaken</a:t>
            </a:r>
          </a:p>
          <a:p>
            <a:pPr lvl="1">
              <a:lnSpc>
                <a:spcPct val="90000"/>
              </a:lnSpc>
              <a:buFont typeface="Arial" panose="020B0604020202020204" pitchFamily="34" charset="0"/>
              <a:buNone/>
            </a:pPr>
            <a:r>
              <a:rPr lang="en-CA" altLang="en-US" sz="1700" dirty="0"/>
              <a:t>	 predictions of the results</a:t>
            </a:r>
          </a:p>
          <a:p>
            <a:pPr lvl="2">
              <a:lnSpc>
                <a:spcPct val="90000"/>
              </a:lnSpc>
            </a:pPr>
            <a:r>
              <a:rPr lang="en-CA" altLang="en-US" sz="1700" dirty="0"/>
              <a:t>Neither Milgram nor any of the psychologists whom he consulted </a:t>
            </a:r>
            <a:r>
              <a:rPr lang="en-CA" altLang="en-US" sz="1700" i="1" dirty="0"/>
              <a:t>before </a:t>
            </a:r>
            <a:r>
              <a:rPr lang="en-CA" altLang="en-US" sz="1700" dirty="0"/>
              <a:t>the investigation believed that these volunteers would behave in the way they did</a:t>
            </a:r>
          </a:p>
          <a:p>
            <a:pPr lvl="1">
              <a:lnSpc>
                <a:spcPct val="90000"/>
              </a:lnSpc>
            </a:pPr>
            <a:r>
              <a:rPr lang="en-CA" altLang="en-US" sz="1700" dirty="0"/>
              <a:t>No indications that stress undertaken by participants had any lasting or injurious effects</a:t>
            </a:r>
          </a:p>
          <a:p>
            <a:pPr lvl="1">
              <a:lnSpc>
                <a:spcPct val="90000"/>
              </a:lnSpc>
            </a:pPr>
            <a:r>
              <a:rPr lang="en-CA" altLang="en-US" sz="1700" dirty="0"/>
              <a:t>Follow-up questionnaires and interviews, several months and a year after the experiment, showed participants were not alienated from future research </a:t>
            </a:r>
          </a:p>
          <a:p>
            <a:pPr lvl="2">
              <a:lnSpc>
                <a:spcPct val="90000"/>
              </a:lnSpc>
            </a:pPr>
            <a:r>
              <a:rPr lang="en-CA" altLang="en-US" sz="1700" dirty="0"/>
              <a:t>The experience was worthwhile, even positively life-altering for them</a:t>
            </a:r>
          </a:p>
          <a:p>
            <a:pPr lvl="2">
              <a:lnSpc>
                <a:spcPct val="90000"/>
              </a:lnSpc>
            </a:pPr>
            <a:r>
              <a:rPr lang="en-CA" altLang="en-US" sz="1700" dirty="0"/>
              <a:t>Far from </a:t>
            </a:r>
            <a:r>
              <a:rPr lang="en-CA" altLang="en-US" sz="1700" dirty="0" err="1"/>
              <a:t>criticising</a:t>
            </a:r>
            <a:r>
              <a:rPr lang="en-CA" altLang="en-US" sz="1700" dirty="0"/>
              <a:t> Milgram, his subjects maintained that, though stressed, they were glad to have taken part and discovered important aspects of their own psychology</a:t>
            </a:r>
          </a:p>
          <a:p>
            <a:pPr>
              <a:lnSpc>
                <a:spcPct val="90000"/>
              </a:lnSpc>
            </a:pPr>
            <a:endParaRPr lang="en-US" sz="1700" dirty="0"/>
          </a:p>
        </p:txBody>
      </p:sp>
    </p:spTree>
    <p:extLst>
      <p:ext uri="{BB962C8B-B14F-4D97-AF65-F5344CB8AC3E}">
        <p14:creationId xmlns:p14="http://schemas.microsoft.com/office/powerpoint/2010/main" val="76572319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xmlns="" id="{9FCF3830-4EC9-6D4C-9C74-AC9154AB557D}"/>
              </a:ext>
            </a:extLst>
          </p:cNvPr>
          <p:cNvSpPr>
            <a:spLocks noGrp="1"/>
          </p:cNvSpPr>
          <p:nvPr>
            <p:ph type="title"/>
          </p:nvPr>
        </p:nvSpPr>
        <p:spPr>
          <a:xfrm>
            <a:off x="676240" y="875324"/>
            <a:ext cx="3536510" cy="5093520"/>
          </a:xfrm>
        </p:spPr>
        <p:txBody>
          <a:bodyPr>
            <a:normAutofit/>
          </a:bodyPr>
          <a:lstStyle/>
          <a:p>
            <a:pPr algn="ctr"/>
            <a:r>
              <a:rPr lang="en-US" sz="4400">
                <a:solidFill>
                  <a:schemeClr val="tx1"/>
                </a:solidFill>
              </a:rPr>
              <a:t>Continued</a:t>
            </a:r>
          </a:p>
        </p:txBody>
      </p:sp>
      <p:sp>
        <p:nvSpPr>
          <p:cNvPr id="3" name="Content Placeholder 2">
            <a:extLst>
              <a:ext uri="{FF2B5EF4-FFF2-40B4-BE49-F238E27FC236}">
                <a16:creationId xmlns:a16="http://schemas.microsoft.com/office/drawing/2014/main" xmlns="" id="{38E34B2D-3A8D-BC4E-9504-5081A38D1185}"/>
              </a:ext>
            </a:extLst>
          </p:cNvPr>
          <p:cNvSpPr>
            <a:spLocks noGrp="1"/>
          </p:cNvSpPr>
          <p:nvPr>
            <p:ph idx="1"/>
          </p:nvPr>
        </p:nvSpPr>
        <p:spPr>
          <a:xfrm>
            <a:off x="5478124" y="559477"/>
            <a:ext cx="5647076" cy="5475563"/>
          </a:xfrm>
        </p:spPr>
        <p:txBody>
          <a:bodyPr anchor="ctr">
            <a:normAutofit/>
          </a:bodyPr>
          <a:lstStyle/>
          <a:p>
            <a:r>
              <a:rPr lang="en-US" altLang="en-US" sz="2000" dirty="0"/>
              <a:t>Permanently changed our understanding of the Holocaust</a:t>
            </a:r>
          </a:p>
          <a:p>
            <a:pPr lvl="1"/>
            <a:r>
              <a:rPr lang="en-US" altLang="en-US" sz="2000"/>
              <a:t>In early explanations, Nazi leaders were demonized as pathological sadists and monsters</a:t>
            </a:r>
            <a:endParaRPr lang="en-CA" altLang="en-US" sz="2000"/>
          </a:p>
          <a:p>
            <a:pPr lvl="1"/>
            <a:r>
              <a:rPr lang="en-US" altLang="en-US" sz="2000"/>
              <a:t>Milgram observed ordinary people submit to authority in his experiments</a:t>
            </a:r>
          </a:p>
          <a:p>
            <a:pPr lvl="1"/>
            <a:r>
              <a:rPr lang="en-US" altLang="en-US" sz="2000"/>
              <a:t>Concluded "the most fundamental lesson" of findings was that </a:t>
            </a:r>
            <a:r>
              <a:rPr lang="en-US" altLang="en-US" sz="2000" i="1"/>
              <a:t>"ordinary people, simply doing their jobs, and without any particular hostility on their part, can become agents in a terrible destructive process.“</a:t>
            </a:r>
          </a:p>
          <a:p>
            <a:pPr lvl="1">
              <a:buFont typeface="Arial" panose="020B0604020202020204" pitchFamily="34" charset="0"/>
              <a:buNone/>
            </a:pPr>
            <a:endParaRPr lang="en-CA" altLang="en-US" sz="2000" i="1"/>
          </a:p>
          <a:p>
            <a:endParaRPr lang="en-US" sz="2000"/>
          </a:p>
        </p:txBody>
      </p:sp>
    </p:spTree>
    <p:extLst>
      <p:ext uri="{BB962C8B-B14F-4D97-AF65-F5344CB8AC3E}">
        <p14:creationId xmlns:p14="http://schemas.microsoft.com/office/powerpoint/2010/main" val="40464465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xmlns="" id="{1459DCC1-32C1-9D4E-B857-7925721B734F}"/>
              </a:ext>
            </a:extLst>
          </p:cNvPr>
          <p:cNvSpPr>
            <a:spLocks noGrp="1"/>
          </p:cNvSpPr>
          <p:nvPr>
            <p:ph type="title"/>
          </p:nvPr>
        </p:nvSpPr>
        <p:spPr>
          <a:xfrm>
            <a:off x="676240" y="875324"/>
            <a:ext cx="3536510" cy="5093520"/>
          </a:xfrm>
        </p:spPr>
        <p:txBody>
          <a:bodyPr>
            <a:normAutofit/>
          </a:bodyPr>
          <a:lstStyle/>
          <a:p>
            <a:pPr algn="ctr"/>
            <a:r>
              <a:rPr lang="en-US" sz="4400">
                <a:solidFill>
                  <a:schemeClr val="tx1"/>
                </a:solidFill>
              </a:rPr>
              <a:t>Continued</a:t>
            </a:r>
          </a:p>
        </p:txBody>
      </p:sp>
      <p:sp>
        <p:nvSpPr>
          <p:cNvPr id="3" name="Content Placeholder 2">
            <a:extLst>
              <a:ext uri="{FF2B5EF4-FFF2-40B4-BE49-F238E27FC236}">
                <a16:creationId xmlns:a16="http://schemas.microsoft.com/office/drawing/2014/main" xmlns="" id="{3D5FBED6-D3DF-CA4B-8930-63452A7A2365}"/>
              </a:ext>
            </a:extLst>
          </p:cNvPr>
          <p:cNvSpPr>
            <a:spLocks noGrp="1"/>
          </p:cNvSpPr>
          <p:nvPr>
            <p:ph idx="1"/>
          </p:nvPr>
        </p:nvSpPr>
        <p:spPr>
          <a:xfrm>
            <a:off x="5478124" y="559477"/>
            <a:ext cx="5647076" cy="5475563"/>
          </a:xfrm>
        </p:spPr>
        <p:txBody>
          <a:bodyPr anchor="ctr">
            <a:normAutofit/>
          </a:bodyPr>
          <a:lstStyle/>
          <a:p>
            <a:r>
              <a:rPr lang="en-US" altLang="en-US" sz="1900"/>
              <a:t>Profound impact within academic social psychology, altering the central message of the discipline </a:t>
            </a:r>
            <a:endParaRPr lang="en-CA" altLang="en-US" sz="1900"/>
          </a:p>
          <a:p>
            <a:pPr lvl="1"/>
            <a:r>
              <a:rPr lang="en-US" altLang="en-US" sz="1900"/>
              <a:t> Social psychology at the time was caught up in "the trait/situation controversy“</a:t>
            </a:r>
          </a:p>
          <a:p>
            <a:pPr lvl="2"/>
            <a:r>
              <a:rPr lang="en-US" altLang="en-US" sz="1900"/>
              <a:t>questioned whether behavior is more strongly determined by </a:t>
            </a:r>
            <a:r>
              <a:rPr lang="en-US" altLang="en-US" sz="1900" u="sng"/>
              <a:t>personality</a:t>
            </a:r>
            <a:r>
              <a:rPr lang="en-US" altLang="en-US" sz="1900"/>
              <a:t> or by </a:t>
            </a:r>
            <a:r>
              <a:rPr lang="en-US" altLang="en-US" sz="1900" u="sng"/>
              <a:t>situation</a:t>
            </a:r>
            <a:endParaRPr lang="en-CA" altLang="en-US" sz="1900"/>
          </a:p>
          <a:p>
            <a:pPr lvl="1"/>
            <a:r>
              <a:rPr lang="en-US" altLang="en-US" sz="1900"/>
              <a:t>Showed how powerful subtle, even invisible features of the situation could be</a:t>
            </a:r>
          </a:p>
          <a:p>
            <a:pPr lvl="2"/>
            <a:r>
              <a:rPr lang="en-US" altLang="en-US" sz="1900"/>
              <a:t>That we tend to underestimate the "power of the situation" has become the field's guiding thesis</a:t>
            </a:r>
            <a:endParaRPr lang="en-CA" altLang="en-US" sz="1900"/>
          </a:p>
          <a:p>
            <a:pPr lvl="1"/>
            <a:r>
              <a:rPr lang="en-US" altLang="en-US" sz="1900"/>
              <a:t>Milgram wrote </a:t>
            </a:r>
            <a:r>
              <a:rPr lang="en-US" altLang="en-US" sz="1900" i="1"/>
              <a:t>"The social psychology of this century reveals a major lesson: often, it is not so much the kind of person a man is as the kind of situation in which he finds himself that determines how he will act"</a:t>
            </a:r>
            <a:endParaRPr lang="en-CA" altLang="en-US" sz="1900" i="1"/>
          </a:p>
          <a:p>
            <a:endParaRPr lang="en-US" sz="1900"/>
          </a:p>
        </p:txBody>
      </p:sp>
    </p:spTree>
    <p:extLst>
      <p:ext uri="{BB962C8B-B14F-4D97-AF65-F5344CB8AC3E}">
        <p14:creationId xmlns:p14="http://schemas.microsoft.com/office/powerpoint/2010/main" val="227224680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A2AD6B69-E0A0-476D-9EE1-6B69F04C59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16BE10A1-AD5F-4AB3-8A94-41D62B494A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xmlns="" id="{891F6721-7121-994F-8E5F-7D6F4A74701B}"/>
              </a:ext>
            </a:extLst>
          </p:cNvPr>
          <p:cNvSpPr>
            <a:spLocks noGrp="1"/>
          </p:cNvSpPr>
          <p:nvPr>
            <p:ph type="title"/>
          </p:nvPr>
        </p:nvSpPr>
        <p:spPr>
          <a:xfrm>
            <a:off x="573409" y="559477"/>
            <a:ext cx="3765200" cy="5709931"/>
          </a:xfrm>
        </p:spPr>
        <p:txBody>
          <a:bodyPr>
            <a:normAutofit/>
          </a:bodyPr>
          <a:lstStyle/>
          <a:p>
            <a:pPr algn="ctr"/>
            <a:r>
              <a:rPr lang="en-US" dirty="0"/>
              <a:t>Power of the situation</a:t>
            </a:r>
            <a:endParaRPr lang="en-US"/>
          </a:p>
        </p:txBody>
      </p:sp>
      <p:sp>
        <p:nvSpPr>
          <p:cNvPr id="14" name="Rectangle 13">
            <a:extLst>
              <a:ext uri="{FF2B5EF4-FFF2-40B4-BE49-F238E27FC236}">
                <a16:creationId xmlns:a16="http://schemas.microsoft.com/office/drawing/2014/main" xmlns="" id="{5684BFFE-6A90-4311-ACD5-B34177D4646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xmlns="" id="{73C70A0F-4584-4AB8-810B-0714F5F3F36A}"/>
              </a:ext>
            </a:extLst>
          </p:cNvPr>
          <p:cNvGraphicFramePr>
            <a:graphicFrameLocks noGrp="1"/>
          </p:cNvGraphicFramePr>
          <p:nvPr>
            <p:ph idx="1"/>
            <p:extLst>
              <p:ext uri="{D42A27DB-BD31-4B8C-83A1-F6EECF244321}">
                <p14:modId xmlns:p14="http://schemas.microsoft.com/office/powerpoint/2010/main" val="3198022997"/>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7596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xmlns="" id="{31BBB402-3F72-224E-85F5-3D03567020D6}"/>
              </a:ext>
            </a:extLst>
          </p:cNvPr>
          <p:cNvSpPr>
            <a:spLocks noGrp="1"/>
          </p:cNvSpPr>
          <p:nvPr>
            <p:ph type="title"/>
          </p:nvPr>
        </p:nvSpPr>
        <p:spPr>
          <a:xfrm>
            <a:off x="676240" y="875324"/>
            <a:ext cx="3536510" cy="5093520"/>
          </a:xfrm>
        </p:spPr>
        <p:txBody>
          <a:bodyPr>
            <a:normAutofit/>
          </a:bodyPr>
          <a:lstStyle/>
          <a:p>
            <a:pPr algn="ctr"/>
            <a:r>
              <a:rPr lang="en-US" sz="4400">
                <a:solidFill>
                  <a:schemeClr val="tx1"/>
                </a:solidFill>
              </a:rPr>
              <a:t>Impact</a:t>
            </a:r>
          </a:p>
        </p:txBody>
      </p:sp>
      <p:sp>
        <p:nvSpPr>
          <p:cNvPr id="3" name="Content Placeholder 2">
            <a:extLst>
              <a:ext uri="{FF2B5EF4-FFF2-40B4-BE49-F238E27FC236}">
                <a16:creationId xmlns:a16="http://schemas.microsoft.com/office/drawing/2014/main" xmlns="" id="{8A1A06F4-C511-474C-BFDD-63A0206A3A92}"/>
              </a:ext>
            </a:extLst>
          </p:cNvPr>
          <p:cNvSpPr>
            <a:spLocks noGrp="1"/>
          </p:cNvSpPr>
          <p:nvPr>
            <p:ph idx="1"/>
          </p:nvPr>
        </p:nvSpPr>
        <p:spPr>
          <a:xfrm>
            <a:off x="5478124" y="559477"/>
            <a:ext cx="5647076" cy="5475563"/>
          </a:xfrm>
        </p:spPr>
        <p:txBody>
          <a:bodyPr anchor="ctr">
            <a:normAutofit/>
          </a:bodyPr>
          <a:lstStyle/>
          <a:p>
            <a:pPr lvl="1">
              <a:lnSpc>
                <a:spcPct val="90000"/>
              </a:lnSpc>
            </a:pPr>
            <a:r>
              <a:rPr lang="en-US" altLang="en-US" sz="2000" dirty="0"/>
              <a:t>Virtually every university in the United States now has an Institutional Review Board that must pre-approve studies using human subjects </a:t>
            </a:r>
            <a:endParaRPr lang="en-CA" altLang="en-US" sz="2000" dirty="0"/>
          </a:p>
          <a:p>
            <a:pPr lvl="1">
              <a:lnSpc>
                <a:spcPct val="90000"/>
              </a:lnSpc>
            </a:pPr>
            <a:r>
              <a:rPr lang="en-US" altLang="en-US" sz="2000" dirty="0"/>
              <a:t>High-impact social-science studies that resort to deception and cause stress would not be approved today</a:t>
            </a:r>
            <a:endParaRPr lang="en-CA" altLang="en-US" sz="2000" dirty="0"/>
          </a:p>
          <a:p>
            <a:pPr lvl="1">
              <a:lnSpc>
                <a:spcPct val="90000"/>
              </a:lnSpc>
            </a:pPr>
            <a:r>
              <a:rPr lang="en-US" altLang="en-US" sz="2000" dirty="0"/>
              <a:t>Three primary reasons for the decrease in the type of elaborate deception seen in the Milgram study:</a:t>
            </a:r>
            <a:endParaRPr lang="en-CA" altLang="en-US" sz="2000" dirty="0"/>
          </a:p>
          <a:p>
            <a:pPr lvl="2">
              <a:lnSpc>
                <a:spcPct val="90000"/>
              </a:lnSpc>
            </a:pPr>
            <a:r>
              <a:rPr lang="en-US" altLang="en-US" sz="2000" dirty="0"/>
              <a:t>Research in learning and cognitive variables rather than emotions (the methodology used differs)</a:t>
            </a:r>
            <a:endParaRPr lang="en-CA" altLang="en-US" sz="2000" dirty="0"/>
          </a:p>
          <a:p>
            <a:pPr lvl="2">
              <a:lnSpc>
                <a:spcPct val="90000"/>
              </a:lnSpc>
            </a:pPr>
            <a:r>
              <a:rPr lang="en-US" altLang="en-US" sz="2000" dirty="0"/>
              <a:t>level of awareness of ethical issues has led  researchers to conduct studies in other ways</a:t>
            </a:r>
            <a:endParaRPr lang="en-CA" altLang="en-US" sz="2000" dirty="0"/>
          </a:p>
          <a:p>
            <a:pPr lvl="2">
              <a:lnSpc>
                <a:spcPct val="90000"/>
              </a:lnSpc>
            </a:pPr>
            <a:r>
              <a:rPr lang="en-US" altLang="en-US" sz="2000" dirty="0"/>
              <a:t>Ethics committees at universities and colleges now review proposed research (and are less likely to approve the use of elaborate deception) </a:t>
            </a:r>
            <a:endParaRPr lang="en-CA" altLang="en-US" sz="2000" dirty="0"/>
          </a:p>
          <a:p>
            <a:pPr>
              <a:lnSpc>
                <a:spcPct val="90000"/>
              </a:lnSpc>
            </a:pPr>
            <a:endParaRPr lang="en-US" sz="2000" dirty="0"/>
          </a:p>
        </p:txBody>
      </p:sp>
    </p:spTree>
    <p:extLst>
      <p:ext uri="{BB962C8B-B14F-4D97-AF65-F5344CB8AC3E}">
        <p14:creationId xmlns:p14="http://schemas.microsoft.com/office/powerpoint/2010/main" val="137411106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xmlns="" id="{64CB1C9F-3404-AE43-8D39-AD888F04866C}"/>
              </a:ext>
            </a:extLst>
          </p:cNvPr>
          <p:cNvSpPr>
            <a:spLocks noGrp="1"/>
          </p:cNvSpPr>
          <p:nvPr>
            <p:ph type="title"/>
          </p:nvPr>
        </p:nvSpPr>
        <p:spPr>
          <a:xfrm>
            <a:off x="676240" y="875324"/>
            <a:ext cx="3536510" cy="5093520"/>
          </a:xfrm>
        </p:spPr>
        <p:txBody>
          <a:bodyPr>
            <a:normAutofit/>
          </a:bodyPr>
          <a:lstStyle/>
          <a:p>
            <a:pPr algn="ctr"/>
            <a:r>
              <a:rPr lang="en-US" sz="4400">
                <a:solidFill>
                  <a:schemeClr val="tx1"/>
                </a:solidFill>
              </a:rPr>
              <a:t>Continued</a:t>
            </a:r>
          </a:p>
        </p:txBody>
      </p:sp>
      <p:sp>
        <p:nvSpPr>
          <p:cNvPr id="3" name="Content Placeholder 2">
            <a:extLst>
              <a:ext uri="{FF2B5EF4-FFF2-40B4-BE49-F238E27FC236}">
                <a16:creationId xmlns:a16="http://schemas.microsoft.com/office/drawing/2014/main" xmlns="" id="{FA79BAFD-CE95-944B-AF72-489AEBADBB1F}"/>
              </a:ext>
            </a:extLst>
          </p:cNvPr>
          <p:cNvSpPr>
            <a:spLocks noGrp="1"/>
          </p:cNvSpPr>
          <p:nvPr>
            <p:ph idx="1"/>
          </p:nvPr>
        </p:nvSpPr>
        <p:spPr>
          <a:xfrm>
            <a:off x="5478124" y="559477"/>
            <a:ext cx="5647076" cy="5475563"/>
          </a:xfrm>
        </p:spPr>
        <p:txBody>
          <a:bodyPr anchor="ctr">
            <a:normAutofit/>
          </a:bodyPr>
          <a:lstStyle/>
          <a:p>
            <a:pPr>
              <a:lnSpc>
                <a:spcPct val="90000"/>
              </a:lnSpc>
            </a:pPr>
            <a:r>
              <a:rPr lang="en-CA" altLang="en-US" sz="1600" dirty="0"/>
              <a:t>There were constraints on how </a:t>
            </a:r>
            <a:r>
              <a:rPr lang="en-CA" altLang="en-US" sz="1600" u="sng" dirty="0"/>
              <a:t>animal subjects </a:t>
            </a:r>
            <a:r>
              <a:rPr lang="en-CA" altLang="en-US" sz="1600" dirty="0"/>
              <a:t>in psychological research were treated from about the 1940s</a:t>
            </a:r>
          </a:p>
          <a:p>
            <a:pPr>
              <a:lnSpc>
                <a:spcPct val="90000"/>
              </a:lnSpc>
            </a:pPr>
            <a:r>
              <a:rPr lang="en-CA" altLang="en-US" sz="1600" dirty="0"/>
              <a:t>BUT no such constraints on </a:t>
            </a:r>
            <a:r>
              <a:rPr lang="en-CA" altLang="en-US" sz="1600" u="sng" dirty="0"/>
              <a:t>human subject research </a:t>
            </a:r>
            <a:r>
              <a:rPr lang="en-CA" altLang="en-US" sz="1600" dirty="0"/>
              <a:t>up to the mid 1960s</a:t>
            </a:r>
          </a:p>
          <a:p>
            <a:pPr lvl="1">
              <a:lnSpc>
                <a:spcPct val="90000"/>
              </a:lnSpc>
            </a:pPr>
            <a:r>
              <a:rPr lang="en-CA" altLang="en-US" sz="1600" dirty="0"/>
              <a:t> It was left to the individual researcher to exercise his/her ethical judgment</a:t>
            </a:r>
          </a:p>
          <a:p>
            <a:pPr>
              <a:lnSpc>
                <a:spcPct val="90000"/>
              </a:lnSpc>
            </a:pPr>
            <a:r>
              <a:rPr lang="en-CA" altLang="en-US" sz="1600" dirty="0"/>
              <a:t>By the 1970s, </a:t>
            </a:r>
            <a:r>
              <a:rPr lang="en-CA" altLang="en-US" sz="1600" u="sng" dirty="0"/>
              <a:t>ethics review committees</a:t>
            </a:r>
            <a:r>
              <a:rPr lang="en-CA" altLang="en-US" sz="1600" dirty="0"/>
              <a:t> set up in universities and research institutes in North America</a:t>
            </a:r>
          </a:p>
          <a:p>
            <a:pPr lvl="1">
              <a:lnSpc>
                <a:spcPct val="90000"/>
              </a:lnSpc>
            </a:pPr>
            <a:r>
              <a:rPr lang="en-CA" altLang="en-US" sz="1600" dirty="0"/>
              <a:t>During the 1970s, human research was monitored by ethics committees comprised of four researchers that dealt only with the treatment of human subjects</a:t>
            </a:r>
          </a:p>
          <a:p>
            <a:pPr>
              <a:lnSpc>
                <a:spcPct val="90000"/>
              </a:lnSpc>
            </a:pPr>
            <a:r>
              <a:rPr lang="en-CA" altLang="en-US" sz="1600" dirty="0"/>
              <a:t>By the early 1990s, significant changes occurred with introduction of  </a:t>
            </a:r>
            <a:r>
              <a:rPr lang="en-CA" altLang="en-US" sz="1600" u="sng" dirty="0"/>
              <a:t>“bioethics”</a:t>
            </a:r>
            <a:r>
              <a:rPr lang="en-CA" altLang="ja-JP" sz="1600" dirty="0"/>
              <a:t> into North American research institutions involved with research on human subjects</a:t>
            </a:r>
          </a:p>
          <a:p>
            <a:pPr lvl="1">
              <a:lnSpc>
                <a:spcPct val="90000"/>
              </a:lnSpc>
            </a:pPr>
            <a:r>
              <a:rPr lang="en-CA" altLang="en-US" sz="1600" dirty="0"/>
              <a:t>Concern if new bioethical requirements by funding agencies and institutions are detrimental to psychological and sociological research’s fundamental epistemological enterprise: </a:t>
            </a:r>
            <a:r>
              <a:rPr lang="en-CA" altLang="en-US" sz="1600" i="1" dirty="0"/>
              <a:t>the acquisition of knowledge about the conditions under which certain sorts of behaviour occur</a:t>
            </a:r>
          </a:p>
          <a:p>
            <a:pPr>
              <a:lnSpc>
                <a:spcPct val="90000"/>
              </a:lnSpc>
            </a:pPr>
            <a:endParaRPr lang="en-CA" altLang="en-US" sz="1600" dirty="0"/>
          </a:p>
          <a:p>
            <a:pPr>
              <a:lnSpc>
                <a:spcPct val="90000"/>
              </a:lnSpc>
            </a:pPr>
            <a:endParaRPr lang="en-US" sz="1600" dirty="0"/>
          </a:p>
        </p:txBody>
      </p:sp>
    </p:spTree>
    <p:extLst>
      <p:ext uri="{BB962C8B-B14F-4D97-AF65-F5344CB8AC3E}">
        <p14:creationId xmlns:p14="http://schemas.microsoft.com/office/powerpoint/2010/main" val="264564599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xmlns="" id="{FB6D65D7-D4A7-0D46-9C53-920D2F99AB18}"/>
              </a:ext>
            </a:extLst>
          </p:cNvPr>
          <p:cNvSpPr>
            <a:spLocks noGrp="1"/>
          </p:cNvSpPr>
          <p:nvPr>
            <p:ph type="title"/>
          </p:nvPr>
        </p:nvSpPr>
        <p:spPr>
          <a:xfrm>
            <a:off x="676240" y="875324"/>
            <a:ext cx="3536510" cy="5093520"/>
          </a:xfrm>
        </p:spPr>
        <p:txBody>
          <a:bodyPr>
            <a:normAutofit/>
          </a:bodyPr>
          <a:lstStyle/>
          <a:p>
            <a:pPr algn="ctr"/>
            <a:r>
              <a:rPr lang="en-US" sz="4400">
                <a:solidFill>
                  <a:schemeClr val="tx1"/>
                </a:solidFill>
              </a:rPr>
              <a:t>Laws and standards change</a:t>
            </a:r>
          </a:p>
        </p:txBody>
      </p:sp>
      <p:sp>
        <p:nvSpPr>
          <p:cNvPr id="3" name="Content Placeholder 2">
            <a:extLst>
              <a:ext uri="{FF2B5EF4-FFF2-40B4-BE49-F238E27FC236}">
                <a16:creationId xmlns:a16="http://schemas.microsoft.com/office/drawing/2014/main" xmlns="" id="{A9F89B9F-69FB-C54E-8135-D155D91825C1}"/>
              </a:ext>
            </a:extLst>
          </p:cNvPr>
          <p:cNvSpPr>
            <a:spLocks noGrp="1"/>
          </p:cNvSpPr>
          <p:nvPr>
            <p:ph idx="1"/>
          </p:nvPr>
        </p:nvSpPr>
        <p:spPr>
          <a:xfrm>
            <a:off x="5478124" y="559477"/>
            <a:ext cx="5647076" cy="5475563"/>
          </a:xfrm>
        </p:spPr>
        <p:txBody>
          <a:bodyPr anchor="ctr">
            <a:normAutofit/>
          </a:bodyPr>
          <a:lstStyle/>
          <a:p>
            <a:r>
              <a:rPr lang="en-CA" altLang="en-US" sz="2000" dirty="0"/>
              <a:t>Major change began in Canada in the early 1990s, with the establishment of a committee called the </a:t>
            </a:r>
            <a:r>
              <a:rPr lang="en-CA" altLang="en-US" sz="2000" u="sng" dirty="0"/>
              <a:t>Tri-Council committee</a:t>
            </a:r>
            <a:endParaRPr lang="en-CA" altLang="en-US" sz="2000" dirty="0"/>
          </a:p>
          <a:p>
            <a:pPr lvl="1"/>
            <a:r>
              <a:rPr lang="en-CA" altLang="en-US" sz="2000"/>
              <a:t>Formed from the nation’s three major government research councils</a:t>
            </a:r>
          </a:p>
          <a:p>
            <a:pPr lvl="1"/>
            <a:r>
              <a:rPr lang="en-CA" altLang="en-US" sz="2000"/>
              <a:t>Dispense the whole of governmental sources of external public funding for researchers</a:t>
            </a:r>
          </a:p>
          <a:p>
            <a:endParaRPr lang="en-US" sz="2000"/>
          </a:p>
        </p:txBody>
      </p:sp>
    </p:spTree>
    <p:extLst>
      <p:ext uri="{BB962C8B-B14F-4D97-AF65-F5344CB8AC3E}">
        <p14:creationId xmlns:p14="http://schemas.microsoft.com/office/powerpoint/2010/main" val="178702367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xmlns="" id="{8A3EA892-1B57-BE4B-8EC0-02A7841E7DB9}"/>
              </a:ext>
            </a:extLst>
          </p:cNvPr>
          <p:cNvSpPr>
            <a:spLocks noGrp="1"/>
          </p:cNvSpPr>
          <p:nvPr>
            <p:ph type="title"/>
          </p:nvPr>
        </p:nvSpPr>
        <p:spPr>
          <a:xfrm>
            <a:off x="676240" y="875324"/>
            <a:ext cx="3536510" cy="5093520"/>
          </a:xfrm>
        </p:spPr>
        <p:txBody>
          <a:bodyPr>
            <a:normAutofit/>
          </a:bodyPr>
          <a:lstStyle/>
          <a:p>
            <a:pPr algn="ctr"/>
            <a:r>
              <a:rPr lang="en-US" sz="4400">
                <a:solidFill>
                  <a:schemeClr val="tx1"/>
                </a:solidFill>
              </a:rPr>
              <a:t>Continued</a:t>
            </a:r>
          </a:p>
        </p:txBody>
      </p:sp>
      <p:sp>
        <p:nvSpPr>
          <p:cNvPr id="3" name="Content Placeholder 2">
            <a:extLst>
              <a:ext uri="{FF2B5EF4-FFF2-40B4-BE49-F238E27FC236}">
                <a16:creationId xmlns:a16="http://schemas.microsoft.com/office/drawing/2014/main" xmlns="" id="{2234BBB1-EF11-454D-9EE8-D484F794D154}"/>
              </a:ext>
            </a:extLst>
          </p:cNvPr>
          <p:cNvSpPr>
            <a:spLocks noGrp="1"/>
          </p:cNvSpPr>
          <p:nvPr>
            <p:ph idx="1"/>
          </p:nvPr>
        </p:nvSpPr>
        <p:spPr>
          <a:xfrm>
            <a:off x="5478124" y="559477"/>
            <a:ext cx="5647076" cy="5475563"/>
          </a:xfrm>
        </p:spPr>
        <p:txBody>
          <a:bodyPr anchor="ctr">
            <a:normAutofit/>
          </a:bodyPr>
          <a:lstStyle/>
          <a:p>
            <a:r>
              <a:rPr lang="en-CA" altLang="en-US" sz="2000" dirty="0"/>
              <a:t>The Tri-council committee tasked with improving the ethical treatment of human subjects in research</a:t>
            </a:r>
          </a:p>
          <a:p>
            <a:pPr lvl="1"/>
            <a:r>
              <a:rPr lang="en-CA" altLang="en-US" sz="2000" dirty="0"/>
              <a:t>Required establishment of </a:t>
            </a:r>
            <a:r>
              <a:rPr lang="en-CA" altLang="en-US" sz="2000" u="sng" dirty="0"/>
              <a:t>research ethics boards (REBs)</a:t>
            </a:r>
            <a:r>
              <a:rPr lang="en-CA" altLang="en-US" sz="2000" dirty="0"/>
              <a:t> in every university and research institution</a:t>
            </a:r>
          </a:p>
          <a:p>
            <a:pPr lvl="1"/>
            <a:r>
              <a:rPr lang="en-CA" altLang="en-US" sz="2000" dirty="0"/>
              <a:t>REBs tasked with evaluating all research proposals that planned to employ human subjects</a:t>
            </a:r>
          </a:p>
          <a:p>
            <a:pPr lvl="2"/>
            <a:r>
              <a:rPr lang="en-CA" altLang="en-US" sz="2000" dirty="0"/>
              <a:t>Hence they replaced the ethics committees</a:t>
            </a:r>
          </a:p>
          <a:p>
            <a:pPr lvl="1"/>
            <a:r>
              <a:rPr lang="en-CA" altLang="en-US" sz="2000" dirty="0"/>
              <a:t>Ensure that all proposed human-subject research met not only </a:t>
            </a:r>
            <a:r>
              <a:rPr lang="en-CA" altLang="en-US" sz="2000" u="sng" dirty="0"/>
              <a:t>ethical requirements</a:t>
            </a:r>
            <a:r>
              <a:rPr lang="en-CA" altLang="en-US" sz="2000" dirty="0"/>
              <a:t>, but also what are now termed “</a:t>
            </a:r>
            <a:r>
              <a:rPr lang="en-CA" altLang="ja-JP" sz="2000" u="sng" dirty="0"/>
              <a:t>bioethical</a:t>
            </a:r>
            <a:r>
              <a:rPr lang="en-CA" altLang="en-US" sz="2000" u="sng" dirty="0"/>
              <a:t>”</a:t>
            </a:r>
            <a:r>
              <a:rPr lang="en-CA" altLang="ja-JP" sz="2000" u="sng" dirty="0"/>
              <a:t> requirements </a:t>
            </a:r>
          </a:p>
          <a:p>
            <a:endParaRPr lang="en-US" sz="2000" dirty="0"/>
          </a:p>
        </p:txBody>
      </p:sp>
    </p:spTree>
    <p:extLst>
      <p:ext uri="{BB962C8B-B14F-4D97-AF65-F5344CB8AC3E}">
        <p14:creationId xmlns:p14="http://schemas.microsoft.com/office/powerpoint/2010/main" val="281795668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0D323B-EA1C-EA46-AFBD-F5DD3945A5E3}"/>
              </a:ext>
            </a:extLst>
          </p:cNvPr>
          <p:cNvSpPr>
            <a:spLocks noGrp="1"/>
          </p:cNvSpPr>
          <p:nvPr>
            <p:ph type="title"/>
          </p:nvPr>
        </p:nvSpPr>
        <p:spPr/>
        <p:txBody>
          <a:bodyPr/>
          <a:lstStyle/>
          <a:p>
            <a:r>
              <a:rPr lang="en-US" dirty="0"/>
              <a:t>Why the experiment could not be conducted today</a:t>
            </a:r>
          </a:p>
        </p:txBody>
      </p:sp>
      <p:sp>
        <p:nvSpPr>
          <p:cNvPr id="3" name="Content Placeholder 2">
            <a:extLst>
              <a:ext uri="{FF2B5EF4-FFF2-40B4-BE49-F238E27FC236}">
                <a16:creationId xmlns:a16="http://schemas.microsoft.com/office/drawing/2014/main" xmlns="" id="{75969B41-39EA-5347-8F64-B539ABF3EB8F}"/>
              </a:ext>
            </a:extLst>
          </p:cNvPr>
          <p:cNvSpPr>
            <a:spLocks noGrp="1"/>
          </p:cNvSpPr>
          <p:nvPr>
            <p:ph idx="1"/>
          </p:nvPr>
        </p:nvSpPr>
        <p:spPr/>
        <p:txBody>
          <a:bodyPr>
            <a:normAutofit/>
          </a:bodyPr>
          <a:lstStyle/>
          <a:p>
            <a:r>
              <a:rPr lang="en-CA" altLang="en-US" sz="2000" dirty="0"/>
              <a:t>Subjects need to be informed of the potential consequences and risks of their participation</a:t>
            </a:r>
            <a:endParaRPr lang="en-CA" altLang="en-US" sz="800" dirty="0"/>
          </a:p>
          <a:p>
            <a:r>
              <a:rPr lang="en-CA" altLang="en-US" sz="2000" dirty="0"/>
              <a:t>Safety measures were put in place after the Milgram experiment, to protect the rights of research participants</a:t>
            </a:r>
          </a:p>
          <a:p>
            <a:pPr lvl="1"/>
            <a:r>
              <a:rPr lang="en-CA" altLang="en-US" sz="1400" dirty="0"/>
              <a:t> </a:t>
            </a:r>
            <a:r>
              <a:rPr lang="en-CA" altLang="en-US" sz="1600" dirty="0"/>
              <a:t>Ex: Participants cannot be lied to or only told part of the truth</a:t>
            </a:r>
            <a:endParaRPr lang="en-CA" altLang="en-US" sz="800" dirty="0"/>
          </a:p>
          <a:p>
            <a:r>
              <a:rPr lang="en-CA" altLang="en-US" sz="2000" dirty="0"/>
              <a:t>In the U.S., proposals for new research studies must be reviewed before the study takes place by Institutional Review Boards (IRBs)</a:t>
            </a:r>
          </a:p>
          <a:p>
            <a:pPr lvl="1"/>
            <a:r>
              <a:rPr lang="en-CA" altLang="en-US" sz="1600" dirty="0"/>
              <a:t>They ensure the research method is not disturbing to the subjects</a:t>
            </a:r>
            <a:endParaRPr lang="en-CA" altLang="en-US" sz="800" dirty="0"/>
          </a:p>
          <a:p>
            <a:r>
              <a:rPr lang="en-CA" altLang="en-US" sz="2000" dirty="0"/>
              <a:t>Consent forms must be signed by subjects before the research begins</a:t>
            </a:r>
            <a:endParaRPr lang="en-CA" altLang="en-US" sz="800" dirty="0"/>
          </a:p>
          <a:p>
            <a:r>
              <a:rPr lang="en-CA" altLang="en-US" sz="2000" dirty="0"/>
              <a:t>Subjects have the right to ask that their input be destroyed after they have completed the study  </a:t>
            </a:r>
          </a:p>
          <a:p>
            <a:endParaRPr lang="en-CA" altLang="en-US" sz="1800" dirty="0"/>
          </a:p>
          <a:p>
            <a:endParaRPr lang="en-US" dirty="0"/>
          </a:p>
        </p:txBody>
      </p:sp>
    </p:spTree>
    <p:extLst>
      <p:ext uri="{BB962C8B-B14F-4D97-AF65-F5344CB8AC3E}">
        <p14:creationId xmlns:p14="http://schemas.microsoft.com/office/powerpoint/2010/main" val="205288257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xmlns="" id="{87D689C9-63BD-704A-A07A-DCE7BA7110F7}"/>
              </a:ext>
            </a:extLst>
          </p:cNvPr>
          <p:cNvSpPr>
            <a:spLocks noGrp="1"/>
          </p:cNvSpPr>
          <p:nvPr>
            <p:ph type="title"/>
          </p:nvPr>
        </p:nvSpPr>
        <p:spPr>
          <a:xfrm>
            <a:off x="676240" y="875324"/>
            <a:ext cx="3536510" cy="5093520"/>
          </a:xfrm>
        </p:spPr>
        <p:txBody>
          <a:bodyPr>
            <a:normAutofit/>
          </a:bodyPr>
          <a:lstStyle/>
          <a:p>
            <a:pPr algn="ctr"/>
            <a:r>
              <a:rPr lang="en-US" sz="4400">
                <a:solidFill>
                  <a:schemeClr val="tx1"/>
                </a:solidFill>
              </a:rPr>
              <a:t>Balance</a:t>
            </a:r>
          </a:p>
        </p:txBody>
      </p:sp>
      <p:sp>
        <p:nvSpPr>
          <p:cNvPr id="3" name="Content Placeholder 2">
            <a:extLst>
              <a:ext uri="{FF2B5EF4-FFF2-40B4-BE49-F238E27FC236}">
                <a16:creationId xmlns:a16="http://schemas.microsoft.com/office/drawing/2014/main" xmlns="" id="{638C185E-1882-9047-BF5B-CD9C0ACD579D}"/>
              </a:ext>
            </a:extLst>
          </p:cNvPr>
          <p:cNvSpPr>
            <a:spLocks noGrp="1"/>
          </p:cNvSpPr>
          <p:nvPr>
            <p:ph idx="1"/>
          </p:nvPr>
        </p:nvSpPr>
        <p:spPr>
          <a:xfrm>
            <a:off x="5478124" y="559477"/>
            <a:ext cx="5647076" cy="5475563"/>
          </a:xfrm>
        </p:spPr>
        <p:txBody>
          <a:bodyPr anchor="ctr">
            <a:normAutofit/>
          </a:bodyPr>
          <a:lstStyle/>
          <a:p>
            <a:pPr>
              <a:lnSpc>
                <a:spcPct val="110000"/>
              </a:lnSpc>
            </a:pPr>
            <a:r>
              <a:rPr lang="en-US" altLang="en-US" sz="1700" dirty="0"/>
              <a:t>Advancing science and protecting the individuals with whom psychologists work are two of psychology's core values</a:t>
            </a:r>
          </a:p>
          <a:p>
            <a:pPr>
              <a:lnSpc>
                <a:spcPct val="110000"/>
              </a:lnSpc>
            </a:pPr>
            <a:r>
              <a:rPr lang="en-US" altLang="en-US" sz="1700" dirty="0"/>
              <a:t>Since every interaction with another human being raises at least the possibility of harm, avoiding harm entirely would end all research </a:t>
            </a:r>
          </a:p>
          <a:p>
            <a:pPr>
              <a:lnSpc>
                <a:spcPct val="110000"/>
              </a:lnSpc>
            </a:pPr>
            <a:r>
              <a:rPr lang="en-US" altLang="en-US" sz="1700" dirty="0"/>
              <a:t>BUT allowing research to move forward with no restrictions whatsoever would risk harms that psychologists agree could not be justified by the knowledge gained</a:t>
            </a:r>
          </a:p>
          <a:p>
            <a:pPr>
              <a:lnSpc>
                <a:spcPct val="110000"/>
              </a:lnSpc>
            </a:pPr>
            <a:r>
              <a:rPr lang="en-US" altLang="en-US" sz="1700" dirty="0"/>
              <a:t>For this reason, we must find a point on a continuum that strikes the correct balance</a:t>
            </a:r>
            <a:endParaRPr lang="en-CA" altLang="en-US" sz="1700" dirty="0"/>
          </a:p>
          <a:p>
            <a:pPr>
              <a:lnSpc>
                <a:spcPct val="110000"/>
              </a:lnSpc>
            </a:pPr>
            <a:endParaRPr lang="en-US" sz="1700" dirty="0"/>
          </a:p>
        </p:txBody>
      </p:sp>
    </p:spTree>
    <p:extLst>
      <p:ext uri="{BB962C8B-B14F-4D97-AF65-F5344CB8AC3E}">
        <p14:creationId xmlns:p14="http://schemas.microsoft.com/office/powerpoint/2010/main" val="380815827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F726C15-923A-744D-8FED-637FDF0C18FB}"/>
              </a:ext>
            </a:extLst>
          </p:cNvPr>
          <p:cNvSpPr>
            <a:spLocks noGrp="1"/>
          </p:cNvSpPr>
          <p:nvPr>
            <p:ph type="title"/>
          </p:nvPr>
        </p:nvSpPr>
        <p:spPr/>
        <p:txBody>
          <a:bodyPr/>
          <a:lstStyle/>
          <a:p>
            <a:r>
              <a:rPr lang="en-US" dirty="0"/>
              <a:t>Less immediate implications</a:t>
            </a:r>
          </a:p>
        </p:txBody>
      </p:sp>
      <p:sp>
        <p:nvSpPr>
          <p:cNvPr id="3" name="Content Placeholder 2">
            <a:extLst>
              <a:ext uri="{FF2B5EF4-FFF2-40B4-BE49-F238E27FC236}">
                <a16:creationId xmlns:a16="http://schemas.microsoft.com/office/drawing/2014/main" xmlns="" id="{C074FB34-FFFC-A841-A35E-073C3317A407}"/>
              </a:ext>
            </a:extLst>
          </p:cNvPr>
          <p:cNvSpPr>
            <a:spLocks noGrp="1"/>
          </p:cNvSpPr>
          <p:nvPr>
            <p:ph idx="1"/>
          </p:nvPr>
        </p:nvSpPr>
        <p:spPr/>
        <p:txBody>
          <a:bodyPr>
            <a:normAutofit/>
          </a:bodyPr>
          <a:lstStyle/>
          <a:p>
            <a:r>
              <a:rPr lang="en-US" altLang="en-US" sz="2000" b="1" dirty="0"/>
              <a:t>Synopsis of the article</a:t>
            </a:r>
          </a:p>
          <a:p>
            <a:pPr lvl="1"/>
            <a:r>
              <a:rPr lang="en-US" altLang="en-US" sz="2000" dirty="0"/>
              <a:t>Obedience vs. Conformity</a:t>
            </a:r>
          </a:p>
          <a:p>
            <a:r>
              <a:rPr lang="en-US" altLang="en-US" sz="2000" b="1" dirty="0"/>
              <a:t>Conformity: The Asch Study</a:t>
            </a:r>
          </a:p>
          <a:p>
            <a:r>
              <a:rPr lang="en-US" altLang="en-US" sz="2000" b="1" dirty="0"/>
              <a:t>Evidence of Obedience</a:t>
            </a:r>
          </a:p>
          <a:p>
            <a:r>
              <a:rPr lang="en-US" altLang="en-US" sz="2000" b="1" dirty="0"/>
              <a:t>Obedience in Human </a:t>
            </a:r>
            <a:r>
              <a:rPr lang="en-US" altLang="en-US" sz="2000" b="1" dirty="0" err="1"/>
              <a:t>Behaviour</a:t>
            </a:r>
            <a:endParaRPr lang="en-US" altLang="en-US" sz="2000" b="1" dirty="0"/>
          </a:p>
          <a:p>
            <a:pPr lvl="1"/>
            <a:r>
              <a:rPr lang="en-US" altLang="en-US" sz="2000" dirty="0"/>
              <a:t>Hierarchical Nature of Society</a:t>
            </a:r>
          </a:p>
          <a:p>
            <a:pPr lvl="1"/>
            <a:r>
              <a:rPr lang="en-US" altLang="en-US" sz="2000" dirty="0"/>
              <a:t>Obedience in Family Units</a:t>
            </a:r>
          </a:p>
          <a:p>
            <a:pPr lvl="1"/>
            <a:r>
              <a:rPr lang="en-US" altLang="en-US" sz="2000" dirty="0"/>
              <a:t>Experts as Authoritative Figures</a:t>
            </a:r>
            <a:endParaRPr lang="en-US" dirty="0"/>
          </a:p>
        </p:txBody>
      </p:sp>
    </p:spTree>
    <p:extLst>
      <p:ext uri="{BB962C8B-B14F-4D97-AF65-F5344CB8AC3E}">
        <p14:creationId xmlns:p14="http://schemas.microsoft.com/office/powerpoint/2010/main" val="188575054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6DF678-5ED5-BF4D-A36C-8D3361247B13}"/>
              </a:ext>
            </a:extLst>
          </p:cNvPr>
          <p:cNvSpPr>
            <a:spLocks noGrp="1"/>
          </p:cNvSpPr>
          <p:nvPr>
            <p:ph type="title"/>
          </p:nvPr>
        </p:nvSpPr>
        <p:spPr/>
        <p:txBody>
          <a:bodyPr/>
          <a:lstStyle/>
          <a:p>
            <a:r>
              <a:rPr lang="en-US" dirty="0"/>
              <a:t>Obedience and conformity in </a:t>
            </a:r>
            <a:r>
              <a:rPr lang="en-US" dirty="0" err="1"/>
              <a:t>organisations</a:t>
            </a:r>
            <a:endParaRPr lang="en-US" dirty="0"/>
          </a:p>
        </p:txBody>
      </p:sp>
      <p:sp>
        <p:nvSpPr>
          <p:cNvPr id="3" name="Content Placeholder 2">
            <a:extLst>
              <a:ext uri="{FF2B5EF4-FFF2-40B4-BE49-F238E27FC236}">
                <a16:creationId xmlns:a16="http://schemas.microsoft.com/office/drawing/2014/main" xmlns="" id="{D5172FFF-BF1A-A840-986C-0F6C909F8BF0}"/>
              </a:ext>
            </a:extLst>
          </p:cNvPr>
          <p:cNvSpPr>
            <a:spLocks noGrp="1"/>
          </p:cNvSpPr>
          <p:nvPr>
            <p:ph idx="1"/>
          </p:nvPr>
        </p:nvSpPr>
        <p:spPr/>
        <p:txBody>
          <a:bodyPr>
            <a:normAutofit fontScale="92500" lnSpcReduction="10000"/>
          </a:bodyPr>
          <a:lstStyle/>
          <a:p>
            <a:r>
              <a:rPr lang="en-US" altLang="en-US" sz="2000" dirty="0"/>
              <a:t>Possible Reasons</a:t>
            </a:r>
          </a:p>
          <a:p>
            <a:pPr lvl="1"/>
            <a:r>
              <a:rPr lang="en-US" altLang="en-US" sz="1600" dirty="0"/>
              <a:t>Job Security</a:t>
            </a:r>
          </a:p>
          <a:p>
            <a:pPr lvl="1"/>
            <a:r>
              <a:rPr lang="en-US" altLang="en-US" sz="1600" dirty="0"/>
              <a:t>Lack of Knowledge and Confidence</a:t>
            </a:r>
          </a:p>
          <a:p>
            <a:pPr lvl="1"/>
            <a:r>
              <a:rPr lang="en-US" altLang="en-US" sz="1600" dirty="0"/>
              <a:t>Avoiding Responsibility </a:t>
            </a:r>
            <a:endParaRPr lang="en-US" altLang="en-US" sz="1400" dirty="0"/>
          </a:p>
          <a:p>
            <a:r>
              <a:rPr lang="en-US" altLang="en-US" sz="2000" dirty="0"/>
              <a:t>Possible Solution</a:t>
            </a:r>
          </a:p>
          <a:p>
            <a:pPr lvl="1"/>
            <a:r>
              <a:rPr lang="en-US" altLang="en-US" sz="1600" dirty="0"/>
              <a:t>Positive Methods: </a:t>
            </a:r>
          </a:p>
          <a:p>
            <a:pPr lvl="2"/>
            <a:r>
              <a:rPr lang="en-US" altLang="en-US" sz="1600" dirty="0"/>
              <a:t>Education</a:t>
            </a:r>
          </a:p>
          <a:p>
            <a:pPr lvl="2"/>
            <a:r>
              <a:rPr lang="en-US" altLang="en-US" sz="1600" dirty="0"/>
              <a:t>Training</a:t>
            </a:r>
          </a:p>
          <a:p>
            <a:pPr lvl="2"/>
            <a:r>
              <a:rPr lang="en-US" altLang="en-US" sz="1600" dirty="0"/>
              <a:t>Proper Position Allocation</a:t>
            </a:r>
          </a:p>
          <a:p>
            <a:pPr lvl="1"/>
            <a:r>
              <a:rPr lang="en-US" altLang="en-US" sz="1600" dirty="0"/>
              <a:t>Preventive Methods:</a:t>
            </a:r>
          </a:p>
          <a:p>
            <a:pPr lvl="2"/>
            <a:r>
              <a:rPr lang="en-US" altLang="en-US" sz="1600" dirty="0"/>
              <a:t> Change of legal Identity</a:t>
            </a:r>
          </a:p>
          <a:p>
            <a:pPr lvl="2"/>
            <a:r>
              <a:rPr lang="en-US" altLang="en-US" sz="1600" dirty="0"/>
              <a:t>Penalization</a:t>
            </a:r>
          </a:p>
          <a:p>
            <a:pPr lvl="2"/>
            <a:r>
              <a:rPr lang="en-US" altLang="en-US" sz="1600" dirty="0"/>
              <a:t>Indirect control</a:t>
            </a:r>
          </a:p>
          <a:p>
            <a:endParaRPr lang="en-US" dirty="0"/>
          </a:p>
        </p:txBody>
      </p:sp>
    </p:spTree>
    <p:extLst>
      <p:ext uri="{BB962C8B-B14F-4D97-AF65-F5344CB8AC3E}">
        <p14:creationId xmlns:p14="http://schemas.microsoft.com/office/powerpoint/2010/main" val="43902827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xmlns="" id="{6AD940D5-07A7-B14C-83A2-DB5E92E77F11}"/>
              </a:ext>
            </a:extLst>
          </p:cNvPr>
          <p:cNvSpPr>
            <a:spLocks noGrp="1"/>
          </p:cNvSpPr>
          <p:nvPr>
            <p:ph type="title"/>
          </p:nvPr>
        </p:nvSpPr>
        <p:spPr>
          <a:xfrm>
            <a:off x="676240" y="875324"/>
            <a:ext cx="3536510" cy="5093520"/>
          </a:xfrm>
        </p:spPr>
        <p:txBody>
          <a:bodyPr>
            <a:normAutofit/>
          </a:bodyPr>
          <a:lstStyle/>
          <a:p>
            <a:pPr algn="ctr" eaLnBrk="1" hangingPunct="1"/>
            <a:r>
              <a:rPr lang="en-US" altLang="en-US" sz="4400" dirty="0">
                <a:solidFill>
                  <a:schemeClr val="tx1"/>
                </a:solidFill>
              </a:rPr>
              <a:t>Questions</a:t>
            </a:r>
          </a:p>
        </p:txBody>
      </p:sp>
      <p:sp>
        <p:nvSpPr>
          <p:cNvPr id="43011" name="Content Placeholder 2">
            <a:extLst>
              <a:ext uri="{FF2B5EF4-FFF2-40B4-BE49-F238E27FC236}">
                <a16:creationId xmlns:a16="http://schemas.microsoft.com/office/drawing/2014/main" xmlns="" id="{B9B84B59-3BCA-4F4F-AA29-499D30CBFEDE}"/>
              </a:ext>
            </a:extLst>
          </p:cNvPr>
          <p:cNvSpPr>
            <a:spLocks noGrp="1"/>
          </p:cNvSpPr>
          <p:nvPr>
            <p:ph sz="quarter" idx="1"/>
          </p:nvPr>
        </p:nvSpPr>
        <p:spPr>
          <a:xfrm>
            <a:off x="5478124" y="559477"/>
            <a:ext cx="5647076" cy="5475563"/>
          </a:xfrm>
        </p:spPr>
        <p:txBody>
          <a:bodyPr anchor="ctr">
            <a:normAutofit/>
          </a:bodyPr>
          <a:lstStyle/>
          <a:p>
            <a:pPr eaLnBrk="1" hangingPunct="1"/>
            <a:r>
              <a:rPr lang="en-US" altLang="en-US" sz="2000"/>
              <a:t>1. Do you believe that the Milgram experiment was ethical?</a:t>
            </a:r>
          </a:p>
          <a:p>
            <a:pPr eaLnBrk="1" hangingPunct="1"/>
            <a:r>
              <a:rPr lang="en-US" altLang="en-US" sz="2000"/>
              <a:t>2. Were you surprised by the results?</a:t>
            </a:r>
          </a:p>
          <a:p>
            <a:pPr eaLnBrk="1" hangingPunct="1"/>
            <a:r>
              <a:rPr lang="en-US" altLang="en-US" sz="2000"/>
              <a:t>3. Can you better understand how and why Germans and others did not do more to stop the Holocaust?  Do you believe that those that did not help the Jews were accomplices to the Final Solution?</a:t>
            </a:r>
          </a:p>
        </p:txBody>
      </p:sp>
    </p:spTree>
    <p:extLst>
      <p:ext uri="{BB962C8B-B14F-4D97-AF65-F5344CB8AC3E}">
        <p14:creationId xmlns:p14="http://schemas.microsoft.com/office/powerpoint/2010/main" val="216513652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OBEDIENCE AND CONTROL</a:t>
            </a:r>
            <a:endParaRPr lang="en-GB" dirty="0"/>
          </a:p>
        </p:txBody>
      </p:sp>
      <p:pic>
        <p:nvPicPr>
          <p:cNvPr id="4" name="Content Placeholder 3"/>
          <p:cNvPicPr>
            <a:picLocks noGrp="1" noChangeAspect="1"/>
          </p:cNvPicPr>
          <p:nvPr>
            <p:ph idx="1"/>
          </p:nvPr>
        </p:nvPicPr>
        <p:blipFill>
          <a:blip r:embed="rId2"/>
          <a:stretch>
            <a:fillRect/>
          </a:stretch>
        </p:blipFill>
        <p:spPr>
          <a:xfrm>
            <a:off x="7820721" y="3361038"/>
            <a:ext cx="3652784" cy="2434238"/>
          </a:xfrm>
          <a:prstGeom prst="rect">
            <a:avLst/>
          </a:prstGeom>
        </p:spPr>
      </p:pic>
      <p:pic>
        <p:nvPicPr>
          <p:cNvPr id="5" name="Picture 4"/>
          <p:cNvPicPr>
            <a:picLocks noChangeAspect="1"/>
          </p:cNvPicPr>
          <p:nvPr/>
        </p:nvPicPr>
        <p:blipFill>
          <a:blip r:embed="rId3"/>
          <a:stretch>
            <a:fillRect/>
          </a:stretch>
        </p:blipFill>
        <p:spPr>
          <a:xfrm>
            <a:off x="8153570" y="933965"/>
            <a:ext cx="3204605" cy="1982230"/>
          </a:xfrm>
          <a:prstGeom prst="rect">
            <a:avLst/>
          </a:prstGeom>
        </p:spPr>
      </p:pic>
      <p:pic>
        <p:nvPicPr>
          <p:cNvPr id="6" name="Picture 5"/>
          <p:cNvPicPr>
            <a:picLocks noChangeAspect="1"/>
          </p:cNvPicPr>
          <p:nvPr/>
        </p:nvPicPr>
        <p:blipFill>
          <a:blip r:embed="rId4"/>
          <a:stretch>
            <a:fillRect/>
          </a:stretch>
        </p:blipFill>
        <p:spPr>
          <a:xfrm>
            <a:off x="566352" y="2677296"/>
            <a:ext cx="3019168" cy="3019168"/>
          </a:xfrm>
          <a:prstGeom prst="rect">
            <a:avLst/>
          </a:prstGeom>
        </p:spPr>
      </p:pic>
      <p:pic>
        <p:nvPicPr>
          <p:cNvPr id="7" name="Picture 6"/>
          <p:cNvPicPr>
            <a:picLocks noChangeAspect="1"/>
          </p:cNvPicPr>
          <p:nvPr/>
        </p:nvPicPr>
        <p:blipFill>
          <a:blip r:embed="rId5"/>
          <a:stretch>
            <a:fillRect/>
          </a:stretch>
        </p:blipFill>
        <p:spPr>
          <a:xfrm>
            <a:off x="4139289" y="3764692"/>
            <a:ext cx="3127662" cy="2345746"/>
          </a:xfrm>
          <a:prstGeom prst="rect">
            <a:avLst/>
          </a:prstGeom>
        </p:spPr>
      </p:pic>
      <p:pic>
        <p:nvPicPr>
          <p:cNvPr id="8" name="Picture 7"/>
          <p:cNvPicPr>
            <a:picLocks noChangeAspect="1"/>
          </p:cNvPicPr>
          <p:nvPr/>
        </p:nvPicPr>
        <p:blipFill>
          <a:blip r:embed="rId6"/>
          <a:stretch>
            <a:fillRect/>
          </a:stretch>
        </p:blipFill>
        <p:spPr>
          <a:xfrm>
            <a:off x="4220001" y="1680134"/>
            <a:ext cx="2966238" cy="1853899"/>
          </a:xfrm>
          <a:prstGeom prst="rect">
            <a:avLst/>
          </a:prstGeom>
        </p:spPr>
      </p:pic>
    </p:spTree>
    <p:extLst>
      <p:ext uri="{BB962C8B-B14F-4D97-AF65-F5344CB8AC3E}">
        <p14:creationId xmlns:p14="http://schemas.microsoft.com/office/powerpoint/2010/main" val="269245271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Obedience and loyalty could be your organisations downfall…</a:t>
            </a:r>
          </a:p>
        </p:txBody>
      </p:sp>
      <p:sp>
        <p:nvSpPr>
          <p:cNvPr id="3" name="Content Placeholder 2"/>
          <p:cNvSpPr>
            <a:spLocks noGrp="1"/>
          </p:cNvSpPr>
          <p:nvPr>
            <p:ph idx="1"/>
          </p:nvPr>
        </p:nvSpPr>
        <p:spPr/>
        <p:txBody>
          <a:bodyPr>
            <a:normAutofit/>
          </a:bodyPr>
          <a:lstStyle/>
          <a:p>
            <a:r>
              <a:rPr lang="en-GB" sz="2400" dirty="0"/>
              <a:t>Toshiba was at one time one of the giants of Japan’s economy, with net sales of USD $63 billion and over 200,000 employees worldwide. However things were not as they appeared. In 2015 it was discovered that there was USD 4.1 billion of inflated profits over the three fiscal years to 2015, making this one of the biggest corporate scandals in Japanese history</a:t>
            </a:r>
            <a:r>
              <a:rPr lang="en-GB" sz="2400" dirty="0" smtClean="0"/>
              <a:t>.</a:t>
            </a:r>
            <a:endParaRPr lang="en-GB" sz="2400" dirty="0"/>
          </a:p>
          <a:p>
            <a:r>
              <a:rPr lang="en-GB" sz="2400" dirty="0"/>
              <a:t>How did this happen and what role did the corporate and national culture of obedience and loyalty play in it’s downfall?</a:t>
            </a:r>
          </a:p>
        </p:txBody>
      </p:sp>
    </p:spTree>
    <p:extLst>
      <p:ext uri="{BB962C8B-B14F-4D97-AF65-F5344CB8AC3E}">
        <p14:creationId xmlns:p14="http://schemas.microsoft.com/office/powerpoint/2010/main" val="312078225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problem – how Toshiba got into trouble</a:t>
            </a:r>
            <a:br>
              <a:rPr lang="en-GB" dirty="0"/>
            </a:br>
            <a:endParaRPr lang="en-GB" dirty="0"/>
          </a:p>
        </p:txBody>
      </p:sp>
      <p:sp>
        <p:nvSpPr>
          <p:cNvPr id="3" name="Content Placeholder 2"/>
          <p:cNvSpPr>
            <a:spLocks noGrp="1"/>
          </p:cNvSpPr>
          <p:nvPr>
            <p:ph idx="1"/>
          </p:nvPr>
        </p:nvSpPr>
        <p:spPr/>
        <p:txBody>
          <a:bodyPr>
            <a:normAutofit/>
          </a:bodyPr>
          <a:lstStyle/>
          <a:p>
            <a:r>
              <a:rPr lang="en-GB" sz="2000" dirty="0"/>
              <a:t>In 2015 it was discovered that a number of formerly profitable businesses had been hiding their poor performance for over seven years. They used a technique to hide their losses that can sometimes be quite legally used called ‘Percentage of Completion’.  The  researchers describe it thus: </a:t>
            </a:r>
            <a:endParaRPr lang="en-GB" sz="2000" dirty="0" smtClean="0"/>
          </a:p>
          <a:p>
            <a:pPr lvl="1"/>
            <a:r>
              <a:rPr lang="en-GB" sz="1800" dirty="0" smtClean="0"/>
              <a:t>“</a:t>
            </a:r>
            <a:r>
              <a:rPr lang="en-GB" sz="1800" dirty="0"/>
              <a:t>sales and expenses are reported in an accounting period based on the progress toward completion by the project in the period…  More specifically under this non-cash flow method, the accounting treatment for contract work in a fiscal year is estimated and the income and cost of the contract for the current accounting period is reported on that basis</a:t>
            </a:r>
            <a:r>
              <a:rPr lang="en-GB" sz="1800" dirty="0" smtClean="0"/>
              <a:t>.”</a:t>
            </a:r>
            <a:endParaRPr lang="en-GB" sz="1800" dirty="0"/>
          </a:p>
          <a:p>
            <a:r>
              <a:rPr lang="en-GB" sz="2000" dirty="0"/>
              <a:t>However, on examination what was a legal and legitimate accounting practice was being used to hide underperformance.</a:t>
            </a:r>
          </a:p>
        </p:txBody>
      </p:sp>
    </p:spTree>
    <p:extLst>
      <p:ext uri="{BB962C8B-B14F-4D97-AF65-F5344CB8AC3E}">
        <p14:creationId xmlns:p14="http://schemas.microsoft.com/office/powerpoint/2010/main" val="234204351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 study published last year by Khondaker Rahman and Bremer Marc of the </a:t>
            </a:r>
            <a:r>
              <a:rPr lang="en-GB" dirty="0" err="1"/>
              <a:t>Nanzan</a:t>
            </a:r>
            <a:r>
              <a:rPr lang="en-GB" dirty="0"/>
              <a:t> University in Japan looks at what went wrong and what the company is doing to rectify the </a:t>
            </a:r>
            <a:r>
              <a:rPr lang="en-GB" dirty="0" smtClean="0"/>
              <a:t>situation</a:t>
            </a:r>
            <a:endParaRPr lang="en-GB" dirty="0"/>
          </a:p>
        </p:txBody>
      </p:sp>
      <p:sp>
        <p:nvSpPr>
          <p:cNvPr id="3" name="Content Placeholder 2"/>
          <p:cNvSpPr>
            <a:spLocks noGrp="1"/>
          </p:cNvSpPr>
          <p:nvPr>
            <p:ph idx="1"/>
          </p:nvPr>
        </p:nvSpPr>
        <p:spPr>
          <a:xfrm>
            <a:off x="1066800" y="2309066"/>
            <a:ext cx="10058400" cy="3849624"/>
          </a:xfrm>
        </p:spPr>
        <p:txBody>
          <a:bodyPr>
            <a:normAutofit/>
          </a:bodyPr>
          <a:lstStyle/>
          <a:p>
            <a:r>
              <a:rPr lang="en-GB" sz="2000" dirty="0"/>
              <a:t>The study found that there was a fiercely competitive internal environment and that senior managers and leaders were continually competing against each other. It was also found that many of these leaders had been bullying their staff into inflating profits to make their areas of the business look better – in one case giving subordinates three days to ‘find’ over USD100 million in the accounts before a reporting period </a:t>
            </a:r>
            <a:r>
              <a:rPr lang="en-GB" sz="2000" dirty="0" smtClean="0"/>
              <a:t>end</a:t>
            </a:r>
            <a:r>
              <a:rPr lang="en-GB" sz="2000" dirty="0"/>
              <a:t>.</a:t>
            </a:r>
          </a:p>
          <a:p>
            <a:r>
              <a:rPr lang="en-GB" sz="2000" dirty="0"/>
              <a:t>This led to widespread fraud as subordinates feared rebuke for failing to meet targets themselves and a culture of fear as opposed to a culture of productivity and </a:t>
            </a:r>
            <a:r>
              <a:rPr lang="en-GB" sz="2000" dirty="0" smtClean="0"/>
              <a:t>innovation gripped </a:t>
            </a:r>
            <a:r>
              <a:rPr lang="en-GB" sz="2000" dirty="0"/>
              <a:t>the organisation.</a:t>
            </a:r>
          </a:p>
        </p:txBody>
      </p:sp>
    </p:spTree>
    <p:extLst>
      <p:ext uri="{BB962C8B-B14F-4D97-AF65-F5344CB8AC3E}">
        <p14:creationId xmlns:p14="http://schemas.microsoft.com/office/powerpoint/2010/main" val="121163077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CULTURE OF OBEDIENCE AND LOYALTY</a:t>
            </a:r>
            <a:endParaRPr lang="en-GB" dirty="0"/>
          </a:p>
        </p:txBody>
      </p:sp>
      <p:sp>
        <p:nvSpPr>
          <p:cNvPr id="3" name="Content Placeholder 2"/>
          <p:cNvSpPr>
            <a:spLocks noGrp="1"/>
          </p:cNvSpPr>
          <p:nvPr>
            <p:ph idx="1"/>
          </p:nvPr>
        </p:nvSpPr>
        <p:spPr/>
        <p:txBody>
          <a:bodyPr>
            <a:noAutofit/>
          </a:bodyPr>
          <a:lstStyle/>
          <a:p>
            <a:r>
              <a:rPr lang="en-GB" sz="2000" dirty="0"/>
              <a:t>Unlike many of its western competitors, Japan has an employment culture where those hired after graduation from university can often expect to retire from the same company. Where on the positive side this engenders a culture of good networks within the company and fierce loyalty to the business for which people work, this can go too far. Loyalty and to colleagues and the business (organisational identity) can discourage whistleblowing and encourage collusion in any malpractice – or at the very least strategic silence</a:t>
            </a:r>
            <a:r>
              <a:rPr lang="en-GB" sz="2000" dirty="0" smtClean="0"/>
              <a:t>.</a:t>
            </a:r>
          </a:p>
          <a:p>
            <a:r>
              <a:rPr lang="en-GB" sz="2000" dirty="0"/>
              <a:t>Another factor that led to these failures is that Japan has some of the lowest audit and accountancy fees in the western business world. Accountancy is not a prestige profession as it is in the US or EU. Toshiba in particular paid very low fees to its external auditor, Ernst &amp; Young, and, as with so many other things you pay bottom dollar for, Toshiba received a bottom dollar service. The auditors failed to spot the irregularities even seven years into the fraud.</a:t>
            </a:r>
          </a:p>
        </p:txBody>
      </p:sp>
    </p:spTree>
    <p:extLst>
      <p:ext uri="{BB962C8B-B14F-4D97-AF65-F5344CB8AC3E}">
        <p14:creationId xmlns:p14="http://schemas.microsoft.com/office/powerpoint/2010/main" val="168613881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REDRESS AND RECOVERY</a:t>
            </a:r>
            <a:endParaRPr lang="en-GB" dirty="0"/>
          </a:p>
        </p:txBody>
      </p:sp>
      <p:sp>
        <p:nvSpPr>
          <p:cNvPr id="3" name="Content Placeholder 2"/>
          <p:cNvSpPr>
            <a:spLocks noGrp="1"/>
          </p:cNvSpPr>
          <p:nvPr>
            <p:ph idx="1"/>
          </p:nvPr>
        </p:nvSpPr>
        <p:spPr/>
        <p:txBody>
          <a:bodyPr/>
          <a:lstStyle/>
          <a:p>
            <a:r>
              <a:rPr lang="en-GB" sz="1800" dirty="0"/>
              <a:t>When the story broke investigations and lawsuits took place. The company was fined heavily and Ernst &amp; Young were sacked as well as fined and banned from taking on new business in Japan for several years</a:t>
            </a:r>
            <a:r>
              <a:rPr lang="en-GB" sz="1800" dirty="0" smtClean="0"/>
              <a:t>.</a:t>
            </a:r>
            <a:endParaRPr lang="en-GB" sz="1800" dirty="0"/>
          </a:p>
          <a:p>
            <a:r>
              <a:rPr lang="en-GB" sz="1800" dirty="0"/>
              <a:t>An independent investigation was set up by Toshiba with it making recommendations to restructure the senior management and audit processes</a:t>
            </a:r>
            <a:r>
              <a:rPr lang="en-GB" sz="1800" dirty="0" smtClean="0"/>
              <a:t>…</a:t>
            </a:r>
          </a:p>
          <a:p>
            <a:r>
              <a:rPr lang="en-GB" sz="1800" dirty="0"/>
              <a:t>Essentially the company reduced the Board of Directors from 15 to 11, seven of whom were appointed from outside Toshiba. Following this only outside directors sat on management committees, including the Nomination Committee for the Board. This last act is extremely unusual for Japan as in the eyes of the researchers, “The traditional response to corporate scandal in Japan does not fundamentally change the power structure or culture of the company.”</a:t>
            </a:r>
          </a:p>
          <a:p>
            <a:endParaRPr lang="en-GB" dirty="0"/>
          </a:p>
          <a:p>
            <a:pPr marL="0" indent="0">
              <a:buNone/>
            </a:pPr>
            <a:endParaRPr lang="en-GB" dirty="0"/>
          </a:p>
        </p:txBody>
      </p:sp>
    </p:spTree>
    <p:extLst>
      <p:ext uri="{BB962C8B-B14F-4D97-AF65-F5344CB8AC3E}">
        <p14:creationId xmlns:p14="http://schemas.microsoft.com/office/powerpoint/2010/main" val="71646945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a:bodyPr>
          <a:lstStyle/>
          <a:p>
            <a:r>
              <a:rPr lang="en-GB" sz="2000" dirty="0"/>
              <a:t>The culture of silence, obedience and loyalty in the company led to the situation</a:t>
            </a:r>
            <a:r>
              <a:rPr lang="en-GB" sz="2000" dirty="0" smtClean="0"/>
              <a:t>.</a:t>
            </a:r>
            <a:endParaRPr lang="en-GB" sz="2000" dirty="0"/>
          </a:p>
          <a:p>
            <a:r>
              <a:rPr lang="en-GB" sz="2000" dirty="0"/>
              <a:t>Whether Toshiba’s radical act to safeguard against future scandals works can only be seen in the next years and decades.</a:t>
            </a:r>
          </a:p>
          <a:p>
            <a:pPr marL="0" indent="0">
              <a:buNone/>
            </a:pPr>
            <a:endParaRPr lang="en-GB" sz="2000" dirty="0"/>
          </a:p>
          <a:p>
            <a:r>
              <a:rPr lang="en-GB" sz="2000" dirty="0"/>
              <a:t>Khondaker </a:t>
            </a:r>
            <a:r>
              <a:rPr lang="en-GB" sz="2000" dirty="0" err="1"/>
              <a:t>Mizanur</a:t>
            </a:r>
            <a:r>
              <a:rPr lang="en-GB" sz="2000" dirty="0"/>
              <a:t> Rahman, Bremer Marc (2017) “Accounting Irregularities at Toshiba: An Inquiry into the Nature and Causes of the Problem and Its Impact on Corporate Governance in Japan” Global Advanced Research Journal of Management and Business Studies (ISSN: 2315-5086) Vol. 5(4) pp. </a:t>
            </a:r>
            <a:r>
              <a:rPr lang="en-GB" sz="2000" dirty="0" smtClean="0"/>
              <a:t>088-101</a:t>
            </a:r>
          </a:p>
          <a:p>
            <a:r>
              <a:rPr lang="en-GB" sz="2000" dirty="0"/>
              <a:t>https://www.youtube.com/watch?v=H8Ad4xi8PvA</a:t>
            </a:r>
          </a:p>
        </p:txBody>
      </p:sp>
    </p:spTree>
    <p:extLst>
      <p:ext uri="{BB962C8B-B14F-4D97-AF65-F5344CB8AC3E}">
        <p14:creationId xmlns:p14="http://schemas.microsoft.com/office/powerpoint/2010/main" val="333475784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7" name="Rectangle 76">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17410" name="Rectangle 2">
            <a:extLst>
              <a:ext uri="{FF2B5EF4-FFF2-40B4-BE49-F238E27FC236}">
                <a16:creationId xmlns:a16="http://schemas.microsoft.com/office/drawing/2014/main" xmlns="" id="{EEF3A8DA-5A30-C440-BB5C-3B6E47F18401}"/>
              </a:ext>
            </a:extLst>
          </p:cNvPr>
          <p:cNvSpPr>
            <a:spLocks noGrp="1" noChangeArrowheads="1"/>
          </p:cNvSpPr>
          <p:nvPr>
            <p:ph type="title"/>
          </p:nvPr>
        </p:nvSpPr>
        <p:spPr>
          <a:xfrm>
            <a:off x="676240" y="875324"/>
            <a:ext cx="3536510" cy="5093520"/>
          </a:xfrm>
        </p:spPr>
        <p:txBody>
          <a:bodyPr>
            <a:normAutofit/>
          </a:bodyPr>
          <a:lstStyle/>
          <a:p>
            <a:pPr algn="ctr"/>
            <a:r>
              <a:rPr lang="en-US" altLang="en-US" sz="4400">
                <a:solidFill>
                  <a:schemeClr val="tx1"/>
                </a:solidFill>
              </a:rPr>
              <a:t>Resources</a:t>
            </a:r>
          </a:p>
        </p:txBody>
      </p:sp>
      <p:sp>
        <p:nvSpPr>
          <p:cNvPr id="17411" name="Rectangle 3">
            <a:extLst>
              <a:ext uri="{FF2B5EF4-FFF2-40B4-BE49-F238E27FC236}">
                <a16:creationId xmlns:a16="http://schemas.microsoft.com/office/drawing/2014/main" xmlns="" id="{A24486C2-BAA2-394A-A4A2-E2A2C4F6CD70}"/>
              </a:ext>
            </a:extLst>
          </p:cNvPr>
          <p:cNvSpPr>
            <a:spLocks noGrp="1" noChangeArrowheads="1"/>
          </p:cNvSpPr>
          <p:nvPr>
            <p:ph type="body" idx="1"/>
          </p:nvPr>
        </p:nvSpPr>
        <p:spPr>
          <a:xfrm>
            <a:off x="5478124" y="559477"/>
            <a:ext cx="5647076" cy="5475563"/>
          </a:xfrm>
        </p:spPr>
        <p:txBody>
          <a:bodyPr anchor="ctr">
            <a:normAutofit/>
          </a:bodyPr>
          <a:lstStyle/>
          <a:p>
            <a:pPr>
              <a:lnSpc>
                <a:spcPct val="90000"/>
              </a:lnSpc>
            </a:pPr>
            <a:endParaRPr lang="en-US" altLang="en-US">
              <a:latin typeface="Helvetica" pitchFamily="2" charset="0"/>
            </a:endParaRPr>
          </a:p>
          <a:p>
            <a:pPr>
              <a:lnSpc>
                <a:spcPct val="90000"/>
              </a:lnSpc>
            </a:pPr>
            <a:r>
              <a:rPr lang="en-US" altLang="en-US">
                <a:latin typeface="Helvetica" pitchFamily="2" charset="0"/>
              </a:rPr>
              <a:t>ABC National Radio program, </a:t>
            </a:r>
            <a:r>
              <a:rPr lang="en-US" altLang="en-US"/>
              <a:t>“</a:t>
            </a:r>
            <a:r>
              <a:rPr lang="en-US" altLang="en-US">
                <a:latin typeface="Helvetica" pitchFamily="2" charset="0"/>
              </a:rPr>
              <a:t>Beyond the Shock Machine</a:t>
            </a:r>
            <a:r>
              <a:rPr lang="en-US" altLang="en-US"/>
              <a:t>”</a:t>
            </a:r>
            <a:r>
              <a:rPr lang="en-US" altLang="en-US">
                <a:latin typeface="Helvetica" pitchFamily="2" charset="0"/>
              </a:rPr>
              <a:t>: </a:t>
            </a:r>
            <a:r>
              <a:rPr lang="en-US" altLang="en-US">
                <a:hlinkClick r:id="rId3"/>
              </a:rPr>
              <a:t>http://www.abc.net.au/rn/radioeye/stories/2008/2358103.htm</a:t>
            </a:r>
            <a:r>
              <a:rPr lang="en-US" altLang="en-US"/>
              <a:t> </a:t>
            </a:r>
            <a:r>
              <a:rPr lang="en-US" altLang="en-US">
                <a:latin typeface="Helvetica" pitchFamily="2" charset="0"/>
              </a:rPr>
              <a:t> </a:t>
            </a:r>
            <a:endParaRPr lang="en-US" altLang="en-US" u="sng">
              <a:latin typeface="Helvetica" pitchFamily="2" charset="0"/>
              <a:hlinkClick r:id="" action="ppaction://noaction"/>
            </a:endParaRPr>
          </a:p>
          <a:p>
            <a:pPr>
              <a:lnSpc>
                <a:spcPct val="90000"/>
              </a:lnSpc>
            </a:pPr>
            <a:r>
              <a:rPr lang="en-US" altLang="en-US" u="sng">
                <a:latin typeface="Helvetica" pitchFamily="2" charset="0"/>
                <a:hlinkClick r:id="" action="ppaction://noaction"/>
              </a:rPr>
              <a:t>http://www.stanleymilgram.com/</a:t>
            </a:r>
            <a:endParaRPr lang="en-US" altLang="en-US"/>
          </a:p>
          <a:p>
            <a:pPr>
              <a:lnSpc>
                <a:spcPct val="90000"/>
              </a:lnSpc>
            </a:pPr>
            <a:r>
              <a:rPr lang="en-US" altLang="en-US">
                <a:latin typeface="Helvetica" pitchFamily="2" charset="0"/>
              </a:rPr>
              <a:t>Burger, J.M. (2009).  Replication milgram: woulud people still obey today?.  American Psychologist, January 2009.</a:t>
            </a:r>
          </a:p>
          <a:p>
            <a:pPr>
              <a:lnSpc>
                <a:spcPct val="90000"/>
              </a:lnSpc>
            </a:pPr>
            <a:r>
              <a:rPr lang="en-US" altLang="en-US">
                <a:latin typeface="Helvetica" pitchFamily="2" charset="0"/>
              </a:rPr>
              <a:t>Elms, A. C. (2009). Obedience Lite. American Psychologist, January 2009. </a:t>
            </a:r>
          </a:p>
          <a:p>
            <a:pPr>
              <a:lnSpc>
                <a:spcPct val="90000"/>
              </a:lnSpc>
            </a:pPr>
            <a:r>
              <a:rPr lang="en-US" altLang="en-US"/>
              <a:t>Milgram, S. (1963).  Behavioral Study of Obedience.  Journal of Abnormal and Social Psychology, 67, 371-378.</a:t>
            </a:r>
          </a:p>
          <a:p>
            <a:pPr>
              <a:lnSpc>
                <a:spcPct val="90000"/>
              </a:lnSpc>
            </a:pPr>
            <a:r>
              <a:rPr lang="en-US" altLang="en-US"/>
              <a:t>Milgram, S. (1965).  Some conditions of obedience and disobedience to authority.  Human Relations, 18, 57-76</a:t>
            </a:r>
          </a:p>
          <a:p>
            <a:pPr>
              <a:lnSpc>
                <a:spcPct val="90000"/>
              </a:lnSpc>
            </a:pPr>
            <a:r>
              <a:rPr lang="en-US" altLang="en-US"/>
              <a:t>Interview with Dr. Thomas Blass, Milgram’s biographer, on NPR: </a:t>
            </a:r>
            <a:r>
              <a:rPr lang="en-US" altLang="en-US">
                <a:hlinkClick r:id="rId4"/>
              </a:rPr>
              <a:t>http://www.npr.org/templates/story/story.php?storyId=105310424&amp;ft=1&amp;f=1021</a:t>
            </a:r>
            <a:r>
              <a:rPr lang="en-US" altLang="en-US"/>
              <a:t> </a:t>
            </a:r>
            <a:endParaRPr lang="en-US" altLang="en-US">
              <a:latin typeface="Helvetica" pitchFamily="2" charset="0"/>
            </a:endParaRPr>
          </a:p>
          <a:p>
            <a:pPr>
              <a:lnSpc>
                <a:spcPct val="90000"/>
              </a:lnSpc>
            </a:pPr>
            <a:r>
              <a:rPr lang="en-US" altLang="en-US"/>
              <a:t>New York Times: </a:t>
            </a:r>
          </a:p>
          <a:p>
            <a:pPr lvl="1">
              <a:lnSpc>
                <a:spcPct val="90000"/>
              </a:lnSpc>
            </a:pPr>
            <a:r>
              <a:rPr lang="en-US" altLang="en-US" sz="1400">
                <a:hlinkClick r:id="rId5"/>
              </a:rPr>
              <a:t>http://www.nytimes.com/2008/07/01/health/research/01mind.html</a:t>
            </a:r>
            <a:endParaRPr lang="en-US" altLang="en-US" sz="1400"/>
          </a:p>
          <a:p>
            <a:pPr>
              <a:lnSpc>
                <a:spcPct val="90000"/>
              </a:lnSpc>
            </a:pPr>
            <a:r>
              <a:rPr lang="en-US" altLang="en-US"/>
              <a:t>Wikipedia: </a:t>
            </a:r>
            <a:r>
              <a:rPr lang="en-US" altLang="en-US">
                <a:hlinkClick r:id="rId6"/>
              </a:rPr>
              <a:t>http://en.wikipedia.org/wiki/Stanley_Milgram</a:t>
            </a:r>
            <a:endParaRPr lang="en-US" altLang="en-US"/>
          </a:p>
        </p:txBody>
      </p:sp>
      <p:sp>
        <p:nvSpPr>
          <p:cNvPr id="17412" name="Rectangle 4">
            <a:extLst>
              <a:ext uri="{FF2B5EF4-FFF2-40B4-BE49-F238E27FC236}">
                <a16:creationId xmlns:a16="http://schemas.microsoft.com/office/drawing/2014/main" xmlns="" id="{FB201B6E-A444-7444-8D59-026792DEC55D}"/>
              </a:ext>
            </a:extLst>
          </p:cNvPr>
          <p:cNvSpPr>
            <a:spLocks noChangeArrowheads="1"/>
          </p:cNvSpPr>
          <p:nvPr/>
        </p:nvSpPr>
        <p:spPr bwMode="auto">
          <a:xfrm>
            <a:off x="9680576" y="3084513"/>
            <a:ext cx="184731" cy="3693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endParaRPr lang="en-US" altLang="en-US"/>
          </a:p>
        </p:txBody>
      </p:sp>
    </p:spTree>
    <p:extLst>
      <p:ext uri="{BB962C8B-B14F-4D97-AF65-F5344CB8AC3E}">
        <p14:creationId xmlns:p14="http://schemas.microsoft.com/office/powerpoint/2010/main" val="16822078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xmlns=""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55298" name="Rectangle 2">
            <a:extLst>
              <a:ext uri="{FF2B5EF4-FFF2-40B4-BE49-F238E27FC236}">
                <a16:creationId xmlns:a16="http://schemas.microsoft.com/office/drawing/2014/main" xmlns="" id="{0A107AD3-0B22-C44D-83E9-39F6047121A7}"/>
              </a:ext>
            </a:extLst>
          </p:cNvPr>
          <p:cNvSpPr>
            <a:spLocks noGrp="1" noChangeArrowheads="1"/>
          </p:cNvSpPr>
          <p:nvPr>
            <p:ph type="title"/>
          </p:nvPr>
        </p:nvSpPr>
        <p:spPr>
          <a:xfrm>
            <a:off x="676240" y="875324"/>
            <a:ext cx="3536510" cy="5093520"/>
          </a:xfrm>
        </p:spPr>
        <p:txBody>
          <a:bodyPr>
            <a:normAutofit/>
          </a:bodyPr>
          <a:lstStyle/>
          <a:p>
            <a:pPr algn="ctr"/>
            <a:r>
              <a:rPr lang="en-US" altLang="en-US" sz="4400">
                <a:solidFill>
                  <a:schemeClr val="tx1"/>
                </a:solidFill>
              </a:rPr>
              <a:t>Resources</a:t>
            </a:r>
          </a:p>
        </p:txBody>
      </p:sp>
      <p:sp>
        <p:nvSpPr>
          <p:cNvPr id="55299" name="Rectangle 3">
            <a:extLst>
              <a:ext uri="{FF2B5EF4-FFF2-40B4-BE49-F238E27FC236}">
                <a16:creationId xmlns:a16="http://schemas.microsoft.com/office/drawing/2014/main" xmlns="" id="{40A6F1C0-51F3-5344-AEA8-3195E9C52CDF}"/>
              </a:ext>
            </a:extLst>
          </p:cNvPr>
          <p:cNvSpPr>
            <a:spLocks noGrp="1" noChangeArrowheads="1"/>
          </p:cNvSpPr>
          <p:nvPr>
            <p:ph type="body" idx="1"/>
          </p:nvPr>
        </p:nvSpPr>
        <p:spPr>
          <a:xfrm>
            <a:off x="5478124" y="559477"/>
            <a:ext cx="5647076" cy="5475563"/>
          </a:xfrm>
        </p:spPr>
        <p:txBody>
          <a:bodyPr anchor="ctr">
            <a:normAutofit/>
          </a:bodyPr>
          <a:lstStyle/>
          <a:p>
            <a:r>
              <a:rPr lang="en-US" altLang="en-US" sz="2000"/>
              <a:t>Videos:</a:t>
            </a:r>
          </a:p>
          <a:p>
            <a:pPr lvl="1"/>
            <a:r>
              <a:rPr lang="en-US" altLang="en-US" sz="2000" u="sng">
                <a:latin typeface="Helvetica" pitchFamily="2" charset="0"/>
                <a:hlinkClick r:id="rId3"/>
              </a:rPr>
              <a:t>http://www.livevideo.com/video/7CB9CBD939C648519A52B18224199D3F/milgram-experiment.aspx</a:t>
            </a:r>
            <a:endParaRPr lang="en-US" altLang="en-US" sz="2000">
              <a:hlinkClick r:id="" action="ppaction://noaction"/>
            </a:endParaRPr>
          </a:p>
          <a:p>
            <a:pPr lvl="1"/>
            <a:r>
              <a:rPr lang="en-US" altLang="en-US" sz="2000">
                <a:hlinkClick r:id="" action="ppaction://noaction"/>
              </a:rPr>
              <a:t>http://www.youtube.com/watch?v=7nS8PsbRUkM&amp;feature=related</a:t>
            </a:r>
            <a:endParaRPr lang="en-US" altLang="en-US" sz="2000"/>
          </a:p>
          <a:p>
            <a:pPr lvl="1"/>
            <a:r>
              <a:rPr lang="en-US" altLang="en-US" sz="2000">
                <a:hlinkClick r:id="rId4"/>
              </a:rPr>
              <a:t>http://www.youtube.com/watch?v=qoUF5qZnI-E</a:t>
            </a:r>
            <a:endParaRPr lang="en-US" altLang="en-US" sz="2000"/>
          </a:p>
          <a:p>
            <a:pPr lvl="1"/>
            <a:r>
              <a:rPr lang="en-US" altLang="en-US" sz="2000">
                <a:hlinkClick r:id="rId5"/>
              </a:rPr>
              <a:t>http://www.youtube.com/watch?v=Yn5Dj-mK8H8 </a:t>
            </a:r>
            <a:endParaRPr lang="en-US" altLang="en-US" sz="2000"/>
          </a:p>
          <a:p>
            <a:pPr lvl="1"/>
            <a:r>
              <a:rPr lang="en-US" altLang="en-US" sz="2000">
                <a:hlinkClick r:id="rId6"/>
              </a:rPr>
              <a:t>http://www.youtube.com/watch?v=y6GxIuljT3w</a:t>
            </a:r>
            <a:endParaRPr lang="en-US" altLang="en-US" sz="2000"/>
          </a:p>
          <a:p>
            <a:r>
              <a:rPr lang="en-US" altLang="en-US" sz="2000"/>
              <a:t>Derren Brown: </a:t>
            </a:r>
          </a:p>
          <a:p>
            <a:pPr lvl="1"/>
            <a:r>
              <a:rPr lang="en-US" altLang="en-US" sz="2000">
                <a:hlinkClick r:id="rId7"/>
              </a:rPr>
              <a:t>http://derrenbrownart.com/blog/?p=2102</a:t>
            </a:r>
            <a:endParaRPr lang="en-US" altLang="en-US" sz="2000"/>
          </a:p>
          <a:p>
            <a:endParaRPr lang="en-US" altLang="en-US" sz="2000"/>
          </a:p>
        </p:txBody>
      </p:sp>
    </p:spTree>
    <p:extLst>
      <p:ext uri="{BB962C8B-B14F-4D97-AF65-F5344CB8AC3E}">
        <p14:creationId xmlns:p14="http://schemas.microsoft.com/office/powerpoint/2010/main" val="2464010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
      <a:dk1>
        <a:srgbClr val="000000"/>
      </a:dk1>
      <a:lt1>
        <a:srgbClr val="FFFFFF"/>
      </a:lt1>
      <a:dk2>
        <a:srgbClr val="41242A"/>
      </a:dk2>
      <a:lt2>
        <a:srgbClr val="E2E7E8"/>
      </a:lt2>
      <a:accent1>
        <a:srgbClr val="C39790"/>
      </a:accent1>
      <a:accent2>
        <a:srgbClr val="BA9F7F"/>
      </a:accent2>
      <a:accent3>
        <a:srgbClr val="A7A57E"/>
      </a:accent3>
      <a:accent4>
        <a:srgbClr val="96AB75"/>
      </a:accent4>
      <a:accent5>
        <a:srgbClr val="8BAD83"/>
      </a:accent5>
      <a:accent6>
        <a:srgbClr val="78AF84"/>
      </a:accent6>
      <a:hlink>
        <a:srgbClr val="598C94"/>
      </a:hlink>
      <a:folHlink>
        <a:srgbClr val="7F7F7F"/>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10467</TotalTime>
  <Words>5830</Words>
  <Application>Microsoft Office PowerPoint</Application>
  <PresentationFormat>Widescreen</PresentationFormat>
  <Paragraphs>468</Paragraphs>
  <Slides>71</Slides>
  <Notes>43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71</vt:i4>
      </vt:variant>
    </vt:vector>
  </HeadingPairs>
  <TitlesOfParts>
    <vt:vector size="80" baseType="lpstr">
      <vt:lpstr>MS Gothic</vt:lpstr>
      <vt:lpstr>Arial</vt:lpstr>
      <vt:lpstr>Calibri</vt:lpstr>
      <vt:lpstr>Garamond</vt:lpstr>
      <vt:lpstr>Helvetica</vt:lpstr>
      <vt:lpstr>Sagona Book</vt:lpstr>
      <vt:lpstr>Sagona ExtraLight</vt:lpstr>
      <vt:lpstr>Wingdings</vt:lpstr>
      <vt:lpstr>SavonVTI</vt:lpstr>
      <vt:lpstr>The Milgram  experiment</vt:lpstr>
      <vt:lpstr>Experimental Question</vt:lpstr>
      <vt:lpstr>Introduction </vt:lpstr>
      <vt:lpstr>Eichmann in Jerusalem court.</vt:lpstr>
      <vt:lpstr>The Experiment Roles</vt:lpstr>
      <vt:lpstr>The “Learner’s” Response</vt:lpstr>
      <vt:lpstr>The Experiment Steps</vt:lpstr>
      <vt:lpstr>Public Announcement for Experiment</vt:lpstr>
      <vt:lpstr>The Experiment Steps Cont.</vt:lpstr>
      <vt:lpstr>Experiment Diagram</vt:lpstr>
      <vt:lpstr>Electric Shock Apparatus &amp; Volunteer</vt:lpstr>
      <vt:lpstr>Ending the Experiment</vt:lpstr>
      <vt:lpstr>Links</vt:lpstr>
      <vt:lpstr>The “Learner’s” Response</vt:lpstr>
      <vt:lpstr>The “Teacher’s” Responses</vt:lpstr>
      <vt:lpstr>Percentage Results</vt:lpstr>
      <vt:lpstr>Other Results</vt:lpstr>
      <vt:lpstr>Continued</vt:lpstr>
      <vt:lpstr>Continued</vt:lpstr>
      <vt:lpstr>Explaining the results</vt:lpstr>
      <vt:lpstr>Participants’ reactions</vt:lpstr>
      <vt:lpstr>Milgram Study Results</vt:lpstr>
      <vt:lpstr>Milgram Study Results</vt:lpstr>
      <vt:lpstr>Milgram</vt:lpstr>
      <vt:lpstr>Why Did People Obey? (Burger, 2009)</vt:lpstr>
      <vt:lpstr>Why Did People Obey? (Burger, 2009)</vt:lpstr>
      <vt:lpstr>Why Did People Obey? (Burger, 2009)</vt:lpstr>
      <vt:lpstr>Why Did People Obey? (Burger, 2009)</vt:lpstr>
      <vt:lpstr>Milgram’s Additional Research Findings</vt:lpstr>
      <vt:lpstr>Milgram’s Additional Research Findings</vt:lpstr>
      <vt:lpstr>Milgram’s Additional Research Findings</vt:lpstr>
      <vt:lpstr>Milgram Study Results</vt:lpstr>
      <vt:lpstr>Milgram’s Conclusions</vt:lpstr>
      <vt:lpstr>Milgram’s Conclusions</vt:lpstr>
      <vt:lpstr>Continued</vt:lpstr>
      <vt:lpstr>Replicating Milgram</vt:lpstr>
      <vt:lpstr>Burger’s Safeguards</vt:lpstr>
      <vt:lpstr>Burger’s Safeguards</vt:lpstr>
      <vt:lpstr>Burger’s Safeguards</vt:lpstr>
      <vt:lpstr>Burger’s Experimental Conditions</vt:lpstr>
      <vt:lpstr>Burger’s Experimental Conditions</vt:lpstr>
      <vt:lpstr>Burger’s Experimental Conditions</vt:lpstr>
      <vt:lpstr>Burger’s Debriefing Vs. Milgram</vt:lpstr>
      <vt:lpstr>Burger’s Debriefing Vs. Milgram</vt:lpstr>
      <vt:lpstr>Burger’s Results</vt:lpstr>
      <vt:lpstr>Burger’s Conclusions</vt:lpstr>
      <vt:lpstr>Alan Elms Comment</vt:lpstr>
      <vt:lpstr>Alan Elms Comment</vt:lpstr>
      <vt:lpstr>Milgram’s defence</vt:lpstr>
      <vt:lpstr>Continued</vt:lpstr>
      <vt:lpstr>Continued</vt:lpstr>
      <vt:lpstr>Continued</vt:lpstr>
      <vt:lpstr>Power of the situation</vt:lpstr>
      <vt:lpstr>Impact</vt:lpstr>
      <vt:lpstr>Continued</vt:lpstr>
      <vt:lpstr>Laws and standards change</vt:lpstr>
      <vt:lpstr>Continued</vt:lpstr>
      <vt:lpstr>Why the experiment could not be conducted today</vt:lpstr>
      <vt:lpstr>Balance</vt:lpstr>
      <vt:lpstr>Less immediate implications</vt:lpstr>
      <vt:lpstr>Obedience and conformity in organisations</vt:lpstr>
      <vt:lpstr>Questions</vt:lpstr>
      <vt:lpstr>OBEDIENCE AND CONTROL</vt:lpstr>
      <vt:lpstr>Obedience and loyalty could be your organisations downfall…</vt:lpstr>
      <vt:lpstr>The problem – how Toshiba got into trouble </vt:lpstr>
      <vt:lpstr>A study published last year by Khondaker Rahman and Bremer Marc of the Nanzan University in Japan looks at what went wrong and what the company is doing to rectify the situation</vt:lpstr>
      <vt:lpstr>A CULTURE OF OBEDIENCE AND LOYALTY</vt:lpstr>
      <vt:lpstr>REDRESS AND RECOVERY</vt:lpstr>
      <vt:lpstr>CONCLUSION</vt:lpstr>
      <vt:lpstr>Resources</vt:lpstr>
      <vt:lpstr>Resources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Milgram  experiment</dc:title>
  <dc:creator>caroline jawad</dc:creator>
  <cp:lastModifiedBy>Administrator</cp:lastModifiedBy>
  <cp:revision>6</cp:revision>
  <dcterms:created xsi:type="dcterms:W3CDTF">2019-11-07T16:33:41Z</dcterms:created>
  <dcterms:modified xsi:type="dcterms:W3CDTF">2019-11-25T16:13:53Z</dcterms:modified>
</cp:coreProperties>
</file>