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Lst>
  <p:sldSz cx="32399288" cy="215995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30" d="100"/>
          <a:sy n="30" d="100"/>
        </p:scale>
        <p:origin x="792"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29947" y="3534924"/>
            <a:ext cx="27539395" cy="7519835"/>
          </a:xfrm>
        </p:spPr>
        <p:txBody>
          <a:bodyPr anchor="b"/>
          <a:lstStyle>
            <a:lvl1pPr algn="ctr">
              <a:defRPr sz="18897"/>
            </a:lvl1pPr>
          </a:lstStyle>
          <a:p>
            <a:r>
              <a:rPr lang="en-US"/>
              <a:t>Click to edit Master title style</a:t>
            </a:r>
            <a:endParaRPr lang="en-US" dirty="0"/>
          </a:p>
        </p:txBody>
      </p:sp>
      <p:sp>
        <p:nvSpPr>
          <p:cNvPr id="3" name="Subtitle 2"/>
          <p:cNvSpPr>
            <a:spLocks noGrp="1"/>
          </p:cNvSpPr>
          <p:nvPr>
            <p:ph type="subTitle" idx="1"/>
          </p:nvPr>
        </p:nvSpPr>
        <p:spPr>
          <a:xfrm>
            <a:off x="4049911" y="11344752"/>
            <a:ext cx="24299466" cy="5214884"/>
          </a:xfrm>
        </p:spPr>
        <p:txBody>
          <a:bodyPr/>
          <a:lstStyle>
            <a:lvl1pPr marL="0" indent="0" algn="ctr">
              <a:buNone/>
              <a:defRPr sz="7559"/>
            </a:lvl1pPr>
            <a:lvl2pPr marL="1439951" indent="0" algn="ctr">
              <a:buNone/>
              <a:defRPr sz="6299"/>
            </a:lvl2pPr>
            <a:lvl3pPr marL="2879903" indent="0" algn="ctr">
              <a:buNone/>
              <a:defRPr sz="5669"/>
            </a:lvl3pPr>
            <a:lvl4pPr marL="4319854" indent="0" algn="ctr">
              <a:buNone/>
              <a:defRPr sz="5039"/>
            </a:lvl4pPr>
            <a:lvl5pPr marL="5759806" indent="0" algn="ctr">
              <a:buNone/>
              <a:defRPr sz="5039"/>
            </a:lvl5pPr>
            <a:lvl6pPr marL="7199757" indent="0" algn="ctr">
              <a:buNone/>
              <a:defRPr sz="5039"/>
            </a:lvl6pPr>
            <a:lvl7pPr marL="8639708" indent="0" algn="ctr">
              <a:buNone/>
              <a:defRPr sz="5039"/>
            </a:lvl7pPr>
            <a:lvl8pPr marL="10079660" indent="0" algn="ctr">
              <a:buNone/>
              <a:defRPr sz="5039"/>
            </a:lvl8pPr>
            <a:lvl9pPr marL="11519611" indent="0" algn="ctr">
              <a:buNone/>
              <a:defRPr sz="503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1772584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1429261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10578" y="5384888"/>
            <a:ext cx="27944386" cy="8984801"/>
          </a:xfrm>
        </p:spPr>
        <p:txBody>
          <a:bodyPr anchor="b"/>
          <a:lstStyle>
            <a:lvl1pPr>
              <a:defRPr sz="18897"/>
            </a:lvl1pPr>
          </a:lstStyle>
          <a:p>
            <a:r>
              <a:rPr lang="en-US"/>
              <a:t>Click to edit Master title style</a:t>
            </a:r>
            <a:endParaRPr lang="en-US" dirty="0"/>
          </a:p>
        </p:txBody>
      </p:sp>
      <p:sp>
        <p:nvSpPr>
          <p:cNvPr id="3" name="Text Placeholder 2"/>
          <p:cNvSpPr>
            <a:spLocks noGrp="1"/>
          </p:cNvSpPr>
          <p:nvPr>
            <p:ph type="body" idx="1"/>
          </p:nvPr>
        </p:nvSpPr>
        <p:spPr>
          <a:xfrm>
            <a:off x="2210578" y="14454688"/>
            <a:ext cx="27944386" cy="4724895"/>
          </a:xfrm>
        </p:spPr>
        <p:txBody>
          <a:bodyPr/>
          <a:lstStyle>
            <a:lvl1pPr marL="0" indent="0">
              <a:buNone/>
              <a:defRPr sz="7559">
                <a:solidFill>
                  <a:schemeClr val="tx1"/>
                </a:solidFill>
              </a:defRPr>
            </a:lvl1pPr>
            <a:lvl2pPr marL="1439951" indent="0">
              <a:buNone/>
              <a:defRPr sz="6299">
                <a:solidFill>
                  <a:schemeClr val="tx1">
                    <a:tint val="75000"/>
                  </a:schemeClr>
                </a:solidFill>
              </a:defRPr>
            </a:lvl2pPr>
            <a:lvl3pPr marL="2879903" indent="0">
              <a:buNone/>
              <a:defRPr sz="5669">
                <a:solidFill>
                  <a:schemeClr val="tx1">
                    <a:tint val="75000"/>
                  </a:schemeClr>
                </a:solidFill>
              </a:defRPr>
            </a:lvl3pPr>
            <a:lvl4pPr marL="4319854" indent="0">
              <a:buNone/>
              <a:defRPr sz="5039">
                <a:solidFill>
                  <a:schemeClr val="tx1">
                    <a:tint val="75000"/>
                  </a:schemeClr>
                </a:solidFill>
              </a:defRPr>
            </a:lvl4pPr>
            <a:lvl5pPr marL="5759806" indent="0">
              <a:buNone/>
              <a:defRPr sz="5039">
                <a:solidFill>
                  <a:schemeClr val="tx1">
                    <a:tint val="75000"/>
                  </a:schemeClr>
                </a:solidFill>
              </a:defRPr>
            </a:lvl5pPr>
            <a:lvl6pPr marL="7199757" indent="0">
              <a:buNone/>
              <a:defRPr sz="5039">
                <a:solidFill>
                  <a:schemeClr val="tx1">
                    <a:tint val="75000"/>
                  </a:schemeClr>
                </a:solidFill>
              </a:defRPr>
            </a:lvl6pPr>
            <a:lvl7pPr marL="8639708" indent="0">
              <a:buNone/>
              <a:defRPr sz="5039">
                <a:solidFill>
                  <a:schemeClr val="tx1">
                    <a:tint val="75000"/>
                  </a:schemeClr>
                </a:solidFill>
              </a:defRPr>
            </a:lvl7pPr>
            <a:lvl8pPr marL="10079660" indent="0">
              <a:buNone/>
              <a:defRPr sz="5039">
                <a:solidFill>
                  <a:schemeClr val="tx1">
                    <a:tint val="75000"/>
                  </a:schemeClr>
                </a:solidFill>
              </a:defRPr>
            </a:lvl8pPr>
            <a:lvl9pPr marL="11519611" indent="0">
              <a:buNone/>
              <a:defRPr sz="503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387684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27451" y="5749874"/>
            <a:ext cx="13769697" cy="13704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402140" y="5749874"/>
            <a:ext cx="13769697" cy="13704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3073357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31671" y="1149979"/>
            <a:ext cx="27944386" cy="4174910"/>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31675" y="5294885"/>
            <a:ext cx="13706415" cy="2594941"/>
          </a:xfrm>
        </p:spPr>
        <p:txBody>
          <a:bodyPr anchor="b"/>
          <a:lstStyle>
            <a:lvl1pPr marL="0" indent="0">
              <a:buNone/>
              <a:defRPr sz="7559" b="1"/>
            </a:lvl1pPr>
            <a:lvl2pPr marL="1439951" indent="0">
              <a:buNone/>
              <a:defRPr sz="6299" b="1"/>
            </a:lvl2pPr>
            <a:lvl3pPr marL="2879903" indent="0">
              <a:buNone/>
              <a:defRPr sz="5669" b="1"/>
            </a:lvl3pPr>
            <a:lvl4pPr marL="4319854" indent="0">
              <a:buNone/>
              <a:defRPr sz="5039" b="1"/>
            </a:lvl4pPr>
            <a:lvl5pPr marL="5759806" indent="0">
              <a:buNone/>
              <a:defRPr sz="5039" b="1"/>
            </a:lvl5pPr>
            <a:lvl6pPr marL="7199757" indent="0">
              <a:buNone/>
              <a:defRPr sz="5039" b="1"/>
            </a:lvl6pPr>
            <a:lvl7pPr marL="8639708" indent="0">
              <a:buNone/>
              <a:defRPr sz="5039" b="1"/>
            </a:lvl7pPr>
            <a:lvl8pPr marL="10079660" indent="0">
              <a:buNone/>
              <a:defRPr sz="5039" b="1"/>
            </a:lvl8pPr>
            <a:lvl9pPr marL="11519611" indent="0">
              <a:buNone/>
              <a:defRPr sz="5039" b="1"/>
            </a:lvl9pPr>
          </a:lstStyle>
          <a:p>
            <a:pPr lvl="0"/>
            <a:r>
              <a:rPr lang="en-US"/>
              <a:t>Click to edit Master text styles</a:t>
            </a:r>
          </a:p>
        </p:txBody>
      </p:sp>
      <p:sp>
        <p:nvSpPr>
          <p:cNvPr id="4" name="Content Placeholder 3"/>
          <p:cNvSpPr>
            <a:spLocks noGrp="1"/>
          </p:cNvSpPr>
          <p:nvPr>
            <p:ph sz="half" idx="2"/>
          </p:nvPr>
        </p:nvSpPr>
        <p:spPr>
          <a:xfrm>
            <a:off x="2231675" y="7889827"/>
            <a:ext cx="13706415" cy="116047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402142" y="5294885"/>
            <a:ext cx="13773917" cy="2594941"/>
          </a:xfrm>
        </p:spPr>
        <p:txBody>
          <a:bodyPr anchor="b"/>
          <a:lstStyle>
            <a:lvl1pPr marL="0" indent="0">
              <a:buNone/>
              <a:defRPr sz="7559" b="1"/>
            </a:lvl1pPr>
            <a:lvl2pPr marL="1439951" indent="0">
              <a:buNone/>
              <a:defRPr sz="6299" b="1"/>
            </a:lvl2pPr>
            <a:lvl3pPr marL="2879903" indent="0">
              <a:buNone/>
              <a:defRPr sz="5669" b="1"/>
            </a:lvl3pPr>
            <a:lvl4pPr marL="4319854" indent="0">
              <a:buNone/>
              <a:defRPr sz="5039" b="1"/>
            </a:lvl4pPr>
            <a:lvl5pPr marL="5759806" indent="0">
              <a:buNone/>
              <a:defRPr sz="5039" b="1"/>
            </a:lvl5pPr>
            <a:lvl6pPr marL="7199757" indent="0">
              <a:buNone/>
              <a:defRPr sz="5039" b="1"/>
            </a:lvl6pPr>
            <a:lvl7pPr marL="8639708" indent="0">
              <a:buNone/>
              <a:defRPr sz="5039" b="1"/>
            </a:lvl7pPr>
            <a:lvl8pPr marL="10079660" indent="0">
              <a:buNone/>
              <a:defRPr sz="5039" b="1"/>
            </a:lvl8pPr>
            <a:lvl9pPr marL="11519611" indent="0">
              <a:buNone/>
              <a:defRPr sz="5039" b="1"/>
            </a:lvl9pPr>
          </a:lstStyle>
          <a:p>
            <a:pPr lvl="0"/>
            <a:r>
              <a:rPr lang="en-US"/>
              <a:t>Click to edit Master text styles</a:t>
            </a:r>
          </a:p>
        </p:txBody>
      </p:sp>
      <p:sp>
        <p:nvSpPr>
          <p:cNvPr id="6" name="Content Placeholder 5"/>
          <p:cNvSpPr>
            <a:spLocks noGrp="1"/>
          </p:cNvSpPr>
          <p:nvPr>
            <p:ph sz="quarter" idx="4"/>
          </p:nvPr>
        </p:nvSpPr>
        <p:spPr>
          <a:xfrm>
            <a:off x="16402142" y="7889827"/>
            <a:ext cx="13773917" cy="116047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3525654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159258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1443710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1671" y="1439968"/>
            <a:ext cx="10449614" cy="5039889"/>
          </a:xfrm>
        </p:spPr>
        <p:txBody>
          <a:bodyPr anchor="b"/>
          <a:lstStyle>
            <a:lvl1pPr>
              <a:defRPr sz="10078"/>
            </a:lvl1pPr>
          </a:lstStyle>
          <a:p>
            <a:r>
              <a:rPr lang="en-US"/>
              <a:t>Click to edit Master title style</a:t>
            </a:r>
            <a:endParaRPr lang="en-US" dirty="0"/>
          </a:p>
        </p:txBody>
      </p:sp>
      <p:sp>
        <p:nvSpPr>
          <p:cNvPr id="3" name="Content Placeholder 2"/>
          <p:cNvSpPr>
            <a:spLocks noGrp="1"/>
          </p:cNvSpPr>
          <p:nvPr>
            <p:ph idx="1"/>
          </p:nvPr>
        </p:nvSpPr>
        <p:spPr>
          <a:xfrm>
            <a:off x="13773917" y="3109937"/>
            <a:ext cx="16402140" cy="15349662"/>
          </a:xfrm>
        </p:spPr>
        <p:txBody>
          <a:bodyPr/>
          <a:lstStyle>
            <a:lvl1pPr>
              <a:defRPr sz="10078"/>
            </a:lvl1pPr>
            <a:lvl2pPr>
              <a:defRPr sz="8819"/>
            </a:lvl2pPr>
            <a:lvl3pPr>
              <a:defRPr sz="7559"/>
            </a:lvl3pPr>
            <a:lvl4pPr>
              <a:defRPr sz="6299"/>
            </a:lvl4pPr>
            <a:lvl5pPr>
              <a:defRPr sz="6299"/>
            </a:lvl5pPr>
            <a:lvl6pPr>
              <a:defRPr sz="6299"/>
            </a:lvl6pPr>
            <a:lvl7pPr>
              <a:defRPr sz="6299"/>
            </a:lvl7pPr>
            <a:lvl8pPr>
              <a:defRPr sz="6299"/>
            </a:lvl8pPr>
            <a:lvl9pPr>
              <a:defRPr sz="62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31671" y="6479857"/>
            <a:ext cx="10449614" cy="12004738"/>
          </a:xfrm>
        </p:spPr>
        <p:txBody>
          <a:bodyPr/>
          <a:lstStyle>
            <a:lvl1pPr marL="0" indent="0">
              <a:buNone/>
              <a:defRPr sz="5039"/>
            </a:lvl1pPr>
            <a:lvl2pPr marL="1439951" indent="0">
              <a:buNone/>
              <a:defRPr sz="4409"/>
            </a:lvl2pPr>
            <a:lvl3pPr marL="2879903" indent="0">
              <a:buNone/>
              <a:defRPr sz="3779"/>
            </a:lvl3pPr>
            <a:lvl4pPr marL="4319854" indent="0">
              <a:buNone/>
              <a:defRPr sz="3150"/>
            </a:lvl4pPr>
            <a:lvl5pPr marL="5759806" indent="0">
              <a:buNone/>
              <a:defRPr sz="3150"/>
            </a:lvl5pPr>
            <a:lvl6pPr marL="7199757" indent="0">
              <a:buNone/>
              <a:defRPr sz="3150"/>
            </a:lvl6pPr>
            <a:lvl7pPr marL="8639708" indent="0">
              <a:buNone/>
              <a:defRPr sz="3150"/>
            </a:lvl7pPr>
            <a:lvl8pPr marL="10079660" indent="0">
              <a:buNone/>
              <a:defRPr sz="3150"/>
            </a:lvl8pPr>
            <a:lvl9pPr marL="11519611" indent="0">
              <a:buNone/>
              <a:defRPr sz="3150"/>
            </a:lvl9pPr>
          </a:lstStyle>
          <a:p>
            <a:pPr lvl="0"/>
            <a:r>
              <a:rPr lang="en-US"/>
              <a:t>Click to edit Master text styles</a:t>
            </a:r>
          </a:p>
        </p:txBody>
      </p:sp>
      <p:sp>
        <p:nvSpPr>
          <p:cNvPr id="5" name="Date Placeholder 4"/>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178937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1671" y="1439968"/>
            <a:ext cx="10449614" cy="5039889"/>
          </a:xfrm>
        </p:spPr>
        <p:txBody>
          <a:bodyPr anchor="b"/>
          <a:lstStyle>
            <a:lvl1pPr>
              <a:defRPr sz="10078"/>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73917" y="3109937"/>
            <a:ext cx="16402140" cy="15349662"/>
          </a:xfrm>
        </p:spPr>
        <p:txBody>
          <a:bodyPr anchor="t"/>
          <a:lstStyle>
            <a:lvl1pPr marL="0" indent="0">
              <a:buNone/>
              <a:defRPr sz="10078"/>
            </a:lvl1pPr>
            <a:lvl2pPr marL="1439951" indent="0">
              <a:buNone/>
              <a:defRPr sz="8819"/>
            </a:lvl2pPr>
            <a:lvl3pPr marL="2879903" indent="0">
              <a:buNone/>
              <a:defRPr sz="7559"/>
            </a:lvl3pPr>
            <a:lvl4pPr marL="4319854" indent="0">
              <a:buNone/>
              <a:defRPr sz="6299"/>
            </a:lvl4pPr>
            <a:lvl5pPr marL="5759806" indent="0">
              <a:buNone/>
              <a:defRPr sz="6299"/>
            </a:lvl5pPr>
            <a:lvl6pPr marL="7199757" indent="0">
              <a:buNone/>
              <a:defRPr sz="6299"/>
            </a:lvl6pPr>
            <a:lvl7pPr marL="8639708" indent="0">
              <a:buNone/>
              <a:defRPr sz="6299"/>
            </a:lvl7pPr>
            <a:lvl8pPr marL="10079660" indent="0">
              <a:buNone/>
              <a:defRPr sz="6299"/>
            </a:lvl8pPr>
            <a:lvl9pPr marL="11519611" indent="0">
              <a:buNone/>
              <a:defRPr sz="6299"/>
            </a:lvl9pPr>
          </a:lstStyle>
          <a:p>
            <a:r>
              <a:rPr lang="en-US"/>
              <a:t>Click icon to add picture</a:t>
            </a:r>
            <a:endParaRPr lang="en-US" dirty="0"/>
          </a:p>
        </p:txBody>
      </p:sp>
      <p:sp>
        <p:nvSpPr>
          <p:cNvPr id="4" name="Text Placeholder 3"/>
          <p:cNvSpPr>
            <a:spLocks noGrp="1"/>
          </p:cNvSpPr>
          <p:nvPr>
            <p:ph type="body" sz="half" idx="2"/>
          </p:nvPr>
        </p:nvSpPr>
        <p:spPr>
          <a:xfrm>
            <a:off x="2231671" y="6479857"/>
            <a:ext cx="10449614" cy="12004738"/>
          </a:xfrm>
        </p:spPr>
        <p:txBody>
          <a:bodyPr/>
          <a:lstStyle>
            <a:lvl1pPr marL="0" indent="0">
              <a:buNone/>
              <a:defRPr sz="5039"/>
            </a:lvl1pPr>
            <a:lvl2pPr marL="1439951" indent="0">
              <a:buNone/>
              <a:defRPr sz="4409"/>
            </a:lvl2pPr>
            <a:lvl3pPr marL="2879903" indent="0">
              <a:buNone/>
              <a:defRPr sz="3779"/>
            </a:lvl3pPr>
            <a:lvl4pPr marL="4319854" indent="0">
              <a:buNone/>
              <a:defRPr sz="3150"/>
            </a:lvl4pPr>
            <a:lvl5pPr marL="5759806" indent="0">
              <a:buNone/>
              <a:defRPr sz="3150"/>
            </a:lvl5pPr>
            <a:lvl6pPr marL="7199757" indent="0">
              <a:buNone/>
              <a:defRPr sz="3150"/>
            </a:lvl6pPr>
            <a:lvl7pPr marL="8639708" indent="0">
              <a:buNone/>
              <a:defRPr sz="3150"/>
            </a:lvl7pPr>
            <a:lvl8pPr marL="10079660" indent="0">
              <a:buNone/>
              <a:defRPr sz="3150"/>
            </a:lvl8pPr>
            <a:lvl9pPr marL="11519611" indent="0">
              <a:buNone/>
              <a:defRPr sz="3150"/>
            </a:lvl9pPr>
          </a:lstStyle>
          <a:p>
            <a:pPr lvl="0"/>
            <a:r>
              <a:rPr lang="en-US"/>
              <a:t>Click to edit Master text styles</a:t>
            </a:r>
          </a:p>
        </p:txBody>
      </p:sp>
      <p:sp>
        <p:nvSpPr>
          <p:cNvPr id="5" name="Date Placeholder 4"/>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3158275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2953558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185742" y="1149975"/>
            <a:ext cx="6986096" cy="183045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27453" y="1149975"/>
            <a:ext cx="20553298" cy="18304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50BE2B-E74C-4E54-8620-03A35DDD63DE}" type="datetimeFigureOut">
              <a:rPr lang="en-GB" smtClean="0"/>
              <a:t>06/12/2020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8BB440-20E0-4BB5-93DD-5866CC938213}" type="slidenum">
              <a:rPr lang="en-GB" smtClean="0"/>
              <a:t>‹#›</a:t>
            </a:fld>
            <a:endParaRPr lang="en-GB" dirty="0"/>
          </a:p>
        </p:txBody>
      </p:sp>
    </p:spTree>
    <p:extLst>
      <p:ext uri="{BB962C8B-B14F-4D97-AF65-F5344CB8AC3E}">
        <p14:creationId xmlns:p14="http://schemas.microsoft.com/office/powerpoint/2010/main" val="101696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27451" y="1149979"/>
            <a:ext cx="27944386" cy="417491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27451" y="5749874"/>
            <a:ext cx="27944386" cy="137047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27451" y="20019564"/>
            <a:ext cx="7289840" cy="1149975"/>
          </a:xfrm>
          <a:prstGeom prst="rect">
            <a:avLst/>
          </a:prstGeom>
        </p:spPr>
        <p:txBody>
          <a:bodyPr vert="horz" lIns="91440" tIns="45720" rIns="91440" bIns="45720" rtlCol="0" anchor="ctr"/>
          <a:lstStyle>
            <a:lvl1pPr algn="l">
              <a:defRPr sz="3779">
                <a:solidFill>
                  <a:schemeClr val="tx1">
                    <a:tint val="75000"/>
                  </a:schemeClr>
                </a:solidFill>
              </a:defRPr>
            </a:lvl1pPr>
          </a:lstStyle>
          <a:p>
            <a:fld id="{5F50BE2B-E74C-4E54-8620-03A35DDD63DE}" type="datetimeFigureOut">
              <a:rPr lang="en-GB" smtClean="0"/>
              <a:t>06/12/2020</a:t>
            </a:fld>
            <a:endParaRPr lang="en-GB" dirty="0"/>
          </a:p>
        </p:txBody>
      </p:sp>
      <p:sp>
        <p:nvSpPr>
          <p:cNvPr id="5" name="Footer Placeholder 4"/>
          <p:cNvSpPr>
            <a:spLocks noGrp="1"/>
          </p:cNvSpPr>
          <p:nvPr>
            <p:ph type="ftr" sz="quarter" idx="3"/>
          </p:nvPr>
        </p:nvSpPr>
        <p:spPr>
          <a:xfrm>
            <a:off x="10732264" y="20019564"/>
            <a:ext cx="10934760" cy="1149975"/>
          </a:xfrm>
          <a:prstGeom prst="rect">
            <a:avLst/>
          </a:prstGeom>
        </p:spPr>
        <p:txBody>
          <a:bodyPr vert="horz" lIns="91440" tIns="45720" rIns="91440" bIns="45720" rtlCol="0" anchor="ctr"/>
          <a:lstStyle>
            <a:lvl1pPr algn="ctr">
              <a:defRPr sz="3779">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22881997" y="20019564"/>
            <a:ext cx="7289840" cy="1149975"/>
          </a:xfrm>
          <a:prstGeom prst="rect">
            <a:avLst/>
          </a:prstGeom>
        </p:spPr>
        <p:txBody>
          <a:bodyPr vert="horz" lIns="91440" tIns="45720" rIns="91440" bIns="45720" rtlCol="0" anchor="ctr"/>
          <a:lstStyle>
            <a:lvl1pPr algn="r">
              <a:defRPr sz="3779">
                <a:solidFill>
                  <a:schemeClr val="tx1">
                    <a:tint val="75000"/>
                  </a:schemeClr>
                </a:solidFill>
              </a:defRPr>
            </a:lvl1pPr>
          </a:lstStyle>
          <a:p>
            <a:fld id="{0F8BB440-20E0-4BB5-93DD-5866CC938213}" type="slidenum">
              <a:rPr lang="en-GB" smtClean="0"/>
              <a:t>‹#›</a:t>
            </a:fld>
            <a:endParaRPr lang="en-GB" dirty="0"/>
          </a:p>
        </p:txBody>
      </p:sp>
    </p:spTree>
    <p:extLst>
      <p:ext uri="{BB962C8B-B14F-4D97-AF65-F5344CB8AC3E}">
        <p14:creationId xmlns:p14="http://schemas.microsoft.com/office/powerpoint/2010/main" val="128548810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2879903" rtl="0" eaLnBrk="1" latinLnBrk="0" hangingPunct="1">
        <a:lnSpc>
          <a:spcPct val="90000"/>
        </a:lnSpc>
        <a:spcBef>
          <a:spcPct val="0"/>
        </a:spcBef>
        <a:buNone/>
        <a:defRPr sz="13858" kern="1200">
          <a:solidFill>
            <a:schemeClr val="tx1"/>
          </a:solidFill>
          <a:latin typeface="+mj-lt"/>
          <a:ea typeface="+mj-ea"/>
          <a:cs typeface="+mj-cs"/>
        </a:defRPr>
      </a:lvl1pPr>
    </p:titleStyle>
    <p:bodyStyle>
      <a:lvl1pPr marL="719976" indent="-719976" algn="l" defTabSz="2879903" rtl="0" eaLnBrk="1" latinLnBrk="0" hangingPunct="1">
        <a:lnSpc>
          <a:spcPct val="90000"/>
        </a:lnSpc>
        <a:spcBef>
          <a:spcPts val="3150"/>
        </a:spcBef>
        <a:buFont typeface="Arial" panose="020B0604020202020204" pitchFamily="34" charset="0"/>
        <a:buChar char="•"/>
        <a:defRPr sz="8819" kern="1200">
          <a:solidFill>
            <a:schemeClr val="tx1"/>
          </a:solidFill>
          <a:latin typeface="+mn-lt"/>
          <a:ea typeface="+mn-ea"/>
          <a:cs typeface="+mn-cs"/>
        </a:defRPr>
      </a:lvl1pPr>
      <a:lvl2pPr marL="2159927" indent="-719976" algn="l" defTabSz="2879903" rtl="0" eaLnBrk="1" latinLnBrk="0" hangingPunct="1">
        <a:lnSpc>
          <a:spcPct val="90000"/>
        </a:lnSpc>
        <a:spcBef>
          <a:spcPts val="1575"/>
        </a:spcBef>
        <a:buFont typeface="Arial" panose="020B0604020202020204" pitchFamily="34" charset="0"/>
        <a:buChar char="•"/>
        <a:defRPr sz="7559" kern="1200">
          <a:solidFill>
            <a:schemeClr val="tx1"/>
          </a:solidFill>
          <a:latin typeface="+mn-lt"/>
          <a:ea typeface="+mn-ea"/>
          <a:cs typeface="+mn-cs"/>
        </a:defRPr>
      </a:lvl2pPr>
      <a:lvl3pPr marL="3599879" indent="-719976" algn="l" defTabSz="2879903" rtl="0" eaLnBrk="1" latinLnBrk="0" hangingPunct="1">
        <a:lnSpc>
          <a:spcPct val="90000"/>
        </a:lnSpc>
        <a:spcBef>
          <a:spcPts val="1575"/>
        </a:spcBef>
        <a:buFont typeface="Arial" panose="020B0604020202020204" pitchFamily="34" charset="0"/>
        <a:buChar char="•"/>
        <a:defRPr sz="6299" kern="1200">
          <a:solidFill>
            <a:schemeClr val="tx1"/>
          </a:solidFill>
          <a:latin typeface="+mn-lt"/>
          <a:ea typeface="+mn-ea"/>
          <a:cs typeface="+mn-cs"/>
        </a:defRPr>
      </a:lvl3pPr>
      <a:lvl4pPr marL="5039830"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4pPr>
      <a:lvl5pPr marL="6479781"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5pPr>
      <a:lvl6pPr marL="7919733"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6pPr>
      <a:lvl7pPr marL="9359684"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7pPr>
      <a:lvl8pPr marL="10799636"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8pPr>
      <a:lvl9pPr marL="12239587" indent="-719976" algn="l" defTabSz="2879903" rtl="0" eaLnBrk="1" latinLnBrk="0" hangingPunct="1">
        <a:lnSpc>
          <a:spcPct val="90000"/>
        </a:lnSpc>
        <a:spcBef>
          <a:spcPts val="1575"/>
        </a:spcBef>
        <a:buFont typeface="Arial" panose="020B0604020202020204" pitchFamily="34" charset="0"/>
        <a:buChar char="•"/>
        <a:defRPr sz="5669" kern="1200">
          <a:solidFill>
            <a:schemeClr val="tx1"/>
          </a:solidFill>
          <a:latin typeface="+mn-lt"/>
          <a:ea typeface="+mn-ea"/>
          <a:cs typeface="+mn-cs"/>
        </a:defRPr>
      </a:lvl9pPr>
    </p:bodyStyle>
    <p:otherStyle>
      <a:defPPr>
        <a:defRPr lang="en-US"/>
      </a:defPPr>
      <a:lvl1pPr marL="0" algn="l" defTabSz="2879903" rtl="0" eaLnBrk="1" latinLnBrk="0" hangingPunct="1">
        <a:defRPr sz="5669" kern="1200">
          <a:solidFill>
            <a:schemeClr val="tx1"/>
          </a:solidFill>
          <a:latin typeface="+mn-lt"/>
          <a:ea typeface="+mn-ea"/>
          <a:cs typeface="+mn-cs"/>
        </a:defRPr>
      </a:lvl1pPr>
      <a:lvl2pPr marL="1439951" algn="l" defTabSz="2879903" rtl="0" eaLnBrk="1" latinLnBrk="0" hangingPunct="1">
        <a:defRPr sz="5669" kern="1200">
          <a:solidFill>
            <a:schemeClr val="tx1"/>
          </a:solidFill>
          <a:latin typeface="+mn-lt"/>
          <a:ea typeface="+mn-ea"/>
          <a:cs typeface="+mn-cs"/>
        </a:defRPr>
      </a:lvl2pPr>
      <a:lvl3pPr marL="2879903" algn="l" defTabSz="2879903" rtl="0" eaLnBrk="1" latinLnBrk="0" hangingPunct="1">
        <a:defRPr sz="5669" kern="1200">
          <a:solidFill>
            <a:schemeClr val="tx1"/>
          </a:solidFill>
          <a:latin typeface="+mn-lt"/>
          <a:ea typeface="+mn-ea"/>
          <a:cs typeface="+mn-cs"/>
        </a:defRPr>
      </a:lvl3pPr>
      <a:lvl4pPr marL="4319854" algn="l" defTabSz="2879903" rtl="0" eaLnBrk="1" latinLnBrk="0" hangingPunct="1">
        <a:defRPr sz="5669" kern="1200">
          <a:solidFill>
            <a:schemeClr val="tx1"/>
          </a:solidFill>
          <a:latin typeface="+mn-lt"/>
          <a:ea typeface="+mn-ea"/>
          <a:cs typeface="+mn-cs"/>
        </a:defRPr>
      </a:lvl4pPr>
      <a:lvl5pPr marL="5759806" algn="l" defTabSz="2879903" rtl="0" eaLnBrk="1" latinLnBrk="0" hangingPunct="1">
        <a:defRPr sz="5669" kern="1200">
          <a:solidFill>
            <a:schemeClr val="tx1"/>
          </a:solidFill>
          <a:latin typeface="+mn-lt"/>
          <a:ea typeface="+mn-ea"/>
          <a:cs typeface="+mn-cs"/>
        </a:defRPr>
      </a:lvl5pPr>
      <a:lvl6pPr marL="7199757" algn="l" defTabSz="2879903" rtl="0" eaLnBrk="1" latinLnBrk="0" hangingPunct="1">
        <a:defRPr sz="5669" kern="1200">
          <a:solidFill>
            <a:schemeClr val="tx1"/>
          </a:solidFill>
          <a:latin typeface="+mn-lt"/>
          <a:ea typeface="+mn-ea"/>
          <a:cs typeface="+mn-cs"/>
        </a:defRPr>
      </a:lvl6pPr>
      <a:lvl7pPr marL="8639708" algn="l" defTabSz="2879903" rtl="0" eaLnBrk="1" latinLnBrk="0" hangingPunct="1">
        <a:defRPr sz="5669" kern="1200">
          <a:solidFill>
            <a:schemeClr val="tx1"/>
          </a:solidFill>
          <a:latin typeface="+mn-lt"/>
          <a:ea typeface="+mn-ea"/>
          <a:cs typeface="+mn-cs"/>
        </a:defRPr>
      </a:lvl7pPr>
      <a:lvl8pPr marL="10079660" algn="l" defTabSz="2879903" rtl="0" eaLnBrk="1" latinLnBrk="0" hangingPunct="1">
        <a:defRPr sz="5669" kern="1200">
          <a:solidFill>
            <a:schemeClr val="tx1"/>
          </a:solidFill>
          <a:latin typeface="+mn-lt"/>
          <a:ea typeface="+mn-ea"/>
          <a:cs typeface="+mn-cs"/>
        </a:defRPr>
      </a:lvl8pPr>
      <a:lvl9pPr marL="11519611" algn="l" defTabSz="2879903" rtl="0" eaLnBrk="1" latinLnBrk="0" hangingPunct="1">
        <a:defRPr sz="56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nas.nasa.gov/About/Education/Racecar/physics.html" TargetMode="External"/><Relationship Id="rId3" Type="http://schemas.openxmlformats.org/officeDocument/2006/relationships/image" Target="../media/image2.jpeg"/><Relationship Id="rId7" Type="http://schemas.openxmlformats.org/officeDocument/2006/relationships/hyperlink" Target="https://study.com/academy/lesson/action-and-reaction-forces-law-examples-quiz.html"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bridgestonetire.com/tread-and-trend/tire-talk/tire-rolling-resistance" TargetMode="External"/><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www.real-world-physics-problems.com/drag-force.html#:~:text=A%20drag%20force%20is%20the,a%20fluid%20is%20given%20b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092DB4-F62D-4CE9-B62F-FFDFA8164FCF}"/>
              </a:ext>
            </a:extLst>
          </p:cNvPr>
          <p:cNvSpPr txBox="1"/>
          <p:nvPr/>
        </p:nvSpPr>
        <p:spPr>
          <a:xfrm>
            <a:off x="1967992" y="0"/>
            <a:ext cx="5560887" cy="2528384"/>
          </a:xfrm>
          <a:prstGeom prst="rect">
            <a:avLst/>
          </a:prstGeom>
          <a:solidFill>
            <a:schemeClr val="tx1"/>
          </a:solidFill>
        </p:spPr>
        <p:txBody>
          <a:bodyPr wrap="square" rtlCol="0">
            <a:spAutoFit/>
          </a:bodyPr>
          <a:lstStyle/>
          <a:p>
            <a:pPr>
              <a:lnSpc>
                <a:spcPct val="107000"/>
              </a:lnSpc>
              <a:spcAft>
                <a:spcPts val="133"/>
              </a:spcAft>
            </a:pPr>
            <a:r>
              <a:rPr lang="en-GB" sz="3200" b="1" dirty="0">
                <a:solidFill>
                  <a:schemeClr val="bg1"/>
                </a:solidFill>
                <a:latin typeface="Arial" panose="020B0604020202020204" pitchFamily="34" charset="0"/>
                <a:ea typeface="Calibri" panose="020F0502020204030204" pitchFamily="34" charset="0"/>
                <a:cs typeface="Times New Roman" panose="02020603050405020304" pitchFamily="18" charset="0"/>
              </a:rPr>
              <a:t>Rhien Williams, 1901571	</a:t>
            </a:r>
            <a:endParaRPr lang="en-GB" sz="32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33"/>
              </a:spcAft>
            </a:pPr>
            <a:r>
              <a:rPr lang="en-GB" sz="3200" dirty="0">
                <a:solidFill>
                  <a:schemeClr val="bg1"/>
                </a:solidFill>
                <a:latin typeface="Arial" panose="020B0604020202020204" pitchFamily="34" charset="0"/>
                <a:ea typeface="Calibri" panose="020F0502020204030204" pitchFamily="34" charset="0"/>
                <a:cs typeface="Times New Roman" panose="02020603050405020304" pitchFamily="18" charset="0"/>
              </a:rPr>
              <a:t>Andrew Noble</a:t>
            </a:r>
            <a:endParaRPr lang="en-GB" sz="32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33"/>
              </a:spcAft>
            </a:pPr>
            <a:r>
              <a:rPr lang="en-GB" sz="3200" dirty="0">
                <a:solidFill>
                  <a:schemeClr val="bg1"/>
                </a:solidFill>
                <a:latin typeface="Arial" panose="020B0604020202020204" pitchFamily="34" charset="0"/>
                <a:ea typeface="Calibri" panose="020F0502020204030204" pitchFamily="34" charset="0"/>
                <a:cs typeface="Times New Roman" panose="02020603050405020304" pitchFamily="18" charset="0"/>
              </a:rPr>
              <a:t>School of Engineering</a:t>
            </a:r>
            <a:endParaRPr lang="en-GB" sz="32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33"/>
              </a:spcAft>
            </a:pPr>
            <a:r>
              <a:rPr lang="en-GB" sz="3200" dirty="0">
                <a:solidFill>
                  <a:schemeClr val="bg1"/>
                </a:solidFill>
                <a:latin typeface="Arial" panose="020B0604020202020204" pitchFamily="34" charset="0"/>
                <a:ea typeface="Calibri" panose="020F0502020204030204" pitchFamily="34" charset="0"/>
                <a:cs typeface="Times New Roman" panose="02020603050405020304" pitchFamily="18" charset="0"/>
              </a:rPr>
              <a:t>BEng Motorcycle Engineering</a:t>
            </a:r>
            <a:endParaRPr lang="en-GB" sz="32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6" name="Picture 5" descr="A person smiling for the camera&#10;&#10;Description automatically generated">
            <a:extLst>
              <a:ext uri="{FF2B5EF4-FFF2-40B4-BE49-F238E27FC236}">
                <a16:creationId xmlns:a16="http://schemas.microsoft.com/office/drawing/2014/main" id="{1665621F-6DB1-46BA-B3E1-9C208C8059F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0" y="-23407"/>
            <a:ext cx="1967992" cy="2551791"/>
          </a:xfrm>
          <a:prstGeom prst="rect">
            <a:avLst/>
          </a:prstGeom>
        </p:spPr>
      </p:pic>
      <p:pic>
        <p:nvPicPr>
          <p:cNvPr id="7" name="Picture 6">
            <a:extLst>
              <a:ext uri="{FF2B5EF4-FFF2-40B4-BE49-F238E27FC236}">
                <a16:creationId xmlns:a16="http://schemas.microsoft.com/office/drawing/2014/main" id="{8CC64524-6CDE-40EB-81A4-1271DAF6F59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6348044" y="62201"/>
            <a:ext cx="6051244" cy="2406394"/>
          </a:xfrm>
          <a:prstGeom prst="roundRect">
            <a:avLst>
              <a:gd name="adj" fmla="val 4167"/>
            </a:avLst>
          </a:prstGeom>
          <a:solidFill>
            <a:srgbClr val="FFFFFF"/>
          </a:solidFill>
          <a:ln w="76200" cap="sq">
            <a:solidFill>
              <a:schemeClr val="tx1"/>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8" name="Text Box 2">
            <a:extLst>
              <a:ext uri="{FF2B5EF4-FFF2-40B4-BE49-F238E27FC236}">
                <a16:creationId xmlns:a16="http://schemas.microsoft.com/office/drawing/2014/main" id="{15D356B8-E207-4A44-833A-D1747C958939}"/>
              </a:ext>
            </a:extLst>
          </p:cNvPr>
          <p:cNvSpPr txBox="1">
            <a:spLocks noChangeArrowheads="1"/>
          </p:cNvSpPr>
          <p:nvPr/>
        </p:nvSpPr>
        <p:spPr bwMode="auto">
          <a:xfrm>
            <a:off x="216429" y="3454331"/>
            <a:ext cx="9502580" cy="3489913"/>
          </a:xfrm>
          <a:prstGeom prst="rect">
            <a:avLst/>
          </a:prstGeom>
          <a:solidFill>
            <a:schemeClr val="accent1">
              <a:lumMod val="75000"/>
            </a:schemeClr>
          </a:solidFill>
          <a:ln w="6350">
            <a:solidFill>
              <a:schemeClr val="tx1"/>
            </a:solidFill>
            <a:miter lim="800000"/>
            <a:headEnd/>
            <a:tailEnd/>
          </a:ln>
        </p:spPr>
        <p:txBody>
          <a:bodyPr vert="horz" wrap="square" lIns="60960" tIns="30480" rIns="60960" bIns="30480" numCol="1" anchor="t" anchorCtr="0" compatLnSpc="1">
            <a:prstTxWarp prst="textNoShape">
              <a:avLst/>
            </a:prstTxWarp>
          </a:bodyPr>
          <a:lstStyle/>
          <a:p>
            <a:pPr defTabSz="609630" eaLnBrk="0" fontAlgn="base" hangingPunct="0">
              <a:spcBef>
                <a:spcPct val="0"/>
              </a:spcBef>
              <a:spcAft>
                <a:spcPct val="0"/>
              </a:spcAft>
            </a:pPr>
            <a:r>
              <a:rPr lang="en-US" altLang="en-US" sz="3000" dirty="0">
                <a:solidFill>
                  <a:schemeClr val="bg1"/>
                </a:solidFill>
                <a:latin typeface="Calibri" panose="020F0502020204030204" pitchFamily="34" charset="0"/>
                <a:ea typeface="Calibri" panose="020F0502020204030204" pitchFamily="34" charset="0"/>
                <a:cs typeface="Times New Roman" panose="02020603050405020304" pitchFamily="18" charset="0"/>
              </a:rPr>
              <a:t>In this poster, you will be informed on basics of Motorsport Aerodynamics, this subject is vast so this poster shall incorporate just the following aspects which include; </a:t>
            </a:r>
          </a:p>
          <a:p>
            <a:pPr marL="304815" indent="-304815" defTabSz="609630" eaLnBrk="0" fontAlgn="base" hangingPunct="0">
              <a:spcBef>
                <a:spcPct val="0"/>
              </a:spcBef>
              <a:spcAft>
                <a:spcPct val="0"/>
              </a:spcAft>
              <a:buFont typeface="Arial" panose="020B0604020202020204" pitchFamily="34" charset="0"/>
              <a:buChar char="•"/>
            </a:pPr>
            <a:r>
              <a:rPr lang="en-US" altLang="en-US" sz="3000" dirty="0">
                <a:solidFill>
                  <a:schemeClr val="bg1"/>
                </a:solidFill>
                <a:latin typeface="Calibri" panose="020F0502020204030204" pitchFamily="34" charset="0"/>
                <a:ea typeface="Calibri" panose="020F0502020204030204" pitchFamily="34" charset="0"/>
                <a:cs typeface="Times New Roman" panose="02020603050405020304" pitchFamily="18" charset="0"/>
              </a:rPr>
              <a:t>What is </a:t>
            </a:r>
            <a:r>
              <a:rPr lang="en-US" altLang="en-US" sz="3000" dirty="0">
                <a:solidFill>
                  <a:schemeClr val="bg1"/>
                </a:solidFill>
                <a:ea typeface="Calibri" panose="020F0502020204030204" pitchFamily="34" charset="0"/>
                <a:cs typeface="Times New Roman" panose="02020603050405020304" pitchFamily="18" charset="0"/>
              </a:rPr>
              <a:t>aerodynamics</a:t>
            </a:r>
            <a:r>
              <a:rPr lang="en-US" altLang="en-US" sz="3000"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p>
          <a:p>
            <a:pPr marL="304815" indent="-304815" defTabSz="609630" eaLnBrk="0" fontAlgn="base" hangingPunct="0">
              <a:spcBef>
                <a:spcPct val="0"/>
              </a:spcBef>
              <a:spcAft>
                <a:spcPct val="0"/>
              </a:spcAft>
              <a:buFont typeface="Arial" panose="020B0604020202020204" pitchFamily="34" charset="0"/>
              <a:buChar char="•"/>
            </a:pPr>
            <a:r>
              <a:rPr lang="en-US" altLang="en-US" sz="3000" dirty="0">
                <a:solidFill>
                  <a:schemeClr val="bg1"/>
                </a:solidFill>
                <a:latin typeface="Calibri" panose="020F0502020204030204" pitchFamily="34" charset="0"/>
                <a:ea typeface="Calibri" panose="020F0502020204030204" pitchFamily="34" charset="0"/>
                <a:cs typeface="Times New Roman" panose="02020603050405020304" pitchFamily="18" charset="0"/>
              </a:rPr>
              <a:t>Different forces which act on the vehicles.</a:t>
            </a:r>
          </a:p>
          <a:p>
            <a:pPr marL="304815" indent="-304815" defTabSz="609630" eaLnBrk="0" fontAlgn="base" hangingPunct="0">
              <a:spcBef>
                <a:spcPct val="0"/>
              </a:spcBef>
              <a:spcAft>
                <a:spcPct val="0"/>
              </a:spcAft>
              <a:buFont typeface="Arial" panose="020B0604020202020204" pitchFamily="34" charset="0"/>
              <a:buChar char="•"/>
            </a:pPr>
            <a:r>
              <a:rPr lang="en-US" altLang="en-US" sz="3000" dirty="0">
                <a:solidFill>
                  <a:schemeClr val="bg1"/>
                </a:solidFill>
                <a:latin typeface="Calibri" panose="020F0502020204030204" pitchFamily="34" charset="0"/>
                <a:cs typeface="Times New Roman" panose="02020603050405020304" pitchFamily="18" charset="0"/>
              </a:rPr>
              <a:t>Bernoulli’s Principle</a:t>
            </a:r>
          </a:p>
          <a:p>
            <a:pPr marL="304815" indent="-304815" defTabSz="609630" eaLnBrk="0" fontAlgn="base" hangingPunct="0">
              <a:spcBef>
                <a:spcPct val="0"/>
              </a:spcBef>
              <a:spcAft>
                <a:spcPct val="0"/>
              </a:spcAft>
              <a:buFont typeface="Arial" panose="020B0604020202020204" pitchFamily="34" charset="0"/>
              <a:buChar char="•"/>
            </a:pPr>
            <a:r>
              <a:rPr lang="en-US" altLang="en-US" sz="3000" dirty="0">
                <a:solidFill>
                  <a:schemeClr val="bg1"/>
                </a:solidFill>
                <a:latin typeface="Calibri" panose="020F0502020204030204" pitchFamily="34" charset="0"/>
                <a:cs typeface="Times New Roman" panose="02020603050405020304" pitchFamily="18" charset="0"/>
              </a:rPr>
              <a:t>Aerodynamic Testing</a:t>
            </a:r>
          </a:p>
        </p:txBody>
      </p:sp>
      <p:sp>
        <p:nvSpPr>
          <p:cNvPr id="9" name="Text Box 3">
            <a:extLst>
              <a:ext uri="{FF2B5EF4-FFF2-40B4-BE49-F238E27FC236}">
                <a16:creationId xmlns:a16="http://schemas.microsoft.com/office/drawing/2014/main" id="{BA8D2099-E608-4B90-8ACA-B48B020B0323}"/>
              </a:ext>
            </a:extLst>
          </p:cNvPr>
          <p:cNvSpPr txBox="1">
            <a:spLocks noChangeArrowheads="1"/>
          </p:cNvSpPr>
          <p:nvPr/>
        </p:nvSpPr>
        <p:spPr bwMode="auto">
          <a:xfrm>
            <a:off x="216429" y="8142005"/>
            <a:ext cx="9528475" cy="3492165"/>
          </a:xfrm>
          <a:prstGeom prst="rect">
            <a:avLst/>
          </a:prstGeom>
          <a:solidFill>
            <a:schemeClr val="accent1">
              <a:lumMod val="75000"/>
            </a:schemeClr>
          </a:solidFill>
          <a:ln w="6350">
            <a:solidFill>
              <a:srgbClr val="000000"/>
            </a:solidFill>
            <a:miter lim="800000"/>
            <a:headEnd/>
            <a:tailEnd/>
          </a:ln>
        </p:spPr>
        <p:txBody>
          <a:bodyPr vert="horz" wrap="square" lIns="60960" tIns="30480" rIns="60960" bIns="30480" numCol="1" anchor="t" anchorCtr="0" compatLnSpc="1">
            <a:prstTxWarp prst="textNoShape">
              <a:avLst/>
            </a:prstTxWarp>
          </a:bodyPr>
          <a:lstStyle/>
          <a:p>
            <a:pPr defTabSz="609630" eaLnBrk="0" fontAlgn="base" hangingPunct="0">
              <a:spcBef>
                <a:spcPct val="0"/>
              </a:spcBef>
              <a:spcAft>
                <a:spcPct val="0"/>
              </a:spcAft>
            </a:pPr>
            <a:r>
              <a:rPr lang="en-US" altLang="en-US" sz="3000" dirty="0">
                <a:solidFill>
                  <a:schemeClr val="bg1"/>
                </a:solidFill>
                <a:latin typeface="Calibri" panose="020F0502020204030204" pitchFamily="34" charset="0"/>
                <a:ea typeface="Calibri" panose="020F0502020204030204" pitchFamily="34" charset="0"/>
                <a:cs typeface="Times New Roman" panose="02020603050405020304" pitchFamily="18" charset="0"/>
              </a:rPr>
              <a:t>Aerodynamics is the study of how air flows through and around the vehicle in motion. This is used in all varieties of vehicles including cars, planes, motorbikes and even push bikes.</a:t>
            </a:r>
          </a:p>
          <a:p>
            <a:pPr defTabSz="609630" eaLnBrk="0" fontAlgn="base" hangingPunct="0">
              <a:spcBef>
                <a:spcPct val="0"/>
              </a:spcBef>
              <a:spcAft>
                <a:spcPct val="0"/>
              </a:spcAft>
            </a:pPr>
            <a:r>
              <a:rPr lang="en-US" altLang="en-US" sz="3000" dirty="0">
                <a:solidFill>
                  <a:schemeClr val="bg1"/>
                </a:solidFill>
                <a:latin typeface="Calibri" panose="020F0502020204030204" pitchFamily="34" charset="0"/>
                <a:cs typeface="Times New Roman" panose="02020603050405020304" pitchFamily="18" charset="0"/>
              </a:rPr>
              <a:t>The Graph below </a:t>
            </a:r>
            <a:r>
              <a:rPr lang="en-GB" altLang="en-US" sz="3000" dirty="0">
                <a:solidFill>
                  <a:schemeClr val="bg1"/>
                </a:solidFill>
                <a:latin typeface="Calibri" panose="020F0502020204030204" pitchFamily="34" charset="0"/>
                <a:cs typeface="Times New Roman" panose="02020603050405020304" pitchFamily="18" charset="0"/>
              </a:rPr>
              <a:t>demonstrates how much the lateral exclamation has improved due to improvements with aerodynamic downforce.</a:t>
            </a:r>
          </a:p>
          <a:p>
            <a:pPr defTabSz="609630" eaLnBrk="0" fontAlgn="base" hangingPunct="0">
              <a:spcBef>
                <a:spcPct val="0"/>
              </a:spcBef>
              <a:spcAft>
                <a:spcPct val="0"/>
              </a:spcAft>
            </a:pPr>
            <a:endParaRPr lang="en-US" altLang="en-US" sz="3000" dirty="0">
              <a:latin typeface="Arial" panose="020B0604020202020204" pitchFamily="34" charset="0"/>
            </a:endParaRPr>
          </a:p>
        </p:txBody>
      </p:sp>
      <p:sp>
        <p:nvSpPr>
          <p:cNvPr id="10" name="Text Box 4">
            <a:extLst>
              <a:ext uri="{FF2B5EF4-FFF2-40B4-BE49-F238E27FC236}">
                <a16:creationId xmlns:a16="http://schemas.microsoft.com/office/drawing/2014/main" id="{7B082F42-E9B3-44F6-9EBB-F7A443AC7059}"/>
              </a:ext>
            </a:extLst>
          </p:cNvPr>
          <p:cNvSpPr txBox="1">
            <a:spLocks noChangeArrowheads="1"/>
          </p:cNvSpPr>
          <p:nvPr/>
        </p:nvSpPr>
        <p:spPr bwMode="auto">
          <a:xfrm>
            <a:off x="203201" y="7582870"/>
            <a:ext cx="9596174" cy="559135"/>
          </a:xfrm>
          <a:prstGeom prst="rect">
            <a:avLst/>
          </a:prstGeom>
          <a:solidFill>
            <a:schemeClr val="accent1">
              <a:lumMod val="50000"/>
            </a:schemeClr>
          </a:solidFill>
          <a:ln>
            <a:solidFill>
              <a:schemeClr val="tx1"/>
            </a:solidFill>
          </a:ln>
        </p:spPr>
        <p:txBody>
          <a:bodyPr vert="horz" wrap="square" lIns="60960" tIns="30480" rIns="60960" bIns="30480" numCol="1" anchor="t" anchorCtr="0" compatLnSpc="1">
            <a:prstTxWarp prst="textNoShape">
              <a:avLst/>
            </a:prstTxWarp>
          </a:bodyPr>
          <a:lstStyle/>
          <a:p>
            <a:pPr defTabSz="609630" eaLnBrk="0" fontAlgn="base" hangingPunct="0">
              <a:spcBef>
                <a:spcPct val="0"/>
              </a:spcBef>
              <a:spcAft>
                <a:spcPct val="0"/>
              </a:spcAft>
            </a:pPr>
            <a:r>
              <a:rPr lang="en-US" altLang="en-US" sz="3000" b="1" dirty="0">
                <a:solidFill>
                  <a:schemeClr val="bg1"/>
                </a:solidFill>
                <a:latin typeface="+mj-lt"/>
                <a:ea typeface="Calibri" panose="020F0502020204030204" pitchFamily="34" charset="0"/>
                <a:cs typeface="Times New Roman" panose="02020603050405020304" pitchFamily="18" charset="0"/>
              </a:rPr>
              <a:t>What is Aerodynamics?</a:t>
            </a:r>
            <a:endParaRPr lang="en-US" altLang="en-US" sz="3000" b="1" dirty="0">
              <a:solidFill>
                <a:schemeClr val="bg1"/>
              </a:solidFill>
              <a:latin typeface="+mj-lt"/>
            </a:endParaRPr>
          </a:p>
        </p:txBody>
      </p:sp>
      <p:sp>
        <p:nvSpPr>
          <p:cNvPr id="11" name="Text Box 11">
            <a:extLst>
              <a:ext uri="{FF2B5EF4-FFF2-40B4-BE49-F238E27FC236}">
                <a16:creationId xmlns:a16="http://schemas.microsoft.com/office/drawing/2014/main" id="{F04A17F9-5BB4-4E0E-8481-8E2FF392E53E}"/>
              </a:ext>
            </a:extLst>
          </p:cNvPr>
          <p:cNvSpPr txBox="1">
            <a:spLocks noChangeArrowheads="1"/>
          </p:cNvSpPr>
          <p:nvPr/>
        </p:nvSpPr>
        <p:spPr bwMode="auto">
          <a:xfrm>
            <a:off x="10422592" y="9550401"/>
            <a:ext cx="10629177" cy="2031325"/>
          </a:xfrm>
          <a:prstGeom prst="rect">
            <a:avLst/>
          </a:prstGeom>
          <a:solidFill>
            <a:schemeClr val="accent1">
              <a:lumMod val="75000"/>
            </a:schemeClr>
          </a:solidFill>
          <a:ln w="6350">
            <a:solidFill>
              <a:schemeClr val="tx1"/>
            </a:solidFill>
            <a:miter lim="800000"/>
            <a:headEnd/>
            <a:tailEnd/>
          </a:ln>
        </p:spPr>
        <p:txBody>
          <a:bodyPr vert="horz" wrap="square" lIns="60960" tIns="30480" rIns="60960" bIns="30480" numCol="1" anchor="t" anchorCtr="0" compatLnSpc="1">
            <a:prstTxWarp prst="textNoShape">
              <a:avLst/>
            </a:prstTxWarp>
          </a:bodyPr>
          <a:lstStyle/>
          <a:p>
            <a:pPr algn="just" defTabSz="609630" eaLnBrk="0" fontAlgn="base" hangingPunct="0">
              <a:spcBef>
                <a:spcPct val="0"/>
              </a:spcBef>
              <a:spcAft>
                <a:spcPct val="0"/>
              </a:spcAft>
            </a:pPr>
            <a:r>
              <a:rPr lang="en-US" altLang="en-US" sz="3000" dirty="0">
                <a:solidFill>
                  <a:schemeClr val="bg1"/>
                </a:solidFill>
                <a:ea typeface="Calibri" panose="020F0502020204030204" pitchFamily="34" charset="0"/>
                <a:cs typeface="Times New Roman" panose="02020603050405020304" pitchFamily="18" charset="0"/>
              </a:rPr>
              <a:t>There are 6 different forces acting on the vehicle when in motion these are;</a:t>
            </a:r>
            <a:r>
              <a:rPr lang="en-US" altLang="en-US" sz="3000" dirty="0">
                <a:solidFill>
                  <a:schemeClr val="bg1"/>
                </a:solidFill>
              </a:rPr>
              <a:t> </a:t>
            </a:r>
            <a:r>
              <a:rPr lang="en-US" altLang="en-US" sz="3000" dirty="0">
                <a:solidFill>
                  <a:schemeClr val="bg1"/>
                </a:solidFill>
                <a:ea typeface="Calibri" panose="020F0502020204030204" pitchFamily="34" charset="0"/>
                <a:cs typeface="Times New Roman" panose="02020603050405020304" pitchFamily="18" charset="0"/>
              </a:rPr>
              <a:t>Drag Force</a:t>
            </a:r>
            <a:r>
              <a:rPr lang="en-US" altLang="en-US" sz="3000" dirty="0">
                <a:solidFill>
                  <a:schemeClr val="bg1"/>
                </a:solidFill>
              </a:rPr>
              <a:t>; </a:t>
            </a:r>
            <a:r>
              <a:rPr lang="en-US" altLang="en-US" sz="3000" dirty="0">
                <a:solidFill>
                  <a:schemeClr val="bg1"/>
                </a:solidFill>
                <a:ea typeface="Calibri" panose="020F0502020204030204" pitchFamily="34" charset="0"/>
                <a:cs typeface="Times New Roman" panose="02020603050405020304" pitchFamily="18" charset="0"/>
              </a:rPr>
              <a:t>Tractive Force; Gravity; Rolling Resistance ;</a:t>
            </a:r>
            <a:r>
              <a:rPr lang="en-US" altLang="en-US" sz="3000" dirty="0" err="1">
                <a:solidFill>
                  <a:schemeClr val="bg1"/>
                </a:solidFill>
                <a:ea typeface="Calibri" panose="020F0502020204030204" pitchFamily="34" charset="0"/>
                <a:cs typeface="Times New Roman" panose="02020603050405020304" pitchFamily="18" charset="0"/>
              </a:rPr>
              <a:t>Lift;Reaction</a:t>
            </a:r>
            <a:r>
              <a:rPr lang="en-US" altLang="en-US" sz="3000" dirty="0">
                <a:solidFill>
                  <a:schemeClr val="bg1"/>
                </a:solidFill>
                <a:ea typeface="Calibri" panose="020F0502020204030204" pitchFamily="34" charset="0"/>
                <a:cs typeface="Times New Roman" panose="02020603050405020304" pitchFamily="18" charset="0"/>
              </a:rPr>
              <a:t> Force </a:t>
            </a:r>
          </a:p>
          <a:p>
            <a:pPr algn="just" defTabSz="609630" eaLnBrk="0" fontAlgn="base" hangingPunct="0">
              <a:spcBef>
                <a:spcPct val="0"/>
              </a:spcBef>
              <a:spcAft>
                <a:spcPct val="0"/>
              </a:spcAft>
            </a:pPr>
            <a:r>
              <a:rPr lang="en-US" altLang="en-US" sz="3000" dirty="0">
                <a:solidFill>
                  <a:schemeClr val="bg1"/>
                </a:solidFill>
                <a:cs typeface="Times New Roman" panose="02020603050405020304" pitchFamily="18" charset="0"/>
              </a:rPr>
              <a:t>These are demonstrated by the image above (Tudor,2020)</a:t>
            </a:r>
          </a:p>
        </p:txBody>
      </p:sp>
      <p:sp>
        <p:nvSpPr>
          <p:cNvPr id="13" name="Rectangle 7">
            <a:extLst>
              <a:ext uri="{FF2B5EF4-FFF2-40B4-BE49-F238E27FC236}">
                <a16:creationId xmlns:a16="http://schemas.microsoft.com/office/drawing/2014/main" id="{637887C0-9D25-4A28-8CFF-D30D59A706AE}"/>
              </a:ext>
            </a:extLst>
          </p:cNvPr>
          <p:cNvSpPr>
            <a:spLocks noChangeArrowheads="1"/>
          </p:cNvSpPr>
          <p:nvPr/>
        </p:nvSpPr>
        <p:spPr bwMode="auto">
          <a:xfrm>
            <a:off x="9812603" y="6665895"/>
            <a:ext cx="123175"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0960" tIns="30480" rIns="60960" bIns="30480" numCol="1" anchor="ctr" anchorCtr="0" compatLnSpc="1">
            <a:prstTxWarp prst="textNoShape">
              <a:avLst/>
            </a:prstTxWarp>
            <a:spAutoFit/>
          </a:bodyPr>
          <a:lstStyle/>
          <a:p>
            <a:pPr defTabSz="609630" eaLnBrk="0" fontAlgn="base" hangingPunct="0">
              <a:spcBef>
                <a:spcPct val="0"/>
              </a:spcBef>
              <a:spcAft>
                <a:spcPct val="0"/>
              </a:spcAft>
            </a:pPr>
            <a:endParaRPr lang="en-GB" altLang="en-US" sz="3000" dirty="0">
              <a:solidFill>
                <a:schemeClr val="bg1"/>
              </a:solidFill>
            </a:endParaRPr>
          </a:p>
          <a:p>
            <a:pPr defTabSz="609630" eaLnBrk="0" fontAlgn="base" hangingPunct="0">
              <a:spcBef>
                <a:spcPct val="0"/>
              </a:spcBef>
              <a:spcAft>
                <a:spcPct val="0"/>
              </a:spcAft>
            </a:pPr>
            <a:br>
              <a:rPr lang="en-GB" altLang="en-US" sz="3000" dirty="0">
                <a:solidFill>
                  <a:schemeClr val="bg1"/>
                </a:solidFill>
                <a:latin typeface="Arial" panose="020B0604020202020204" pitchFamily="34" charset="0"/>
              </a:rPr>
            </a:br>
            <a:endParaRPr lang="en-GB" altLang="en-US" sz="3000" dirty="0">
              <a:solidFill>
                <a:schemeClr val="bg1"/>
              </a:solidFill>
              <a:latin typeface="Arial" panose="020B0604020202020204" pitchFamily="34" charset="0"/>
            </a:endParaRPr>
          </a:p>
          <a:p>
            <a:pPr defTabSz="609630" eaLnBrk="0" fontAlgn="base" hangingPunct="0">
              <a:spcBef>
                <a:spcPct val="0"/>
              </a:spcBef>
              <a:spcAft>
                <a:spcPct val="0"/>
              </a:spcAft>
            </a:pPr>
            <a:endParaRPr lang="en-GB" altLang="en-US" sz="3000" dirty="0">
              <a:solidFill>
                <a:schemeClr val="bg1"/>
              </a:solidFill>
              <a:latin typeface="Arial" panose="020B0604020202020204" pitchFamily="34" charset="0"/>
            </a:endParaRPr>
          </a:p>
        </p:txBody>
      </p:sp>
      <p:sp>
        <p:nvSpPr>
          <p:cNvPr id="15" name="Rectangle 12">
            <a:extLst>
              <a:ext uri="{FF2B5EF4-FFF2-40B4-BE49-F238E27FC236}">
                <a16:creationId xmlns:a16="http://schemas.microsoft.com/office/drawing/2014/main" id="{BA6C9798-C7A9-4D97-BE62-A70A189DD41E}"/>
              </a:ext>
            </a:extLst>
          </p:cNvPr>
          <p:cNvSpPr>
            <a:spLocks noChangeArrowheads="1"/>
          </p:cNvSpPr>
          <p:nvPr/>
        </p:nvSpPr>
        <p:spPr bwMode="auto">
          <a:xfrm>
            <a:off x="9812603" y="7358393"/>
            <a:ext cx="12317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0960" tIns="30480" rIns="60960" bIns="30480" numCol="1" anchor="ctr" anchorCtr="0" compatLnSpc="1">
            <a:prstTxWarp prst="textNoShape">
              <a:avLst/>
            </a:prstTxWarp>
            <a:spAutoFit/>
          </a:bodyPr>
          <a:lstStyle/>
          <a:p>
            <a:endParaRPr lang="en-GB" sz="3000" dirty="0">
              <a:solidFill>
                <a:schemeClr val="bg1"/>
              </a:solidFill>
            </a:endParaRPr>
          </a:p>
        </p:txBody>
      </p:sp>
      <p:sp>
        <p:nvSpPr>
          <p:cNvPr id="18" name="TextBox 17">
            <a:extLst>
              <a:ext uri="{FF2B5EF4-FFF2-40B4-BE49-F238E27FC236}">
                <a16:creationId xmlns:a16="http://schemas.microsoft.com/office/drawing/2014/main" id="{0BF25BA5-8805-45CD-9DFE-95AABCD57670}"/>
              </a:ext>
            </a:extLst>
          </p:cNvPr>
          <p:cNvSpPr txBox="1"/>
          <p:nvPr/>
        </p:nvSpPr>
        <p:spPr>
          <a:xfrm>
            <a:off x="138806" y="10922093"/>
            <a:ext cx="8609737" cy="1015663"/>
          </a:xfrm>
          <a:prstGeom prst="rect">
            <a:avLst/>
          </a:prstGeom>
          <a:noFill/>
        </p:spPr>
        <p:txBody>
          <a:bodyPr wrap="square" rtlCol="0">
            <a:spAutoFit/>
          </a:bodyPr>
          <a:lstStyle/>
          <a:p>
            <a:endParaRPr lang="en-GB" sz="3000" dirty="0"/>
          </a:p>
          <a:p>
            <a:endParaRPr lang="en-GB" sz="3000" dirty="0"/>
          </a:p>
        </p:txBody>
      </p:sp>
      <p:sp>
        <p:nvSpPr>
          <p:cNvPr id="19" name="TextBox 18">
            <a:extLst>
              <a:ext uri="{FF2B5EF4-FFF2-40B4-BE49-F238E27FC236}">
                <a16:creationId xmlns:a16="http://schemas.microsoft.com/office/drawing/2014/main" id="{A3366385-5082-4294-AF3B-82C54219CE03}"/>
              </a:ext>
            </a:extLst>
          </p:cNvPr>
          <p:cNvSpPr txBox="1"/>
          <p:nvPr/>
        </p:nvSpPr>
        <p:spPr>
          <a:xfrm>
            <a:off x="10422592" y="12041297"/>
            <a:ext cx="10629177" cy="553998"/>
          </a:xfrm>
          <a:prstGeom prst="rect">
            <a:avLst/>
          </a:prstGeom>
          <a:solidFill>
            <a:schemeClr val="accent1">
              <a:lumMod val="50000"/>
            </a:schemeClr>
          </a:solidFill>
        </p:spPr>
        <p:txBody>
          <a:bodyPr wrap="square" rtlCol="0">
            <a:spAutoFit/>
          </a:bodyPr>
          <a:lstStyle/>
          <a:p>
            <a:r>
              <a:rPr lang="en-GB" sz="3000" b="1" dirty="0">
                <a:solidFill>
                  <a:schemeClr val="bg1"/>
                </a:solidFill>
                <a:latin typeface="+mj-lt"/>
              </a:rPr>
              <a:t>What is Bernoulli’s Principle?</a:t>
            </a:r>
          </a:p>
        </p:txBody>
      </p:sp>
      <p:sp>
        <p:nvSpPr>
          <p:cNvPr id="20" name="TextBox 19">
            <a:extLst>
              <a:ext uri="{FF2B5EF4-FFF2-40B4-BE49-F238E27FC236}">
                <a16:creationId xmlns:a16="http://schemas.microsoft.com/office/drawing/2014/main" id="{643AFFD2-8DEB-4B98-AD0D-3EB6C92521CD}"/>
              </a:ext>
            </a:extLst>
          </p:cNvPr>
          <p:cNvSpPr txBox="1"/>
          <p:nvPr/>
        </p:nvSpPr>
        <p:spPr>
          <a:xfrm>
            <a:off x="10393425" y="12593412"/>
            <a:ext cx="10629177" cy="8863965"/>
          </a:xfrm>
          <a:prstGeom prst="rect">
            <a:avLst/>
          </a:prstGeom>
          <a:solidFill>
            <a:schemeClr val="accent1">
              <a:lumMod val="75000"/>
            </a:schemeClr>
          </a:solidFill>
          <a:ln>
            <a:solidFill>
              <a:schemeClr val="tx1"/>
            </a:solidFill>
          </a:ln>
        </p:spPr>
        <p:txBody>
          <a:bodyPr wrap="square" rtlCol="0">
            <a:spAutoFit/>
          </a:bodyPr>
          <a:lstStyle/>
          <a:p>
            <a:r>
              <a:rPr lang="en-GB" sz="3000" dirty="0">
                <a:solidFill>
                  <a:schemeClr val="bg1"/>
                </a:solidFill>
              </a:rPr>
              <a:t>Bernoulli’s Principle is just an expression for the 1</a:t>
            </a:r>
            <a:r>
              <a:rPr lang="en-GB" sz="3000" baseline="30000" dirty="0">
                <a:solidFill>
                  <a:schemeClr val="bg1"/>
                </a:solidFill>
              </a:rPr>
              <a:t>st</a:t>
            </a:r>
            <a:r>
              <a:rPr lang="en-GB" sz="3000" dirty="0">
                <a:solidFill>
                  <a:schemeClr val="bg1"/>
                </a:solidFill>
              </a:rPr>
              <a:t> law of thermodynamics. This is that there are 3 different form of energy in a fluid;</a:t>
            </a:r>
          </a:p>
          <a:p>
            <a:pPr marL="190510" indent="-190510">
              <a:buFont typeface="Arial" panose="020B0604020202020204" pitchFamily="34" charset="0"/>
              <a:buChar char="•"/>
            </a:pPr>
            <a:r>
              <a:rPr lang="en-GB" sz="3000" dirty="0">
                <a:solidFill>
                  <a:schemeClr val="bg1"/>
                </a:solidFill>
              </a:rPr>
              <a:t>Kinetic Energy -1/2mv</a:t>
            </a:r>
            <a:r>
              <a:rPr lang="en-GB" sz="3000" baseline="30000" dirty="0">
                <a:solidFill>
                  <a:schemeClr val="bg1"/>
                </a:solidFill>
              </a:rPr>
              <a:t>2 </a:t>
            </a:r>
            <a:r>
              <a:rPr lang="en-GB" sz="3000" dirty="0">
                <a:solidFill>
                  <a:schemeClr val="bg1"/>
                </a:solidFill>
              </a:rPr>
              <a:t>-&gt; 1/2pv</a:t>
            </a:r>
            <a:r>
              <a:rPr lang="en-GB" sz="3000" baseline="30000" dirty="0">
                <a:solidFill>
                  <a:schemeClr val="bg1"/>
                </a:solidFill>
              </a:rPr>
              <a:t>2</a:t>
            </a:r>
            <a:endParaRPr lang="en-GB" sz="3000" dirty="0">
              <a:solidFill>
                <a:schemeClr val="bg1"/>
              </a:solidFill>
            </a:endParaRPr>
          </a:p>
          <a:p>
            <a:pPr marL="190510" indent="-190510">
              <a:buFont typeface="Arial" panose="020B0604020202020204" pitchFamily="34" charset="0"/>
              <a:buChar char="•"/>
            </a:pPr>
            <a:r>
              <a:rPr lang="en-GB" sz="3000" dirty="0">
                <a:solidFill>
                  <a:schemeClr val="bg1"/>
                </a:solidFill>
              </a:rPr>
              <a:t>Potential Energy – </a:t>
            </a:r>
            <a:r>
              <a:rPr lang="en-GB" sz="3000" dirty="0" err="1">
                <a:solidFill>
                  <a:schemeClr val="bg1"/>
                </a:solidFill>
              </a:rPr>
              <a:t>mgh</a:t>
            </a:r>
            <a:r>
              <a:rPr lang="en-GB" sz="3000" dirty="0">
                <a:solidFill>
                  <a:schemeClr val="bg1"/>
                </a:solidFill>
              </a:rPr>
              <a:t> -&gt; </a:t>
            </a:r>
            <a:r>
              <a:rPr lang="en-GB" sz="3000" dirty="0" err="1">
                <a:solidFill>
                  <a:schemeClr val="bg1"/>
                </a:solidFill>
              </a:rPr>
              <a:t>pgh</a:t>
            </a:r>
            <a:endParaRPr lang="en-GB" sz="3000" dirty="0">
              <a:solidFill>
                <a:schemeClr val="bg1"/>
              </a:solidFill>
            </a:endParaRPr>
          </a:p>
          <a:p>
            <a:pPr marL="190510" indent="-190510">
              <a:buFont typeface="Arial" panose="020B0604020202020204" pitchFamily="34" charset="0"/>
              <a:buChar char="•"/>
            </a:pPr>
            <a:r>
              <a:rPr lang="en-GB" sz="3000" dirty="0">
                <a:solidFill>
                  <a:schemeClr val="bg1"/>
                </a:solidFill>
              </a:rPr>
              <a:t>Pressure Energy – (</a:t>
            </a:r>
            <a:r>
              <a:rPr lang="en-GB" sz="3000" dirty="0" err="1">
                <a:solidFill>
                  <a:schemeClr val="bg1"/>
                </a:solidFill>
              </a:rPr>
              <a:t>Pstatic</a:t>
            </a:r>
            <a:r>
              <a:rPr lang="en-GB" sz="3000" dirty="0">
                <a:solidFill>
                  <a:schemeClr val="bg1"/>
                </a:solidFill>
              </a:rPr>
              <a:t>)</a:t>
            </a:r>
          </a:p>
          <a:p>
            <a:pPr marL="190510" indent="-190510">
              <a:buFont typeface="Arial" panose="020B0604020202020204" pitchFamily="34" charset="0"/>
              <a:buChar char="•"/>
            </a:pPr>
            <a:endParaRPr lang="en-GB" sz="3000" dirty="0">
              <a:solidFill>
                <a:schemeClr val="bg1"/>
              </a:solidFill>
            </a:endParaRPr>
          </a:p>
          <a:p>
            <a:r>
              <a:rPr lang="en-GB" sz="3000" dirty="0">
                <a:solidFill>
                  <a:schemeClr val="bg1"/>
                </a:solidFill>
              </a:rPr>
              <a:t>It is not possible for energy to be created or destroyed!</a:t>
            </a:r>
          </a:p>
          <a:p>
            <a:r>
              <a:rPr lang="en-GB" sz="3000" dirty="0">
                <a:solidFill>
                  <a:schemeClr val="bg1"/>
                </a:solidFill>
              </a:rPr>
              <a:t>From what we’ve gained from the 3 forms of energy an equation is created from them;</a:t>
            </a:r>
          </a:p>
          <a:p>
            <a:r>
              <a:rPr lang="en-GB" sz="3000" dirty="0" err="1">
                <a:solidFill>
                  <a:schemeClr val="bg1"/>
                </a:solidFill>
              </a:rPr>
              <a:t>Pstatic</a:t>
            </a:r>
            <a:r>
              <a:rPr lang="en-GB" sz="3000" dirty="0">
                <a:solidFill>
                  <a:schemeClr val="bg1"/>
                </a:solidFill>
              </a:rPr>
              <a:t> + 1/2pv</a:t>
            </a:r>
            <a:r>
              <a:rPr lang="en-GB" sz="3000" baseline="30000" dirty="0">
                <a:solidFill>
                  <a:schemeClr val="bg1"/>
                </a:solidFill>
              </a:rPr>
              <a:t>2</a:t>
            </a:r>
            <a:r>
              <a:rPr lang="en-GB" sz="3000" dirty="0">
                <a:solidFill>
                  <a:schemeClr val="bg1"/>
                </a:solidFill>
              </a:rPr>
              <a:t> + </a:t>
            </a:r>
            <a:r>
              <a:rPr lang="en-GB" sz="3000" dirty="0" err="1">
                <a:solidFill>
                  <a:schemeClr val="bg1"/>
                </a:solidFill>
              </a:rPr>
              <a:t>pgh</a:t>
            </a:r>
            <a:r>
              <a:rPr lang="en-GB" sz="3000" dirty="0">
                <a:solidFill>
                  <a:schemeClr val="bg1"/>
                </a:solidFill>
              </a:rPr>
              <a:t> = Constant</a:t>
            </a:r>
          </a:p>
          <a:p>
            <a:endParaRPr lang="en-GB" sz="3000" dirty="0">
              <a:solidFill>
                <a:schemeClr val="bg1"/>
              </a:solidFill>
            </a:endParaRPr>
          </a:p>
          <a:p>
            <a:r>
              <a:rPr lang="en-GB" sz="3000" dirty="0">
                <a:solidFill>
                  <a:schemeClr val="bg1"/>
                </a:solidFill>
              </a:rPr>
              <a:t>So, what does all this mean?</a:t>
            </a:r>
          </a:p>
          <a:p>
            <a:pPr marL="304815" indent="-304815">
              <a:buFontTx/>
              <a:buChar char="-"/>
            </a:pPr>
            <a:r>
              <a:rPr lang="en-GB" sz="3000" dirty="0">
                <a:solidFill>
                  <a:schemeClr val="bg1"/>
                </a:solidFill>
              </a:rPr>
              <a:t>“If you increase the speed, the pressure will drop.”</a:t>
            </a:r>
          </a:p>
          <a:p>
            <a:pPr marL="304815" indent="-304815">
              <a:buFontTx/>
              <a:buChar char="-"/>
            </a:pPr>
            <a:r>
              <a:rPr lang="en-GB" sz="3000" dirty="0">
                <a:solidFill>
                  <a:schemeClr val="bg1"/>
                </a:solidFill>
              </a:rPr>
              <a:t>“If you decrease the speed the pressure will rise.”</a:t>
            </a:r>
          </a:p>
          <a:p>
            <a:pPr marL="304815" indent="-304815">
              <a:buFontTx/>
              <a:buChar char="-"/>
            </a:pPr>
            <a:r>
              <a:rPr lang="en-GB" sz="3000" dirty="0">
                <a:solidFill>
                  <a:schemeClr val="bg1"/>
                </a:solidFill>
              </a:rPr>
              <a:t>“If you increase the pressure the speed will drop.”</a:t>
            </a:r>
          </a:p>
          <a:p>
            <a:pPr marL="304815" indent="-304815">
              <a:buFontTx/>
              <a:buChar char="-"/>
            </a:pPr>
            <a:r>
              <a:rPr lang="en-GB" sz="3000" dirty="0">
                <a:solidFill>
                  <a:schemeClr val="bg1"/>
                </a:solidFill>
              </a:rPr>
              <a:t>“If you decrease the pressure the speed will increase.”</a:t>
            </a:r>
          </a:p>
          <a:p>
            <a:r>
              <a:rPr lang="en-GB" sz="3000" dirty="0">
                <a:solidFill>
                  <a:schemeClr val="bg1"/>
                </a:solidFill>
              </a:rPr>
              <a:t>Reference: </a:t>
            </a:r>
            <a:r>
              <a:rPr lang="en-US" altLang="en-US" sz="3000" dirty="0">
                <a:solidFill>
                  <a:schemeClr val="bg1"/>
                </a:solidFill>
                <a:cs typeface="Times New Roman" panose="02020603050405020304" pitchFamily="18" charset="0"/>
              </a:rPr>
              <a:t>(Tudor,2020)</a:t>
            </a:r>
            <a:endParaRPr lang="en-GB" sz="3000" dirty="0">
              <a:solidFill>
                <a:schemeClr val="bg1"/>
              </a:solidFill>
            </a:endParaRPr>
          </a:p>
          <a:p>
            <a:pPr marL="304815" indent="-304815">
              <a:buFontTx/>
              <a:buChar char="-"/>
            </a:pPr>
            <a:endParaRPr lang="en-GB" sz="3000" dirty="0">
              <a:solidFill>
                <a:schemeClr val="bg1"/>
              </a:solidFill>
            </a:endParaRPr>
          </a:p>
        </p:txBody>
      </p:sp>
      <p:pic>
        <p:nvPicPr>
          <p:cNvPr id="21" name="Picture 20">
            <a:extLst>
              <a:ext uri="{FF2B5EF4-FFF2-40B4-BE49-F238E27FC236}">
                <a16:creationId xmlns:a16="http://schemas.microsoft.com/office/drawing/2014/main" id="{63666BB2-9793-4A6C-9A71-F4D2ADB5E4E4}"/>
              </a:ext>
            </a:extLst>
          </p:cNvPr>
          <p:cNvPicPr>
            <a:picLocks noChangeAspect="1"/>
          </p:cNvPicPr>
          <p:nvPr/>
        </p:nvPicPr>
        <p:blipFill>
          <a:blip r:embed="rId4"/>
          <a:stretch>
            <a:fillRect/>
          </a:stretch>
        </p:blipFill>
        <p:spPr>
          <a:xfrm>
            <a:off x="216429" y="12190221"/>
            <a:ext cx="9528475" cy="8402300"/>
          </a:xfrm>
          <a:prstGeom prst="rect">
            <a:avLst/>
          </a:prstGeom>
          <a:ln>
            <a:solidFill>
              <a:schemeClr val="tx1"/>
            </a:solidFill>
          </a:ln>
        </p:spPr>
      </p:pic>
      <p:pic>
        <p:nvPicPr>
          <p:cNvPr id="2062" name="Picture 14" descr="FORCES ON AVEHICLE &#10;The car has a number of forces acting on it which dictate &#10;it's motion, what are they' &#10;ero Ljlt? &#10;Weight &#10;Reaction &#10;Reaction ">
            <a:extLst>
              <a:ext uri="{FF2B5EF4-FFF2-40B4-BE49-F238E27FC236}">
                <a16:creationId xmlns:a16="http://schemas.microsoft.com/office/drawing/2014/main" id="{28DF10AF-4866-4388-9715-D1CFDAC2897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6389" r="6591" b="10622"/>
          <a:stretch/>
        </p:blipFill>
        <p:spPr bwMode="auto">
          <a:xfrm>
            <a:off x="10422592" y="3410435"/>
            <a:ext cx="10629177" cy="613996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DB51DEB5-9A6F-4B62-A9CB-347BB831A6A1}"/>
              </a:ext>
            </a:extLst>
          </p:cNvPr>
          <p:cNvSpPr txBox="1"/>
          <p:nvPr/>
        </p:nvSpPr>
        <p:spPr>
          <a:xfrm>
            <a:off x="21531355" y="2887214"/>
            <a:ext cx="10629176" cy="553998"/>
          </a:xfrm>
          <a:prstGeom prst="rect">
            <a:avLst/>
          </a:prstGeom>
          <a:solidFill>
            <a:schemeClr val="accent1">
              <a:lumMod val="50000"/>
            </a:schemeClr>
          </a:solidFill>
          <a:ln>
            <a:solidFill>
              <a:schemeClr val="tx1"/>
            </a:solidFill>
          </a:ln>
        </p:spPr>
        <p:txBody>
          <a:bodyPr wrap="square" rtlCol="0">
            <a:spAutoFit/>
          </a:bodyPr>
          <a:lstStyle/>
          <a:p>
            <a:r>
              <a:rPr lang="en-GB" sz="3000" b="1" dirty="0">
                <a:solidFill>
                  <a:schemeClr val="bg1"/>
                </a:solidFill>
                <a:latin typeface="+mj-lt"/>
              </a:rPr>
              <a:t>Aerodynamic Testing</a:t>
            </a:r>
          </a:p>
        </p:txBody>
      </p:sp>
      <p:sp>
        <p:nvSpPr>
          <p:cNvPr id="30" name="TextBox 29">
            <a:extLst>
              <a:ext uri="{FF2B5EF4-FFF2-40B4-BE49-F238E27FC236}">
                <a16:creationId xmlns:a16="http://schemas.microsoft.com/office/drawing/2014/main" id="{D1004184-528F-4448-A818-C3E569D1A3B7}"/>
              </a:ext>
            </a:extLst>
          </p:cNvPr>
          <p:cNvSpPr txBox="1"/>
          <p:nvPr/>
        </p:nvSpPr>
        <p:spPr>
          <a:xfrm>
            <a:off x="21555546" y="12572230"/>
            <a:ext cx="10550996" cy="600127"/>
          </a:xfrm>
          <a:prstGeom prst="rect">
            <a:avLst/>
          </a:prstGeom>
          <a:solidFill>
            <a:schemeClr val="accent1">
              <a:lumMod val="50000"/>
            </a:schemeClr>
          </a:solidFill>
          <a:ln>
            <a:solidFill>
              <a:schemeClr val="tx1"/>
            </a:solidFill>
          </a:ln>
        </p:spPr>
        <p:txBody>
          <a:bodyPr wrap="square" rtlCol="0">
            <a:spAutoFit/>
          </a:bodyPr>
          <a:lstStyle/>
          <a:p>
            <a:r>
              <a:rPr lang="en-GB" sz="3200" b="1" dirty="0">
                <a:solidFill>
                  <a:schemeClr val="bg1"/>
                </a:solidFill>
                <a:latin typeface="+mj-lt"/>
              </a:rPr>
              <a:t>Conclusion</a:t>
            </a:r>
          </a:p>
        </p:txBody>
      </p:sp>
      <p:sp>
        <p:nvSpPr>
          <p:cNvPr id="32" name="TextBox 31">
            <a:extLst>
              <a:ext uri="{FF2B5EF4-FFF2-40B4-BE49-F238E27FC236}">
                <a16:creationId xmlns:a16="http://schemas.microsoft.com/office/drawing/2014/main" id="{9938B2A8-D226-4E93-A580-F3E462C155CF}"/>
              </a:ext>
            </a:extLst>
          </p:cNvPr>
          <p:cNvSpPr txBox="1"/>
          <p:nvPr/>
        </p:nvSpPr>
        <p:spPr>
          <a:xfrm>
            <a:off x="8939043" y="-10472"/>
            <a:ext cx="15474184" cy="1558183"/>
          </a:xfrm>
          <a:prstGeom prst="rect">
            <a:avLst/>
          </a:prstGeom>
          <a:solidFill>
            <a:schemeClr val="tx2">
              <a:lumMod val="50000"/>
            </a:schemeClr>
          </a:solidFill>
          <a:ln>
            <a:solidFill>
              <a:schemeClr val="tx1"/>
            </a:solidFill>
          </a:ln>
        </p:spPr>
        <p:txBody>
          <a:bodyPr wrap="square">
            <a:spAutoFit/>
          </a:bodyPr>
          <a:lstStyle/>
          <a:p>
            <a:pPr>
              <a:lnSpc>
                <a:spcPct val="107000"/>
              </a:lnSpc>
              <a:spcAft>
                <a:spcPts val="133"/>
              </a:spcAft>
            </a:pPr>
            <a:r>
              <a:rPr lang="en-GB" sz="9600" b="1" dirty="0">
                <a:solidFill>
                  <a:schemeClr val="bg1"/>
                </a:solidFill>
                <a:latin typeface="Arial" panose="020B0604020202020204" pitchFamily="34" charset="0"/>
                <a:ea typeface="Calibri" panose="020F0502020204030204" pitchFamily="34" charset="0"/>
                <a:cs typeface="Times New Roman" panose="02020603050405020304" pitchFamily="18" charset="0"/>
              </a:rPr>
              <a:t>Motorsport Aerodynamics</a:t>
            </a:r>
          </a:p>
        </p:txBody>
      </p:sp>
      <p:sp>
        <p:nvSpPr>
          <p:cNvPr id="22" name="TextBox 21">
            <a:extLst>
              <a:ext uri="{FF2B5EF4-FFF2-40B4-BE49-F238E27FC236}">
                <a16:creationId xmlns:a16="http://schemas.microsoft.com/office/drawing/2014/main" id="{CFFE3958-960B-4C6F-A464-FC580806EC34}"/>
              </a:ext>
            </a:extLst>
          </p:cNvPr>
          <p:cNvSpPr txBox="1"/>
          <p:nvPr/>
        </p:nvSpPr>
        <p:spPr>
          <a:xfrm>
            <a:off x="21516453" y="14666755"/>
            <a:ext cx="10599379" cy="553998"/>
          </a:xfrm>
          <a:prstGeom prst="rect">
            <a:avLst/>
          </a:prstGeom>
          <a:solidFill>
            <a:schemeClr val="accent1">
              <a:lumMod val="50000"/>
            </a:schemeClr>
          </a:solidFill>
        </p:spPr>
        <p:txBody>
          <a:bodyPr wrap="square" rtlCol="0">
            <a:spAutoFit/>
          </a:bodyPr>
          <a:lstStyle/>
          <a:p>
            <a:r>
              <a:rPr lang="en-GB" sz="3000" b="1" dirty="0">
                <a:solidFill>
                  <a:schemeClr val="bg1"/>
                </a:solidFill>
                <a:latin typeface="+mj-lt"/>
              </a:rPr>
              <a:t>References</a:t>
            </a:r>
          </a:p>
        </p:txBody>
      </p:sp>
      <p:sp>
        <p:nvSpPr>
          <p:cNvPr id="2" name="TextBox 1">
            <a:extLst>
              <a:ext uri="{FF2B5EF4-FFF2-40B4-BE49-F238E27FC236}">
                <a16:creationId xmlns:a16="http://schemas.microsoft.com/office/drawing/2014/main" id="{965B1812-0DC0-43A7-9E3B-41529EA0F564}"/>
              </a:ext>
            </a:extLst>
          </p:cNvPr>
          <p:cNvSpPr txBox="1"/>
          <p:nvPr/>
        </p:nvSpPr>
        <p:spPr>
          <a:xfrm>
            <a:off x="21566706" y="13068917"/>
            <a:ext cx="10498871" cy="1477328"/>
          </a:xfrm>
          <a:prstGeom prst="rect">
            <a:avLst/>
          </a:prstGeom>
          <a:solidFill>
            <a:schemeClr val="accent1">
              <a:lumMod val="75000"/>
            </a:schemeClr>
          </a:solidFill>
          <a:ln>
            <a:solidFill>
              <a:schemeClr val="tx1"/>
            </a:solidFill>
          </a:ln>
        </p:spPr>
        <p:txBody>
          <a:bodyPr wrap="square" rtlCol="0">
            <a:spAutoFit/>
          </a:bodyPr>
          <a:lstStyle/>
          <a:p>
            <a:r>
              <a:rPr lang="en-GB" sz="3000" dirty="0">
                <a:solidFill>
                  <a:schemeClr val="bg1"/>
                </a:solidFill>
              </a:rPr>
              <a:t>I hope you have found this poster on Motorsport Aerodynamics informative. This is just a small portion of the vast and ever expanding subject with many interesting aspects.</a:t>
            </a:r>
          </a:p>
        </p:txBody>
      </p:sp>
      <p:sp>
        <p:nvSpPr>
          <p:cNvPr id="23" name="TextBox 22">
            <a:extLst>
              <a:ext uri="{FF2B5EF4-FFF2-40B4-BE49-F238E27FC236}">
                <a16:creationId xmlns:a16="http://schemas.microsoft.com/office/drawing/2014/main" id="{A290D375-8806-4C02-A8CB-BCFC708B509B}"/>
              </a:ext>
            </a:extLst>
          </p:cNvPr>
          <p:cNvSpPr txBox="1"/>
          <p:nvPr/>
        </p:nvSpPr>
        <p:spPr>
          <a:xfrm>
            <a:off x="21531355" y="3454331"/>
            <a:ext cx="10599379" cy="8863965"/>
          </a:xfrm>
          <a:prstGeom prst="rect">
            <a:avLst/>
          </a:prstGeom>
          <a:solidFill>
            <a:schemeClr val="accent1">
              <a:lumMod val="75000"/>
            </a:schemeClr>
          </a:solidFill>
          <a:ln>
            <a:solidFill>
              <a:schemeClr val="tx1"/>
            </a:solidFill>
          </a:ln>
        </p:spPr>
        <p:txBody>
          <a:bodyPr wrap="square" rtlCol="0">
            <a:spAutoFit/>
          </a:bodyPr>
          <a:lstStyle/>
          <a:p>
            <a:r>
              <a:rPr lang="en-GB" sz="3000" dirty="0">
                <a:solidFill>
                  <a:schemeClr val="bg1"/>
                </a:solidFill>
              </a:rPr>
              <a:t>There are two different types of Aerodynamic testing the race teams use, these are;</a:t>
            </a:r>
          </a:p>
          <a:p>
            <a:pPr marL="457200" indent="-457200">
              <a:buFont typeface="Arial" panose="020B0604020202020204" pitchFamily="34" charset="0"/>
              <a:buChar char="•"/>
            </a:pPr>
            <a:r>
              <a:rPr lang="en-GB" sz="3000" dirty="0">
                <a:solidFill>
                  <a:schemeClr val="bg1"/>
                </a:solidFill>
              </a:rPr>
              <a:t>Wind Tunnel Testing – Wind Tunnel Testing also known as Empirical Testing involves clamping down a race  vehicle into a chamber which blows wind over the vehicle (smoke is sometimes used to help visualize the flow) and then measures how the forces react when flowing past the vehicle. The downside to using a wind tunnel is that errors are created due to a non- moving floor. F1 teams use the wind tunnel as well as CFD to get multiple different results so that they can compare the digital and real results to get the best out of the car.</a:t>
            </a:r>
          </a:p>
          <a:p>
            <a:pPr marL="457200" indent="-457200">
              <a:buFont typeface="Arial" panose="020B0604020202020204" pitchFamily="34" charset="0"/>
              <a:buChar char="•"/>
            </a:pPr>
            <a:r>
              <a:rPr lang="en-GB" sz="3000" dirty="0">
                <a:solidFill>
                  <a:schemeClr val="bg1"/>
                </a:solidFill>
              </a:rPr>
              <a:t>Computation Fluid Dynamics – CFD is a virtual wind tunnel which uses computers to simulate the fluid flow around an object. This manages to simulate the flow by breaking up complex geometry into small simple shapes in which these shapes solve equations at millions of different points to find the velocity and pressure. These results can vary from a real wind tunnel results due to separate defining factors</a:t>
            </a:r>
          </a:p>
          <a:p>
            <a:pPr marL="457200" indent="-457200">
              <a:buFont typeface="Arial" panose="020B0604020202020204" pitchFamily="34" charset="0"/>
              <a:buChar char="•"/>
            </a:pPr>
            <a:r>
              <a:rPr lang="en-GB" sz="3000" dirty="0">
                <a:solidFill>
                  <a:schemeClr val="bg1"/>
                </a:solidFill>
              </a:rPr>
              <a:t>Reference: </a:t>
            </a:r>
            <a:r>
              <a:rPr lang="en-US" altLang="en-US" sz="3000" dirty="0">
                <a:solidFill>
                  <a:schemeClr val="bg1"/>
                </a:solidFill>
                <a:cs typeface="Times New Roman" panose="02020603050405020304" pitchFamily="18" charset="0"/>
              </a:rPr>
              <a:t>(Tudor,2020)</a:t>
            </a:r>
            <a:endParaRPr lang="en-GB" sz="3000" dirty="0">
              <a:solidFill>
                <a:schemeClr val="bg1"/>
              </a:solidFill>
            </a:endParaRPr>
          </a:p>
        </p:txBody>
      </p:sp>
      <p:sp>
        <p:nvSpPr>
          <p:cNvPr id="24" name="Text Box 4">
            <a:extLst>
              <a:ext uri="{FF2B5EF4-FFF2-40B4-BE49-F238E27FC236}">
                <a16:creationId xmlns:a16="http://schemas.microsoft.com/office/drawing/2014/main" id="{AEECF1C7-5804-4DDC-8582-863C5943C1C0}"/>
              </a:ext>
            </a:extLst>
          </p:cNvPr>
          <p:cNvSpPr txBox="1">
            <a:spLocks noChangeArrowheads="1"/>
          </p:cNvSpPr>
          <p:nvPr/>
        </p:nvSpPr>
        <p:spPr bwMode="auto">
          <a:xfrm>
            <a:off x="216429" y="2787118"/>
            <a:ext cx="9502580" cy="700612"/>
          </a:xfrm>
          <a:prstGeom prst="rect">
            <a:avLst/>
          </a:prstGeom>
          <a:solidFill>
            <a:srgbClr val="002060"/>
          </a:solidFill>
          <a:ln>
            <a:solidFill>
              <a:schemeClr val="tx1"/>
            </a:solidFill>
          </a:ln>
        </p:spPr>
        <p:txBody>
          <a:bodyPr vert="horz" wrap="square" lIns="60960" tIns="30480" rIns="60960" bIns="30480" numCol="1" anchor="t" anchorCtr="0" compatLnSpc="1">
            <a:prstTxWarp prst="textNoShape">
              <a:avLst/>
            </a:prstTxWarp>
          </a:bodyPr>
          <a:lstStyle/>
          <a:p>
            <a:pPr defTabSz="609630" eaLnBrk="0" fontAlgn="base" hangingPunct="0">
              <a:spcBef>
                <a:spcPct val="0"/>
              </a:spcBef>
              <a:spcAft>
                <a:spcPct val="0"/>
              </a:spcAft>
            </a:pPr>
            <a:r>
              <a:rPr lang="en-US" altLang="en-US" sz="3000" b="1" dirty="0">
                <a:solidFill>
                  <a:schemeClr val="bg1"/>
                </a:solidFill>
                <a:latin typeface="+mj-lt"/>
                <a:cs typeface="Times New Roman" panose="02020603050405020304" pitchFamily="18" charset="0"/>
              </a:rPr>
              <a:t>Introduction</a:t>
            </a:r>
            <a:endParaRPr lang="en-US" altLang="en-US" sz="3000" b="1" dirty="0">
              <a:solidFill>
                <a:schemeClr val="bg1"/>
              </a:solidFill>
              <a:latin typeface="+mj-lt"/>
            </a:endParaRPr>
          </a:p>
        </p:txBody>
      </p:sp>
      <p:sp>
        <p:nvSpPr>
          <p:cNvPr id="25" name="TextBox 24">
            <a:extLst>
              <a:ext uri="{FF2B5EF4-FFF2-40B4-BE49-F238E27FC236}">
                <a16:creationId xmlns:a16="http://schemas.microsoft.com/office/drawing/2014/main" id="{B0CA3A9F-74EB-4BA8-8670-E41D6D5BA1A3}"/>
              </a:ext>
            </a:extLst>
          </p:cNvPr>
          <p:cNvSpPr txBox="1"/>
          <p:nvPr/>
        </p:nvSpPr>
        <p:spPr>
          <a:xfrm>
            <a:off x="21531355" y="15220753"/>
            <a:ext cx="10498871" cy="6186309"/>
          </a:xfrm>
          <a:prstGeom prst="rect">
            <a:avLst/>
          </a:prstGeom>
          <a:solidFill>
            <a:schemeClr val="accent1">
              <a:lumMod val="75000"/>
            </a:schemeClr>
          </a:solidFill>
          <a:ln>
            <a:solidFill>
              <a:schemeClr val="tx1"/>
            </a:solidFill>
          </a:ln>
        </p:spPr>
        <p:txBody>
          <a:bodyPr wrap="square" rtlCol="0">
            <a:spAutoFit/>
          </a:bodyPr>
          <a:lstStyle/>
          <a:p>
            <a:pPr algn="l"/>
            <a:r>
              <a:rPr lang="en-GB" sz="2800" b="0" i="0" dirty="0">
                <a:solidFill>
                  <a:schemeClr val="bg1"/>
                </a:solidFill>
                <a:effectLst/>
              </a:rPr>
              <a:t>BRIDGESTONE, 2020-last update, What is Tire Rolling Resistance?. Available: </a:t>
            </a:r>
            <a:r>
              <a:rPr lang="en-GB" sz="2800" b="0" i="0" u="none" strike="noStrike" dirty="0">
                <a:solidFill>
                  <a:schemeClr val="bg1"/>
                </a:solidFill>
                <a:effectLst/>
                <a:hlinkClick r:id="rId6">
                  <a:extLst>
                    <a:ext uri="{A12FA001-AC4F-418D-AE19-62706E023703}">
                      <ahyp:hlinkClr xmlns:ahyp="http://schemas.microsoft.com/office/drawing/2018/hyperlinkcolor" val="tx"/>
                    </a:ext>
                  </a:extLst>
                </a:hlinkClick>
              </a:rPr>
              <a:t>https://www.bridgestonetire.com/tread-and-trend/tire-talk/tire-rolling-resistance#</a:t>
            </a:r>
            <a:r>
              <a:rPr lang="en-GB" sz="2800" b="0" i="0" dirty="0">
                <a:solidFill>
                  <a:schemeClr val="bg1"/>
                </a:solidFill>
                <a:effectLst/>
              </a:rPr>
              <a:t> [1st December, 2020].</a:t>
            </a:r>
          </a:p>
          <a:p>
            <a:pPr algn="l"/>
            <a:r>
              <a:rPr lang="en-GB" sz="2800" b="0" i="0" dirty="0">
                <a:solidFill>
                  <a:schemeClr val="bg1"/>
                </a:solidFill>
                <a:effectLst/>
              </a:rPr>
              <a:t>COX, E., 2020-last update, Action and Reaction Forces: Law &amp; Examples. Available: </a:t>
            </a:r>
            <a:r>
              <a:rPr lang="en-GB" sz="2800" b="0" i="0" u="none" strike="noStrike" dirty="0">
                <a:solidFill>
                  <a:schemeClr val="bg1"/>
                </a:solidFill>
                <a:effectLst/>
                <a:hlinkClick r:id="rId7">
                  <a:extLst>
                    <a:ext uri="{A12FA001-AC4F-418D-AE19-62706E023703}">
                      <ahyp:hlinkClr xmlns:ahyp="http://schemas.microsoft.com/office/drawing/2018/hyperlinkcolor" val="tx"/>
                    </a:ext>
                  </a:extLst>
                </a:hlinkClick>
              </a:rPr>
              <a:t>https://study.com/academy/lesson/action-and-reaction-forces-law-examples-quiz.html</a:t>
            </a:r>
            <a:r>
              <a:rPr lang="en-GB" sz="2800" b="0" i="0" dirty="0">
                <a:solidFill>
                  <a:schemeClr val="bg1"/>
                </a:solidFill>
                <a:effectLst/>
              </a:rPr>
              <a:t> [2nd December, 2020].</a:t>
            </a:r>
          </a:p>
          <a:p>
            <a:pPr algn="l"/>
            <a:r>
              <a:rPr lang="en-GB" sz="2800" b="0" i="0" dirty="0">
                <a:solidFill>
                  <a:schemeClr val="bg1"/>
                </a:solidFill>
                <a:effectLst/>
              </a:rPr>
              <a:t>NASA, Aug 27, 2001-last update, Racing Physics. Available: </a:t>
            </a:r>
            <a:r>
              <a:rPr lang="en-GB" sz="2800" b="0" i="0" u="none" strike="noStrike" dirty="0">
                <a:solidFill>
                  <a:schemeClr val="bg1"/>
                </a:solidFill>
                <a:effectLst/>
                <a:hlinkClick r:id="rId8">
                  <a:extLst>
                    <a:ext uri="{A12FA001-AC4F-418D-AE19-62706E023703}">
                      <ahyp:hlinkClr xmlns:ahyp="http://schemas.microsoft.com/office/drawing/2018/hyperlinkcolor" val="tx"/>
                    </a:ext>
                  </a:extLst>
                </a:hlinkClick>
              </a:rPr>
              <a:t>https://www.nas.nasa.gov/About/Education/Racecar/physics.html</a:t>
            </a:r>
            <a:r>
              <a:rPr lang="en-GB" sz="2800" b="0" i="0" dirty="0">
                <a:solidFill>
                  <a:schemeClr val="bg1"/>
                </a:solidFill>
                <a:effectLst/>
              </a:rPr>
              <a:t> [1st December, 2020].</a:t>
            </a:r>
          </a:p>
          <a:p>
            <a:pPr algn="l"/>
            <a:r>
              <a:rPr lang="en-GB" sz="2800" b="0" i="0" dirty="0">
                <a:solidFill>
                  <a:schemeClr val="bg1"/>
                </a:solidFill>
                <a:effectLst/>
              </a:rPr>
              <a:t>REAL WORLD PHYSICS PROBLEMS, 2020-last update, Drag Force. Available: </a:t>
            </a:r>
            <a:r>
              <a:rPr lang="en-GB" sz="2800" b="0" i="0" u="none" strike="noStrike" dirty="0">
                <a:solidFill>
                  <a:schemeClr val="bg1"/>
                </a:solidFill>
                <a:effectLst/>
                <a:hlinkClick r:id="rId9">
                  <a:extLst>
                    <a:ext uri="{A12FA001-AC4F-418D-AE19-62706E023703}">
                      <ahyp:hlinkClr xmlns:ahyp="http://schemas.microsoft.com/office/drawing/2018/hyperlinkcolor" val="tx"/>
                    </a:ext>
                  </a:extLst>
                </a:hlinkClick>
              </a:rPr>
              <a:t>https://www.real-world-physics-problems.com/drag-force.html#:~:text=A%20drag%20force%20is%20the,a%20fluid%20is%20given%20by</a:t>
            </a:r>
            <a:r>
              <a:rPr lang="en-GB" sz="2800" b="0" i="0" dirty="0">
                <a:solidFill>
                  <a:schemeClr val="bg1"/>
                </a:solidFill>
                <a:effectLst/>
              </a:rPr>
              <a:t> [2nd December, 2020].</a:t>
            </a:r>
          </a:p>
          <a:p>
            <a:pPr algn="l"/>
            <a:r>
              <a:rPr lang="en-GB" sz="2800" b="0" i="0" dirty="0">
                <a:solidFill>
                  <a:schemeClr val="bg1"/>
                </a:solidFill>
                <a:effectLst/>
              </a:rPr>
              <a:t>TUDOR, T., 2020. </a:t>
            </a:r>
            <a:r>
              <a:rPr lang="en-GB" sz="2800" b="0" i="1" dirty="0">
                <a:solidFill>
                  <a:schemeClr val="bg1"/>
                </a:solidFill>
                <a:effectLst/>
              </a:rPr>
              <a:t>Introduction to Aerodynamics</a:t>
            </a:r>
            <a:r>
              <a:rPr lang="en-GB" sz="3200" b="0" i="1" dirty="0">
                <a:solidFill>
                  <a:schemeClr val="bg1"/>
                </a:solidFill>
                <a:effectLst/>
              </a:rPr>
              <a:t>.</a:t>
            </a:r>
            <a:endParaRPr lang="en-GB" sz="3200" b="0" i="0" dirty="0">
              <a:solidFill>
                <a:schemeClr val="bg1"/>
              </a:solidFill>
              <a:effectLst/>
            </a:endParaRPr>
          </a:p>
        </p:txBody>
      </p:sp>
      <p:sp>
        <p:nvSpPr>
          <p:cNvPr id="26" name="TextBox 25">
            <a:extLst>
              <a:ext uri="{FF2B5EF4-FFF2-40B4-BE49-F238E27FC236}">
                <a16:creationId xmlns:a16="http://schemas.microsoft.com/office/drawing/2014/main" id="{A09A2502-26F6-4849-9143-497324A69F4A}"/>
              </a:ext>
            </a:extLst>
          </p:cNvPr>
          <p:cNvSpPr txBox="1"/>
          <p:nvPr/>
        </p:nvSpPr>
        <p:spPr>
          <a:xfrm>
            <a:off x="10422592" y="2856436"/>
            <a:ext cx="10629176" cy="553998"/>
          </a:xfrm>
          <a:prstGeom prst="rect">
            <a:avLst/>
          </a:prstGeom>
          <a:solidFill>
            <a:schemeClr val="accent1">
              <a:lumMod val="50000"/>
            </a:schemeClr>
          </a:solidFill>
          <a:ln>
            <a:solidFill>
              <a:schemeClr val="tx1"/>
            </a:solidFill>
          </a:ln>
        </p:spPr>
        <p:txBody>
          <a:bodyPr wrap="square" rtlCol="0">
            <a:spAutoFit/>
          </a:bodyPr>
          <a:lstStyle/>
          <a:p>
            <a:r>
              <a:rPr lang="en-GB" sz="3000" b="1" dirty="0">
                <a:solidFill>
                  <a:schemeClr val="bg1"/>
                </a:solidFill>
              </a:rPr>
              <a:t>What are </a:t>
            </a:r>
            <a:r>
              <a:rPr lang="en-GB" sz="3000" b="1" dirty="0">
                <a:solidFill>
                  <a:schemeClr val="bg1"/>
                </a:solidFill>
                <a:latin typeface="+mj-lt"/>
              </a:rPr>
              <a:t>the</a:t>
            </a:r>
            <a:r>
              <a:rPr lang="en-GB" sz="3000" b="1" dirty="0">
                <a:solidFill>
                  <a:schemeClr val="bg1"/>
                </a:solidFill>
              </a:rPr>
              <a:t> six forces acting on a car?</a:t>
            </a:r>
          </a:p>
        </p:txBody>
      </p:sp>
      <p:sp>
        <p:nvSpPr>
          <p:cNvPr id="27" name="Text Box 2">
            <a:extLst>
              <a:ext uri="{FF2B5EF4-FFF2-40B4-BE49-F238E27FC236}">
                <a16:creationId xmlns:a16="http://schemas.microsoft.com/office/drawing/2014/main" id="{2DBD78F4-9DAF-49AB-A23B-4BFAC6DB1D40}"/>
              </a:ext>
            </a:extLst>
          </p:cNvPr>
          <p:cNvSpPr txBox="1">
            <a:spLocks noChangeArrowheads="1"/>
          </p:cNvSpPr>
          <p:nvPr/>
        </p:nvSpPr>
        <p:spPr bwMode="auto">
          <a:xfrm>
            <a:off x="187262" y="20592521"/>
            <a:ext cx="9528475" cy="738590"/>
          </a:xfrm>
          <a:prstGeom prst="rect">
            <a:avLst/>
          </a:prstGeom>
          <a:solidFill>
            <a:schemeClr val="accent1">
              <a:lumMod val="75000"/>
            </a:schemeClr>
          </a:solidFill>
          <a:ln w="6350">
            <a:solidFill>
              <a:schemeClr val="tx1"/>
            </a:solidFill>
            <a:miter lim="800000"/>
            <a:headEnd/>
            <a:tailEnd/>
          </a:ln>
        </p:spPr>
        <p:txBody>
          <a:bodyPr vert="horz" wrap="square" lIns="60960" tIns="30480" rIns="60960" bIns="30480" numCol="1" anchor="t" anchorCtr="0" compatLnSpc="1">
            <a:prstTxWarp prst="textNoShape">
              <a:avLst/>
            </a:prstTxWarp>
          </a:bodyPr>
          <a:lstStyle/>
          <a:p>
            <a:pPr defTabSz="609630" eaLnBrk="0" fontAlgn="base" hangingPunct="0">
              <a:spcBef>
                <a:spcPct val="0"/>
              </a:spcBef>
              <a:spcAft>
                <a:spcPct val="0"/>
              </a:spcAft>
            </a:pPr>
            <a:r>
              <a:rPr lang="en-US" altLang="en-US" sz="3000" dirty="0">
                <a:solidFill>
                  <a:schemeClr val="bg1"/>
                </a:solidFill>
                <a:latin typeface="Calibri" panose="020F0502020204030204" pitchFamily="34" charset="0"/>
                <a:cs typeface="Times New Roman" panose="02020603050405020304" pitchFamily="18" charset="0"/>
              </a:rPr>
              <a:t>Graph Reference: (Tudor 2020)</a:t>
            </a:r>
          </a:p>
        </p:txBody>
      </p:sp>
    </p:spTree>
    <p:extLst>
      <p:ext uri="{BB962C8B-B14F-4D97-AF65-F5344CB8AC3E}">
        <p14:creationId xmlns:p14="http://schemas.microsoft.com/office/powerpoint/2010/main" val="4391242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15149</TotalTime>
  <Words>726</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Rhien Williams</dc:creator>
  <cp:lastModifiedBy>Rhien Williams</cp:lastModifiedBy>
  <cp:revision>12</cp:revision>
  <dcterms:created xsi:type="dcterms:W3CDTF">2020-11-24T17:56:43Z</dcterms:created>
  <dcterms:modified xsi:type="dcterms:W3CDTF">2020-12-06T21:45:01Z</dcterms:modified>
</cp:coreProperties>
</file>