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1" r:id="rId3"/>
    <p:sldId id="258" r:id="rId4"/>
    <p:sldId id="259" r:id="rId5"/>
    <p:sldId id="263" r:id="rId6"/>
    <p:sldId id="262" r:id="rId7"/>
    <p:sldId id="264" r:id="rId8"/>
    <p:sldId id="260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8" autoAdjust="0"/>
  </p:normalViewPr>
  <p:slideViewPr>
    <p:cSldViewPr snapToGrid="0">
      <p:cViewPr varScale="1">
        <p:scale>
          <a:sx n="90" d="100"/>
          <a:sy n="90" d="100"/>
        </p:scale>
        <p:origin x="39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F81CEA5-62FD-4C83-BDE3-91DFB9827D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A1CBFD-6AD0-48C4-B91B-58830F6F4C3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DBC529-8773-4D02-8CFA-ADB515C5CBA3}" type="datetime1">
              <a:rPr lang="en-GB" smtClean="0"/>
              <a:t>15/12/2025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55D22-46A3-4B8C-AD40-252FE7896C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70DCEF-9071-4B17-801B-37B4465C8E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0168E-626C-4E60-93C0-A00D25609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4770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77525A-FAFB-4452-AC36-0F7189B7A6A9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B3AB32-59DF-41F1-9618-EDFBF504962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180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47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9275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551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1155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71D7AD-48D5-BBBD-3590-24DFC6579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55CDE8-EF15-35BE-4E0C-1F31D46B77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EDF9C2-04A0-4D2C-9F9E-F2652D6D35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1ACB6-A895-C963-DEF8-862D1CC191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361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214D2-F143-C1A4-B785-DF4973118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7430EF-CA53-C815-0CDC-594CB5D971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EE96A2-10EC-34C5-4494-90E6FC8279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E2975-5187-CEF0-32B7-7EACA219B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309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A1E93-B114-2678-9B5A-4EF4624A2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355D81-F7B7-06F6-9A5A-FDD92BC062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53C26D-7A40-5FA5-8F90-FBD248F79B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91F53-A551-6C8B-230F-57411B7783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2547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14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rtlCol="0"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03A4E85-D1CF-4174-8E96-0E716FE67106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81192" y="2180496"/>
            <a:ext cx="11029615" cy="367830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DCA11A-9768-448A-88A0-EBE3646E26CE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FEDAE78-A3F9-426C-8A41-9692E3443471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81193" y="2228003"/>
            <a:ext cx="5422390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188417" y="2228003"/>
            <a:ext cx="5422392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7F9CBD-9AAB-4D08-A1FC-12CB5054CF84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887219" y="2250892"/>
            <a:ext cx="5087075" cy="536005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81194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523735" y="2250892"/>
            <a:ext cx="5087073" cy="553373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17709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9E97160-1FA1-4003-9894-A2FDBE217EB3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F76C7B-B428-4E1D-8DC1-C83A59B39C9C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9227842-69A9-4D57-8696-571A640FF47C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rtlCol="0"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47816" y="601200"/>
            <a:ext cx="11292840" cy="4204800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740823" y="5262296"/>
            <a:ext cx="5869987" cy="689515"/>
          </a:xfrm>
        </p:spPr>
        <p:txBody>
          <a:bodyPr rtlCol="0"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6D4024D-709A-489C-A1E0-404FC4EC40E9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81192" y="5260127"/>
            <a:ext cx="11029617" cy="598671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FEA7D9-67F6-4FDA-9663-2C4F43E353A1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BFDA4C-4741-4614-8CF1-6BBCA681C2EE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774923" y="675726"/>
            <a:ext cx="7896279" cy="5183073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663A167-FB84-446A-9868-9338781AA304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4B4B326D-8F15-4B53-B18E-44A3026066F3}" type="datetime1">
              <a:rPr lang="en-GB" noProof="0" smtClean="0"/>
              <a:t>15/12/2025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220" y="4827594"/>
            <a:ext cx="11440480" cy="895244"/>
          </a:xfrm>
        </p:spPr>
        <p:txBody>
          <a:bodyPr rtlCol="0">
            <a:no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ACCB6000 – Computer Networks and Cyber Security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292" y="5742652"/>
            <a:ext cx="10993546" cy="484822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>
                <a:solidFill>
                  <a:srgbClr val="7CEBFF"/>
                </a:solidFill>
              </a:rPr>
              <a:t>Gabriel Munteanu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DEB089-F7BA-B307-DA48-F777EACB9BD3}"/>
              </a:ext>
            </a:extLst>
          </p:cNvPr>
          <p:cNvSpPr txBox="1"/>
          <p:nvPr/>
        </p:nvSpPr>
        <p:spPr>
          <a:xfrm>
            <a:off x="1885390" y="692573"/>
            <a:ext cx="84212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kern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endParaRPr lang="en-GB" sz="4000" dirty="0">
              <a:solidFill>
                <a:schemeClr val="bg1"/>
              </a:solidFill>
            </a:endParaRPr>
          </a:p>
        </p:txBody>
      </p:sp>
      <p:pic>
        <p:nvPicPr>
          <p:cNvPr id="6" name="Picture 5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38948E43-FE88-6CD0-29F1-85AFB5D7FA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4714" y="1540835"/>
            <a:ext cx="2408702" cy="2673349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rnd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FDA9692-ECDC-4B59-86B2-8C90FDE1A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12"/>
            <a:ext cx="12192000" cy="63212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2C05506-42A1-49C0-9D87-081CCD902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40558-A365-4CCE-92FA-5A48CD98F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518205"/>
            <a:ext cx="11029616" cy="465152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rgbClr val="FFFEFF"/>
                </a:solidFill>
              </a:rPr>
              <a:t>Introduction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C7E0A0-0E0C-B446-B4B3-87DCA3E4F300}"/>
              </a:ext>
            </a:extLst>
          </p:cNvPr>
          <p:cNvSpPr txBox="1"/>
          <p:nvPr/>
        </p:nvSpPr>
        <p:spPr>
          <a:xfrm>
            <a:off x="3045910" y="457199"/>
            <a:ext cx="60946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What was the assignment about 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017187-214D-DA44-87F5-008D2699E146}"/>
              </a:ext>
            </a:extLst>
          </p:cNvPr>
          <p:cNvSpPr txBox="1"/>
          <p:nvPr/>
        </p:nvSpPr>
        <p:spPr>
          <a:xfrm>
            <a:off x="581192" y="1274752"/>
            <a:ext cx="11029616" cy="37830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• Confirmed all VMs were running and correctly addressed (Swansea + London)</a:t>
            </a:r>
          </a:p>
          <a:p>
            <a:pPr>
              <a:lnSpc>
                <a:spcPct val="150000"/>
              </a:lnSpc>
            </a:pPr>
            <a:r>
              <a:rPr lang="en-GB" dirty="0"/>
              <a:t>• Proved connectivity using required ping tests (S-DC, L-CD, Kali)</a:t>
            </a:r>
          </a:p>
          <a:p>
            <a:pPr>
              <a:lnSpc>
                <a:spcPct val="150000"/>
              </a:lnSpc>
            </a:pPr>
            <a:r>
              <a:rPr lang="en-GB" dirty="0"/>
              <a:t>• Built a scoped target list and ran Nmap scans:</a:t>
            </a:r>
          </a:p>
          <a:p>
            <a:pPr>
              <a:lnSpc>
                <a:spcPct val="150000"/>
              </a:lnSpc>
            </a:pPr>
            <a:r>
              <a:rPr lang="en-GB" dirty="0"/>
              <a:t>  - Host discovery (-</a:t>
            </a:r>
            <a:r>
              <a:rPr lang="en-GB" dirty="0" err="1"/>
              <a:t>sn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  - Full TCP port scan (-p-)</a:t>
            </a:r>
          </a:p>
          <a:p>
            <a:pPr>
              <a:lnSpc>
                <a:spcPct val="150000"/>
              </a:lnSpc>
            </a:pPr>
            <a:r>
              <a:rPr lang="en-GB" dirty="0"/>
              <a:t>  - Service/version detection (-</a:t>
            </a:r>
            <a:r>
              <a:rPr lang="en-GB" dirty="0" err="1"/>
              <a:t>sV</a:t>
            </a:r>
            <a:r>
              <a:rPr lang="en-GB" dirty="0"/>
              <a:t>) + OS guess (-O)</a:t>
            </a:r>
          </a:p>
          <a:p>
            <a:pPr>
              <a:lnSpc>
                <a:spcPct val="150000"/>
              </a:lnSpc>
            </a:pPr>
            <a:r>
              <a:rPr lang="en-GB" dirty="0"/>
              <a:t>  - Vulnerability scripts (--script vuln)</a:t>
            </a:r>
          </a:p>
          <a:p>
            <a:pPr>
              <a:lnSpc>
                <a:spcPct val="150000"/>
              </a:lnSpc>
            </a:pPr>
            <a:r>
              <a:rPr lang="en-GB" dirty="0"/>
              <a:t>  - SMB-specific checks for Windows hosts</a:t>
            </a:r>
          </a:p>
          <a:p>
            <a:pPr>
              <a:lnSpc>
                <a:spcPct val="150000"/>
              </a:lnSpc>
            </a:pPr>
            <a:r>
              <a:rPr lang="en-GB" dirty="0"/>
              <a:t>• Converted key outputs into a readable report and captured screenshots as evidence</a:t>
            </a:r>
          </a:p>
        </p:txBody>
      </p:sp>
    </p:spTree>
    <p:extLst>
      <p:ext uri="{BB962C8B-B14F-4D97-AF65-F5344CB8AC3E}">
        <p14:creationId xmlns:p14="http://schemas.microsoft.com/office/powerpoint/2010/main" val="1703342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01" y="914399"/>
            <a:ext cx="4754132" cy="541197"/>
          </a:xfrm>
        </p:spPr>
        <p:txBody>
          <a:bodyPr rtlCol="0"/>
          <a:lstStyle/>
          <a:p>
            <a:pPr rtl="0"/>
            <a:r>
              <a:rPr lang="en-GB" dirty="0"/>
              <a:t>Ip config, ping and Kali</a:t>
            </a:r>
          </a:p>
        </p:txBody>
      </p:sp>
      <p:pic>
        <p:nvPicPr>
          <p:cNvPr id="5" name="Content Placeholder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A9288853-4D57-1A4E-589E-60B09835945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91067" y="1962576"/>
            <a:ext cx="3680874" cy="229982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BBE43D6-8992-2894-CE7A-21CA20FD1D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067" y="4412702"/>
            <a:ext cx="3768338" cy="2354128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1E263DE-1EE3-341E-574B-7E73185319AE}"/>
              </a:ext>
            </a:extLst>
          </p:cNvPr>
          <p:cNvGrpSpPr/>
          <p:nvPr/>
        </p:nvGrpSpPr>
        <p:grpSpPr>
          <a:xfrm>
            <a:off x="5588588" y="2179236"/>
            <a:ext cx="6112345" cy="1875371"/>
            <a:chOff x="496568" y="356393"/>
            <a:chExt cx="6310391" cy="712787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D718890-FE27-49AC-5C38-9325E0430565}"/>
                </a:ext>
              </a:extLst>
            </p:cNvPr>
            <p:cNvSpPr txBox="1"/>
            <p:nvPr/>
          </p:nvSpPr>
          <p:spPr>
            <a:xfrm>
              <a:off x="496568" y="356393"/>
              <a:ext cx="6310391" cy="71278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5775" tIns="88900" rIns="88900" bIns="88900" numCol="1" spcCol="1270" rtlCol="0" anchor="ctr" anchorCtr="0">
              <a:noAutofit/>
            </a:bodyPr>
            <a:lstStyle/>
            <a:p>
              <a:pPr marL="0" lvl="0" indent="0" algn="l" defTabSz="1555750" rtl="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500" kern="1200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AE4E3A1-CDEF-99D1-87BB-EFB87E700657}"/>
                </a:ext>
              </a:extLst>
            </p:cNvPr>
            <p:cNvSpPr/>
            <p:nvPr/>
          </p:nvSpPr>
          <p:spPr>
            <a:xfrm>
              <a:off x="496568" y="356393"/>
              <a:ext cx="6310391" cy="712787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B077287D-EF1A-6E36-6F28-96187D7D221F}"/>
              </a:ext>
            </a:extLst>
          </p:cNvPr>
          <p:cNvSpPr txBox="1"/>
          <p:nvPr/>
        </p:nvSpPr>
        <p:spPr>
          <a:xfrm>
            <a:off x="5804305" y="2235327"/>
            <a:ext cx="38941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Confirming that all machines are setup.</a:t>
            </a:r>
          </a:p>
          <a:p>
            <a:r>
              <a:rPr lang="en-GB" dirty="0"/>
              <a:t>- S-DC1 			192.168.1.1</a:t>
            </a:r>
          </a:p>
          <a:p>
            <a:r>
              <a:rPr lang="en-GB" dirty="0"/>
              <a:t>- ClientS1 		192.168.1.10</a:t>
            </a:r>
          </a:p>
          <a:p>
            <a:r>
              <a:rPr lang="en-GB" dirty="0"/>
              <a:t>- L-CD 			192.168.2.1</a:t>
            </a:r>
          </a:p>
          <a:p>
            <a:r>
              <a:rPr lang="en-GB" dirty="0"/>
              <a:t>- LINUX DEBIAN 	192.168.2.10</a:t>
            </a:r>
          </a:p>
          <a:p>
            <a:r>
              <a:rPr lang="en-GB" dirty="0"/>
              <a:t>And confirming connectivity via ping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BD9B7BE-D47F-6638-8195-04F5C77DFFE7}"/>
              </a:ext>
            </a:extLst>
          </p:cNvPr>
          <p:cNvGrpSpPr/>
          <p:nvPr/>
        </p:nvGrpSpPr>
        <p:grpSpPr>
          <a:xfrm>
            <a:off x="5588588" y="4652081"/>
            <a:ext cx="6112345" cy="1875371"/>
            <a:chOff x="496568" y="356393"/>
            <a:chExt cx="6310391" cy="712787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0A76E69-9461-AF7A-7168-97AF722C62C4}"/>
                </a:ext>
              </a:extLst>
            </p:cNvPr>
            <p:cNvSpPr txBox="1"/>
            <p:nvPr/>
          </p:nvSpPr>
          <p:spPr>
            <a:xfrm>
              <a:off x="496568" y="356393"/>
              <a:ext cx="6310391" cy="71278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5775" tIns="88900" rIns="88900" bIns="88900" numCol="1" spcCol="1270" rtlCol="0" anchor="ctr" anchorCtr="0">
              <a:noAutofit/>
            </a:bodyPr>
            <a:lstStyle/>
            <a:p>
              <a:pPr marL="0" lvl="0" indent="0" algn="l" defTabSz="1555750" rtl="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500" kern="1200" noProof="0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68C9137-05F1-DE35-81DD-9E6F25E514EE}"/>
                </a:ext>
              </a:extLst>
            </p:cNvPr>
            <p:cNvSpPr/>
            <p:nvPr/>
          </p:nvSpPr>
          <p:spPr>
            <a:xfrm>
              <a:off x="496568" y="356393"/>
              <a:ext cx="6310391" cy="712787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84CBDC50-2B86-BEFD-6F97-3E2CC995DB62}"/>
              </a:ext>
            </a:extLst>
          </p:cNvPr>
          <p:cNvSpPr txBox="1"/>
          <p:nvPr/>
        </p:nvSpPr>
        <p:spPr>
          <a:xfrm>
            <a:off x="5804305" y="5128101"/>
            <a:ext cx="60946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Kali Linux was used as the security testing machine.</a:t>
            </a:r>
          </a:p>
          <a:p>
            <a:r>
              <a:rPr lang="en-GB" dirty="0"/>
              <a:t>I have Verified Kali IP configuration (</a:t>
            </a:r>
            <a:r>
              <a:rPr lang="en-GB" dirty="0" err="1"/>
              <a:t>ip</a:t>
            </a:r>
            <a:r>
              <a:rPr lang="en-GB" dirty="0"/>
              <a:t> a)</a:t>
            </a:r>
          </a:p>
          <a:p>
            <a:r>
              <a:rPr lang="en-GB" dirty="0"/>
              <a:t>Made sure that the network devices align with requirements</a:t>
            </a:r>
          </a:p>
        </p:txBody>
      </p:sp>
    </p:spTree>
    <p:extLst>
      <p:ext uri="{BB962C8B-B14F-4D97-AF65-F5344CB8AC3E}">
        <p14:creationId xmlns:p14="http://schemas.microsoft.com/office/powerpoint/2010/main" val="497607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AE9D071-98CF-435C-BD2B-976514544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EA70616B-E344-4856-8DF9-707C262366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619FC33-16ED-4246-9596-BEFEB55E4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EA80E1-F99F-4009-837F-2F72F8A5D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230AF9A-4641-4BD8-9F95-9607CD304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03D4EC-9389-41B6-B88B-B6FDC8CD3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616EE-270D-4F4C-BA1F-2708D387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099" y="725251"/>
            <a:ext cx="7213600" cy="561158"/>
          </a:xfrm>
        </p:spPr>
        <p:txBody>
          <a:bodyPr rtlCol="0" anchor="ctr">
            <a:normAutofit/>
          </a:bodyPr>
          <a:lstStyle/>
          <a:p>
            <a:pPr algn="ctr"/>
            <a:r>
              <a:rPr lang="en-GB" sz="2400" dirty="0"/>
              <a:t>Information gathered from the network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EC62246-346C-C2C4-BB81-C625D4A4B60A}"/>
              </a:ext>
            </a:extLst>
          </p:cNvPr>
          <p:cNvGrpSpPr/>
          <p:nvPr/>
        </p:nvGrpSpPr>
        <p:grpSpPr>
          <a:xfrm>
            <a:off x="1350018" y="1393593"/>
            <a:ext cx="3968941" cy="2454262"/>
            <a:chOff x="810652" y="630000"/>
            <a:chExt cx="6156805" cy="125982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89C8C9-98D5-4682-C789-99C697674A61}"/>
                </a:ext>
              </a:extLst>
            </p:cNvPr>
            <p:cNvSpPr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ECBFCF7-8095-9E10-E1C6-C88ED26FE025}"/>
                </a:ext>
              </a:extLst>
            </p:cNvPr>
            <p:cNvSpPr txBox="1"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9985" tIns="160020" rIns="160020" bIns="160020" numCol="1" spcCol="1270" anchor="ctr" anchorCtr="0">
              <a:noAutofit/>
            </a:bodyPr>
            <a:lstStyle/>
            <a:p>
              <a:pPr marL="0" lvl="0" indent="0" algn="l" defTabSz="2800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6300" kern="1200"/>
            </a:p>
          </p:txBody>
        </p:sp>
      </p:grp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5AEA1D8B-BB7D-CA02-714C-9F75239D200E}"/>
              </a:ext>
            </a:extLst>
          </p:cNvPr>
          <p:cNvSpPr/>
          <p:nvPr/>
        </p:nvSpPr>
        <p:spPr>
          <a:xfrm>
            <a:off x="7285795" y="1532825"/>
            <a:ext cx="4660672" cy="3555642"/>
          </a:xfrm>
          <a:prstGeom prst="roundRect">
            <a:avLst>
              <a:gd name="adj" fmla="val 675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CC99E2C-3EC4-306F-0E8E-DB047DCF198F}"/>
              </a:ext>
            </a:extLst>
          </p:cNvPr>
          <p:cNvSpPr txBox="1"/>
          <p:nvPr/>
        </p:nvSpPr>
        <p:spPr>
          <a:xfrm>
            <a:off x="7349112" y="1810114"/>
            <a:ext cx="451268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Information gathered (attack surface mapping):</a:t>
            </a:r>
          </a:p>
          <a:p>
            <a:r>
              <a:rPr lang="en-GB" dirty="0">
                <a:solidFill>
                  <a:schemeClr val="bg1"/>
                </a:solidFill>
              </a:rPr>
              <a:t>• Ran full TCP scan to find exposed ports/services</a:t>
            </a:r>
          </a:p>
          <a:p>
            <a:r>
              <a:rPr lang="en-GB" dirty="0">
                <a:solidFill>
                  <a:schemeClr val="bg1"/>
                </a:solidFill>
              </a:rPr>
              <a:t>• Used service/version detection (-</a:t>
            </a:r>
            <a:r>
              <a:rPr lang="en-GB" dirty="0" err="1">
                <a:solidFill>
                  <a:schemeClr val="bg1"/>
                </a:solidFill>
              </a:rPr>
              <a:t>sV</a:t>
            </a:r>
            <a:r>
              <a:rPr lang="en-GB" dirty="0">
                <a:solidFill>
                  <a:schemeClr val="bg1"/>
                </a:solidFill>
              </a:rPr>
              <a:t>) and OS guess (-O)</a:t>
            </a:r>
          </a:p>
          <a:p>
            <a:r>
              <a:rPr lang="en-GB" dirty="0">
                <a:solidFill>
                  <a:schemeClr val="bg1"/>
                </a:solidFill>
              </a:rPr>
              <a:t>Key observation:</a:t>
            </a:r>
          </a:p>
          <a:p>
            <a:r>
              <a:rPr lang="en-GB" dirty="0">
                <a:solidFill>
                  <a:schemeClr val="bg1"/>
                </a:solidFill>
              </a:rPr>
              <a:t>• S-DC shows a large exposed service surface (AD/DC services + SMB + web + management ports)</a:t>
            </a:r>
          </a:p>
          <a:p>
            <a:r>
              <a:rPr lang="en-GB" dirty="0">
                <a:solidFill>
                  <a:schemeClr val="bg1"/>
                </a:solidFill>
              </a:rPr>
              <a:t>This helps focus vulnerability checks on the services that are actually reachable.</a:t>
            </a:r>
          </a:p>
        </p:txBody>
      </p:sp>
      <p:pic>
        <p:nvPicPr>
          <p:cNvPr id="30" name="Picture 2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6C72265-F919-09F1-20D9-DBF45712B1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1640" y="1456842"/>
            <a:ext cx="3725695" cy="2327763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BE98F16A-308D-C25C-6445-20D001EF164D}"/>
              </a:ext>
            </a:extLst>
          </p:cNvPr>
          <p:cNvGrpSpPr/>
          <p:nvPr/>
        </p:nvGrpSpPr>
        <p:grpSpPr>
          <a:xfrm>
            <a:off x="3028118" y="3457370"/>
            <a:ext cx="3968941" cy="2454262"/>
            <a:chOff x="810652" y="630000"/>
            <a:chExt cx="6156805" cy="125982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A38925E-3A3A-64D1-04FD-FB660138C0B6}"/>
                </a:ext>
              </a:extLst>
            </p:cNvPr>
            <p:cNvSpPr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722C6475-6052-CE86-D636-0BDD91450CBD}"/>
                </a:ext>
              </a:extLst>
            </p:cNvPr>
            <p:cNvSpPr txBox="1"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9985" tIns="160020" rIns="160020" bIns="160020" numCol="1" spcCol="1270" anchor="ctr" anchorCtr="0">
              <a:noAutofit/>
            </a:bodyPr>
            <a:lstStyle/>
            <a:p>
              <a:pPr marL="0" lvl="0" indent="0" algn="l" defTabSz="2800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6300" kern="1200"/>
            </a:p>
          </p:txBody>
        </p:sp>
      </p:grpSp>
      <p:pic>
        <p:nvPicPr>
          <p:cNvPr id="29" name="Picture 28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E2F80912-A0A8-25DD-A04F-FCC16C30CD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9741" y="3521491"/>
            <a:ext cx="3725693" cy="232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32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64F81A-6C83-D182-AB2A-9D3943FD5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90A94-6CA9-1EE6-1A22-6F8F04D29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01" y="914399"/>
            <a:ext cx="4754132" cy="541197"/>
          </a:xfrm>
        </p:spPr>
        <p:txBody>
          <a:bodyPr rtlCol="0"/>
          <a:lstStyle/>
          <a:p>
            <a:pPr rtl="0"/>
            <a:r>
              <a:rPr lang="en-GB" dirty="0"/>
              <a:t>Vulnerabilities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F6536D6-DD47-9631-F173-DE83DFC27BAD}"/>
              </a:ext>
            </a:extLst>
          </p:cNvPr>
          <p:cNvGrpSpPr/>
          <p:nvPr/>
        </p:nvGrpSpPr>
        <p:grpSpPr>
          <a:xfrm>
            <a:off x="5130800" y="2424769"/>
            <a:ext cx="6483111" cy="3561166"/>
            <a:chOff x="496568" y="356393"/>
            <a:chExt cx="6310391" cy="712787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F625FC7-2A47-4DF7-DA6B-82EC2059F37B}"/>
                </a:ext>
              </a:extLst>
            </p:cNvPr>
            <p:cNvSpPr txBox="1"/>
            <p:nvPr/>
          </p:nvSpPr>
          <p:spPr>
            <a:xfrm>
              <a:off x="496568" y="356393"/>
              <a:ext cx="6310391" cy="71278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65775" tIns="88900" rIns="88900" bIns="88900" numCol="1" spcCol="1270" rtlCol="0" anchor="ctr" anchorCtr="0">
              <a:noAutofit/>
            </a:bodyPr>
            <a:lstStyle/>
            <a:p>
              <a:pPr marL="0" lvl="0" indent="0" algn="l" defTabSz="1555750" rtl="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500" kern="1200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56C7343-470C-5DE9-C248-110D6DDDCEF6}"/>
                </a:ext>
              </a:extLst>
            </p:cNvPr>
            <p:cNvSpPr/>
            <p:nvPr/>
          </p:nvSpPr>
          <p:spPr>
            <a:xfrm>
              <a:off x="496568" y="356393"/>
              <a:ext cx="6310391" cy="712787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E3BE920-2960-82B2-8663-56F96ED6E4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067" y="1852645"/>
            <a:ext cx="4047066" cy="2528551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A86DB13-6854-B41B-86B3-77BC795DB0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267" y="3859245"/>
            <a:ext cx="4047066" cy="25285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6A9CDA-09FA-E0BD-75B2-1BE9476D2702}"/>
              </a:ext>
            </a:extLst>
          </p:cNvPr>
          <p:cNvSpPr txBox="1"/>
          <p:nvPr/>
        </p:nvSpPr>
        <p:spPr>
          <a:xfrm>
            <a:off x="5430188" y="2497192"/>
            <a:ext cx="588433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/>
              <a:t>High (2)</a:t>
            </a:r>
          </a:p>
          <a:p>
            <a:r>
              <a:rPr lang="en-GB" sz="1200" b="1" dirty="0"/>
              <a:t>H1:</a:t>
            </a:r>
            <a:r>
              <a:rPr lang="en-GB" sz="1200" dirty="0"/>
              <a:t> The Domain Controller </a:t>
            </a:r>
            <a:r>
              <a:rPr lang="en-GB" sz="1200" b="1" dirty="0"/>
              <a:t>S-DC</a:t>
            </a:r>
            <a:r>
              <a:rPr lang="en-GB" sz="1200" dirty="0"/>
              <a:t> appears </a:t>
            </a:r>
            <a:r>
              <a:rPr lang="en-GB" sz="1200" b="1" dirty="0"/>
              <a:t>likely vulnerable to MS08-067 (CVE-2008-4250)</a:t>
            </a:r>
            <a:r>
              <a:rPr lang="en-GB" sz="1200" dirty="0"/>
              <a:t> based on SMB/Nmap script results.</a:t>
            </a:r>
          </a:p>
          <a:p>
            <a:r>
              <a:rPr lang="en-GB" sz="1200" b="1" dirty="0"/>
              <a:t>H2:</a:t>
            </a:r>
            <a:r>
              <a:rPr lang="en-GB" sz="1200" dirty="0"/>
              <a:t> This is </a:t>
            </a:r>
            <a:r>
              <a:rPr lang="en-GB" sz="1200" b="1" dirty="0"/>
              <a:t>high risk</a:t>
            </a:r>
            <a:r>
              <a:rPr lang="en-GB" sz="1200" dirty="0"/>
              <a:t> because </a:t>
            </a:r>
            <a:r>
              <a:rPr lang="en-GB" sz="1200" b="1" dirty="0"/>
              <a:t>S-DC is a Domain Controller</a:t>
            </a:r>
            <a:r>
              <a:rPr lang="en-GB" sz="1200" dirty="0"/>
              <a:t> — if it’s compromised, the attacker could impact </a:t>
            </a:r>
            <a:r>
              <a:rPr lang="en-GB" sz="1200" b="1" dirty="0"/>
              <a:t>the entire domain</a:t>
            </a:r>
            <a:r>
              <a:rPr lang="en-GB" sz="1200" dirty="0"/>
              <a:t> (users, policies, and other systems).</a:t>
            </a:r>
          </a:p>
          <a:p>
            <a:endParaRPr lang="en-GB" sz="1200" b="1" dirty="0"/>
          </a:p>
          <a:p>
            <a:r>
              <a:rPr lang="en-GB" sz="1200" b="1" dirty="0"/>
              <a:t>Medium (2)</a:t>
            </a:r>
          </a:p>
          <a:p>
            <a:r>
              <a:rPr lang="en-GB" sz="1200" b="1" dirty="0"/>
              <a:t>M1:</a:t>
            </a:r>
            <a:r>
              <a:rPr lang="en-GB" sz="1200" dirty="0"/>
              <a:t> </a:t>
            </a:r>
            <a:r>
              <a:rPr lang="en-GB" sz="1200" b="1" dirty="0"/>
              <a:t>S-DC exposes many services/ports</a:t>
            </a:r>
            <a:r>
              <a:rPr lang="en-GB" sz="1200" dirty="0"/>
              <a:t>, which increases the number of possible attack paths (“more doors to try”).</a:t>
            </a:r>
          </a:p>
          <a:p>
            <a:r>
              <a:rPr lang="en-GB" sz="1200" b="1" dirty="0"/>
              <a:t>M2:</a:t>
            </a:r>
            <a:r>
              <a:rPr lang="en-GB" sz="1200" dirty="0"/>
              <a:t> </a:t>
            </a:r>
            <a:r>
              <a:rPr lang="en-GB" sz="1200" b="1" dirty="0"/>
              <a:t>SMB signing is not enforced consistently</a:t>
            </a:r>
            <a:r>
              <a:rPr lang="en-GB" sz="1200" dirty="0"/>
              <a:t> — on </a:t>
            </a:r>
            <a:r>
              <a:rPr lang="en-GB" sz="1200" b="1" dirty="0"/>
              <a:t>ClientS1</a:t>
            </a:r>
            <a:r>
              <a:rPr lang="en-GB" sz="1200" dirty="0"/>
              <a:t> it is enabled but </a:t>
            </a:r>
            <a:r>
              <a:rPr lang="en-GB" sz="1200" b="1" dirty="0"/>
              <a:t>not required</a:t>
            </a:r>
            <a:r>
              <a:rPr lang="en-GB" sz="1200" dirty="0"/>
              <a:t>, meaning some SMB traffic may not be protected against tampering in certain scenarios.</a:t>
            </a:r>
          </a:p>
          <a:p>
            <a:endParaRPr lang="en-GB" sz="1200" b="1" dirty="0"/>
          </a:p>
          <a:p>
            <a:r>
              <a:rPr lang="en-GB" sz="1200" b="1" dirty="0"/>
              <a:t>Low (2)</a:t>
            </a:r>
          </a:p>
          <a:p>
            <a:r>
              <a:rPr lang="en-GB" sz="1200" b="1" dirty="0"/>
              <a:t>L1:</a:t>
            </a:r>
            <a:r>
              <a:rPr lang="en-GB" sz="1200" dirty="0"/>
              <a:t> Some services reveal </a:t>
            </a:r>
            <a:r>
              <a:rPr lang="en-GB" sz="1200" b="1" dirty="0"/>
              <a:t>version/product details</a:t>
            </a:r>
            <a:r>
              <a:rPr lang="en-GB" sz="1200" dirty="0"/>
              <a:t> (e.g., IIS fingerprints), which helps attackers plan targeted attacks.</a:t>
            </a:r>
          </a:p>
          <a:p>
            <a:r>
              <a:rPr lang="en-GB" sz="1200" b="1" dirty="0"/>
              <a:t>L2:</a:t>
            </a:r>
            <a:r>
              <a:rPr lang="en-GB" sz="1200" dirty="0"/>
              <a:t> A few Nmap scripts </a:t>
            </a:r>
            <a:r>
              <a:rPr lang="en-GB" sz="1200" b="1" dirty="0"/>
              <a:t>failed or didn’t run fully</a:t>
            </a:r>
            <a:r>
              <a:rPr lang="en-GB" sz="1200" dirty="0"/>
              <a:t>, so the scan may have </a:t>
            </a:r>
            <a:r>
              <a:rPr lang="en-GB" sz="1200" b="1" dirty="0"/>
              <a:t>missed some issues</a:t>
            </a:r>
            <a:r>
              <a:rPr lang="en-GB" sz="1200" dirty="0"/>
              <a:t> (results are good evidence, but not complete coverage).</a:t>
            </a:r>
          </a:p>
        </p:txBody>
      </p:sp>
    </p:spTree>
    <p:extLst>
      <p:ext uri="{BB962C8B-B14F-4D97-AF65-F5344CB8AC3E}">
        <p14:creationId xmlns:p14="http://schemas.microsoft.com/office/powerpoint/2010/main" val="3713667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EFABB1-BA37-53A5-DCF1-B6472047E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A3DCFE6-1A5B-B3D4-CF8A-8315BA8D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A08F4419-CC3A-F110-6612-2C4CBAA452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4BF8399-C505-3607-D297-7C6100F9C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028EAB-52EF-EE9B-3012-20852923A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1657CFE-CEE6-6496-2126-429A2027A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28873F3-921A-5FE9-63AC-6300CD2A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6E7FA2-6408-594F-C050-402911FF1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099" y="725251"/>
            <a:ext cx="7213600" cy="561158"/>
          </a:xfrm>
        </p:spPr>
        <p:txBody>
          <a:bodyPr rtlCol="0" anchor="ctr">
            <a:normAutofit/>
          </a:bodyPr>
          <a:lstStyle/>
          <a:p>
            <a:pPr algn="ctr"/>
            <a:r>
              <a:rPr lang="en-GB" sz="2400" dirty="0"/>
              <a:t>Key Attack Steps and Potential Damage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8AF8C23-445D-2CC8-BB1E-59EB2ECFD9AC}"/>
              </a:ext>
            </a:extLst>
          </p:cNvPr>
          <p:cNvGrpSpPr/>
          <p:nvPr/>
        </p:nvGrpSpPr>
        <p:grpSpPr>
          <a:xfrm>
            <a:off x="990313" y="1955173"/>
            <a:ext cx="6302149" cy="1165431"/>
            <a:chOff x="810652" y="630000"/>
            <a:chExt cx="6156805" cy="125982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2CFF2C-DE99-0660-7199-BDD8BA415D34}"/>
                </a:ext>
              </a:extLst>
            </p:cNvPr>
            <p:cNvSpPr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DDBCADA-059B-C75E-8E36-F8ADE727C435}"/>
                </a:ext>
              </a:extLst>
            </p:cNvPr>
            <p:cNvSpPr txBox="1"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9985" tIns="160020" rIns="160020" bIns="160020" numCol="1" spcCol="1270" anchor="ctr" anchorCtr="0">
              <a:noAutofit/>
            </a:bodyPr>
            <a:lstStyle/>
            <a:p>
              <a:pPr marL="0" lvl="0" indent="0" algn="l" defTabSz="2800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6300" kern="120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96AB8C6-CFE7-BF5E-C696-27A566A0B3AD}"/>
              </a:ext>
            </a:extLst>
          </p:cNvPr>
          <p:cNvSpPr txBox="1"/>
          <p:nvPr/>
        </p:nvSpPr>
        <p:spPr>
          <a:xfrm>
            <a:off x="1159964" y="221472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• The main attack path would target SMB on S-DC, based on the vulnerability indication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4A28A78-C6C8-3C5F-ADE4-69E16677D86B}"/>
              </a:ext>
            </a:extLst>
          </p:cNvPr>
          <p:cNvGrpSpPr/>
          <p:nvPr/>
        </p:nvGrpSpPr>
        <p:grpSpPr>
          <a:xfrm>
            <a:off x="990312" y="3305391"/>
            <a:ext cx="6302149" cy="2104809"/>
            <a:chOff x="810652" y="630000"/>
            <a:chExt cx="6156805" cy="125982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BBC7903-1EC6-7DDC-0949-482FF952A534}"/>
                </a:ext>
              </a:extLst>
            </p:cNvPr>
            <p:cNvSpPr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94D1B0D-DE63-AC90-DF19-680F96BEF12E}"/>
                </a:ext>
              </a:extLst>
            </p:cNvPr>
            <p:cNvSpPr txBox="1"/>
            <p:nvPr/>
          </p:nvSpPr>
          <p:spPr>
            <a:xfrm>
              <a:off x="810652" y="630000"/>
              <a:ext cx="6156805" cy="12598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9985" tIns="160020" rIns="160020" bIns="160020" numCol="1" spcCol="1270" anchor="ctr" anchorCtr="0">
              <a:noAutofit/>
            </a:bodyPr>
            <a:lstStyle/>
            <a:p>
              <a:pPr marL="0" lvl="0" indent="0" algn="l" defTabSz="2800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6300" kern="120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C966EFA-AF04-50D2-19BD-B4C2E801377A}"/>
              </a:ext>
            </a:extLst>
          </p:cNvPr>
          <p:cNvSpPr txBox="1"/>
          <p:nvPr/>
        </p:nvSpPr>
        <p:spPr>
          <a:xfrm>
            <a:off x="1159964" y="3619131"/>
            <a:ext cx="616373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• If exploited successfully, risk includes:</a:t>
            </a:r>
          </a:p>
          <a:p>
            <a:r>
              <a:rPr lang="en-GB" dirty="0"/>
              <a:t>  - Remote code execution</a:t>
            </a:r>
          </a:p>
          <a:p>
            <a:r>
              <a:rPr lang="en-GB" dirty="0"/>
              <a:t>  - Privilege escalation and credential compromise</a:t>
            </a:r>
          </a:p>
          <a:p>
            <a:r>
              <a:rPr lang="en-GB" dirty="0"/>
              <a:t>  - Lateral movement across Swansea/London hosts</a:t>
            </a:r>
          </a:p>
          <a:p>
            <a:r>
              <a:rPr lang="en-GB" dirty="0"/>
              <a:t>  - Potential full domain compromise (high business impact)</a:t>
            </a:r>
          </a:p>
        </p:txBody>
      </p:sp>
    </p:spTree>
    <p:extLst>
      <p:ext uri="{BB962C8B-B14F-4D97-AF65-F5344CB8AC3E}">
        <p14:creationId xmlns:p14="http://schemas.microsoft.com/office/powerpoint/2010/main" val="2163275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297DD9-F4F4-9671-C89C-7202FB232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0A6CD9A-4D04-E5CB-B994-CB10BB4E9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12"/>
            <a:ext cx="12192000" cy="63212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28FE546-1397-8A53-F868-EAC69CA18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9DB66D-3793-2ED7-05BC-FF6E74F205BD}"/>
              </a:ext>
            </a:extLst>
          </p:cNvPr>
          <p:cNvSpPr txBox="1"/>
          <p:nvPr/>
        </p:nvSpPr>
        <p:spPr>
          <a:xfrm>
            <a:off x="578439" y="1034778"/>
            <a:ext cx="11029616" cy="3609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Security measures (mitigation plan + verification):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Priority fixes: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• Patch/mitigate SMB risks on S-DC (treat MS08-067 indication as urgent)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• Reduce exposed services on S-DC (disable or firewall non-essential ports/services)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• Standardise SMB hardening (signing, remove legacy SMB if possible)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• Review IIS/web configuration and reduce information disclosure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How we verify: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• Re-run Nmap scans after changes to confirm reduced attack surface and improved SMB results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• If available, export a Nessus/OpenVAS report for a formal automated scanner report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0632F73-04B6-FFFC-C682-ACEB4945E7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8105" y="5538818"/>
            <a:ext cx="11029950" cy="465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Security measures implemented / recommended</a:t>
            </a:r>
          </a:p>
        </p:txBody>
      </p:sp>
    </p:spTree>
    <p:extLst>
      <p:ext uri="{BB962C8B-B14F-4D97-AF65-F5344CB8AC3E}">
        <p14:creationId xmlns:p14="http://schemas.microsoft.com/office/powerpoint/2010/main" val="3733053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>
                <a:solidFill>
                  <a:schemeClr val="bg2"/>
                </a:solidFill>
              </a:rPr>
              <a:t>Gabriel Munteanu</a:t>
            </a:r>
          </a:p>
          <a:p>
            <a:pPr rtl="0"/>
            <a:endParaRPr lang="en-GB" dirty="0">
              <a:solidFill>
                <a:schemeClr val="bg2"/>
              </a:solidFill>
            </a:endParaRPr>
          </a:p>
          <a:p>
            <a:pPr rtl="0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209668_TF56390039_Win32" id="{9B435FBB-37EF-4CC2-A2AA-2D5176A76904}" vid="{B037E65D-0BE2-4226-856A-90D3BD06C5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 design</Template>
  <TotalTime>0</TotalTime>
  <Words>620</Words>
  <Application>Microsoft Office PowerPoint</Application>
  <PresentationFormat>Widescreen</PresentationFormat>
  <Paragraphs>72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Gill Sans MT</vt:lpstr>
      <vt:lpstr>Wingdings 2</vt:lpstr>
      <vt:lpstr>Dividend</vt:lpstr>
      <vt:lpstr>ACCB6000 – Computer Networks and Cyber Security</vt:lpstr>
      <vt:lpstr>Introduction</vt:lpstr>
      <vt:lpstr>Ip config, ping and Kali</vt:lpstr>
      <vt:lpstr>Information gathered from the network</vt:lpstr>
      <vt:lpstr>Vulnerabilities</vt:lpstr>
      <vt:lpstr>Key Attack Steps and Potential Damage</vt:lpstr>
      <vt:lpstr>Security measures implemented / recommended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 Munteanu (2318069)</dc:creator>
  <cp:lastModifiedBy>Gabriel Munteanu (2318069)</cp:lastModifiedBy>
  <cp:revision>3</cp:revision>
  <dcterms:created xsi:type="dcterms:W3CDTF">2025-12-15T13:57:23Z</dcterms:created>
  <dcterms:modified xsi:type="dcterms:W3CDTF">2025-12-15T23:33:00Z</dcterms:modified>
</cp:coreProperties>
</file>