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tags/tag8.xml" ContentType="application/vnd.openxmlformats-officedocument.presentationml.tags+xml"/>
  <Override PartName="/ppt/tags/tag9.xml" ContentType="application/vnd.openxmlformats-officedocument.presentationml.tags+xml"/>
  <Override PartName="/ppt/ink/ink4.xml" ContentType="application/inkml+xml"/>
  <Override PartName="/ppt/ink/ink5.xml" ContentType="application/inkml+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5"/>
  </p:notesMasterIdLst>
  <p:sldIdLst>
    <p:sldId id="382" r:id="rId2"/>
    <p:sldId id="258" r:id="rId3"/>
    <p:sldId id="259" r:id="rId4"/>
    <p:sldId id="260" r:id="rId5"/>
    <p:sldId id="386" r:id="rId6"/>
    <p:sldId id="261" r:id="rId7"/>
    <p:sldId id="263" r:id="rId8"/>
    <p:sldId id="385" r:id="rId9"/>
    <p:sldId id="264" r:id="rId10"/>
    <p:sldId id="265" r:id="rId11"/>
    <p:sldId id="266" r:id="rId12"/>
    <p:sldId id="267" r:id="rId13"/>
    <p:sldId id="268" r:id="rId14"/>
    <p:sldId id="269" r:id="rId15"/>
    <p:sldId id="270" r:id="rId16"/>
    <p:sldId id="271" r:id="rId17"/>
    <p:sldId id="287" r:id="rId18"/>
    <p:sldId id="288" r:id="rId19"/>
    <p:sldId id="289" r:id="rId20"/>
    <p:sldId id="273" r:id="rId21"/>
    <p:sldId id="274" r:id="rId22"/>
    <p:sldId id="275" r:id="rId23"/>
    <p:sldId id="272" r:id="rId24"/>
    <p:sldId id="276" r:id="rId25"/>
    <p:sldId id="277" r:id="rId26"/>
    <p:sldId id="278" r:id="rId27"/>
    <p:sldId id="280" r:id="rId28"/>
    <p:sldId id="282" r:id="rId29"/>
    <p:sldId id="281" r:id="rId30"/>
    <p:sldId id="283" r:id="rId31"/>
    <p:sldId id="284" r:id="rId32"/>
    <p:sldId id="285" r:id="rId33"/>
    <p:sldId id="28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929" autoAdjust="0"/>
    <p:restoredTop sz="94664" autoAdjust="0"/>
  </p:normalViewPr>
  <p:slideViewPr>
    <p:cSldViewPr>
      <p:cViewPr varScale="1">
        <p:scale>
          <a:sx n="86" d="100"/>
          <a:sy n="86" d="100"/>
        </p:scale>
        <p:origin x="60" y="516"/>
      </p:cViewPr>
      <p:guideLst>
        <p:guide orient="horz" pos="2160"/>
        <p:guide pos="2880"/>
      </p:guideLst>
    </p:cSldViewPr>
  </p:slideViewPr>
  <p:outlineViewPr>
    <p:cViewPr>
      <p:scale>
        <a:sx n="33" d="100"/>
        <a:sy n="33" d="100"/>
      </p:scale>
      <p:origin x="0" y="-1068"/>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4" d="100"/>
          <a:sy n="74" d="100"/>
        </p:scale>
        <p:origin x="123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2T11:36:15.425"/>
    </inkml:context>
    <inkml:brush xml:id="br0">
      <inkml:brushProperty name="width" value="0.4" units="cm"/>
      <inkml:brushProperty name="height" value="0.8"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2T11:43:40.92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21.618"/>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9:47.816"/>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24/05/2020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BD075C-D0CD-4F41-93C9-0B6DF6D55B16}" type="slidenum">
              <a:rPr lang="en-GB" smtClean="0"/>
              <a:pPr/>
              <a:t>8</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24/05/2020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24/05/2020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24/05/2020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24/05/2020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24/05/2020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24/05/2020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24/05/2020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24/05/2020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24/05/2020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notesSlide" Target="../notesSlides/notesSlide1.xml"/><Relationship Id="rId7"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customXml" Target="../ink/ink2.xml"/><Relationship Id="rId5" Type="http://schemas.openxmlformats.org/officeDocument/2006/relationships/image" Target="../media/image4.png"/><Relationship Id="rId4" Type="http://schemas.openxmlformats.org/officeDocument/2006/relationships/customXml" Target="../ink/ink1.xml"/><Relationship Id="rId9"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18" Type="http://schemas.openxmlformats.org/officeDocument/2006/relationships/image" Target="../media/image15.png"/><Relationship Id="rId3" Type="http://schemas.openxmlformats.org/officeDocument/2006/relationships/customXml" Target="../ink/ink4.xml"/><Relationship Id="rId2" Type="http://schemas.openxmlformats.org/officeDocument/2006/relationships/slideLayout" Target="../slideLayouts/slideLayout2.xml"/><Relationship Id="rId1" Type="http://schemas.openxmlformats.org/officeDocument/2006/relationships/tags" Target="../tags/tag9.xml"/><Relationship Id="rId5" Type="http://schemas.openxmlformats.org/officeDocument/2006/relationships/customXml" Target="../ink/ink5.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C079227-C572-4E04-BA75-C9BA9842FF9E}"/>
              </a:ext>
            </a:extLst>
          </p:cNvPr>
          <p:cNvSpPr/>
          <p:nvPr/>
        </p:nvSpPr>
        <p:spPr>
          <a:xfrm>
            <a:off x="827584" y="2492897"/>
            <a:ext cx="7704856" cy="1446550"/>
          </a:xfrm>
          <a:prstGeom prst="rect">
            <a:avLst/>
          </a:prstGeom>
        </p:spPr>
        <p:txBody>
          <a:bodyPr wrap="square">
            <a:spAutoFit/>
          </a:bodyPr>
          <a:lstStyle/>
          <a:p>
            <a:pPr algn="ctr"/>
            <a:r>
              <a:rPr lang="en-GB" sz="4400" dirty="0">
                <a:solidFill>
                  <a:schemeClr val="accent2"/>
                </a:solidFill>
              </a:rPr>
              <a:t>Financial Management for the </a:t>
            </a:r>
          </a:p>
          <a:p>
            <a:pPr algn="ctr"/>
            <a:r>
              <a:rPr lang="en-GB" sz="4400" dirty="0">
                <a:solidFill>
                  <a:schemeClr val="accent2"/>
                </a:solidFill>
              </a:rPr>
              <a:t>Hotel Industry</a:t>
            </a:r>
            <a:endParaRPr lang="en-GB" sz="4400" dirty="0"/>
          </a:p>
        </p:txBody>
      </p:sp>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683568" y="1988840"/>
            <a:ext cx="7772400" cy="2088232"/>
          </a:xfrm>
        </p:spPr>
        <p:txBody>
          <a:bodyPr/>
          <a:lstStyle/>
          <a:p>
            <a:r>
              <a:rPr lang="en-GB" dirty="0"/>
              <a:t>               </a:t>
            </a:r>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369368" y="4365104"/>
            <a:ext cx="6400800" cy="1752600"/>
          </a:xfrm>
        </p:spPr>
        <p:txBody>
          <a:bodyPr/>
          <a:lstStyle/>
          <a:p>
            <a:r>
              <a:rPr lang="en-GB" dirty="0">
                <a:solidFill>
                  <a:schemeClr val="bg1"/>
                </a:solidFill>
              </a:rPr>
              <a:t>Lecture 3 – Financial Performance Analysis 1</a:t>
            </a: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713" y="-99392"/>
            <a:ext cx="7055380" cy="1400530"/>
          </a:xfrm>
        </p:spPr>
        <p:txBody>
          <a:bodyPr/>
          <a:lstStyle/>
          <a:p>
            <a:pPr algn="ctr"/>
            <a:r>
              <a:rPr lang="en-GB" sz="3600" dirty="0"/>
              <a:t>Overview</a:t>
            </a:r>
          </a:p>
        </p:txBody>
      </p:sp>
      <p:sp>
        <p:nvSpPr>
          <p:cNvPr id="3" name="Content Placeholder 2"/>
          <p:cNvSpPr>
            <a:spLocks noGrp="1"/>
          </p:cNvSpPr>
          <p:nvPr>
            <p:ph idx="1"/>
          </p:nvPr>
        </p:nvSpPr>
        <p:spPr>
          <a:xfrm>
            <a:off x="491713" y="908720"/>
            <a:ext cx="8534016" cy="5259976"/>
          </a:xfrm>
        </p:spPr>
        <p:txBody>
          <a:bodyPr>
            <a:normAutofit fontScale="92500" lnSpcReduction="10000"/>
          </a:bodyPr>
          <a:lstStyle/>
          <a:p>
            <a:pPr marL="0" indent="0">
              <a:buNone/>
            </a:pPr>
            <a:r>
              <a:rPr lang="en-GB" dirty="0"/>
              <a:t> </a:t>
            </a:r>
          </a:p>
          <a:p>
            <a:r>
              <a:rPr lang="en-GB" sz="2600" dirty="0">
                <a:latin typeface="Times New Roman" panose="02020603050405020304" pitchFamily="18" charset="0"/>
                <a:cs typeface="Times New Roman" panose="02020603050405020304" pitchFamily="18" charset="0"/>
              </a:rPr>
              <a:t>The annual accounts of a business are a good guide to a company’s financial results. However, on their own they are limited in their ability to assess how a business has performed over the last year</a:t>
            </a:r>
          </a:p>
          <a:p>
            <a:pPr marL="0" indent="0">
              <a:buNone/>
            </a:pP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It is necessary to look beyond the figures by analysing the relationship between them. This is done by performing a series of calculations called </a:t>
            </a:r>
            <a:r>
              <a:rPr lang="en-GB" sz="2600" b="1" i="1" dirty="0">
                <a:latin typeface="Times New Roman" panose="02020603050405020304" pitchFamily="18" charset="0"/>
                <a:cs typeface="Times New Roman" panose="02020603050405020304" pitchFamily="18" charset="0"/>
              </a:rPr>
              <a:t>ratios</a:t>
            </a:r>
          </a:p>
          <a:p>
            <a:pPr marL="0" indent="0">
              <a:buNone/>
            </a:pPr>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These are also known as performance indicators and are a useful method of highlighting the strengths and weaknesses of a set of financial accounts. </a:t>
            </a:r>
          </a:p>
          <a:p>
            <a:endParaRPr lang="en-GB" dirty="0"/>
          </a:p>
        </p:txBody>
      </p:sp>
      <p:sp>
        <p:nvSpPr>
          <p:cNvPr id="4" name="Slide Number Placeholder 3">
            <a:extLst>
              <a:ext uri="{FF2B5EF4-FFF2-40B4-BE49-F238E27FC236}">
                <a16:creationId xmlns:a16="http://schemas.microsoft.com/office/drawing/2014/main" id="{DB7FBB15-328E-4CF3-A49C-41293CEB99BB}"/>
              </a:ext>
            </a:extLst>
          </p:cNvPr>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462820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6204"/>
            <a:ext cx="8229600" cy="1143000"/>
          </a:xfrm>
        </p:spPr>
        <p:txBody>
          <a:bodyPr>
            <a:normAutofit/>
          </a:bodyPr>
          <a:lstStyle/>
          <a:p>
            <a:pPr algn="ctr"/>
            <a:r>
              <a:rPr lang="en-GB" sz="3600" dirty="0"/>
              <a:t>What are ratios?</a:t>
            </a:r>
          </a:p>
        </p:txBody>
      </p:sp>
      <p:sp>
        <p:nvSpPr>
          <p:cNvPr id="3" name="Content Placeholder 2"/>
          <p:cNvSpPr>
            <a:spLocks noGrp="1"/>
          </p:cNvSpPr>
          <p:nvPr>
            <p:ph idx="1"/>
          </p:nvPr>
        </p:nvSpPr>
        <p:spPr>
          <a:xfrm>
            <a:off x="628650" y="1008204"/>
            <a:ext cx="7886700" cy="5263503"/>
          </a:xfrm>
        </p:spPr>
        <p:txBody>
          <a:bodyPr>
            <a:noAutofit/>
          </a:bodyPr>
          <a:lstStyle/>
          <a:p>
            <a:pPr lvl="0"/>
            <a:r>
              <a:rPr lang="en-US" sz="1800" dirty="0">
                <a:latin typeface="Times New Roman" panose="02020603050405020304" pitchFamily="18" charset="0"/>
                <a:cs typeface="Times New Roman" panose="02020603050405020304" pitchFamily="18" charset="0"/>
              </a:rPr>
              <a:t>Accounting ratios are merely a means of presenting the relationships between accounting figures. These relationships can be expressed in a variety of forms…</a:t>
            </a:r>
            <a:endParaRPr lang="en-GB" sz="18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As a percentage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As a monetary value [£ or p]</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As a number of times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As a number of days </a:t>
            </a:r>
          </a:p>
          <a:p>
            <a:pPr>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As a ratio [:1]</a:t>
            </a:r>
          </a:p>
          <a:p>
            <a:pPr marL="0" indent="0">
              <a:buNone/>
            </a:pPr>
            <a:endParaRPr lang="en-GB"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Ratios provide interested parties with a method of measuring the strengths and weaknesses of a company’s financial position. </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Ratios are however only of value if they are used as a basis of comparison either internally (with the company’s results in previous periods) or externally (with the results of other companies in similar industries.) </a:t>
            </a:r>
            <a:endParaRPr lang="en-GB" sz="18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sz="2400" dirty="0"/>
          </a:p>
        </p:txBody>
      </p:sp>
      <p:sp>
        <p:nvSpPr>
          <p:cNvPr id="4" name="Slide Number Placeholder 3">
            <a:extLst>
              <a:ext uri="{FF2B5EF4-FFF2-40B4-BE49-F238E27FC236}">
                <a16:creationId xmlns:a16="http://schemas.microsoft.com/office/drawing/2014/main" id="{151F52C8-0E23-4D8E-91DD-B9801B0805F8}"/>
              </a:ext>
            </a:extLst>
          </p:cNvPr>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3394579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420750"/>
            <a:ext cx="5585011" cy="380247"/>
          </a:xfrm>
        </p:spPr>
        <p:txBody>
          <a:bodyPr>
            <a:normAutofit fontScale="90000"/>
          </a:bodyPr>
          <a:lstStyle/>
          <a:p>
            <a:pPr algn="ctr"/>
            <a:r>
              <a:rPr lang="en-GB" sz="3600" dirty="0"/>
              <a:t>Types or groups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4</a:t>
            </a:fld>
            <a:endParaRPr lang="en-GB" dirty="0"/>
          </a:p>
        </p:txBody>
      </p:sp>
      <p:sp>
        <p:nvSpPr>
          <p:cNvPr id="1061" name="Rounded Rectangle 1060"/>
          <p:cNvSpPr/>
          <p:nvPr/>
        </p:nvSpPr>
        <p:spPr>
          <a:xfrm>
            <a:off x="760120" y="876784"/>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589146" y="876784"/>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691259" y="4067355"/>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696136" y="41178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78480" y="2521640"/>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a:off x="3492562" y="1543758"/>
            <a:ext cx="209658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p:cNvCxnSpPr>
          <p:nvPr/>
        </p:nvCxnSpPr>
        <p:spPr>
          <a:xfrm>
            <a:off x="3423701" y="4869160"/>
            <a:ext cx="227243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a:cxnSpLocks/>
            <a:stCxn id="1061" idx="2"/>
          </p:cNvCxnSpPr>
          <p:nvPr/>
        </p:nvCxnSpPr>
        <p:spPr>
          <a:xfrm flipH="1">
            <a:off x="2082501" y="2210732"/>
            <a:ext cx="43840" cy="186634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p:cNvCxnSpPr>
          <p:nvPr/>
        </p:nvCxnSpPr>
        <p:spPr>
          <a:xfrm>
            <a:off x="2097741" y="3323922"/>
            <a:ext cx="98073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349662"/>
            <a:ext cx="123533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44701" y="1543758"/>
            <a:ext cx="0" cy="977882"/>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44701" y="3855588"/>
            <a:ext cx="0" cy="10135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7BD13C5-F15E-495E-B85C-E9E745D2CD71}"/>
              </a:ext>
            </a:extLst>
          </p:cNvPr>
          <p:cNvCxnSpPr>
            <a:cxnSpLocks/>
          </p:cNvCxnSpPr>
          <p:nvPr/>
        </p:nvCxnSpPr>
        <p:spPr>
          <a:xfrm flipH="1">
            <a:off x="7002419" y="2251479"/>
            <a:ext cx="43840" cy="1866340"/>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1"/>
                                        </p:tgtEl>
                                        <p:attrNameLst>
                                          <p:attrName>style.visibility</p:attrName>
                                        </p:attrNameLst>
                                      </p:cBhvr>
                                      <p:to>
                                        <p:strVal val="visible"/>
                                      </p:to>
                                    </p:set>
                                    <p:anim calcmode="lin" valueType="num">
                                      <p:cBhvr additive="base">
                                        <p:cTn id="7" dur="500" fill="hold"/>
                                        <p:tgtEl>
                                          <p:spTgt spid="1061"/>
                                        </p:tgtEl>
                                        <p:attrNameLst>
                                          <p:attrName>ppt_x</p:attrName>
                                        </p:attrNameLst>
                                      </p:cBhvr>
                                      <p:tavLst>
                                        <p:tav tm="0">
                                          <p:val>
                                            <p:strVal val="0-#ppt_w/2"/>
                                          </p:val>
                                        </p:tav>
                                        <p:tav tm="100000">
                                          <p:val>
                                            <p:strVal val="#ppt_x"/>
                                          </p:val>
                                        </p:tav>
                                      </p:tavLst>
                                    </p:anim>
                                    <p:anim calcmode="lin" valueType="num">
                                      <p:cBhvr additive="base">
                                        <p:cTn id="8" dur="500" fill="hold"/>
                                        <p:tgtEl>
                                          <p:spTgt spid="106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1+#ppt_w/2"/>
                                          </p:val>
                                        </p:tav>
                                        <p:tav tm="100000">
                                          <p:val>
                                            <p:strVal val="#ppt_x"/>
                                          </p:val>
                                        </p:tav>
                                      </p:tavLst>
                                    </p:anim>
                                    <p:anim calcmode="lin" valueType="num">
                                      <p:cBhvr additive="base">
                                        <p:cTn id="14" dur="500" fill="hold"/>
                                        <p:tgtEl>
                                          <p:spTgt spid="7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anim calcmode="lin" valueType="num">
                                      <p:cBhvr additive="base">
                                        <p:cTn id="19" dur="500" fill="hold"/>
                                        <p:tgtEl>
                                          <p:spTgt spid="75"/>
                                        </p:tgtEl>
                                        <p:attrNameLst>
                                          <p:attrName>ppt_x</p:attrName>
                                        </p:attrNameLst>
                                      </p:cBhvr>
                                      <p:tavLst>
                                        <p:tav tm="0">
                                          <p:val>
                                            <p:strVal val="0-#ppt_w/2"/>
                                          </p:val>
                                        </p:tav>
                                        <p:tav tm="100000">
                                          <p:val>
                                            <p:strVal val="#ppt_x"/>
                                          </p:val>
                                        </p:tav>
                                      </p:tavLst>
                                    </p:anim>
                                    <p:anim calcmode="lin" valueType="num">
                                      <p:cBhvr additive="base">
                                        <p:cTn id="20"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6"/>
                                        </p:tgtEl>
                                        <p:attrNameLst>
                                          <p:attrName>style.visibility</p:attrName>
                                        </p:attrNameLst>
                                      </p:cBhvr>
                                      <p:to>
                                        <p:strVal val="visible"/>
                                      </p:to>
                                    </p:set>
                                    <p:anim calcmode="lin" valueType="num">
                                      <p:cBhvr additive="base">
                                        <p:cTn id="25" dur="500" fill="hold"/>
                                        <p:tgtEl>
                                          <p:spTgt spid="76"/>
                                        </p:tgtEl>
                                        <p:attrNameLst>
                                          <p:attrName>ppt_x</p:attrName>
                                        </p:attrNameLst>
                                      </p:cBhvr>
                                      <p:tavLst>
                                        <p:tav tm="0">
                                          <p:val>
                                            <p:strVal val="1+#ppt_w/2"/>
                                          </p:val>
                                        </p:tav>
                                        <p:tav tm="100000">
                                          <p:val>
                                            <p:strVal val="#ppt_x"/>
                                          </p:val>
                                        </p:tav>
                                      </p:tavLst>
                                    </p:anim>
                                    <p:anim calcmode="lin" valueType="num">
                                      <p:cBhvr additive="base">
                                        <p:cTn id="26"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7"/>
                                        </p:tgtEl>
                                        <p:attrNameLst>
                                          <p:attrName>style.visibility</p:attrName>
                                        </p:attrNameLst>
                                      </p:cBhvr>
                                      <p:to>
                                        <p:strVal val="visible"/>
                                      </p:to>
                                    </p:set>
                                    <p:anim calcmode="lin" valueType="num">
                                      <p:cBhvr additive="base">
                                        <p:cTn id="31" dur="500" fill="hold"/>
                                        <p:tgtEl>
                                          <p:spTgt spid="77"/>
                                        </p:tgtEl>
                                        <p:attrNameLst>
                                          <p:attrName>ppt_x</p:attrName>
                                        </p:attrNameLst>
                                      </p:cBhvr>
                                      <p:tavLst>
                                        <p:tav tm="0">
                                          <p:val>
                                            <p:strVal val="#ppt_x"/>
                                          </p:val>
                                        </p:tav>
                                        <p:tav tm="100000">
                                          <p:val>
                                            <p:strVal val="#ppt_x"/>
                                          </p:val>
                                        </p:tav>
                                      </p:tavLst>
                                    </p:anim>
                                    <p:anim calcmode="lin" valueType="num">
                                      <p:cBhvr additive="base">
                                        <p:cTn id="32"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6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1"/>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07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0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8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1" grpId="0" animBg="1"/>
      <p:bldP spid="74" grpId="0" animBg="1"/>
      <p:bldP spid="75" grpId="0" animBg="1"/>
      <p:bldP spid="76" grpId="0" animBg="1"/>
      <p:bldP spid="7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108520" y="136525"/>
            <a:ext cx="8336820" cy="380247"/>
          </a:xfrm>
        </p:spPr>
        <p:txBody>
          <a:bodyPr>
            <a:normAutofit fontScale="90000"/>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198729828"/>
              </p:ext>
            </p:extLst>
          </p:nvPr>
        </p:nvGraphicFramePr>
        <p:xfrm>
          <a:off x="248194" y="595985"/>
          <a:ext cx="8647611" cy="5020873"/>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0">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4228181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73503747"/>
              </p:ext>
            </p:extLst>
          </p:nvPr>
        </p:nvGraphicFramePr>
        <p:xfrm>
          <a:off x="325082" y="620689"/>
          <a:ext cx="8493836" cy="5064432"/>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287484">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0">
                <a:tc>
                  <a:txBody>
                    <a:bodyPr/>
                    <a:lstStyle/>
                    <a:p>
                      <a:endParaRPr lang="en-GB" sz="1400" dirty="0"/>
                    </a:p>
                  </a:txBody>
                  <a:tcPr/>
                </a:tc>
                <a:tc>
                  <a:txBody>
                    <a:bodyPr/>
                    <a:lstStyle/>
                    <a:p>
                      <a:pPr algn="ctr"/>
                      <a:r>
                        <a:rPr lang="en-GB" sz="1400" dirty="0"/>
                        <a:t>2019 (£000s)</a:t>
                      </a:r>
                    </a:p>
                  </a:txBody>
                  <a:tcPr/>
                </a:tc>
                <a:tc>
                  <a:txBody>
                    <a:bodyPr/>
                    <a:lstStyle/>
                    <a:p>
                      <a:pPr algn="ctr"/>
                      <a:r>
                        <a:rPr lang="en-GB" sz="1400" dirty="0"/>
                        <a:t>2018 (£000s)</a:t>
                      </a:r>
                    </a:p>
                  </a:txBody>
                  <a:tcPr/>
                </a:tc>
                <a:extLst>
                  <a:ext uri="{0D108BD9-81ED-4DB2-BD59-A6C34878D82A}">
                    <a16:rowId xmlns:a16="http://schemas.microsoft.com/office/drawing/2014/main" val="10001"/>
                  </a:ext>
                </a:extLst>
              </a:tr>
              <a:tr h="287484">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87484">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87484">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87484">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87484">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73495">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81547">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73495">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73495">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87484">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87484">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169899">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87484">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287484">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87484">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390374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483974" y="116632"/>
            <a:ext cx="7055380" cy="1019258"/>
          </a:xfrm>
        </p:spPr>
        <p:txBody>
          <a:bodyPr/>
          <a:lstStyle/>
          <a:p>
            <a:pPr algn="ctr"/>
            <a:r>
              <a:rPr lang="en-GB" sz="3600" dirty="0"/>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476658" y="980728"/>
            <a:ext cx="8487830" cy="5092814"/>
          </a:xfrm>
        </p:spPr>
        <p:txBody>
          <a:bodyPr>
            <a:normAutofit/>
          </a:bodyPr>
          <a:lstStyle/>
          <a:p>
            <a:r>
              <a:rPr lang="en-GB" sz="2200" dirty="0">
                <a:latin typeface="Times New Roman" panose="02020603050405020304" pitchFamily="18" charset="0"/>
                <a:cs typeface="Times New Roman" panose="02020603050405020304" pitchFamily="18" charset="0"/>
              </a:rPr>
              <a:t>Begin with an overview…</a:t>
            </a:r>
          </a:p>
          <a:p>
            <a:pPr marL="0" indent="0">
              <a:buNone/>
            </a:pPr>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pPr marL="0" indent="0">
              <a:buNone/>
            </a:pPr>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What is the trend in revenue?</a:t>
            </a:r>
          </a:p>
          <a:p>
            <a:r>
              <a:rPr lang="en-GB" sz="2200" dirty="0">
                <a:latin typeface="Times New Roman" panose="02020603050405020304" pitchFamily="18" charset="0"/>
                <a:cs typeface="Times New Roman" panose="02020603050405020304" pitchFamily="18" charset="0"/>
              </a:rPr>
              <a:t>What has happened to Gross Profit and Operating Profit?</a:t>
            </a:r>
          </a:p>
          <a:p>
            <a:r>
              <a:rPr lang="en-GB" sz="2200" dirty="0">
                <a:latin typeface="Times New Roman" panose="02020603050405020304" pitchFamily="18" charset="0"/>
                <a:cs typeface="Times New Roman" panose="02020603050405020304" pitchFamily="18" charset="0"/>
              </a:rPr>
              <a:t>Which costs have significantly affected the business?</a:t>
            </a:r>
          </a:p>
          <a:p>
            <a:r>
              <a:rPr lang="en-GB" sz="2200" dirty="0">
                <a:latin typeface="Times New Roman" panose="02020603050405020304" pitchFamily="18" charset="0"/>
                <a:cs typeface="Times New Roman" panose="02020603050405020304" pitchFamily="18" charset="0"/>
              </a:rPr>
              <a:t>Is the company expanding or contracting?</a:t>
            </a:r>
          </a:p>
          <a:p>
            <a:r>
              <a:rPr lang="en-GB" sz="2200" dirty="0">
                <a:latin typeface="Times New Roman" panose="02020603050405020304" pitchFamily="18" charset="0"/>
                <a:cs typeface="Times New Roman" panose="02020603050405020304" pitchFamily="18" charset="0"/>
              </a:rPr>
              <a:t>Does the business have a lot of debt?</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circle(in)">
                                      <p:cBhvr>
                                        <p:cTn id="20" dur="2000"/>
                                        <p:tgtEl>
                                          <p:spTgt spid="3">
                                            <p:txEl>
                                              <p:pRg st="4" end="4"/>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circle(in)">
                                      <p:cBhvr>
                                        <p:cTn id="23" dur="2000"/>
                                        <p:tgtEl>
                                          <p:spTgt spid="3">
                                            <p:txEl>
                                              <p:pRg st="5" end="5"/>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circle(in)">
                                      <p:cBhvr>
                                        <p:cTn id="26" dur="2000"/>
                                        <p:tgtEl>
                                          <p:spTgt spid="3">
                                            <p:txEl>
                                              <p:pRg st="6" end="6"/>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circle(in)">
                                      <p:cBhvr>
                                        <p:cTn id="29" dur="2000"/>
                                        <p:tgtEl>
                                          <p:spTgt spid="3">
                                            <p:txEl>
                                              <p:pRg st="7" end="7"/>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circle(in)">
                                      <p:cBhvr>
                                        <p:cTn id="3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8</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272777186"/>
              </p:ext>
            </p:extLst>
          </p:nvPr>
        </p:nvGraphicFramePr>
        <p:xfrm>
          <a:off x="107504" y="141373"/>
          <a:ext cx="3672408" cy="491947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0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2019 (£000s)</a:t>
                      </a:r>
                    </a:p>
                  </a:txBody>
                  <a:tcPr/>
                </a:tc>
                <a:tc>
                  <a:txBody>
                    <a:bodyPr/>
                    <a:lstStyle/>
                    <a:p>
                      <a:pPr algn="ctr"/>
                      <a:r>
                        <a:rPr lang="en-GB" sz="900" dirty="0"/>
                        <a:t>2018 (£000s)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2418000217"/>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9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2019</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2018</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2019</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2018</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74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A81DEA2C-AC0D-412C-ADD0-06F8FC48CA19}"/>
                  </a:ext>
                </a:extLst>
              </p14:cNvPr>
              <p14:cNvContentPartPr/>
              <p14:nvPr/>
            </p14:nvContentPartPr>
            <p14:xfrm>
              <a:off x="-899014" y="3013403"/>
              <a:ext cx="360" cy="360"/>
            </p14:xfrm>
          </p:contentPart>
        </mc:Choice>
        <mc:Fallback xmlns="">
          <p:pic>
            <p:nvPicPr>
              <p:cNvPr id="2" name="Ink 1">
                <a:extLst>
                  <a:ext uri="{FF2B5EF4-FFF2-40B4-BE49-F238E27FC236}">
                    <a16:creationId xmlns:a16="http://schemas.microsoft.com/office/drawing/2014/main" id="{A81DEA2C-AC0D-412C-ADD0-06F8FC48CA19}"/>
                  </a:ext>
                </a:extLst>
              </p:cNvPr>
              <p:cNvPicPr/>
              <p:nvPr/>
            </p:nvPicPr>
            <p:blipFill>
              <a:blip r:embed="rId7"/>
              <a:stretch>
                <a:fillRect/>
              </a:stretch>
            </p:blipFill>
            <p:spPr>
              <a:xfrm>
                <a:off x="-970654" y="2869403"/>
                <a:ext cx="144000" cy="28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5" name="Ink 14">
                <a:extLst>
                  <a:ext uri="{FF2B5EF4-FFF2-40B4-BE49-F238E27FC236}">
                    <a16:creationId xmlns:a16="http://schemas.microsoft.com/office/drawing/2014/main" id="{002DC681-FD60-4EAD-A82C-97B92496BD82}"/>
                  </a:ext>
                </a:extLst>
              </p14:cNvPr>
              <p14:cNvContentPartPr/>
              <p14:nvPr/>
            </p14:nvContentPartPr>
            <p14:xfrm>
              <a:off x="3947172" y="-345925"/>
              <a:ext cx="360" cy="360"/>
            </p14:xfrm>
          </p:contentPart>
        </mc:Choice>
        <mc:Fallback xmlns="">
          <p:pic>
            <p:nvPicPr>
              <p:cNvPr id="15" name="Ink 14">
                <a:extLst>
                  <a:ext uri="{FF2B5EF4-FFF2-40B4-BE49-F238E27FC236}">
                    <a16:creationId xmlns:a16="http://schemas.microsoft.com/office/drawing/2014/main" id="{002DC681-FD60-4EAD-A82C-97B92496BD82}"/>
                  </a:ext>
                </a:extLst>
              </p:cNvPr>
              <p:cNvPicPr/>
              <p:nvPr/>
            </p:nvPicPr>
            <p:blipFill>
              <a:blip r:embed="rId9"/>
              <a:stretch>
                <a:fillRect/>
              </a:stretch>
            </p:blipFill>
            <p:spPr>
              <a:xfrm>
                <a:off x="3893532" y="-453925"/>
                <a:ext cx="108000" cy="21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1403648" y="96781"/>
            <a:ext cx="5627181" cy="380247"/>
          </a:xfrm>
        </p:spPr>
        <p:txBody>
          <a:bodyPr>
            <a:normAutofit fontScale="90000"/>
          </a:bodyPr>
          <a:lstStyle/>
          <a:p>
            <a:pPr algn="ctr"/>
            <a:r>
              <a:rPr lang="en-GB" sz="3600" dirty="0"/>
              <a:t>Assessing profitability -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2877682757"/>
              </p:ext>
            </p:extLst>
          </p:nvPr>
        </p:nvGraphicFramePr>
        <p:xfrm>
          <a:off x="826609" y="764704"/>
          <a:ext cx="7760190" cy="4745030"/>
        </p:xfrm>
        <a:graphic>
          <a:graphicData uri="http://schemas.openxmlformats.org/drawingml/2006/table">
            <a:tbl>
              <a:tblPr firstRow="1" firstCol="1" bandRow="1">
                <a:tableStyleId>{7DF18680-E054-41AD-8BC1-D1AEF772440D}</a:tableStyleId>
              </a:tblPr>
              <a:tblGrid>
                <a:gridCol w="3294719">
                  <a:extLst>
                    <a:ext uri="{9D8B030D-6E8A-4147-A177-3AD203B41FA5}">
                      <a16:colId xmlns:a16="http://schemas.microsoft.com/office/drawing/2014/main" val="3659219510"/>
                    </a:ext>
                  </a:extLst>
                </a:gridCol>
                <a:gridCol w="2317586">
                  <a:extLst>
                    <a:ext uri="{9D8B030D-6E8A-4147-A177-3AD203B41FA5}">
                      <a16:colId xmlns:a16="http://schemas.microsoft.com/office/drawing/2014/main" val="2436635742"/>
                    </a:ext>
                  </a:extLst>
                </a:gridCol>
                <a:gridCol w="2147885">
                  <a:extLst>
                    <a:ext uri="{9D8B030D-6E8A-4147-A177-3AD203B41FA5}">
                      <a16:colId xmlns:a16="http://schemas.microsoft.com/office/drawing/2014/main" val="759345456"/>
                    </a:ext>
                  </a:extLst>
                </a:gridCol>
              </a:tblGrid>
              <a:tr h="83730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Return on Capital Employed (ROCE)</a:t>
                      </a: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766403"/>
                  </a:ext>
                </a:extLst>
              </a:tr>
              <a:tr h="368389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Operating Profit  x 100</a:t>
                      </a:r>
                      <a:endParaRPr lang="en-GB" sz="1600" dirty="0">
                        <a:effectLst/>
                      </a:endParaRPr>
                    </a:p>
                    <a:p>
                      <a:pPr algn="l">
                        <a:lnSpc>
                          <a:spcPct val="115000"/>
                        </a:lnSpc>
                        <a:spcAft>
                          <a:spcPts val="0"/>
                        </a:spcAft>
                      </a:pPr>
                      <a:r>
                        <a:rPr lang="en-GB" sz="1600" dirty="0">
                          <a:effectLst/>
                        </a:rPr>
                        <a:t>Capital Employed</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the profit earned in relation to the capital employed (Total Assets less Current Liabilities) in the company.</a:t>
                      </a:r>
                    </a:p>
                    <a:p>
                      <a:pPr algn="l">
                        <a:lnSpc>
                          <a:spcPct val="115000"/>
                        </a:lnSpc>
                        <a:spcAft>
                          <a:spcPts val="0"/>
                        </a:spcAft>
                      </a:pPr>
                      <a:r>
                        <a:rPr lang="en-GB" sz="1600" dirty="0">
                          <a:effectLst/>
                        </a:rPr>
                        <a:t>An increasing ROCE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9</a:t>
            </a:fld>
            <a:endParaRPr lang="en-GB" dirty="0"/>
          </a:p>
        </p:txBody>
      </p:sp>
      <p:sp>
        <p:nvSpPr>
          <p:cNvPr id="3" name="TextBox 2">
            <a:extLst>
              <a:ext uri="{FF2B5EF4-FFF2-40B4-BE49-F238E27FC236}">
                <a16:creationId xmlns:a16="http://schemas.microsoft.com/office/drawing/2014/main" id="{EA5D8E80-7E48-46B5-BC1C-DC5E5B7C81DE}"/>
              </a:ext>
            </a:extLst>
          </p:cNvPr>
          <p:cNvSpPr txBox="1"/>
          <p:nvPr/>
        </p:nvSpPr>
        <p:spPr>
          <a:xfrm>
            <a:off x="4151969" y="2948357"/>
            <a:ext cx="1979801" cy="1015663"/>
          </a:xfrm>
          <a:prstGeom prst="rect">
            <a:avLst/>
          </a:prstGeom>
          <a:noFill/>
        </p:spPr>
        <p:txBody>
          <a:bodyPr wrap="square" rtlCol="0">
            <a:spAutoFit/>
          </a:bodyPr>
          <a:lstStyle/>
          <a:p>
            <a:r>
              <a:rPr lang="en-GB" sz="2000" u="sng" dirty="0"/>
              <a:t>28,550 x 100 </a:t>
            </a:r>
          </a:p>
          <a:p>
            <a:r>
              <a:rPr lang="en-GB" sz="2000" dirty="0"/>
              <a:t>      632,727</a:t>
            </a:r>
          </a:p>
          <a:p>
            <a:r>
              <a:rPr lang="en-GB" sz="2000" dirty="0"/>
              <a:t>      = 4.5%</a:t>
            </a:r>
          </a:p>
        </p:txBody>
      </p:sp>
      <p:sp>
        <p:nvSpPr>
          <p:cNvPr id="5" name="TextBox 4">
            <a:extLst>
              <a:ext uri="{FF2B5EF4-FFF2-40B4-BE49-F238E27FC236}">
                <a16:creationId xmlns:a16="http://schemas.microsoft.com/office/drawing/2014/main" id="{9FA382A3-7773-42DD-9C66-1D8C69BBAEDA}"/>
              </a:ext>
            </a:extLst>
          </p:cNvPr>
          <p:cNvSpPr txBox="1"/>
          <p:nvPr/>
        </p:nvSpPr>
        <p:spPr>
          <a:xfrm>
            <a:off x="6444208" y="3024138"/>
            <a:ext cx="1711912" cy="1015663"/>
          </a:xfrm>
          <a:prstGeom prst="rect">
            <a:avLst/>
          </a:prstGeom>
          <a:noFill/>
        </p:spPr>
        <p:txBody>
          <a:bodyPr wrap="square" rtlCol="0">
            <a:spAutoFit/>
          </a:bodyPr>
          <a:lstStyle/>
          <a:p>
            <a:r>
              <a:rPr lang="en-GB" sz="2000" u="sng" dirty="0"/>
              <a:t>36,500 x 100</a:t>
            </a:r>
          </a:p>
          <a:p>
            <a:r>
              <a:rPr lang="en-GB" sz="2000" dirty="0"/>
              <a:t>      562,000</a:t>
            </a:r>
          </a:p>
          <a:p>
            <a:r>
              <a:rPr lang="en-GB" sz="2000" dirty="0"/>
              <a:t>      = 6.5%</a:t>
            </a:r>
          </a:p>
        </p:txBody>
      </p:sp>
      <p:sp>
        <p:nvSpPr>
          <p:cNvPr id="7" name="TextBox 6">
            <a:extLst>
              <a:ext uri="{FF2B5EF4-FFF2-40B4-BE49-F238E27FC236}">
                <a16:creationId xmlns:a16="http://schemas.microsoft.com/office/drawing/2014/main" id="{A3D21D25-34F4-4A3A-B138-515CD5888FD9}"/>
              </a:ext>
            </a:extLst>
          </p:cNvPr>
          <p:cNvSpPr txBox="1"/>
          <p:nvPr/>
        </p:nvSpPr>
        <p:spPr>
          <a:xfrm>
            <a:off x="3995937" y="4467531"/>
            <a:ext cx="4590862" cy="338554"/>
          </a:xfrm>
          <a:prstGeom prst="rect">
            <a:avLst/>
          </a:prstGeom>
          <a:noFill/>
        </p:spPr>
        <p:txBody>
          <a:bodyPr wrap="square" rtlCol="0">
            <a:spAutoFit/>
          </a:bodyPr>
          <a:lstStyle/>
          <a:p>
            <a:pPr algn="ctr"/>
            <a:r>
              <a:rPr lang="en-GB" sz="1600" dirty="0"/>
              <a:t>Relative difference (4.5% - 6.5%) = - 2.0%</a:t>
            </a:r>
          </a:p>
        </p:txBody>
      </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855690" y="183269"/>
            <a:ext cx="7272808" cy="380247"/>
          </a:xfrm>
        </p:spPr>
        <p:txBody>
          <a:bodyPr>
            <a:normAutofit fontScale="90000"/>
          </a:bodyPr>
          <a:lstStyle/>
          <a:p>
            <a:pPr algn="ctr"/>
            <a:r>
              <a:rPr lang="en-GB" sz="3600" dirty="0"/>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1702832212"/>
              </p:ext>
            </p:extLst>
          </p:nvPr>
        </p:nvGraphicFramePr>
        <p:xfrm>
          <a:off x="855690" y="781389"/>
          <a:ext cx="7432620" cy="4755138"/>
        </p:xfrm>
        <a:graphic>
          <a:graphicData uri="http://schemas.openxmlformats.org/drawingml/2006/table">
            <a:tbl>
              <a:tblPr firstRow="1" firstCol="1" bandRow="1">
                <a:tableStyleId>{7DF18680-E054-41AD-8BC1-D1AEF772440D}</a:tableStyleId>
              </a:tblPr>
              <a:tblGrid>
                <a:gridCol w="3428278">
                  <a:extLst>
                    <a:ext uri="{9D8B030D-6E8A-4147-A177-3AD203B41FA5}">
                      <a16:colId xmlns:a16="http://schemas.microsoft.com/office/drawing/2014/main" val="1475994231"/>
                    </a:ext>
                  </a:extLst>
                </a:gridCol>
                <a:gridCol w="2119082">
                  <a:extLst>
                    <a:ext uri="{9D8B030D-6E8A-4147-A177-3AD203B41FA5}">
                      <a16:colId xmlns:a16="http://schemas.microsoft.com/office/drawing/2014/main" val="3464370937"/>
                    </a:ext>
                  </a:extLst>
                </a:gridCol>
                <a:gridCol w="1885260">
                  <a:extLst>
                    <a:ext uri="{9D8B030D-6E8A-4147-A177-3AD203B41FA5}">
                      <a16:colId xmlns:a16="http://schemas.microsoft.com/office/drawing/2014/main" val="3309834082"/>
                    </a:ext>
                  </a:extLst>
                </a:gridCol>
              </a:tblGrid>
              <a:tr h="847411">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endParaRPr lang="en-GB" sz="1600" dirty="0">
                        <a:effectLst/>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3545646">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10</a:t>
            </a:fld>
            <a:endParaRPr lang="en-GB" dirty="0"/>
          </a:p>
        </p:txBody>
      </p:sp>
      <p:sp>
        <p:nvSpPr>
          <p:cNvPr id="3" name="TextBox 2">
            <a:extLst>
              <a:ext uri="{FF2B5EF4-FFF2-40B4-BE49-F238E27FC236}">
                <a16:creationId xmlns:a16="http://schemas.microsoft.com/office/drawing/2014/main" id="{98B117C9-E99E-44E4-9396-2E73BF1C8813}"/>
              </a:ext>
            </a:extLst>
          </p:cNvPr>
          <p:cNvSpPr txBox="1"/>
          <p:nvPr/>
        </p:nvSpPr>
        <p:spPr>
          <a:xfrm>
            <a:off x="4318043" y="3100595"/>
            <a:ext cx="1909733" cy="923330"/>
          </a:xfrm>
          <a:prstGeom prst="rect">
            <a:avLst/>
          </a:prstGeom>
          <a:noFill/>
        </p:spPr>
        <p:txBody>
          <a:bodyPr wrap="square" rtlCol="0">
            <a:spAutoFit/>
          </a:bodyPr>
          <a:lstStyle/>
          <a:p>
            <a:pPr algn="ctr"/>
            <a:r>
              <a:rPr lang="en-GB" u="sng" dirty="0"/>
              <a:t>300,000 </a:t>
            </a:r>
          </a:p>
          <a:p>
            <a:pPr algn="ctr"/>
            <a:r>
              <a:rPr lang="en-GB" dirty="0"/>
              <a:t>632,727</a:t>
            </a:r>
          </a:p>
          <a:p>
            <a:r>
              <a:rPr lang="en-GB" dirty="0"/>
              <a:t>    = 47.4 pence</a:t>
            </a:r>
            <a:endParaRPr lang="en-GB" u="sng" dirty="0"/>
          </a:p>
        </p:txBody>
      </p:sp>
      <p:sp>
        <p:nvSpPr>
          <p:cNvPr id="5" name="TextBox 4">
            <a:extLst>
              <a:ext uri="{FF2B5EF4-FFF2-40B4-BE49-F238E27FC236}">
                <a16:creationId xmlns:a16="http://schemas.microsoft.com/office/drawing/2014/main" id="{D9ACE91F-DEEC-4C8D-8899-BB9D5A3812C5}"/>
              </a:ext>
            </a:extLst>
          </p:cNvPr>
          <p:cNvSpPr txBox="1"/>
          <p:nvPr/>
        </p:nvSpPr>
        <p:spPr>
          <a:xfrm>
            <a:off x="6387588" y="3116547"/>
            <a:ext cx="1740910" cy="923330"/>
          </a:xfrm>
          <a:prstGeom prst="rect">
            <a:avLst/>
          </a:prstGeom>
          <a:noFill/>
        </p:spPr>
        <p:txBody>
          <a:bodyPr wrap="square" rtlCol="0">
            <a:spAutoFit/>
          </a:bodyPr>
          <a:lstStyle/>
          <a:p>
            <a:pPr algn="ctr"/>
            <a:r>
              <a:rPr lang="en-GB" u="sng" dirty="0"/>
              <a:t>250,000 </a:t>
            </a:r>
          </a:p>
          <a:p>
            <a:pPr algn="ctr"/>
            <a:r>
              <a:rPr lang="en-GB" dirty="0"/>
              <a:t>562,000</a:t>
            </a:r>
            <a:endParaRPr lang="en-GB" u="sng" dirty="0"/>
          </a:p>
          <a:p>
            <a:pPr algn="ctr"/>
            <a:r>
              <a:rPr lang="en-GB" dirty="0"/>
              <a:t>= 44.5 pence</a:t>
            </a:r>
            <a:endParaRPr lang="en-GB" u="sng" dirty="0"/>
          </a:p>
        </p:txBody>
      </p:sp>
      <p:sp>
        <p:nvSpPr>
          <p:cNvPr id="7" name="TextBox 6">
            <a:extLst>
              <a:ext uri="{FF2B5EF4-FFF2-40B4-BE49-F238E27FC236}">
                <a16:creationId xmlns:a16="http://schemas.microsoft.com/office/drawing/2014/main" id="{72729197-71DB-49D9-A277-2F45DAB04FB8}"/>
              </a:ext>
            </a:extLst>
          </p:cNvPr>
          <p:cNvSpPr txBox="1"/>
          <p:nvPr/>
        </p:nvSpPr>
        <p:spPr>
          <a:xfrm>
            <a:off x="4139952" y="4524591"/>
            <a:ext cx="4248471" cy="307777"/>
          </a:xfrm>
          <a:prstGeom prst="rect">
            <a:avLst/>
          </a:prstGeom>
          <a:noFill/>
        </p:spPr>
        <p:txBody>
          <a:bodyPr wrap="square" rtlCol="0">
            <a:spAutoFit/>
          </a:bodyPr>
          <a:lstStyle/>
          <a:p>
            <a:pPr algn="ctr"/>
            <a:r>
              <a:rPr lang="en-GB" sz="1400" dirty="0"/>
              <a:t>Relative difference (47.4 – 44.5)/44.5 x 100 = +6.5%</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4B7C14E8-3858-4069-AFBD-A95A79CFA7D5}"/>
                  </a:ext>
                </a:extLst>
              </p14:cNvPr>
              <p14:cNvContentPartPr/>
              <p14:nvPr/>
            </p14:nvContentPartPr>
            <p14:xfrm>
              <a:off x="1519962" y="-138633"/>
              <a:ext cx="360" cy="360"/>
            </p14:xfrm>
          </p:contentPart>
        </mc:Choice>
        <mc:Fallback xmlns="">
          <p:pic>
            <p:nvPicPr>
              <p:cNvPr id="8" name="Ink 7">
                <a:extLst>
                  <a:ext uri="{FF2B5EF4-FFF2-40B4-BE49-F238E27FC236}">
                    <a16:creationId xmlns:a16="http://schemas.microsoft.com/office/drawing/2014/main" id="{4B7C14E8-3858-4069-AFBD-A95A79CFA7D5}"/>
                  </a:ext>
                </a:extLst>
              </p:cNvPr>
              <p:cNvPicPr/>
              <p:nvPr/>
            </p:nvPicPr>
            <p:blipFill>
              <a:blip r:embed="rId4"/>
              <a:stretch>
                <a:fillRect/>
              </a:stretch>
            </p:blipFill>
            <p:spPr>
              <a:xfrm>
                <a:off x="1502322" y="-15663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0" name="Ink 19">
                <a:extLst>
                  <a:ext uri="{FF2B5EF4-FFF2-40B4-BE49-F238E27FC236}">
                    <a16:creationId xmlns:a16="http://schemas.microsoft.com/office/drawing/2014/main" id="{BE012391-248A-40B7-9445-D4607B32A2D7}"/>
                  </a:ext>
                </a:extLst>
              </p14:cNvPr>
              <p14:cNvContentPartPr/>
              <p14:nvPr/>
            </p14:nvContentPartPr>
            <p14:xfrm>
              <a:off x="5602722" y="-308553"/>
              <a:ext cx="360" cy="360"/>
            </p14:xfrm>
          </p:contentPart>
        </mc:Choice>
        <mc:Fallback xmlns="">
          <p:pic>
            <p:nvPicPr>
              <p:cNvPr id="20" name="Ink 19">
                <a:extLst>
                  <a:ext uri="{FF2B5EF4-FFF2-40B4-BE49-F238E27FC236}">
                    <a16:creationId xmlns:a16="http://schemas.microsoft.com/office/drawing/2014/main" id="{BE012391-248A-40B7-9445-D4607B32A2D7}"/>
                  </a:ext>
                </a:extLst>
              </p:cNvPr>
              <p:cNvPicPr/>
              <p:nvPr/>
            </p:nvPicPr>
            <p:blipFill>
              <a:blip r:embed="rId18"/>
              <a:stretch>
                <a:fillRect/>
              </a:stretch>
            </p:blipFill>
            <p:spPr>
              <a:xfrm>
                <a:off x="5549082" y="-416553"/>
                <a:ext cx="108000" cy="216000"/>
              </a:xfrm>
              <a:prstGeom prst="rect">
                <a:avLst/>
              </a:prstGeom>
            </p:spPr>
          </p:pic>
        </mc:Fallback>
      </mc:AlternateContent>
    </p:spTree>
    <p:custDataLst>
      <p:tags r:id="rId1"/>
    </p:custDataLst>
    <p:extLst>
      <p:ext uri="{BB962C8B-B14F-4D97-AF65-F5344CB8AC3E}">
        <p14:creationId xmlns:p14="http://schemas.microsoft.com/office/powerpoint/2010/main" val="5836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452366" y="338123"/>
            <a:ext cx="7942878" cy="380247"/>
          </a:xfrm>
        </p:spPr>
        <p:txBody>
          <a:bodyPr>
            <a:normAutofit fontScale="90000"/>
          </a:bodyPr>
          <a:lstStyle/>
          <a:p>
            <a:pPr algn="ctr"/>
            <a:r>
              <a:rPr lang="en-GB" sz="3600" dirty="0"/>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2589932482"/>
              </p:ext>
            </p:extLst>
          </p:nvPr>
        </p:nvGraphicFramePr>
        <p:xfrm>
          <a:off x="452366" y="748484"/>
          <a:ext cx="8405769" cy="4902455"/>
        </p:xfrm>
        <a:graphic>
          <a:graphicData uri="http://schemas.openxmlformats.org/drawingml/2006/table">
            <a:tbl>
              <a:tblPr firstRow="1" firstCol="1" bandRow="1">
                <a:tableStyleId>{7DF18680-E054-41AD-8BC1-D1AEF772440D}</a:tableStyleId>
              </a:tblPr>
              <a:tblGrid>
                <a:gridCol w="3579863">
                  <a:extLst>
                    <a:ext uri="{9D8B030D-6E8A-4147-A177-3AD203B41FA5}">
                      <a16:colId xmlns:a16="http://schemas.microsoft.com/office/drawing/2014/main" val="3758255675"/>
                    </a:ext>
                  </a:extLst>
                </a:gridCol>
                <a:gridCol w="2412953">
                  <a:extLst>
                    <a:ext uri="{9D8B030D-6E8A-4147-A177-3AD203B41FA5}">
                      <a16:colId xmlns:a16="http://schemas.microsoft.com/office/drawing/2014/main" val="2430331175"/>
                    </a:ext>
                  </a:extLst>
                </a:gridCol>
                <a:gridCol w="2412953">
                  <a:extLst>
                    <a:ext uri="{9D8B030D-6E8A-4147-A177-3AD203B41FA5}">
                      <a16:colId xmlns:a16="http://schemas.microsoft.com/office/drawing/2014/main" val="2406856190"/>
                    </a:ext>
                  </a:extLst>
                </a:gridCol>
              </a:tblGrid>
              <a:tr h="0">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4039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11</a:t>
            </a:fld>
            <a:endParaRPr lang="en-GB" dirty="0"/>
          </a:p>
        </p:txBody>
      </p:sp>
      <p:sp>
        <p:nvSpPr>
          <p:cNvPr id="3" name="TextBox 2">
            <a:extLst>
              <a:ext uri="{FF2B5EF4-FFF2-40B4-BE49-F238E27FC236}">
                <a16:creationId xmlns:a16="http://schemas.microsoft.com/office/drawing/2014/main" id="{18D64D2C-0AD2-48F4-A389-82D297FF8944}"/>
              </a:ext>
            </a:extLst>
          </p:cNvPr>
          <p:cNvSpPr txBox="1"/>
          <p:nvPr/>
        </p:nvSpPr>
        <p:spPr>
          <a:xfrm>
            <a:off x="3901440" y="2967335"/>
            <a:ext cx="2116183" cy="1015663"/>
          </a:xfrm>
          <a:prstGeom prst="rect">
            <a:avLst/>
          </a:prstGeom>
          <a:noFill/>
        </p:spPr>
        <p:txBody>
          <a:bodyPr wrap="square" rtlCol="0">
            <a:spAutoFit/>
          </a:bodyPr>
          <a:lstStyle/>
          <a:p>
            <a:pPr algn="ctr"/>
            <a:r>
              <a:rPr lang="en-GB" sz="2000" u="sng" dirty="0">
                <a:solidFill>
                  <a:schemeClr val="bg2"/>
                </a:solidFill>
              </a:rPr>
              <a:t>   </a:t>
            </a:r>
            <a:r>
              <a:rPr lang="en-GB" sz="2000" u="sng" dirty="0"/>
              <a:t>96,000 x 100</a:t>
            </a:r>
          </a:p>
          <a:p>
            <a:pPr algn="ctr"/>
            <a:r>
              <a:rPr lang="en-GB" sz="2000" dirty="0"/>
              <a:t>     300,000</a:t>
            </a:r>
          </a:p>
          <a:p>
            <a:pPr algn="ctr"/>
            <a:r>
              <a:rPr lang="en-GB" sz="2000" dirty="0"/>
              <a:t>      = 32.0%</a:t>
            </a:r>
          </a:p>
        </p:txBody>
      </p:sp>
      <p:sp>
        <p:nvSpPr>
          <p:cNvPr id="5" name="TextBox 4">
            <a:extLst>
              <a:ext uri="{FF2B5EF4-FFF2-40B4-BE49-F238E27FC236}">
                <a16:creationId xmlns:a16="http://schemas.microsoft.com/office/drawing/2014/main" id="{F6262737-2828-4FDC-95F0-25F3476EC14A}"/>
              </a:ext>
            </a:extLst>
          </p:cNvPr>
          <p:cNvSpPr txBox="1"/>
          <p:nvPr/>
        </p:nvSpPr>
        <p:spPr>
          <a:xfrm>
            <a:off x="6501468" y="2903673"/>
            <a:ext cx="1893776" cy="1015663"/>
          </a:xfrm>
          <a:prstGeom prst="rect">
            <a:avLst/>
          </a:prstGeom>
          <a:noFill/>
        </p:spPr>
        <p:txBody>
          <a:bodyPr wrap="square" rtlCol="0">
            <a:spAutoFit/>
          </a:bodyPr>
          <a:lstStyle/>
          <a:p>
            <a:pPr algn="ctr"/>
            <a:r>
              <a:rPr lang="en-GB" sz="2000" u="sng" dirty="0">
                <a:solidFill>
                  <a:schemeClr val="bg2"/>
                </a:solidFill>
              </a:rPr>
              <a:t>   </a:t>
            </a:r>
            <a:r>
              <a:rPr lang="en-GB" sz="2000" u="sng" dirty="0"/>
              <a:t>75,000 x 100</a:t>
            </a:r>
          </a:p>
          <a:p>
            <a:pPr algn="ctr"/>
            <a:r>
              <a:rPr lang="en-GB" sz="2000" dirty="0"/>
              <a:t>     250,000</a:t>
            </a:r>
          </a:p>
          <a:p>
            <a:pPr algn="ctr"/>
            <a:r>
              <a:rPr lang="en-GB" sz="2000" dirty="0"/>
              <a:t>      = 30.0%</a:t>
            </a:r>
          </a:p>
        </p:txBody>
      </p:sp>
      <p:sp>
        <p:nvSpPr>
          <p:cNvPr id="7" name="TextBox 6">
            <a:extLst>
              <a:ext uri="{FF2B5EF4-FFF2-40B4-BE49-F238E27FC236}">
                <a16:creationId xmlns:a16="http://schemas.microsoft.com/office/drawing/2014/main" id="{FF95326A-AAF8-4EB9-AAF9-AAB06D4EBC50}"/>
              </a:ext>
            </a:extLst>
          </p:cNvPr>
          <p:cNvSpPr txBox="1"/>
          <p:nvPr/>
        </p:nvSpPr>
        <p:spPr>
          <a:xfrm>
            <a:off x="4655250" y="4415805"/>
            <a:ext cx="3633553" cy="369332"/>
          </a:xfrm>
          <a:prstGeom prst="rect">
            <a:avLst/>
          </a:prstGeom>
          <a:noFill/>
        </p:spPr>
        <p:txBody>
          <a:bodyPr wrap="square" rtlCol="0">
            <a:spAutoFit/>
          </a:bodyPr>
          <a:lstStyle/>
          <a:p>
            <a:pPr algn="ctr"/>
            <a:r>
              <a:rPr lang="en-GB" dirty="0"/>
              <a:t>Relative difference = +2.0%</a:t>
            </a:r>
          </a:p>
        </p:txBody>
      </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251520" y="299332"/>
            <a:ext cx="8496944" cy="380247"/>
          </a:xfrm>
        </p:spPr>
        <p:txBody>
          <a:bodyPr>
            <a:normAutofit fontScale="90000"/>
          </a:bodyPr>
          <a:lstStyle/>
          <a:p>
            <a:pPr algn="ctr"/>
            <a:r>
              <a:rPr lang="en-GB" sz="3600" dirty="0"/>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3110520446"/>
              </p:ext>
            </p:extLst>
          </p:nvPr>
        </p:nvGraphicFramePr>
        <p:xfrm>
          <a:off x="611560" y="1122873"/>
          <a:ext cx="8075239" cy="4452912"/>
        </p:xfrm>
        <a:graphic>
          <a:graphicData uri="http://schemas.openxmlformats.org/drawingml/2006/table">
            <a:tbl>
              <a:tblPr firstRow="1" firstCol="1" bandRow="1">
                <a:tableStyleId>{7DF18680-E054-41AD-8BC1-D1AEF772440D}</a:tableStyleId>
              </a:tblPr>
              <a:tblGrid>
                <a:gridCol w="3439097">
                  <a:extLst>
                    <a:ext uri="{9D8B030D-6E8A-4147-A177-3AD203B41FA5}">
                      <a16:colId xmlns:a16="http://schemas.microsoft.com/office/drawing/2014/main" val="3271880035"/>
                    </a:ext>
                  </a:extLst>
                </a:gridCol>
                <a:gridCol w="2318071">
                  <a:extLst>
                    <a:ext uri="{9D8B030D-6E8A-4147-A177-3AD203B41FA5}">
                      <a16:colId xmlns:a16="http://schemas.microsoft.com/office/drawing/2014/main" val="4061072972"/>
                    </a:ext>
                  </a:extLst>
                </a:gridCol>
                <a:gridCol w="2318071">
                  <a:extLst>
                    <a:ext uri="{9D8B030D-6E8A-4147-A177-3AD203B41FA5}">
                      <a16:colId xmlns:a16="http://schemas.microsoft.com/office/drawing/2014/main" val="1124131878"/>
                    </a:ext>
                  </a:extLst>
                </a:gridCol>
              </a:tblGrid>
              <a:tr h="764598">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3629761">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12</a:t>
            </a:fld>
            <a:endParaRPr lang="en-GB" dirty="0"/>
          </a:p>
        </p:txBody>
      </p:sp>
      <p:sp>
        <p:nvSpPr>
          <p:cNvPr id="3" name="TextBox 2">
            <a:extLst>
              <a:ext uri="{FF2B5EF4-FFF2-40B4-BE49-F238E27FC236}">
                <a16:creationId xmlns:a16="http://schemas.microsoft.com/office/drawing/2014/main" id="{E8F565C2-C3CC-449C-A336-217D0EF10911}"/>
              </a:ext>
            </a:extLst>
          </p:cNvPr>
          <p:cNvSpPr txBox="1"/>
          <p:nvPr/>
        </p:nvSpPr>
        <p:spPr>
          <a:xfrm>
            <a:off x="4036464" y="3111184"/>
            <a:ext cx="2114025" cy="1015663"/>
          </a:xfrm>
          <a:prstGeom prst="rect">
            <a:avLst/>
          </a:prstGeom>
          <a:noFill/>
        </p:spPr>
        <p:txBody>
          <a:bodyPr wrap="square" rtlCol="0">
            <a:spAutoFit/>
          </a:bodyPr>
          <a:lstStyle/>
          <a:p>
            <a:pPr algn="ctr"/>
            <a:r>
              <a:rPr lang="en-GB" sz="2000" u="sng" dirty="0"/>
              <a:t>28,550 x 100</a:t>
            </a:r>
          </a:p>
          <a:p>
            <a:pPr algn="ctr"/>
            <a:r>
              <a:rPr lang="en-GB" sz="2000" dirty="0"/>
              <a:t>  300,000</a:t>
            </a:r>
          </a:p>
          <a:p>
            <a:pPr algn="ctr"/>
            <a:r>
              <a:rPr lang="en-GB" sz="2000" dirty="0"/>
              <a:t>= 9.5%</a:t>
            </a:r>
          </a:p>
        </p:txBody>
      </p:sp>
      <p:sp>
        <p:nvSpPr>
          <p:cNvPr id="5" name="TextBox 4">
            <a:extLst>
              <a:ext uri="{FF2B5EF4-FFF2-40B4-BE49-F238E27FC236}">
                <a16:creationId xmlns:a16="http://schemas.microsoft.com/office/drawing/2014/main" id="{76492B60-E328-4A92-9E9A-FC3FC5F952EF}"/>
              </a:ext>
            </a:extLst>
          </p:cNvPr>
          <p:cNvSpPr txBox="1"/>
          <p:nvPr/>
        </p:nvSpPr>
        <p:spPr>
          <a:xfrm>
            <a:off x="6367244" y="3111184"/>
            <a:ext cx="2114025" cy="1015663"/>
          </a:xfrm>
          <a:prstGeom prst="rect">
            <a:avLst/>
          </a:prstGeom>
          <a:noFill/>
        </p:spPr>
        <p:txBody>
          <a:bodyPr wrap="square" rtlCol="0">
            <a:spAutoFit/>
          </a:bodyPr>
          <a:lstStyle/>
          <a:p>
            <a:pPr algn="ctr"/>
            <a:r>
              <a:rPr lang="en-GB" sz="2000" u="sng" dirty="0"/>
              <a:t>36,500 x 100</a:t>
            </a:r>
          </a:p>
          <a:p>
            <a:pPr algn="ctr"/>
            <a:r>
              <a:rPr lang="en-GB" sz="2000" dirty="0"/>
              <a:t>  250,000</a:t>
            </a:r>
          </a:p>
          <a:p>
            <a:pPr algn="ctr"/>
            <a:r>
              <a:rPr lang="en-GB" sz="2000" dirty="0"/>
              <a:t>= 14.6%</a:t>
            </a:r>
          </a:p>
        </p:txBody>
      </p:sp>
      <p:sp>
        <p:nvSpPr>
          <p:cNvPr id="7" name="TextBox 6">
            <a:extLst>
              <a:ext uri="{FF2B5EF4-FFF2-40B4-BE49-F238E27FC236}">
                <a16:creationId xmlns:a16="http://schemas.microsoft.com/office/drawing/2014/main" id="{F87CE3E6-0599-4BCC-9F50-44AC1CED446E}"/>
              </a:ext>
            </a:extLst>
          </p:cNvPr>
          <p:cNvSpPr txBox="1"/>
          <p:nvPr/>
        </p:nvSpPr>
        <p:spPr>
          <a:xfrm>
            <a:off x="4599400" y="4570141"/>
            <a:ext cx="3355596" cy="369332"/>
          </a:xfrm>
          <a:prstGeom prst="rect">
            <a:avLst/>
          </a:prstGeom>
          <a:noFill/>
        </p:spPr>
        <p:txBody>
          <a:bodyPr wrap="square" rtlCol="0">
            <a:spAutoFit/>
          </a:bodyPr>
          <a:lstStyle/>
          <a:p>
            <a:pPr algn="ctr"/>
            <a:r>
              <a:rPr lang="en-GB" dirty="0"/>
              <a:t>Relative difference = -5.1%</a:t>
            </a:r>
          </a:p>
        </p:txBody>
      </p:sp>
    </p:spTree>
    <p:custDataLst>
      <p:tags r:id="rId1"/>
    </p:custDataLst>
    <p:extLst>
      <p:ext uri="{BB962C8B-B14F-4D97-AF65-F5344CB8AC3E}">
        <p14:creationId xmlns:p14="http://schemas.microsoft.com/office/powerpoint/2010/main" val="68035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647712" y="174171"/>
            <a:ext cx="8032020" cy="380247"/>
          </a:xfrm>
        </p:spPr>
        <p:txBody>
          <a:bodyPr>
            <a:normAutofit fontScale="90000"/>
          </a:bodyPr>
          <a:lstStyle/>
          <a:p>
            <a:pPr algn="ctr"/>
            <a:r>
              <a:rPr lang="en-GB" sz="3600" dirty="0"/>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442018667"/>
              </p:ext>
            </p:extLst>
          </p:nvPr>
        </p:nvGraphicFramePr>
        <p:xfrm>
          <a:off x="323528" y="777518"/>
          <a:ext cx="8424936" cy="4883730"/>
        </p:xfrm>
        <a:graphic>
          <a:graphicData uri="http://schemas.openxmlformats.org/drawingml/2006/table">
            <a:tbl>
              <a:tblPr firstRow="1" firstCol="1" bandRow="1">
                <a:tableStyleId>{7DF18680-E054-41AD-8BC1-D1AEF772440D}</a:tableStyleId>
              </a:tblPr>
              <a:tblGrid>
                <a:gridCol w="2807704">
                  <a:extLst>
                    <a:ext uri="{9D8B030D-6E8A-4147-A177-3AD203B41FA5}">
                      <a16:colId xmlns:a16="http://schemas.microsoft.com/office/drawing/2014/main" val="2542065481"/>
                    </a:ext>
                  </a:extLst>
                </a:gridCol>
                <a:gridCol w="2808616">
                  <a:extLst>
                    <a:ext uri="{9D8B030D-6E8A-4147-A177-3AD203B41FA5}">
                      <a16:colId xmlns:a16="http://schemas.microsoft.com/office/drawing/2014/main" val="1838974446"/>
                    </a:ext>
                  </a:extLst>
                </a:gridCol>
                <a:gridCol w="2808616">
                  <a:extLst>
                    <a:ext uri="{9D8B030D-6E8A-4147-A177-3AD203B41FA5}">
                      <a16:colId xmlns:a16="http://schemas.microsoft.com/office/drawing/2014/main" val="4098654339"/>
                    </a:ext>
                  </a:extLst>
                </a:gridCol>
              </a:tblGrid>
              <a:tr h="806340">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06057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3" name="TextBox 2">
            <a:extLst>
              <a:ext uri="{FF2B5EF4-FFF2-40B4-BE49-F238E27FC236}">
                <a16:creationId xmlns:a16="http://schemas.microsoft.com/office/drawing/2014/main" id="{46327939-A071-40D7-A9BA-604AB421564A}"/>
              </a:ext>
            </a:extLst>
          </p:cNvPr>
          <p:cNvSpPr txBox="1"/>
          <p:nvPr/>
        </p:nvSpPr>
        <p:spPr>
          <a:xfrm>
            <a:off x="3466012" y="3008144"/>
            <a:ext cx="1795244" cy="1015663"/>
          </a:xfrm>
          <a:prstGeom prst="rect">
            <a:avLst/>
          </a:prstGeom>
          <a:noFill/>
        </p:spPr>
        <p:txBody>
          <a:bodyPr wrap="square" rtlCol="0">
            <a:spAutoFit/>
          </a:bodyPr>
          <a:lstStyle/>
          <a:p>
            <a:r>
              <a:rPr lang="en-GB" sz="2000" u="sng" dirty="0"/>
              <a:t>32,000 x 365</a:t>
            </a:r>
          </a:p>
          <a:p>
            <a:r>
              <a:rPr lang="en-GB" sz="2000" dirty="0"/>
              <a:t>      204,000</a:t>
            </a:r>
          </a:p>
          <a:p>
            <a:r>
              <a:rPr lang="en-GB" sz="2000" dirty="0"/>
              <a:t>   = 57.3 days</a:t>
            </a:r>
          </a:p>
        </p:txBody>
      </p:sp>
      <p:sp>
        <p:nvSpPr>
          <p:cNvPr id="5" name="TextBox 4">
            <a:extLst>
              <a:ext uri="{FF2B5EF4-FFF2-40B4-BE49-F238E27FC236}">
                <a16:creationId xmlns:a16="http://schemas.microsoft.com/office/drawing/2014/main" id="{1D2BAAD3-65C1-4B80-86E8-856CE16A8344}"/>
              </a:ext>
            </a:extLst>
          </p:cNvPr>
          <p:cNvSpPr txBox="1"/>
          <p:nvPr/>
        </p:nvSpPr>
        <p:spPr>
          <a:xfrm>
            <a:off x="6142005" y="2959863"/>
            <a:ext cx="1795244" cy="1015663"/>
          </a:xfrm>
          <a:prstGeom prst="rect">
            <a:avLst/>
          </a:prstGeom>
          <a:noFill/>
        </p:spPr>
        <p:txBody>
          <a:bodyPr wrap="square" rtlCol="0">
            <a:spAutoFit/>
          </a:bodyPr>
          <a:lstStyle/>
          <a:p>
            <a:r>
              <a:rPr lang="en-GB" sz="2000" u="sng" dirty="0"/>
              <a:t>18,000 x 365</a:t>
            </a:r>
          </a:p>
          <a:p>
            <a:r>
              <a:rPr lang="en-GB" sz="2000" dirty="0"/>
              <a:t>      175,000</a:t>
            </a:r>
          </a:p>
          <a:p>
            <a:r>
              <a:rPr lang="en-GB" sz="2000" dirty="0"/>
              <a:t>   = 37.5 days</a:t>
            </a:r>
          </a:p>
        </p:txBody>
      </p:sp>
      <p:sp>
        <p:nvSpPr>
          <p:cNvPr id="7" name="TextBox 6">
            <a:extLst>
              <a:ext uri="{FF2B5EF4-FFF2-40B4-BE49-F238E27FC236}">
                <a16:creationId xmlns:a16="http://schemas.microsoft.com/office/drawing/2014/main" id="{A253FBCA-B383-42BD-A22B-21AAE03B5C16}"/>
              </a:ext>
            </a:extLst>
          </p:cNvPr>
          <p:cNvSpPr txBox="1"/>
          <p:nvPr/>
        </p:nvSpPr>
        <p:spPr>
          <a:xfrm>
            <a:off x="3791518" y="4759237"/>
            <a:ext cx="3892491" cy="369332"/>
          </a:xfrm>
          <a:prstGeom prst="rect">
            <a:avLst/>
          </a:prstGeom>
          <a:noFill/>
        </p:spPr>
        <p:txBody>
          <a:bodyPr wrap="square" rtlCol="0">
            <a:spAutoFit/>
          </a:bodyPr>
          <a:lstStyle/>
          <a:p>
            <a:pPr algn="ctr"/>
            <a:r>
              <a:rPr lang="en-GB" dirty="0"/>
              <a:t>Relative difference = -52.8%</a:t>
            </a:r>
          </a:p>
        </p:txBody>
      </p:sp>
    </p:spTree>
    <p:custDataLst>
      <p:tags r:id="rId1"/>
    </p:custDataLst>
    <p:extLst>
      <p:ext uri="{BB962C8B-B14F-4D97-AF65-F5344CB8AC3E}">
        <p14:creationId xmlns:p14="http://schemas.microsoft.com/office/powerpoint/2010/main" val="87925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683568" y="416729"/>
            <a:ext cx="7776864" cy="380247"/>
          </a:xfrm>
        </p:spPr>
        <p:txBody>
          <a:bodyPr>
            <a:normAutofit fontScale="90000"/>
          </a:bodyPr>
          <a:lstStyle/>
          <a:p>
            <a:pPr algn="ctr"/>
            <a:r>
              <a:rPr lang="en-GB" sz="3600" dirty="0"/>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1158207607"/>
              </p:ext>
            </p:extLst>
          </p:nvPr>
        </p:nvGraphicFramePr>
        <p:xfrm>
          <a:off x="755576" y="1140723"/>
          <a:ext cx="7078133" cy="4225975"/>
        </p:xfrm>
        <a:graphic>
          <a:graphicData uri="http://schemas.openxmlformats.org/drawingml/2006/table">
            <a:tbl>
              <a:tblPr firstRow="1" firstCol="1" bandRow="1">
                <a:tableStyleId>{7DF18680-E054-41AD-8BC1-D1AEF772440D}</a:tableStyleId>
              </a:tblPr>
              <a:tblGrid>
                <a:gridCol w="2358867">
                  <a:extLst>
                    <a:ext uri="{9D8B030D-6E8A-4147-A177-3AD203B41FA5}">
                      <a16:colId xmlns:a16="http://schemas.microsoft.com/office/drawing/2014/main" val="2278973177"/>
                    </a:ext>
                  </a:extLst>
                </a:gridCol>
                <a:gridCol w="2359633">
                  <a:extLst>
                    <a:ext uri="{9D8B030D-6E8A-4147-A177-3AD203B41FA5}">
                      <a16:colId xmlns:a16="http://schemas.microsoft.com/office/drawing/2014/main" val="2893997308"/>
                    </a:ext>
                  </a:extLst>
                </a:gridCol>
                <a:gridCol w="2359633">
                  <a:extLst>
                    <a:ext uri="{9D8B030D-6E8A-4147-A177-3AD203B41FA5}">
                      <a16:colId xmlns:a16="http://schemas.microsoft.com/office/drawing/2014/main" val="2808600771"/>
                    </a:ext>
                  </a:extLst>
                </a:gridCol>
              </a:tblGrid>
              <a:tr h="1084461">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3122408">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14</a:t>
            </a:fld>
            <a:endParaRPr lang="en-GB" dirty="0"/>
          </a:p>
        </p:txBody>
      </p:sp>
      <p:sp>
        <p:nvSpPr>
          <p:cNvPr id="3" name="TextBox 2">
            <a:extLst>
              <a:ext uri="{FF2B5EF4-FFF2-40B4-BE49-F238E27FC236}">
                <a16:creationId xmlns:a16="http://schemas.microsoft.com/office/drawing/2014/main" id="{42460F76-EE55-4CFD-A4A0-1744AA0E8217}"/>
              </a:ext>
            </a:extLst>
          </p:cNvPr>
          <p:cNvSpPr txBox="1"/>
          <p:nvPr/>
        </p:nvSpPr>
        <p:spPr>
          <a:xfrm>
            <a:off x="3140517" y="3184136"/>
            <a:ext cx="2088859" cy="1015663"/>
          </a:xfrm>
          <a:prstGeom prst="rect">
            <a:avLst/>
          </a:prstGeom>
          <a:noFill/>
        </p:spPr>
        <p:txBody>
          <a:bodyPr wrap="square" rtlCol="0">
            <a:spAutoFit/>
          </a:bodyPr>
          <a:lstStyle/>
          <a:p>
            <a:pPr algn="ctr"/>
            <a:r>
              <a:rPr lang="en-GB" sz="2000" u="sng" dirty="0"/>
              <a:t>300,000</a:t>
            </a:r>
          </a:p>
          <a:p>
            <a:pPr algn="ctr"/>
            <a:r>
              <a:rPr lang="en-GB" sz="2000" dirty="0"/>
              <a:t>612,727</a:t>
            </a:r>
          </a:p>
          <a:p>
            <a:pPr algn="ctr"/>
            <a:r>
              <a:rPr lang="en-GB" sz="2000" dirty="0"/>
              <a:t>= 49.0 pence</a:t>
            </a:r>
          </a:p>
        </p:txBody>
      </p:sp>
      <p:sp>
        <p:nvSpPr>
          <p:cNvPr id="5" name="TextBox 4">
            <a:extLst>
              <a:ext uri="{FF2B5EF4-FFF2-40B4-BE49-F238E27FC236}">
                <a16:creationId xmlns:a16="http://schemas.microsoft.com/office/drawing/2014/main" id="{F1A7B168-9CD2-4756-9DBE-95D31DC9DD60}"/>
              </a:ext>
            </a:extLst>
          </p:cNvPr>
          <p:cNvSpPr txBox="1"/>
          <p:nvPr/>
        </p:nvSpPr>
        <p:spPr>
          <a:xfrm>
            <a:off x="5580112" y="3184135"/>
            <a:ext cx="2088859" cy="1015663"/>
          </a:xfrm>
          <a:prstGeom prst="rect">
            <a:avLst/>
          </a:prstGeom>
          <a:noFill/>
        </p:spPr>
        <p:txBody>
          <a:bodyPr wrap="square" rtlCol="0">
            <a:spAutoFit/>
          </a:bodyPr>
          <a:lstStyle/>
          <a:p>
            <a:pPr algn="ctr"/>
            <a:r>
              <a:rPr lang="en-GB" sz="2000" u="sng" dirty="0"/>
              <a:t>250,000</a:t>
            </a:r>
          </a:p>
          <a:p>
            <a:pPr algn="ctr"/>
            <a:r>
              <a:rPr lang="en-GB" sz="2000" dirty="0"/>
              <a:t>528,500</a:t>
            </a:r>
          </a:p>
          <a:p>
            <a:pPr algn="ctr"/>
            <a:r>
              <a:rPr lang="en-GB" sz="2000" dirty="0"/>
              <a:t>= 47.3  pence</a:t>
            </a:r>
          </a:p>
        </p:txBody>
      </p:sp>
      <p:sp>
        <p:nvSpPr>
          <p:cNvPr id="7" name="TextBox 6">
            <a:extLst>
              <a:ext uri="{FF2B5EF4-FFF2-40B4-BE49-F238E27FC236}">
                <a16:creationId xmlns:a16="http://schemas.microsoft.com/office/drawing/2014/main" id="{F2DF6DB4-F720-4031-A1F8-4148CDB6EC03}"/>
              </a:ext>
            </a:extLst>
          </p:cNvPr>
          <p:cNvSpPr txBox="1"/>
          <p:nvPr/>
        </p:nvSpPr>
        <p:spPr>
          <a:xfrm>
            <a:off x="3601912" y="4543545"/>
            <a:ext cx="3254928" cy="369332"/>
          </a:xfrm>
          <a:prstGeom prst="rect">
            <a:avLst/>
          </a:prstGeom>
          <a:noFill/>
        </p:spPr>
        <p:txBody>
          <a:bodyPr wrap="square" rtlCol="0">
            <a:spAutoFit/>
          </a:bodyPr>
          <a:lstStyle/>
          <a:p>
            <a:pPr algn="ctr"/>
            <a:r>
              <a:rPr lang="en-GB" dirty="0"/>
              <a:t>Relative difference = +3.6%</a:t>
            </a:r>
          </a:p>
        </p:txBody>
      </p:sp>
    </p:spTree>
    <p:custDataLst>
      <p:tags r:id="rId1"/>
    </p:custDataLst>
    <p:extLst>
      <p:ext uri="{BB962C8B-B14F-4D97-AF65-F5344CB8AC3E}">
        <p14:creationId xmlns:p14="http://schemas.microsoft.com/office/powerpoint/2010/main" val="286177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383178" y="206792"/>
            <a:ext cx="7254240" cy="380247"/>
          </a:xfrm>
        </p:spPr>
        <p:txBody>
          <a:bodyPr>
            <a:normAutofit fontScale="90000"/>
          </a:bodyPr>
          <a:lstStyle/>
          <a:p>
            <a:r>
              <a:rPr lang="en-GB" sz="3600" dirty="0"/>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820212866"/>
              </p:ext>
            </p:extLst>
          </p:nvPr>
        </p:nvGraphicFramePr>
        <p:xfrm>
          <a:off x="251520" y="686278"/>
          <a:ext cx="8712968" cy="4830954"/>
        </p:xfrm>
        <a:graphic>
          <a:graphicData uri="http://schemas.openxmlformats.org/drawingml/2006/table">
            <a:tbl>
              <a:tblPr firstRow="1" firstCol="1" bandRow="1">
                <a:tableStyleId>{7DF18680-E054-41AD-8BC1-D1AEF772440D}</a:tableStyleId>
              </a:tblPr>
              <a:tblGrid>
                <a:gridCol w="3977493">
                  <a:extLst>
                    <a:ext uri="{9D8B030D-6E8A-4147-A177-3AD203B41FA5}">
                      <a16:colId xmlns:a16="http://schemas.microsoft.com/office/drawing/2014/main" val="796718236"/>
                    </a:ext>
                  </a:extLst>
                </a:gridCol>
                <a:gridCol w="2272048">
                  <a:extLst>
                    <a:ext uri="{9D8B030D-6E8A-4147-A177-3AD203B41FA5}">
                      <a16:colId xmlns:a16="http://schemas.microsoft.com/office/drawing/2014/main" val="936719505"/>
                    </a:ext>
                  </a:extLst>
                </a:gridCol>
                <a:gridCol w="2463427">
                  <a:extLst>
                    <a:ext uri="{9D8B030D-6E8A-4147-A177-3AD203B41FA5}">
                      <a16:colId xmlns:a16="http://schemas.microsoft.com/office/drawing/2014/main" val="2645740679"/>
                    </a:ext>
                  </a:extLst>
                </a:gridCol>
              </a:tblGrid>
              <a:tr h="55491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427603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15</a:t>
            </a:fld>
            <a:endParaRPr lang="en-GB" dirty="0"/>
          </a:p>
        </p:txBody>
      </p:sp>
      <p:sp>
        <p:nvSpPr>
          <p:cNvPr id="3" name="TextBox 2">
            <a:extLst>
              <a:ext uri="{FF2B5EF4-FFF2-40B4-BE49-F238E27FC236}">
                <a16:creationId xmlns:a16="http://schemas.microsoft.com/office/drawing/2014/main" id="{FD86FB1D-A195-4E03-8D1D-2F174C095FC1}"/>
              </a:ext>
            </a:extLst>
          </p:cNvPr>
          <p:cNvSpPr txBox="1"/>
          <p:nvPr/>
        </p:nvSpPr>
        <p:spPr>
          <a:xfrm>
            <a:off x="4355976" y="2779164"/>
            <a:ext cx="1723783" cy="1015663"/>
          </a:xfrm>
          <a:prstGeom prst="rect">
            <a:avLst/>
          </a:prstGeom>
          <a:noFill/>
        </p:spPr>
        <p:txBody>
          <a:bodyPr wrap="square" rtlCol="0">
            <a:spAutoFit/>
          </a:bodyPr>
          <a:lstStyle/>
          <a:p>
            <a:pPr algn="ctr"/>
            <a:r>
              <a:rPr lang="en-GB" sz="2000" u="sng" dirty="0"/>
              <a:t>60,000</a:t>
            </a:r>
          </a:p>
          <a:p>
            <a:pPr algn="ctr"/>
            <a:r>
              <a:rPr lang="en-GB" sz="2000" dirty="0"/>
              <a:t>40,000</a:t>
            </a:r>
          </a:p>
          <a:p>
            <a:pPr algn="ctr"/>
            <a:r>
              <a:rPr lang="en-GB" sz="2000" dirty="0"/>
              <a:t>= 1.5 times</a:t>
            </a:r>
          </a:p>
        </p:txBody>
      </p:sp>
      <p:sp>
        <p:nvSpPr>
          <p:cNvPr id="5" name="TextBox 4">
            <a:extLst>
              <a:ext uri="{FF2B5EF4-FFF2-40B4-BE49-F238E27FC236}">
                <a16:creationId xmlns:a16="http://schemas.microsoft.com/office/drawing/2014/main" id="{90CE35D0-2C5E-42D2-851B-D2AC78965CDA}"/>
              </a:ext>
            </a:extLst>
          </p:cNvPr>
          <p:cNvSpPr txBox="1"/>
          <p:nvPr/>
        </p:nvSpPr>
        <p:spPr>
          <a:xfrm>
            <a:off x="6775526" y="2769861"/>
            <a:ext cx="1723783" cy="1015663"/>
          </a:xfrm>
          <a:prstGeom prst="rect">
            <a:avLst/>
          </a:prstGeom>
          <a:noFill/>
        </p:spPr>
        <p:txBody>
          <a:bodyPr wrap="square" rtlCol="0">
            <a:spAutoFit/>
          </a:bodyPr>
          <a:lstStyle/>
          <a:p>
            <a:pPr algn="ctr"/>
            <a:r>
              <a:rPr lang="en-GB" sz="2000" u="sng" dirty="0"/>
              <a:t>65,000</a:t>
            </a:r>
          </a:p>
          <a:p>
            <a:pPr algn="ctr"/>
            <a:r>
              <a:rPr lang="en-GB" sz="2000" dirty="0"/>
              <a:t>31,500</a:t>
            </a:r>
          </a:p>
          <a:p>
            <a:pPr algn="ctr"/>
            <a:r>
              <a:rPr lang="en-GB" sz="2000" dirty="0"/>
              <a:t>= 2.1 times</a:t>
            </a:r>
          </a:p>
        </p:txBody>
      </p:sp>
      <p:sp>
        <p:nvSpPr>
          <p:cNvPr id="7" name="TextBox 6">
            <a:extLst>
              <a:ext uri="{FF2B5EF4-FFF2-40B4-BE49-F238E27FC236}">
                <a16:creationId xmlns:a16="http://schemas.microsoft.com/office/drawing/2014/main" id="{76263B9E-3FC4-4C3E-B8D2-D3140F27EE2B}"/>
              </a:ext>
            </a:extLst>
          </p:cNvPr>
          <p:cNvSpPr txBox="1"/>
          <p:nvPr/>
        </p:nvSpPr>
        <p:spPr>
          <a:xfrm>
            <a:off x="4486311" y="4510537"/>
            <a:ext cx="3816990" cy="369332"/>
          </a:xfrm>
          <a:prstGeom prst="rect">
            <a:avLst/>
          </a:prstGeom>
          <a:noFill/>
        </p:spPr>
        <p:txBody>
          <a:bodyPr wrap="square" rtlCol="0">
            <a:spAutoFit/>
          </a:bodyPr>
          <a:lstStyle/>
          <a:p>
            <a:pPr algn="ctr"/>
            <a:r>
              <a:rPr lang="en-GB" dirty="0"/>
              <a:t>Relative difference = -28.6%</a:t>
            </a:r>
          </a:p>
        </p:txBody>
      </p:sp>
    </p:spTree>
    <p:custDataLst>
      <p:tags r:id="rId1"/>
    </p:custDataLst>
    <p:extLst>
      <p:ext uri="{BB962C8B-B14F-4D97-AF65-F5344CB8AC3E}">
        <p14:creationId xmlns:p14="http://schemas.microsoft.com/office/powerpoint/2010/main" val="98812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443623" y="197214"/>
            <a:ext cx="7907639" cy="380247"/>
          </a:xfrm>
        </p:spPr>
        <p:txBody>
          <a:bodyPr>
            <a:normAutofit fontScale="90000"/>
          </a:bodyPr>
          <a:lstStyle/>
          <a:p>
            <a:pPr algn="ctr"/>
            <a:r>
              <a:rPr lang="en-GB" sz="3400" dirty="0"/>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924843259"/>
              </p:ext>
            </p:extLst>
          </p:nvPr>
        </p:nvGraphicFramePr>
        <p:xfrm>
          <a:off x="395536" y="682365"/>
          <a:ext cx="8594682" cy="5005325"/>
        </p:xfrm>
        <a:graphic>
          <a:graphicData uri="http://schemas.openxmlformats.org/drawingml/2006/table">
            <a:tbl>
              <a:tblPr firstRow="1" firstCol="1" bandRow="1">
                <a:tableStyleId>{7DF18680-E054-41AD-8BC1-D1AEF772440D}</a:tableStyleId>
              </a:tblPr>
              <a:tblGrid>
                <a:gridCol w="4176464">
                  <a:extLst>
                    <a:ext uri="{9D8B030D-6E8A-4147-A177-3AD203B41FA5}">
                      <a16:colId xmlns:a16="http://schemas.microsoft.com/office/drawing/2014/main" val="2412206828"/>
                    </a:ext>
                  </a:extLst>
                </a:gridCol>
                <a:gridCol w="1988235">
                  <a:extLst>
                    <a:ext uri="{9D8B030D-6E8A-4147-A177-3AD203B41FA5}">
                      <a16:colId xmlns:a16="http://schemas.microsoft.com/office/drawing/2014/main" val="691005071"/>
                    </a:ext>
                  </a:extLst>
                </a:gridCol>
                <a:gridCol w="2429983">
                  <a:extLst>
                    <a:ext uri="{9D8B030D-6E8A-4147-A177-3AD203B41FA5}">
                      <a16:colId xmlns:a16="http://schemas.microsoft.com/office/drawing/2014/main" val="1982545808"/>
                    </a:ext>
                  </a:extLst>
                </a:gridCol>
              </a:tblGrid>
              <a:tr h="52368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31118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4547597" y="2818397"/>
            <a:ext cx="1980228" cy="1015663"/>
          </a:xfrm>
          <a:prstGeom prst="rect">
            <a:avLst/>
          </a:prstGeom>
          <a:noFill/>
        </p:spPr>
        <p:txBody>
          <a:bodyPr wrap="square" rtlCol="0">
            <a:spAutoFit/>
          </a:bodyPr>
          <a:lstStyle/>
          <a:p>
            <a:pPr algn="ctr"/>
            <a:r>
              <a:rPr lang="en-GB" sz="2000" u="sng" dirty="0"/>
              <a:t>60,000 – 32,000</a:t>
            </a:r>
          </a:p>
          <a:p>
            <a:pPr algn="ctr"/>
            <a:r>
              <a:rPr lang="en-GB" sz="2000" dirty="0"/>
              <a:t>40,000</a:t>
            </a:r>
          </a:p>
          <a:p>
            <a:pPr algn="ctr"/>
            <a:r>
              <a:rPr lang="en-GB" sz="2000" dirty="0"/>
              <a:t>= 0.7 times</a:t>
            </a:r>
          </a:p>
        </p:txBody>
      </p:sp>
      <p:sp>
        <p:nvSpPr>
          <p:cNvPr id="6" name="TextBox 5">
            <a:extLst>
              <a:ext uri="{FF2B5EF4-FFF2-40B4-BE49-F238E27FC236}">
                <a16:creationId xmlns:a16="http://schemas.microsoft.com/office/drawing/2014/main" id="{55864636-6FB9-4900-A148-3A057DCA45B4}"/>
              </a:ext>
            </a:extLst>
          </p:cNvPr>
          <p:cNvSpPr txBox="1"/>
          <p:nvPr/>
        </p:nvSpPr>
        <p:spPr>
          <a:xfrm>
            <a:off x="6706572" y="2743928"/>
            <a:ext cx="1980228" cy="1015663"/>
          </a:xfrm>
          <a:prstGeom prst="rect">
            <a:avLst/>
          </a:prstGeom>
          <a:noFill/>
        </p:spPr>
        <p:txBody>
          <a:bodyPr wrap="square" rtlCol="0">
            <a:spAutoFit/>
          </a:bodyPr>
          <a:lstStyle/>
          <a:p>
            <a:pPr algn="ctr"/>
            <a:r>
              <a:rPr lang="en-GB" sz="2000" u="sng" dirty="0"/>
              <a:t>65,000 – 18,000</a:t>
            </a:r>
          </a:p>
          <a:p>
            <a:pPr algn="ctr"/>
            <a:r>
              <a:rPr lang="en-GB" sz="2000" dirty="0"/>
              <a:t>31,500</a:t>
            </a:r>
          </a:p>
          <a:p>
            <a:pPr algn="ctr"/>
            <a:r>
              <a:rPr lang="en-GB" sz="2000" dirty="0"/>
              <a:t>= 1.5 times</a:t>
            </a:r>
          </a:p>
        </p:txBody>
      </p:sp>
      <p:sp>
        <p:nvSpPr>
          <p:cNvPr id="7" name="TextBox 6">
            <a:extLst>
              <a:ext uri="{FF2B5EF4-FFF2-40B4-BE49-F238E27FC236}">
                <a16:creationId xmlns:a16="http://schemas.microsoft.com/office/drawing/2014/main" id="{27DA6CC7-0752-41BF-A634-6E9743E122D8}"/>
              </a:ext>
            </a:extLst>
          </p:cNvPr>
          <p:cNvSpPr txBox="1"/>
          <p:nvPr/>
        </p:nvSpPr>
        <p:spPr>
          <a:xfrm>
            <a:off x="5071476" y="4354308"/>
            <a:ext cx="3296873" cy="369332"/>
          </a:xfrm>
          <a:prstGeom prst="rect">
            <a:avLst/>
          </a:prstGeom>
          <a:noFill/>
        </p:spPr>
        <p:txBody>
          <a:bodyPr wrap="square" rtlCol="0">
            <a:spAutoFit/>
          </a:bodyPr>
          <a:lstStyle/>
          <a:p>
            <a:r>
              <a:rPr lang="en-GB" dirty="0"/>
              <a:t>Relative difference = -53.3%</a:t>
            </a:r>
          </a:p>
        </p:txBody>
      </p:sp>
    </p:spTree>
    <p:custDataLst>
      <p:tags r:id="rId1"/>
    </p:custDataLst>
    <p:extLst>
      <p:ext uri="{BB962C8B-B14F-4D97-AF65-F5344CB8AC3E}">
        <p14:creationId xmlns:p14="http://schemas.microsoft.com/office/powerpoint/2010/main" val="144970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74468" y="0"/>
            <a:ext cx="7271657" cy="380247"/>
          </a:xfrm>
        </p:spPr>
        <p:txBody>
          <a:bodyPr>
            <a:normAutofit fontScale="90000"/>
          </a:bodyPr>
          <a:lstStyle/>
          <a:p>
            <a:pPr algn="ctr"/>
            <a:r>
              <a:rPr lang="en-GB" sz="3400" dirty="0"/>
              <a:t>Assessing liquidity – creditor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42259802"/>
              </p:ext>
            </p:extLst>
          </p:nvPr>
        </p:nvGraphicFramePr>
        <p:xfrm>
          <a:off x="274885" y="511445"/>
          <a:ext cx="8594229" cy="5045655"/>
        </p:xfrm>
        <a:graphic>
          <a:graphicData uri="http://schemas.openxmlformats.org/drawingml/2006/table">
            <a:tbl>
              <a:tblPr firstRow="1" firstCol="1" bandRow="1">
                <a:tableStyleId>{7DF18680-E054-41AD-8BC1-D1AEF772440D}</a:tableStyleId>
              </a:tblPr>
              <a:tblGrid>
                <a:gridCol w="4657155">
                  <a:extLst>
                    <a:ext uri="{9D8B030D-6E8A-4147-A177-3AD203B41FA5}">
                      <a16:colId xmlns:a16="http://schemas.microsoft.com/office/drawing/2014/main" val="2412206828"/>
                    </a:ext>
                  </a:extLst>
                </a:gridCol>
                <a:gridCol w="1968537">
                  <a:extLst>
                    <a:ext uri="{9D8B030D-6E8A-4147-A177-3AD203B41FA5}">
                      <a16:colId xmlns:a16="http://schemas.microsoft.com/office/drawing/2014/main" val="691005071"/>
                    </a:ext>
                  </a:extLst>
                </a:gridCol>
                <a:gridCol w="1968537">
                  <a:extLst>
                    <a:ext uri="{9D8B030D-6E8A-4147-A177-3AD203B41FA5}">
                      <a16:colId xmlns:a16="http://schemas.microsoft.com/office/drawing/2014/main" val="1982545808"/>
                    </a:ext>
                  </a:extLst>
                </a:gridCol>
              </a:tblGrid>
              <a:tr h="57709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CREDITOR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356683">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5049365" y="2806857"/>
            <a:ext cx="1723783" cy="1015663"/>
          </a:xfrm>
          <a:prstGeom prst="rect">
            <a:avLst/>
          </a:prstGeom>
          <a:noFill/>
        </p:spPr>
        <p:txBody>
          <a:bodyPr wrap="square" rtlCol="0">
            <a:spAutoFit/>
          </a:bodyPr>
          <a:lstStyle/>
          <a:p>
            <a:pPr algn="ctr"/>
            <a:r>
              <a:rPr lang="en-GB" sz="2000" u="sng" dirty="0"/>
              <a:t>40,000 x 365</a:t>
            </a:r>
          </a:p>
          <a:p>
            <a:pPr algn="ctr"/>
            <a:r>
              <a:rPr lang="en-GB" sz="2000" dirty="0"/>
              <a:t>204,000</a:t>
            </a:r>
          </a:p>
          <a:p>
            <a:pPr algn="ctr"/>
            <a:r>
              <a:rPr lang="en-GB" sz="2000" dirty="0"/>
              <a:t>= 71.6 days</a:t>
            </a:r>
          </a:p>
        </p:txBody>
      </p:sp>
      <p:sp>
        <p:nvSpPr>
          <p:cNvPr id="6" name="TextBox 5">
            <a:extLst>
              <a:ext uri="{FF2B5EF4-FFF2-40B4-BE49-F238E27FC236}">
                <a16:creationId xmlns:a16="http://schemas.microsoft.com/office/drawing/2014/main" id="{55864636-6FB9-4900-A148-3A057DCA45B4}"/>
              </a:ext>
            </a:extLst>
          </p:cNvPr>
          <p:cNvSpPr txBox="1"/>
          <p:nvPr/>
        </p:nvSpPr>
        <p:spPr>
          <a:xfrm>
            <a:off x="6963017" y="2806857"/>
            <a:ext cx="1723783" cy="1015663"/>
          </a:xfrm>
          <a:prstGeom prst="rect">
            <a:avLst/>
          </a:prstGeom>
          <a:noFill/>
        </p:spPr>
        <p:txBody>
          <a:bodyPr wrap="square" rtlCol="0">
            <a:spAutoFit/>
          </a:bodyPr>
          <a:lstStyle/>
          <a:p>
            <a:pPr algn="ctr"/>
            <a:r>
              <a:rPr lang="en-GB" sz="2000" u="sng" dirty="0"/>
              <a:t>31,500  x 365</a:t>
            </a:r>
          </a:p>
          <a:p>
            <a:pPr algn="ctr"/>
            <a:r>
              <a:rPr lang="en-GB" sz="2000" dirty="0"/>
              <a:t>175,000</a:t>
            </a:r>
          </a:p>
          <a:p>
            <a:pPr algn="ctr"/>
            <a:r>
              <a:rPr lang="en-GB" sz="2000" dirty="0"/>
              <a:t>= 65.7 days</a:t>
            </a:r>
          </a:p>
        </p:txBody>
      </p:sp>
      <p:sp>
        <p:nvSpPr>
          <p:cNvPr id="7" name="TextBox 6">
            <a:extLst>
              <a:ext uri="{FF2B5EF4-FFF2-40B4-BE49-F238E27FC236}">
                <a16:creationId xmlns:a16="http://schemas.microsoft.com/office/drawing/2014/main" id="{CA9F5D97-090A-4FB1-A4F4-8CBCF1290669}"/>
              </a:ext>
            </a:extLst>
          </p:cNvPr>
          <p:cNvSpPr txBox="1"/>
          <p:nvPr/>
        </p:nvSpPr>
        <p:spPr>
          <a:xfrm>
            <a:off x="5183096" y="4436435"/>
            <a:ext cx="3470907" cy="369332"/>
          </a:xfrm>
          <a:prstGeom prst="rect">
            <a:avLst/>
          </a:prstGeom>
          <a:noFill/>
        </p:spPr>
        <p:txBody>
          <a:bodyPr wrap="square" rtlCol="0">
            <a:spAutoFit/>
          </a:bodyPr>
          <a:lstStyle/>
          <a:p>
            <a:pPr algn="ctr"/>
            <a:r>
              <a:rPr lang="en-GB" dirty="0"/>
              <a:t>Relative difference = +9.0%</a:t>
            </a:r>
          </a:p>
        </p:txBody>
      </p:sp>
    </p:spTree>
    <p:custDataLst>
      <p:tags r:id="rId1"/>
    </p:custDataLst>
    <p:extLst>
      <p:ext uri="{BB962C8B-B14F-4D97-AF65-F5344CB8AC3E}">
        <p14:creationId xmlns:p14="http://schemas.microsoft.com/office/powerpoint/2010/main" val="110686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443956" y="105612"/>
            <a:ext cx="7027998" cy="380247"/>
          </a:xfrm>
        </p:spPr>
        <p:txBody>
          <a:bodyPr>
            <a:normAutofit fontScale="90000"/>
          </a:bodyPr>
          <a:lstStyle/>
          <a:p>
            <a:pPr algn="ctr"/>
            <a:r>
              <a:rPr lang="en-GB" sz="3400" dirty="0"/>
              <a:t>Assessing liquidity – debtor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566740241"/>
              </p:ext>
            </p:extLst>
          </p:nvPr>
        </p:nvGraphicFramePr>
        <p:xfrm>
          <a:off x="323528" y="528639"/>
          <a:ext cx="8553837" cy="5084460"/>
        </p:xfrm>
        <a:graphic>
          <a:graphicData uri="http://schemas.openxmlformats.org/drawingml/2006/table">
            <a:tbl>
              <a:tblPr firstRow="1" firstCol="1" bandRow="1">
                <a:tableStyleId>{7DF18680-E054-41AD-8BC1-D1AEF772440D}</a:tableStyleId>
              </a:tblPr>
              <a:tblGrid>
                <a:gridCol w="4698445">
                  <a:extLst>
                    <a:ext uri="{9D8B030D-6E8A-4147-A177-3AD203B41FA5}">
                      <a16:colId xmlns:a16="http://schemas.microsoft.com/office/drawing/2014/main" val="2412206828"/>
                    </a:ext>
                  </a:extLst>
                </a:gridCol>
                <a:gridCol w="1927696">
                  <a:extLst>
                    <a:ext uri="{9D8B030D-6E8A-4147-A177-3AD203B41FA5}">
                      <a16:colId xmlns:a16="http://schemas.microsoft.com/office/drawing/2014/main" val="691005071"/>
                    </a:ext>
                  </a:extLst>
                </a:gridCol>
                <a:gridCol w="1927696">
                  <a:extLst>
                    <a:ext uri="{9D8B030D-6E8A-4147-A177-3AD203B41FA5}">
                      <a16:colId xmlns:a16="http://schemas.microsoft.com/office/drawing/2014/main" val="1982545808"/>
                    </a:ext>
                  </a:extLst>
                </a:gridCol>
              </a:tblGrid>
              <a:tr h="51887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DEBTOR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54172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Debtors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18</a:t>
            </a:fld>
            <a:endParaRPr lang="en-GB" dirty="0"/>
          </a:p>
        </p:txBody>
      </p:sp>
      <p:sp>
        <p:nvSpPr>
          <p:cNvPr id="5" name="TextBox 4">
            <a:extLst>
              <a:ext uri="{FF2B5EF4-FFF2-40B4-BE49-F238E27FC236}">
                <a16:creationId xmlns:a16="http://schemas.microsoft.com/office/drawing/2014/main" id="{E91B1A78-B822-4928-829A-15713D16C084}"/>
              </a:ext>
            </a:extLst>
          </p:cNvPr>
          <p:cNvSpPr txBox="1"/>
          <p:nvPr/>
        </p:nvSpPr>
        <p:spPr>
          <a:xfrm>
            <a:off x="5140500" y="2767278"/>
            <a:ext cx="1723783" cy="1323439"/>
          </a:xfrm>
          <a:prstGeom prst="rect">
            <a:avLst/>
          </a:prstGeom>
          <a:noFill/>
        </p:spPr>
        <p:txBody>
          <a:bodyPr wrap="square" rtlCol="0">
            <a:spAutoFit/>
          </a:bodyPr>
          <a:lstStyle/>
          <a:p>
            <a:pPr algn="ctr"/>
            <a:r>
              <a:rPr lang="en-GB" sz="2000" u="sng" dirty="0"/>
              <a:t>25,000 x 365</a:t>
            </a:r>
          </a:p>
          <a:p>
            <a:pPr algn="ctr"/>
            <a:r>
              <a:rPr lang="en-GB" sz="2000" dirty="0"/>
              <a:t>(300,000 x 0.80)</a:t>
            </a:r>
          </a:p>
          <a:p>
            <a:pPr algn="ctr"/>
            <a:r>
              <a:rPr lang="en-GB" sz="2000" dirty="0"/>
              <a:t>= 38.0 days</a:t>
            </a:r>
          </a:p>
        </p:txBody>
      </p:sp>
      <p:sp>
        <p:nvSpPr>
          <p:cNvPr id="6" name="TextBox 5">
            <a:extLst>
              <a:ext uri="{FF2B5EF4-FFF2-40B4-BE49-F238E27FC236}">
                <a16:creationId xmlns:a16="http://schemas.microsoft.com/office/drawing/2014/main" id="{55864636-6FB9-4900-A148-3A057DCA45B4}"/>
              </a:ext>
            </a:extLst>
          </p:cNvPr>
          <p:cNvSpPr txBox="1"/>
          <p:nvPr/>
        </p:nvSpPr>
        <p:spPr>
          <a:xfrm>
            <a:off x="6891624" y="2767279"/>
            <a:ext cx="1723783" cy="1323439"/>
          </a:xfrm>
          <a:prstGeom prst="rect">
            <a:avLst/>
          </a:prstGeom>
          <a:noFill/>
        </p:spPr>
        <p:txBody>
          <a:bodyPr wrap="square" rtlCol="0">
            <a:spAutoFit/>
          </a:bodyPr>
          <a:lstStyle/>
          <a:p>
            <a:pPr algn="ctr"/>
            <a:r>
              <a:rPr lang="en-GB" sz="2000" u="sng" dirty="0"/>
              <a:t>20,000 x 365</a:t>
            </a:r>
          </a:p>
          <a:p>
            <a:pPr algn="ctr"/>
            <a:r>
              <a:rPr lang="en-GB" sz="2000" dirty="0"/>
              <a:t>(250,000 x 0.80)</a:t>
            </a:r>
          </a:p>
          <a:p>
            <a:pPr algn="ctr"/>
            <a:r>
              <a:rPr lang="en-GB" sz="2000" dirty="0"/>
              <a:t>= 36.5 days</a:t>
            </a:r>
          </a:p>
        </p:txBody>
      </p:sp>
      <p:sp>
        <p:nvSpPr>
          <p:cNvPr id="7" name="TextBox 6">
            <a:extLst>
              <a:ext uri="{FF2B5EF4-FFF2-40B4-BE49-F238E27FC236}">
                <a16:creationId xmlns:a16="http://schemas.microsoft.com/office/drawing/2014/main" id="{98A0809C-D5D8-4FBA-8853-7DC3C8CC996B}"/>
              </a:ext>
            </a:extLst>
          </p:cNvPr>
          <p:cNvSpPr txBox="1"/>
          <p:nvPr/>
        </p:nvSpPr>
        <p:spPr>
          <a:xfrm>
            <a:off x="5266030" y="4506180"/>
            <a:ext cx="3426285" cy="369332"/>
          </a:xfrm>
          <a:prstGeom prst="rect">
            <a:avLst/>
          </a:prstGeom>
          <a:noFill/>
        </p:spPr>
        <p:txBody>
          <a:bodyPr wrap="square" rtlCol="0">
            <a:spAutoFit/>
          </a:bodyPr>
          <a:lstStyle/>
          <a:p>
            <a:pPr algn="ctr"/>
            <a:r>
              <a:rPr lang="en-GB" dirty="0"/>
              <a:t>Relative difference = -4.1%</a:t>
            </a:r>
          </a:p>
        </p:txBody>
      </p:sp>
    </p:spTree>
    <p:custDataLst>
      <p:tags r:id="rId1"/>
    </p:custDataLst>
    <p:extLst>
      <p:ext uri="{BB962C8B-B14F-4D97-AF65-F5344CB8AC3E}">
        <p14:creationId xmlns:p14="http://schemas.microsoft.com/office/powerpoint/2010/main" val="170959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0666"/>
            <a:ext cx="8580662" cy="380247"/>
          </a:xfrm>
        </p:spPr>
        <p:txBody>
          <a:bodyPr>
            <a:normAutofit fontScale="90000"/>
          </a:bodyPr>
          <a:lstStyle/>
          <a:p>
            <a:pPr algn="ctr"/>
            <a:r>
              <a:rPr lang="en-GB" sz="3400" dirty="0"/>
              <a:t>Assessing liquidity – analysis of debtor and creditor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93093435"/>
              </p:ext>
            </p:extLst>
          </p:nvPr>
        </p:nvGraphicFramePr>
        <p:xfrm>
          <a:off x="323528" y="908720"/>
          <a:ext cx="8644184" cy="4702194"/>
        </p:xfrm>
        <a:graphic>
          <a:graphicData uri="http://schemas.openxmlformats.org/drawingml/2006/table">
            <a:tbl>
              <a:tblPr firstRow="1" bandRow="1">
                <a:tableStyleId>{7DF18680-E054-41AD-8BC1-D1AEF772440D}</a:tableStyleId>
              </a:tblPr>
              <a:tblGrid>
                <a:gridCol w="2000678">
                  <a:extLst>
                    <a:ext uri="{9D8B030D-6E8A-4147-A177-3AD203B41FA5}">
                      <a16:colId xmlns:a16="http://schemas.microsoft.com/office/drawing/2014/main" val="20000"/>
                    </a:ext>
                  </a:extLst>
                </a:gridCol>
                <a:gridCol w="1032467">
                  <a:extLst>
                    <a:ext uri="{9D8B030D-6E8A-4147-A177-3AD203B41FA5}">
                      <a16:colId xmlns:a16="http://schemas.microsoft.com/office/drawing/2014/main" val="20001"/>
                    </a:ext>
                  </a:extLst>
                </a:gridCol>
                <a:gridCol w="1193074">
                  <a:extLst>
                    <a:ext uri="{9D8B030D-6E8A-4147-A177-3AD203B41FA5}">
                      <a16:colId xmlns:a16="http://schemas.microsoft.com/office/drawing/2014/main" val="20002"/>
                    </a:ext>
                  </a:extLst>
                </a:gridCol>
                <a:gridCol w="1419497">
                  <a:extLst>
                    <a:ext uri="{9D8B030D-6E8A-4147-A177-3AD203B41FA5}">
                      <a16:colId xmlns:a16="http://schemas.microsoft.com/office/drawing/2014/main" val="20003"/>
                    </a:ext>
                  </a:extLst>
                </a:gridCol>
                <a:gridCol w="1319046">
                  <a:extLst>
                    <a:ext uri="{9D8B030D-6E8A-4147-A177-3AD203B41FA5}">
                      <a16:colId xmlns:a16="http://schemas.microsoft.com/office/drawing/2014/main" val="20004"/>
                    </a:ext>
                  </a:extLst>
                </a:gridCol>
                <a:gridCol w="1679422">
                  <a:extLst>
                    <a:ext uri="{9D8B030D-6E8A-4147-A177-3AD203B41FA5}">
                      <a16:colId xmlns:a16="http://schemas.microsoft.com/office/drawing/2014/main" val="20005"/>
                    </a:ext>
                  </a:extLst>
                </a:gridCol>
              </a:tblGrid>
              <a:tr h="988278">
                <a:tc>
                  <a:txBody>
                    <a:bodyPr/>
                    <a:lstStyle/>
                    <a:p>
                      <a:endParaRPr lang="en-GB" dirty="0"/>
                    </a:p>
                  </a:txBody>
                  <a:tcPr/>
                </a:tc>
                <a:tc>
                  <a:txBody>
                    <a:bodyPr/>
                    <a:lstStyle/>
                    <a:p>
                      <a:pPr algn="ctr"/>
                      <a:r>
                        <a:rPr lang="en-GB" dirty="0"/>
                        <a:t>2019</a:t>
                      </a:r>
                    </a:p>
                    <a:p>
                      <a:pPr algn="ctr"/>
                      <a:r>
                        <a:rPr lang="en-GB" dirty="0"/>
                        <a:t>(days)</a:t>
                      </a:r>
                    </a:p>
                  </a:txBody>
                  <a:tcPr/>
                </a:tc>
                <a:tc>
                  <a:txBody>
                    <a:bodyPr/>
                    <a:lstStyle/>
                    <a:p>
                      <a:pPr algn="ctr"/>
                      <a:r>
                        <a:rPr lang="en-GB" dirty="0"/>
                        <a:t>2018</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988278">
                <a:tc>
                  <a:txBody>
                    <a:bodyPr/>
                    <a:lstStyle/>
                    <a:p>
                      <a:endParaRPr lang="en-GB" dirty="0"/>
                    </a:p>
                    <a:p>
                      <a:r>
                        <a:rPr lang="en-GB" dirty="0"/>
                        <a:t>Creditor</a:t>
                      </a:r>
                      <a:r>
                        <a:rPr lang="en-GB" baseline="0" dirty="0"/>
                        <a:t> days</a:t>
                      </a:r>
                    </a:p>
                    <a:p>
                      <a:endParaRPr lang="en-GB" dirty="0"/>
                    </a:p>
                  </a:txBody>
                  <a:tcPr/>
                </a:tc>
                <a:tc>
                  <a:txBody>
                    <a:bodyPr/>
                    <a:lstStyle/>
                    <a:p>
                      <a:pPr algn="ctr"/>
                      <a:endParaRPr lang="en-GB" dirty="0"/>
                    </a:p>
                    <a:p>
                      <a:pPr algn="ctr"/>
                      <a:r>
                        <a:rPr lang="en-GB" dirty="0"/>
                        <a:t>71.6</a:t>
                      </a:r>
                    </a:p>
                  </a:txBody>
                  <a:tcPr/>
                </a:tc>
                <a:tc>
                  <a:txBody>
                    <a:bodyPr/>
                    <a:lstStyle/>
                    <a:p>
                      <a:pPr algn="ctr"/>
                      <a:endParaRPr lang="en-GB" dirty="0"/>
                    </a:p>
                    <a:p>
                      <a:pPr algn="ctr"/>
                      <a:r>
                        <a:rPr lang="en-GB" dirty="0"/>
                        <a:t>65.7</a:t>
                      </a:r>
                    </a:p>
                  </a:txBody>
                  <a:tcPr/>
                </a:tc>
                <a:tc>
                  <a:txBody>
                    <a:bodyPr/>
                    <a:lstStyle/>
                    <a:p>
                      <a:pPr algn="ctr"/>
                      <a:endParaRPr lang="en-GB" dirty="0"/>
                    </a:p>
                    <a:p>
                      <a:pPr algn="ctr"/>
                      <a:r>
                        <a:rPr lang="en-GB" dirty="0"/>
                        <a:t>5.9</a:t>
                      </a:r>
                    </a:p>
                  </a:txBody>
                  <a:tcPr/>
                </a:tc>
                <a:tc>
                  <a:txBody>
                    <a:bodyPr/>
                    <a:lstStyle/>
                    <a:p>
                      <a:pPr algn="ctr"/>
                      <a:endParaRPr lang="en-GB" dirty="0"/>
                    </a:p>
                    <a:p>
                      <a:pPr algn="ctr"/>
                      <a:r>
                        <a:rPr lang="en-GB" dirty="0"/>
                        <a:t>9.0</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(favourable)</a:t>
                      </a:r>
                    </a:p>
                    <a:p>
                      <a:pPr algn="ctr"/>
                      <a:endParaRPr lang="en-GB" dirty="0"/>
                    </a:p>
                  </a:txBody>
                  <a:tcPr/>
                </a:tc>
                <a:extLst>
                  <a:ext uri="{0D108BD9-81ED-4DB2-BD59-A6C34878D82A}">
                    <a16:rowId xmlns:a16="http://schemas.microsoft.com/office/drawing/2014/main" val="10001"/>
                  </a:ext>
                </a:extLst>
              </a:tr>
              <a:tr h="988278">
                <a:tc>
                  <a:txBody>
                    <a:bodyPr/>
                    <a:lstStyle/>
                    <a:p>
                      <a:endParaRPr lang="en-GB" dirty="0"/>
                    </a:p>
                    <a:p>
                      <a:r>
                        <a:rPr lang="en-GB" dirty="0"/>
                        <a:t>Debtors</a:t>
                      </a:r>
                    </a:p>
                    <a:p>
                      <a:endParaRPr lang="en-GB" dirty="0"/>
                    </a:p>
                  </a:txBody>
                  <a:tcPr/>
                </a:tc>
                <a:tc>
                  <a:txBody>
                    <a:bodyPr/>
                    <a:lstStyle/>
                    <a:p>
                      <a:pPr algn="ctr"/>
                      <a:endParaRPr lang="en-GB" dirty="0"/>
                    </a:p>
                    <a:p>
                      <a:pPr algn="ctr"/>
                      <a:r>
                        <a:rPr lang="en-GB" dirty="0"/>
                        <a:t>38.0</a:t>
                      </a:r>
                    </a:p>
                  </a:txBody>
                  <a:tcPr/>
                </a:tc>
                <a:tc>
                  <a:txBody>
                    <a:bodyPr/>
                    <a:lstStyle/>
                    <a:p>
                      <a:pPr algn="ctr"/>
                      <a:endParaRPr lang="en-GB" dirty="0"/>
                    </a:p>
                    <a:p>
                      <a:pPr algn="ctr"/>
                      <a:r>
                        <a:rPr lang="en-GB" dirty="0"/>
                        <a:t>36.5</a:t>
                      </a:r>
                    </a:p>
                  </a:txBody>
                  <a:tcPr/>
                </a:tc>
                <a:tc>
                  <a:txBody>
                    <a:bodyPr/>
                    <a:lstStyle/>
                    <a:p>
                      <a:pPr algn="ctr"/>
                      <a:endParaRPr lang="en-GB" dirty="0"/>
                    </a:p>
                    <a:p>
                      <a:pPr algn="ctr"/>
                      <a:r>
                        <a:rPr lang="en-GB" dirty="0"/>
                        <a:t>1.5</a:t>
                      </a:r>
                    </a:p>
                  </a:txBody>
                  <a:tcPr/>
                </a:tc>
                <a:tc>
                  <a:txBody>
                    <a:bodyPr/>
                    <a:lstStyle/>
                    <a:p>
                      <a:pPr algn="ctr"/>
                      <a:endParaRPr lang="en-GB" dirty="0"/>
                    </a:p>
                    <a:p>
                      <a:pPr algn="ctr"/>
                      <a:r>
                        <a:rPr lang="en-GB" dirty="0"/>
                        <a:t>4.1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(adverse)</a:t>
                      </a:r>
                    </a:p>
                    <a:p>
                      <a:pPr algn="ctr"/>
                      <a:endParaRPr lang="en-GB" dirty="0"/>
                    </a:p>
                  </a:txBody>
                  <a:tcPr/>
                </a:tc>
                <a:extLst>
                  <a:ext uri="{0D108BD9-81ED-4DB2-BD59-A6C34878D82A}">
                    <a16:rowId xmlns:a16="http://schemas.microsoft.com/office/drawing/2014/main" val="10002"/>
                  </a:ext>
                </a:extLst>
              </a:tr>
              <a:tr h="1643678">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p>
                      <a:pPr algn="ctr"/>
                      <a:endParaRPr lang="en-GB" dirty="0"/>
                    </a:p>
                    <a:p>
                      <a:pPr algn="ctr"/>
                      <a:r>
                        <a:rPr lang="en-GB" dirty="0"/>
                        <a:t>33.6</a:t>
                      </a:r>
                    </a:p>
                  </a:txBody>
                  <a:tcPr/>
                </a:tc>
                <a:tc>
                  <a:txBody>
                    <a:bodyPr/>
                    <a:lstStyle/>
                    <a:p>
                      <a:pPr algn="ctr"/>
                      <a:endParaRPr lang="en-GB" dirty="0"/>
                    </a:p>
                    <a:p>
                      <a:pPr algn="ctr"/>
                      <a:endParaRPr lang="en-GB" dirty="0"/>
                    </a:p>
                    <a:p>
                      <a:pPr algn="ctr"/>
                      <a:r>
                        <a:rPr lang="en-GB" dirty="0"/>
                        <a:t>29.2</a:t>
                      </a:r>
                    </a:p>
                  </a:txBody>
                  <a:tcPr/>
                </a:tc>
                <a:tc>
                  <a:txBody>
                    <a:bodyPr/>
                    <a:lstStyle/>
                    <a:p>
                      <a:pPr algn="ctr"/>
                      <a:endParaRPr lang="en-GB" dirty="0"/>
                    </a:p>
                    <a:p>
                      <a:pPr algn="ctr"/>
                      <a:endParaRPr lang="en-GB" dirty="0"/>
                    </a:p>
                    <a:p>
                      <a:pPr algn="ctr"/>
                      <a:r>
                        <a:rPr lang="en-GB" dirty="0"/>
                        <a:t>4.4</a:t>
                      </a:r>
                    </a:p>
                  </a:txBody>
                  <a:tcPr/>
                </a:tc>
                <a:tc>
                  <a:txBody>
                    <a:bodyPr/>
                    <a:lstStyle/>
                    <a:p>
                      <a:pPr algn="ctr"/>
                      <a:endParaRPr lang="en-GB" dirty="0"/>
                    </a:p>
                    <a:p>
                      <a:pPr algn="ctr"/>
                      <a:endParaRPr lang="en-GB" dirty="0"/>
                    </a:p>
                    <a:p>
                      <a:pPr algn="ctr"/>
                      <a:r>
                        <a:rPr lang="en-GB" dirty="0"/>
                        <a:t>15.1</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r>
                        <a:rPr lang="en-GB" dirty="0"/>
                        <a:t>(favourable)</a:t>
                      </a:r>
                    </a:p>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6774" y="332656"/>
            <a:ext cx="9137226" cy="380247"/>
          </a:xfrm>
        </p:spPr>
        <p:txBody>
          <a:bodyPr>
            <a:normAutofit fontScale="90000"/>
          </a:bodyPr>
          <a:lstStyle/>
          <a:p>
            <a:pPr algn="ctr"/>
            <a:r>
              <a:rPr lang="en-GB" sz="3200" dirty="0"/>
              <a:t>Capital structure – </a:t>
            </a:r>
            <a:br>
              <a:rPr lang="en-GB" sz="3200" dirty="0"/>
            </a:br>
            <a:r>
              <a:rPr lang="en-GB" sz="3200" dirty="0"/>
              <a:t>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284665" y="941503"/>
            <a:ext cx="8772249" cy="6513034"/>
          </a:xfrm>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8000" dirty="0">
                <a:latin typeface="Times New Roman" panose="02020603050405020304" pitchFamily="18" charset="0"/>
                <a:cs typeface="Times New Roman" panose="02020603050405020304" pitchFamily="18" charset="0"/>
              </a:rPr>
              <a:t>There are two important ratios which help in analysing a company’s financial structure…</a:t>
            </a:r>
          </a:p>
          <a:p>
            <a:pPr marL="0" indent="0">
              <a:buNone/>
            </a:pPr>
            <a:endParaRPr lang="en-GB" sz="8000" dirty="0">
              <a:latin typeface="Times New Roman" panose="02020603050405020304" pitchFamily="18" charset="0"/>
              <a:cs typeface="Times New Roman" panose="02020603050405020304" pitchFamily="18" charset="0"/>
            </a:endParaRP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Gearing</a:t>
            </a:r>
            <a:r>
              <a:rPr lang="en-GB" sz="8000" dirty="0">
                <a:latin typeface="Times New Roman" panose="02020603050405020304" pitchFamily="18" charset="0"/>
                <a:cs typeface="Times New Roman" panose="02020603050405020304" pitchFamily="18" charset="0"/>
              </a:rPr>
              <a:t> ratios</a:t>
            </a: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Interest Cover </a:t>
            </a:r>
            <a:r>
              <a:rPr lang="en-GB" sz="8000" dirty="0">
                <a:latin typeface="Times New Roman" panose="02020603050405020304" pitchFamily="18" charset="0"/>
                <a:cs typeface="Times New Roman" panose="02020603050405020304" pitchFamily="18" charset="0"/>
              </a:rPr>
              <a:t>ratio</a:t>
            </a:r>
          </a:p>
          <a:p>
            <a:pPr marL="0" lvl="0" indent="0">
              <a:buNone/>
            </a:pPr>
            <a:endParaRPr lang="en-GB" sz="8000" dirty="0">
              <a:latin typeface="Times New Roman" panose="02020603050405020304" pitchFamily="18" charset="0"/>
              <a:cs typeface="Times New Roman" panose="02020603050405020304" pitchFamily="18" charset="0"/>
            </a:endParaRPr>
          </a:p>
          <a:p>
            <a:pPr marL="0" indent="0">
              <a:buNone/>
            </a:pPr>
            <a:r>
              <a:rPr lang="en-GB" sz="8000" b="1" dirty="0">
                <a:latin typeface="Times New Roman" panose="02020603050405020304" pitchFamily="18" charset="0"/>
                <a:cs typeface="Times New Roman" panose="02020603050405020304" pitchFamily="18" charset="0"/>
              </a:rPr>
              <a:t>What is Gearing?</a:t>
            </a:r>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Gearing (sometimes called leverage) is a commonly used financial indicator of the health of a business</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If a company has a large amount of borrowings compared to shareholders’ equity, it is said to be </a:t>
            </a:r>
            <a:r>
              <a:rPr lang="en-GB" sz="8000" b="1" i="1" dirty="0">
                <a:latin typeface="Times New Roman" panose="02020603050405020304" pitchFamily="18" charset="0"/>
                <a:cs typeface="Times New Roman" panose="02020603050405020304" pitchFamily="18" charset="0"/>
              </a:rPr>
              <a:t>highly geared</a:t>
            </a:r>
            <a:r>
              <a:rPr lang="en-GB" sz="8000" dirty="0">
                <a:latin typeface="Times New Roman" panose="02020603050405020304" pitchFamily="18" charset="0"/>
                <a:cs typeface="Times New Roman" panose="02020603050405020304" pitchFamily="18" charset="0"/>
              </a:rPr>
              <a:t>.</a:t>
            </a:r>
          </a:p>
          <a:p>
            <a:pPr marL="0" indent="0">
              <a:buNone/>
            </a:pPr>
            <a:r>
              <a:rPr lang="en-GB" sz="92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20</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611560" y="-383069"/>
            <a:ext cx="7055380" cy="1400530"/>
          </a:xfrm>
        </p:spPr>
        <p:txBody>
          <a:bodyPr/>
          <a:lstStyle/>
          <a:p>
            <a:pPr algn="ctr"/>
            <a:r>
              <a:rPr lang="en-GB" sz="3600" dirty="0"/>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395536" y="711536"/>
            <a:ext cx="8620881" cy="5434928"/>
          </a:xfrm>
        </p:spPr>
        <p:txBody>
          <a:bodyPr>
            <a:noAutofit/>
          </a:bodyPr>
          <a:lstStyle/>
          <a:p>
            <a:r>
              <a:rPr lang="en-GB" sz="1400" b="1" dirty="0">
                <a:latin typeface="Times New Roman" panose="02020603050405020304" pitchFamily="18" charset="0"/>
                <a:cs typeface="Times New Roman" panose="02020603050405020304" pitchFamily="18" charset="0"/>
              </a:rPr>
              <a:t>Total Equity</a:t>
            </a:r>
          </a:p>
          <a:p>
            <a:pPr marL="0" indent="0">
              <a:buNone/>
            </a:pPr>
            <a:r>
              <a:rPr lang="en-GB" sz="1400" dirty="0">
                <a:latin typeface="Times New Roman" panose="02020603050405020304" pitchFamily="18" charset="0"/>
                <a:cs typeface="Times New Roman" panose="02020603050405020304" pitchFamily="18" charset="0"/>
              </a:rPr>
              <a:t> …</a:t>
            </a:r>
            <a:r>
              <a:rPr lang="en-GB" sz="1500" dirty="0">
                <a:latin typeface="Times New Roman" panose="02020603050405020304" pitchFamily="18" charset="0"/>
                <a:cs typeface="Times New Roman" panose="02020603050405020304" pitchFamily="18" charset="0"/>
              </a:rPr>
              <a:t>is a term used to describe the interests of the ordinary shareholders in the business and consists of the Ordinary Share Capital plus all the Reserves of the business.</a:t>
            </a:r>
          </a:p>
          <a:p>
            <a:pPr marL="0" indent="0">
              <a:buNone/>
            </a:pPr>
            <a:endParaRPr lang="en-GB" sz="1500" dirty="0">
              <a:latin typeface="Times New Roman" panose="02020603050405020304" pitchFamily="18" charset="0"/>
              <a:cs typeface="Times New Roman" panose="02020603050405020304" pitchFamily="18" charset="0"/>
            </a:endParaRPr>
          </a:p>
          <a:p>
            <a:r>
              <a:rPr lang="en-GB" sz="1500" b="1" dirty="0">
                <a:latin typeface="Times New Roman" panose="02020603050405020304" pitchFamily="18" charset="0"/>
                <a:cs typeface="Times New Roman" panose="02020603050405020304" pitchFamily="18" charset="0"/>
              </a:rPr>
              <a:t>Debt Capital</a:t>
            </a:r>
            <a:r>
              <a:rPr lang="en-GB" sz="1500" dirty="0">
                <a:latin typeface="Times New Roman" panose="02020603050405020304" pitchFamily="18" charset="0"/>
                <a:cs typeface="Times New Roman" panose="02020603050405020304" pitchFamily="18" charset="0"/>
              </a:rPr>
              <a:t> </a:t>
            </a:r>
          </a:p>
          <a:p>
            <a:pPr marL="0" indent="0">
              <a:buNone/>
            </a:pPr>
            <a:r>
              <a:rPr lang="en-GB" sz="1500" dirty="0">
                <a:latin typeface="Times New Roman" panose="02020603050405020304" pitchFamily="18" charset="0"/>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endParaRPr lang="en-GB" sz="1500" dirty="0">
              <a:latin typeface="Times New Roman" panose="02020603050405020304" pitchFamily="18" charset="0"/>
              <a:cs typeface="Times New Roman" panose="02020603050405020304" pitchFamily="18" charset="0"/>
            </a:endParaRPr>
          </a:p>
          <a:p>
            <a:r>
              <a:rPr lang="en-GB" sz="1500" b="1" dirty="0">
                <a:latin typeface="Times New Roman" panose="02020603050405020304" pitchFamily="18" charset="0"/>
                <a:cs typeface="Times New Roman" panose="02020603050405020304" pitchFamily="18" charset="0"/>
              </a:rPr>
              <a:t>Note</a:t>
            </a:r>
            <a:r>
              <a:rPr lang="en-GB" sz="1500" dirty="0">
                <a:latin typeface="Times New Roman" panose="02020603050405020304" pitchFamily="18" charset="0"/>
                <a:cs typeface="Times New Roman" panose="02020603050405020304" pitchFamily="18" charset="0"/>
              </a:rPr>
              <a:t>:</a:t>
            </a:r>
          </a:p>
          <a:p>
            <a:pPr marL="0" indent="0">
              <a:buNone/>
            </a:pPr>
            <a:r>
              <a:rPr lang="en-GB" sz="1500" dirty="0">
                <a:latin typeface="Times New Roman" panose="02020603050405020304" pitchFamily="18" charset="0"/>
                <a:cs typeface="Times New Roman" panose="02020603050405020304" pitchFamily="18" charset="0"/>
              </a:rPr>
              <a:t>Other than any Preference Shares, long-term debt will be shown within the heading of ‘Non-current Liabilities’ on a statement of financial position</a:t>
            </a:r>
          </a:p>
          <a:p>
            <a:pPr marL="0" indent="0">
              <a:buNone/>
            </a:pPr>
            <a:endParaRPr lang="en-GB" sz="1500" dirty="0">
              <a:latin typeface="Times New Roman" panose="02020603050405020304" pitchFamily="18" charset="0"/>
              <a:cs typeface="Times New Roman" panose="02020603050405020304" pitchFamily="18" charset="0"/>
            </a:endParaRPr>
          </a:p>
          <a:p>
            <a:r>
              <a:rPr lang="en-GB" sz="1500" b="1" dirty="0">
                <a:latin typeface="Times New Roman" panose="02020603050405020304" pitchFamily="18" charset="0"/>
                <a:cs typeface="Times New Roman" panose="02020603050405020304" pitchFamily="18" charset="0"/>
              </a:rPr>
              <a:t>Risk and non-risk</a:t>
            </a:r>
          </a:p>
          <a:p>
            <a:pPr marL="0" indent="0">
              <a:buNone/>
            </a:pPr>
            <a:r>
              <a:rPr lang="en-GB" sz="1500" dirty="0">
                <a:latin typeface="Times New Roman" panose="02020603050405020304" pitchFamily="18" charset="0"/>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1500" dirty="0">
                <a:latin typeface="Times New Roman" panose="02020603050405020304" pitchFamily="18" charset="0"/>
                <a:cs typeface="Times New Roman" panose="02020603050405020304" pitchFamily="18" charset="0"/>
              </a:rPr>
            </a:br>
            <a:endParaRPr lang="en-GB" sz="15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555688" y="37771"/>
            <a:ext cx="7055380" cy="1400530"/>
          </a:xfrm>
        </p:spPr>
        <p:txBody>
          <a:bodyPr/>
          <a:lstStyle/>
          <a:p>
            <a:pPr algn="ctr"/>
            <a:r>
              <a:rPr lang="en-GB" sz="3600" dirty="0"/>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655837" y="1144990"/>
            <a:ext cx="7930814" cy="5485116"/>
          </a:xfrm>
        </p:spPr>
        <p:txBody>
          <a:bodyPr/>
          <a:lstStyle/>
          <a:p>
            <a:r>
              <a:rPr lang="en-GB" sz="2200" dirty="0">
                <a:latin typeface="Times New Roman" panose="02020603050405020304" pitchFamily="18" charset="0"/>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22</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838199" y="2429931"/>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676774" y="2413714"/>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755576" y="4241799"/>
            <a:ext cx="3447064" cy="1323439"/>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572000" y="4241799"/>
            <a:ext cx="4114389" cy="1323439"/>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circle(in)">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circle(in)">
                                      <p:cBhvr>
                                        <p:cTn id="25" dur="20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7" grpId="0"/>
      <p:bldP spid="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611560" y="-47465"/>
            <a:ext cx="7055380" cy="1172209"/>
          </a:xfrm>
        </p:spPr>
        <p:txBody>
          <a:bodyPr/>
          <a:lstStyle/>
          <a:p>
            <a:pPr algn="ctr"/>
            <a:r>
              <a:rPr lang="en-GB" sz="3600" dirty="0"/>
              <a:t>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2825626614"/>
              </p:ext>
            </p:extLst>
          </p:nvPr>
        </p:nvGraphicFramePr>
        <p:xfrm>
          <a:off x="192481" y="908720"/>
          <a:ext cx="5019396" cy="4605556"/>
        </p:xfrm>
        <a:graphic>
          <a:graphicData uri="http://schemas.openxmlformats.org/drawingml/2006/table">
            <a:tbl>
              <a:tblPr firstRow="1" firstCol="1" bandRow="1" bandCol="1">
                <a:tableStyleId>{7DF18680-E054-41AD-8BC1-D1AEF772440D}</a:tableStyleId>
              </a:tblPr>
              <a:tblGrid>
                <a:gridCol w="2690008">
                  <a:extLst>
                    <a:ext uri="{9D8B030D-6E8A-4147-A177-3AD203B41FA5}">
                      <a16:colId xmlns:a16="http://schemas.microsoft.com/office/drawing/2014/main" val="2426805529"/>
                    </a:ext>
                  </a:extLst>
                </a:gridCol>
                <a:gridCol w="1083521">
                  <a:extLst>
                    <a:ext uri="{9D8B030D-6E8A-4147-A177-3AD203B41FA5}">
                      <a16:colId xmlns:a16="http://schemas.microsoft.com/office/drawing/2014/main" val="3044696788"/>
                    </a:ext>
                  </a:extLst>
                </a:gridCol>
                <a:gridCol w="1245867">
                  <a:extLst>
                    <a:ext uri="{9D8B030D-6E8A-4147-A177-3AD203B41FA5}">
                      <a16:colId xmlns:a16="http://schemas.microsoft.com/office/drawing/2014/main" val="3335604566"/>
                    </a:ext>
                  </a:extLst>
                </a:gridCol>
              </a:tblGrid>
              <a:tr h="894818">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996623365"/>
                  </a:ext>
                </a:extLst>
              </a:tr>
              <a:tr h="506273">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448162466"/>
                  </a:ext>
                </a:extLst>
              </a:tr>
              <a:tr h="368299">
                <a:tc>
                  <a:txBody>
                    <a:bodyPr/>
                    <a:lstStyle/>
                    <a:p>
                      <a:pPr>
                        <a:lnSpc>
                          <a:spcPct val="115000"/>
                        </a:lnSpc>
                        <a:spcAft>
                          <a:spcPts val="0"/>
                        </a:spcAft>
                      </a:pPr>
                      <a:r>
                        <a:rPr lang="en-GB" sz="1400" dirty="0">
                          <a:effectLst/>
                        </a:rPr>
                        <a:t>Total Equity: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68299">
                <a:tc>
                  <a:txBody>
                    <a:bodyPr/>
                    <a:lstStyle/>
                    <a:p>
                      <a:pPr>
                        <a:lnSpc>
                          <a:spcPct val="115000"/>
                        </a:lnSpc>
                        <a:spcAft>
                          <a:spcPts val="0"/>
                        </a:spcAft>
                      </a:pPr>
                      <a:r>
                        <a:rPr lang="en-GB" sz="1400" dirty="0">
                          <a:effectLst/>
                        </a:rPr>
                        <a:t>Ordinary Shares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68299">
                <a:tc>
                  <a:txBody>
                    <a:bodyPr/>
                    <a:lstStyle/>
                    <a:p>
                      <a:pPr>
                        <a:lnSpc>
                          <a:spcPct val="115000"/>
                        </a:lnSpc>
                        <a:spcAft>
                          <a:spcPts val="0"/>
                        </a:spcAft>
                      </a:pPr>
                      <a:r>
                        <a:rPr lang="en-GB" sz="1400" dirty="0">
                          <a:effectLst/>
                        </a:rPr>
                        <a:t>Reserves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68299">
                <a:tc>
                  <a:txBody>
                    <a:bodyPr/>
                    <a:lstStyle/>
                    <a:p>
                      <a:pPr>
                        <a:lnSpc>
                          <a:spcPct val="115000"/>
                        </a:lnSpc>
                        <a:spcAft>
                          <a:spcPts val="0"/>
                        </a:spcAft>
                      </a:pPr>
                      <a:r>
                        <a:rPr lang="en-GB" sz="1400" dirty="0">
                          <a:effectLst/>
                        </a:rPr>
                        <a:t>Non-current Liabilities: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68299">
                <a:tc>
                  <a:txBody>
                    <a:bodyPr/>
                    <a:lstStyle/>
                    <a:p>
                      <a:pPr>
                        <a:lnSpc>
                          <a:spcPct val="115000"/>
                        </a:lnSpc>
                        <a:spcAft>
                          <a:spcPts val="0"/>
                        </a:spcAft>
                      </a:pPr>
                      <a:r>
                        <a:rPr lang="en-GB" sz="1400" dirty="0">
                          <a:effectLst/>
                        </a:rPr>
                        <a:t>10% Debentures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26372">
                <a:tc>
                  <a:txBody>
                    <a:bodyPr/>
                    <a:lstStyle/>
                    <a:p>
                      <a:pPr>
                        <a:lnSpc>
                          <a:spcPct val="115000"/>
                        </a:lnSpc>
                        <a:spcAft>
                          <a:spcPts val="0"/>
                        </a:spcAft>
                      </a:pPr>
                      <a:r>
                        <a:rPr lang="en-GB" sz="1400" dirty="0">
                          <a:effectLst/>
                        </a:rPr>
                        <a:t>8% Barclays Loan – 5 years remaining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339171" y="909155"/>
            <a:ext cx="3793316" cy="5214851"/>
          </a:xfrm>
        </p:spPr>
        <p:txBody>
          <a:bodyPr>
            <a:normAutofit/>
          </a:bodyPr>
          <a:lstStyle/>
          <a:p>
            <a:r>
              <a:rPr lang="en-GB" sz="1700" dirty="0">
                <a:latin typeface="Times New Roman" panose="02020603050405020304" pitchFamily="18" charset="0"/>
                <a:cs typeface="Times New Roman" panose="02020603050405020304" pitchFamily="18" charset="0"/>
              </a:rPr>
              <a:t>The two companies below have the same capital invested, namely £500,000, but a different capital mix</a:t>
            </a:r>
          </a:p>
          <a:p>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The capital structure gearing for Risk plc is…</a:t>
            </a:r>
          </a:p>
          <a:p>
            <a:pPr marL="0" indent="0">
              <a:buNone/>
            </a:pPr>
            <a:r>
              <a:rPr lang="en-GB" sz="1700" dirty="0">
                <a:latin typeface="Times New Roman" panose="02020603050405020304" pitchFamily="18" charset="0"/>
                <a:cs typeface="Times New Roman" panose="02020603050405020304" pitchFamily="18" charset="0"/>
              </a:rPr>
              <a:t>    (400,000/500,000) x 100 = 80%</a:t>
            </a:r>
          </a:p>
          <a:p>
            <a:r>
              <a:rPr lang="en-GB" sz="1700" dirty="0">
                <a:latin typeface="Times New Roman" panose="02020603050405020304" pitchFamily="18" charset="0"/>
                <a:cs typeface="Times New Roman" panose="02020603050405020304" pitchFamily="18" charset="0"/>
              </a:rPr>
              <a:t>The alternative (leverage) gearing is</a:t>
            </a:r>
          </a:p>
          <a:p>
            <a:pPr marL="0" indent="0">
              <a:buNone/>
            </a:pPr>
            <a:r>
              <a:rPr lang="en-GB" sz="1700" dirty="0">
                <a:latin typeface="Times New Roman" panose="02020603050405020304" pitchFamily="18" charset="0"/>
                <a:cs typeface="Times New Roman" panose="02020603050405020304" pitchFamily="18" charset="0"/>
              </a:rPr>
              <a:t>   (400,000/100,000) x 100 = 400%</a:t>
            </a:r>
          </a:p>
          <a:p>
            <a:pPr marL="0" indent="0">
              <a:buNone/>
            </a:pPr>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The capital structure gearing for Playsafe plc is… </a:t>
            </a:r>
          </a:p>
          <a:p>
            <a:pPr marL="0" indent="0">
              <a:buNone/>
            </a:pPr>
            <a:r>
              <a:rPr lang="en-GB" sz="1700" dirty="0">
                <a:latin typeface="Times New Roman" panose="02020603050405020304" pitchFamily="18" charset="0"/>
                <a:cs typeface="Times New Roman" panose="02020603050405020304" pitchFamily="18" charset="0"/>
              </a:rPr>
              <a:t>    (100,000/500,000) x 100 = 20%</a:t>
            </a:r>
          </a:p>
          <a:p>
            <a:r>
              <a:rPr lang="en-GB" sz="1700" dirty="0">
                <a:latin typeface="Times New Roman" panose="02020603050405020304" pitchFamily="18" charset="0"/>
                <a:cs typeface="Times New Roman" panose="02020603050405020304" pitchFamily="18" charset="0"/>
              </a:rPr>
              <a:t>The leverage gearing is…</a:t>
            </a:r>
          </a:p>
          <a:p>
            <a:pPr marL="0" indent="0">
              <a:buNone/>
            </a:pPr>
            <a:r>
              <a:rPr lang="en-GB" sz="1700" dirty="0">
                <a:latin typeface="Times New Roman" panose="02020603050405020304" pitchFamily="18" charset="0"/>
                <a:cs typeface="Times New Roman" panose="02020603050405020304" pitchFamily="18" charset="0"/>
              </a:rPr>
              <a:t>    (400,000/100,000) x 100 = 25%</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23</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animEffect transition="in" filter="circle(in)">
                                      <p:cBhvr>
                                        <p:cTn id="20" dur="2000"/>
                                        <p:tgtEl>
                                          <p:spTgt spid="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Effect transition="in" filter="circle(in)">
                                      <p:cBhvr>
                                        <p:cTn id="25" dur="2000"/>
                                        <p:tgtEl>
                                          <p:spTgt spid="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9">
                                            <p:txEl>
                                              <p:pRg st="4" end="4"/>
                                            </p:txEl>
                                          </p:spTgt>
                                        </p:tgtEl>
                                        <p:attrNameLst>
                                          <p:attrName>style.visibility</p:attrName>
                                        </p:attrNameLst>
                                      </p:cBhvr>
                                      <p:to>
                                        <p:strVal val="visible"/>
                                      </p:to>
                                    </p:set>
                                    <p:animEffect transition="in" filter="circle(in)">
                                      <p:cBhvr>
                                        <p:cTn id="30" dur="2000"/>
                                        <p:tgtEl>
                                          <p:spTgt spid="9">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nodeType="clickEffect">
                                  <p:stCondLst>
                                    <p:cond delay="0"/>
                                  </p:stCondLst>
                                  <p:childTnLst>
                                    <p:set>
                                      <p:cBhvr>
                                        <p:cTn id="34" dur="1" fill="hold">
                                          <p:stCondLst>
                                            <p:cond delay="0"/>
                                          </p:stCondLst>
                                        </p:cTn>
                                        <p:tgtEl>
                                          <p:spTgt spid="9">
                                            <p:txEl>
                                              <p:pRg st="5" end="5"/>
                                            </p:txEl>
                                          </p:spTgt>
                                        </p:tgtEl>
                                        <p:attrNameLst>
                                          <p:attrName>style.visibility</p:attrName>
                                        </p:attrNameLst>
                                      </p:cBhvr>
                                      <p:to>
                                        <p:strVal val="visible"/>
                                      </p:to>
                                    </p:set>
                                    <p:animEffect transition="in" filter="circle(in)">
                                      <p:cBhvr>
                                        <p:cTn id="35" dur="2000"/>
                                        <p:tgtEl>
                                          <p:spTgt spid="9">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9">
                                            <p:txEl>
                                              <p:pRg st="7" end="7"/>
                                            </p:txEl>
                                          </p:spTgt>
                                        </p:tgtEl>
                                        <p:attrNameLst>
                                          <p:attrName>style.visibility</p:attrName>
                                        </p:attrNameLst>
                                      </p:cBhvr>
                                      <p:to>
                                        <p:strVal val="visible"/>
                                      </p:to>
                                    </p:set>
                                    <p:animEffect transition="in" filter="circle(in)">
                                      <p:cBhvr>
                                        <p:cTn id="40" dur="2000"/>
                                        <p:tgtEl>
                                          <p:spTgt spid="9">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9">
                                            <p:txEl>
                                              <p:pRg st="8" end="8"/>
                                            </p:txEl>
                                          </p:spTgt>
                                        </p:tgtEl>
                                        <p:attrNameLst>
                                          <p:attrName>style.visibility</p:attrName>
                                        </p:attrNameLst>
                                      </p:cBhvr>
                                      <p:to>
                                        <p:strVal val="visible"/>
                                      </p:to>
                                    </p:set>
                                    <p:animEffect transition="in" filter="circle(in)">
                                      <p:cBhvr>
                                        <p:cTn id="45" dur="2000"/>
                                        <p:tgtEl>
                                          <p:spTgt spid="9">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9">
                                            <p:txEl>
                                              <p:pRg st="9" end="9"/>
                                            </p:txEl>
                                          </p:spTgt>
                                        </p:tgtEl>
                                        <p:attrNameLst>
                                          <p:attrName>style.visibility</p:attrName>
                                        </p:attrNameLst>
                                      </p:cBhvr>
                                      <p:to>
                                        <p:strVal val="visible"/>
                                      </p:to>
                                    </p:set>
                                    <p:animEffect transition="in" filter="circle(in)">
                                      <p:cBhvr>
                                        <p:cTn id="50" dur="2000"/>
                                        <p:tgtEl>
                                          <p:spTgt spid="9">
                                            <p:txEl>
                                              <p:pRg st="9" end="9"/>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nodeType="clickEffect">
                                  <p:stCondLst>
                                    <p:cond delay="0"/>
                                  </p:stCondLst>
                                  <p:childTnLst>
                                    <p:set>
                                      <p:cBhvr>
                                        <p:cTn id="54" dur="1" fill="hold">
                                          <p:stCondLst>
                                            <p:cond delay="0"/>
                                          </p:stCondLst>
                                        </p:cTn>
                                        <p:tgtEl>
                                          <p:spTgt spid="9">
                                            <p:txEl>
                                              <p:pRg st="10" end="10"/>
                                            </p:txEl>
                                          </p:spTgt>
                                        </p:tgtEl>
                                        <p:attrNameLst>
                                          <p:attrName>style.visibility</p:attrName>
                                        </p:attrNameLst>
                                      </p:cBhvr>
                                      <p:to>
                                        <p:strVal val="visible"/>
                                      </p:to>
                                    </p:set>
                                    <p:animEffect transition="in" filter="circle(in)">
                                      <p:cBhvr>
                                        <p:cTn id="55" dur="2000"/>
                                        <p:tgtEl>
                                          <p:spTgt spid="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683568" y="-37844"/>
            <a:ext cx="7055380" cy="1018572"/>
          </a:xfrm>
        </p:spPr>
        <p:txBody>
          <a:bodyPr>
            <a:normAutofit/>
          </a:bodyPr>
          <a:lstStyle/>
          <a:p>
            <a:pPr algn="ctr"/>
            <a:r>
              <a:rPr lang="en-GB" sz="3300" dirty="0"/>
              <a:t>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extLst>
              <p:ext uri="{D42A27DB-BD31-4B8C-83A1-F6EECF244321}">
                <p14:modId xmlns:p14="http://schemas.microsoft.com/office/powerpoint/2010/main" val="3221101810"/>
              </p:ext>
            </p:extLst>
          </p:nvPr>
        </p:nvGraphicFramePr>
        <p:xfrm>
          <a:off x="132819" y="1063423"/>
          <a:ext cx="4943237" cy="4348480"/>
        </p:xfrm>
        <a:graphic>
          <a:graphicData uri="http://schemas.openxmlformats.org/drawingml/2006/table">
            <a:tbl>
              <a:tblPr firstRow="1" bandRow="1">
                <a:tableStyleId>{7DF18680-E054-41AD-8BC1-D1AEF772440D}</a:tableStyleId>
              </a:tblPr>
              <a:tblGrid>
                <a:gridCol w="2550511">
                  <a:extLst>
                    <a:ext uri="{9D8B030D-6E8A-4147-A177-3AD203B41FA5}">
                      <a16:colId xmlns:a16="http://schemas.microsoft.com/office/drawing/2014/main" val="2835301677"/>
                    </a:ext>
                  </a:extLst>
                </a:gridCol>
                <a:gridCol w="1234044">
                  <a:extLst>
                    <a:ext uri="{9D8B030D-6E8A-4147-A177-3AD203B41FA5}">
                      <a16:colId xmlns:a16="http://schemas.microsoft.com/office/drawing/2014/main" val="1830684269"/>
                    </a:ext>
                  </a:extLst>
                </a:gridCol>
                <a:gridCol w="1158682">
                  <a:extLst>
                    <a:ext uri="{9D8B030D-6E8A-4147-A177-3AD203B41FA5}">
                      <a16:colId xmlns:a16="http://schemas.microsoft.com/office/drawing/2014/main" val="2908070168"/>
                    </a:ext>
                  </a:extLst>
                </a:gridCol>
              </a:tblGrid>
              <a:tr h="370840">
                <a:tc>
                  <a:txBody>
                    <a:bodyPr/>
                    <a:lstStyle/>
                    <a:p>
                      <a:endParaRPr lang="en-GB" dirty="0"/>
                    </a:p>
                  </a:txBody>
                  <a:tcPr/>
                </a:tc>
                <a:tc>
                  <a:txBody>
                    <a:bodyPr/>
                    <a:lstStyle/>
                    <a:p>
                      <a:r>
                        <a:rPr lang="en-GB" dirty="0"/>
                        <a:t>Clod</a:t>
                      </a:r>
                    </a:p>
                    <a:p>
                      <a:r>
                        <a:rPr lang="en-GB" dirty="0"/>
                        <a:t> plc</a:t>
                      </a:r>
                    </a:p>
                  </a:txBody>
                  <a:tcPr/>
                </a:tc>
                <a:tc>
                  <a:txBody>
                    <a:bodyPr/>
                    <a:lstStyle/>
                    <a:p>
                      <a:r>
                        <a:rPr lang="en-GB" dirty="0"/>
                        <a:t>Hopper</a:t>
                      </a:r>
                    </a:p>
                    <a:p>
                      <a:r>
                        <a:rPr lang="en-GB" dirty="0"/>
                        <a:t>plc</a:t>
                      </a:r>
                    </a:p>
                  </a:txBody>
                  <a:tcPr/>
                </a:tc>
                <a:extLst>
                  <a:ext uri="{0D108BD9-81ED-4DB2-BD59-A6C34878D82A}">
                    <a16:rowId xmlns:a16="http://schemas.microsoft.com/office/drawing/2014/main" val="3382917298"/>
                  </a:ext>
                </a:extLst>
              </a:tr>
              <a:tr h="370840">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70840">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70840">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70840">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70840">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70840">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70840">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198534" y="980728"/>
            <a:ext cx="3689349" cy="5214851"/>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Using an appropriate formula, determine the gearing for each company</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755576" y="-171400"/>
            <a:ext cx="7055380" cy="1400530"/>
          </a:xfrm>
        </p:spPr>
        <p:txBody>
          <a:bodyPr/>
          <a:lstStyle/>
          <a:p>
            <a:pPr algn="ctr"/>
            <a:r>
              <a:rPr lang="en-GB" sz="3600" dirty="0"/>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539552" y="973384"/>
            <a:ext cx="8316686" cy="5577839"/>
          </a:xfrm>
        </p:spPr>
        <p:txBody>
          <a:bodyPr>
            <a:normAutofit fontScale="25000" lnSpcReduction="20000"/>
          </a:bodyPr>
          <a:lstStyle/>
          <a:p>
            <a:r>
              <a:rPr lang="en-US" sz="7600" dirty="0">
                <a:latin typeface="Times New Roman" panose="02020603050405020304" pitchFamily="18" charset="0"/>
                <a:cs typeface="Times New Roman" panose="02020603050405020304" pitchFamily="18" charset="0"/>
              </a:rPr>
              <a:t>No such thing as an ideal level of gearing</a:t>
            </a:r>
            <a:endParaRPr lang="en-GB" sz="7600" dirty="0">
              <a:latin typeface="Times New Roman" panose="02020603050405020304" pitchFamily="18" charset="0"/>
              <a:cs typeface="Times New Roman" panose="02020603050405020304" pitchFamily="18" charset="0"/>
            </a:endParaRPr>
          </a:p>
          <a:p>
            <a:pPr marL="0" indent="0">
              <a:buNone/>
            </a:pPr>
            <a:endParaRPr lang="en-GB" sz="7600" dirty="0">
              <a:latin typeface="Times New Roman" panose="02020603050405020304" pitchFamily="18" charset="0"/>
              <a:cs typeface="Times New Roman" panose="02020603050405020304" pitchFamily="18" charset="0"/>
            </a:endParaRPr>
          </a:p>
          <a:p>
            <a:pPr lvl="0"/>
            <a:r>
              <a:rPr lang="en-US" sz="7600" dirty="0">
                <a:latin typeface="Times New Roman" panose="02020603050405020304" pitchFamily="18" charset="0"/>
                <a:cs typeface="Times New Roman" panose="02020603050405020304" pitchFamily="18" charset="0"/>
              </a:rPr>
              <a:t>Depends upon the type of business</a:t>
            </a:r>
          </a:p>
          <a:p>
            <a:pPr marL="0" lvl="0" indent="0">
              <a:buNone/>
            </a:pPr>
            <a:endParaRPr lang="en-GB" sz="7600" dirty="0">
              <a:latin typeface="Times New Roman" panose="02020603050405020304" pitchFamily="18" charset="0"/>
              <a:cs typeface="Times New Roman" panose="02020603050405020304" pitchFamily="18" charset="0"/>
            </a:endParaRPr>
          </a:p>
          <a:p>
            <a:pPr lvl="0"/>
            <a:r>
              <a:rPr lang="en-US" sz="7600" dirty="0">
                <a:latin typeface="Times New Roman" panose="02020603050405020304" pitchFamily="18" charset="0"/>
                <a:cs typeface="Times New Roman" panose="02020603050405020304" pitchFamily="18" charset="0"/>
              </a:rPr>
              <a:t>Different types of business will have different levels of business risk. This is usually assessed by the potential variability in a company’s profits from one year to the next</a:t>
            </a:r>
          </a:p>
          <a:p>
            <a:pPr lvl="0"/>
            <a:r>
              <a:rPr lang="en-US" sz="7600" dirty="0">
                <a:latin typeface="Times New Roman" panose="02020603050405020304" pitchFamily="18" charset="0"/>
                <a:cs typeface="Times New Roman" panose="02020603050405020304" pitchFamily="18" charset="0"/>
              </a:rPr>
              <a:t>Different countries with contrasting business cultures and types of capitalism will have different attitudes and tolerances to gearing levels</a:t>
            </a:r>
            <a:endParaRPr lang="en-GB" sz="7600" dirty="0">
              <a:latin typeface="Times New Roman" panose="02020603050405020304" pitchFamily="18" charset="0"/>
              <a:cs typeface="Times New Roman" panose="02020603050405020304" pitchFamily="18" charset="0"/>
            </a:endParaRPr>
          </a:p>
          <a:p>
            <a:pPr marL="0" indent="0">
              <a:buNone/>
            </a:pPr>
            <a:r>
              <a:rPr lang="en-US" sz="7600" dirty="0">
                <a:latin typeface="Times New Roman" panose="02020603050405020304" pitchFamily="18" charset="0"/>
                <a:cs typeface="Times New Roman" panose="02020603050405020304" pitchFamily="18" charset="0"/>
              </a:rPr>
              <a:t> </a:t>
            </a:r>
            <a:endParaRPr lang="en-GB" sz="7600" dirty="0">
              <a:latin typeface="Times New Roman" panose="02020603050405020304" pitchFamily="18" charset="0"/>
              <a:cs typeface="Times New Roman" panose="02020603050405020304" pitchFamily="18" charset="0"/>
            </a:endParaRPr>
          </a:p>
          <a:p>
            <a:pPr marL="0" indent="0">
              <a:buNone/>
            </a:pPr>
            <a:endParaRPr lang="en-GB" sz="7600" dirty="0">
              <a:latin typeface="Times New Roman" panose="02020603050405020304" pitchFamily="18" charset="0"/>
              <a:cs typeface="Times New Roman" panose="02020603050405020304" pitchFamily="18" charset="0"/>
            </a:endParaRPr>
          </a:p>
          <a:p>
            <a:r>
              <a:rPr lang="en-US" sz="7600" dirty="0">
                <a:latin typeface="Times New Roman" panose="02020603050405020304" pitchFamily="18" charset="0"/>
                <a:cs typeface="Times New Roman" panose="02020603050405020304" pitchFamily="18" charset="0"/>
              </a:rPr>
              <a:t>Which do you think has the higher level of business risk?</a:t>
            </a:r>
            <a:endParaRPr lang="en-GB" sz="7600" dirty="0">
              <a:latin typeface="Times New Roman" panose="02020603050405020304" pitchFamily="18" charset="0"/>
              <a:cs typeface="Times New Roman" panose="02020603050405020304" pitchFamily="18" charset="0"/>
            </a:endParaRPr>
          </a:p>
          <a:p>
            <a:pPr marL="0" indent="0">
              <a:buNone/>
            </a:pPr>
            <a:r>
              <a:rPr lang="en-US" sz="7600" b="1" dirty="0">
                <a:latin typeface="Times New Roman" panose="02020603050405020304" pitchFamily="18" charset="0"/>
                <a:cs typeface="Times New Roman" panose="02020603050405020304" pitchFamily="18" charset="0"/>
              </a:rPr>
              <a:t> </a:t>
            </a:r>
            <a:endParaRPr lang="en-GB" sz="7600" dirty="0">
              <a:latin typeface="Times New Roman" panose="02020603050405020304" pitchFamily="18" charset="0"/>
              <a:cs typeface="Times New Roman" panose="02020603050405020304" pitchFamily="18" charset="0"/>
            </a:endParaRPr>
          </a:p>
          <a:p>
            <a:pPr marL="0" lvl="0" indent="0">
              <a:buNone/>
            </a:pPr>
            <a:r>
              <a:rPr lang="en-US" sz="7600" dirty="0">
                <a:latin typeface="Times New Roman" panose="02020603050405020304" pitchFamily="18" charset="0"/>
                <a:cs typeface="Times New Roman" panose="02020603050405020304" pitchFamily="18" charset="0"/>
              </a:rPr>
              <a:t>               A company which makes luxury fashion goods?</a:t>
            </a:r>
            <a:endParaRPr lang="en-GB" sz="7600" dirty="0">
              <a:latin typeface="Times New Roman" panose="02020603050405020304" pitchFamily="18" charset="0"/>
              <a:cs typeface="Times New Roman" panose="02020603050405020304" pitchFamily="18" charset="0"/>
            </a:endParaRPr>
          </a:p>
          <a:p>
            <a:pPr marL="0" indent="0">
              <a:buNone/>
            </a:pPr>
            <a:r>
              <a:rPr lang="en-US" sz="7600" b="1" dirty="0">
                <a:latin typeface="Times New Roman" panose="02020603050405020304" pitchFamily="18" charset="0"/>
                <a:cs typeface="Times New Roman" panose="02020603050405020304" pitchFamily="18" charset="0"/>
              </a:rPr>
              <a:t>                                             OR</a:t>
            </a:r>
            <a:endParaRPr lang="en-GB" sz="7600" dirty="0">
              <a:latin typeface="Times New Roman" panose="02020603050405020304" pitchFamily="18" charset="0"/>
              <a:cs typeface="Times New Roman" panose="02020603050405020304" pitchFamily="18" charset="0"/>
            </a:endParaRPr>
          </a:p>
          <a:p>
            <a:pPr marL="0" lvl="0" indent="0">
              <a:buNone/>
            </a:pPr>
            <a:r>
              <a:rPr lang="en-US" sz="7600" dirty="0">
                <a:latin typeface="Times New Roman" panose="02020603050405020304" pitchFamily="18" charset="0"/>
                <a:cs typeface="Times New Roman" panose="02020603050405020304" pitchFamily="18" charset="0"/>
              </a:rPr>
              <a:t>                        A company which makes bread?</a:t>
            </a:r>
            <a:endParaRPr lang="en-GB" sz="76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25</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323528" y="-108545"/>
            <a:ext cx="7055380" cy="939267"/>
          </a:xfrm>
        </p:spPr>
        <p:txBody>
          <a:bodyPr/>
          <a:lstStyle/>
          <a:p>
            <a:pPr algn="ctr"/>
            <a:r>
              <a:rPr lang="en-GB" sz="3600" dirty="0"/>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2585274172"/>
              </p:ext>
            </p:extLst>
          </p:nvPr>
        </p:nvGraphicFramePr>
        <p:xfrm>
          <a:off x="286744" y="587255"/>
          <a:ext cx="8435280" cy="5092371"/>
        </p:xfrm>
        <a:graphic>
          <a:graphicData uri="http://schemas.openxmlformats.org/drawingml/2006/table">
            <a:tbl>
              <a:tblPr firstRow="1" firstCol="1" bandRow="1">
                <a:tableStyleId>{7DF18680-E054-41AD-8BC1-D1AEF772440D}</a:tableStyleId>
              </a:tblPr>
              <a:tblGrid>
                <a:gridCol w="3486144">
                  <a:extLst>
                    <a:ext uri="{9D8B030D-6E8A-4147-A177-3AD203B41FA5}">
                      <a16:colId xmlns:a16="http://schemas.microsoft.com/office/drawing/2014/main" val="3497542593"/>
                    </a:ext>
                  </a:extLst>
                </a:gridCol>
                <a:gridCol w="2503800">
                  <a:extLst>
                    <a:ext uri="{9D8B030D-6E8A-4147-A177-3AD203B41FA5}">
                      <a16:colId xmlns:a16="http://schemas.microsoft.com/office/drawing/2014/main" val="3089179040"/>
                    </a:ext>
                  </a:extLst>
                </a:gridCol>
                <a:gridCol w="2445336">
                  <a:extLst>
                    <a:ext uri="{9D8B030D-6E8A-4147-A177-3AD203B41FA5}">
                      <a16:colId xmlns:a16="http://schemas.microsoft.com/office/drawing/2014/main" val="2149995517"/>
                    </a:ext>
                  </a:extLst>
                </a:gridCol>
              </a:tblGrid>
              <a:tr h="580772">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4481818">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endParaRPr lang="en-GB" sz="1800" dirty="0">
                        <a:effectLst/>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26</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3151F836-2EF2-4DBA-B10D-B21F534617F9}"/>
              </a:ext>
            </a:extLst>
          </p:cNvPr>
          <p:cNvSpPr txBox="1"/>
          <p:nvPr/>
        </p:nvSpPr>
        <p:spPr>
          <a:xfrm>
            <a:off x="4118874" y="1658617"/>
            <a:ext cx="1896152" cy="923330"/>
          </a:xfrm>
          <a:prstGeom prst="rect">
            <a:avLst/>
          </a:prstGeom>
          <a:noFill/>
        </p:spPr>
        <p:txBody>
          <a:bodyPr wrap="square" rtlCol="0">
            <a:spAutoFit/>
          </a:bodyPr>
          <a:lstStyle/>
          <a:p>
            <a:r>
              <a:rPr lang="en-GB" u="sng" dirty="0"/>
              <a:t>150,000 x 100</a:t>
            </a:r>
          </a:p>
          <a:p>
            <a:pPr algn="ctr"/>
            <a:r>
              <a:rPr lang="en-GB" dirty="0"/>
              <a:t>482,727</a:t>
            </a:r>
          </a:p>
          <a:p>
            <a:pPr algn="ctr"/>
            <a:r>
              <a:rPr lang="en-GB" dirty="0"/>
              <a:t>= 31.1%</a:t>
            </a:r>
          </a:p>
        </p:txBody>
      </p:sp>
      <p:sp>
        <p:nvSpPr>
          <p:cNvPr id="6" name="TextBox 5">
            <a:extLst>
              <a:ext uri="{FF2B5EF4-FFF2-40B4-BE49-F238E27FC236}">
                <a16:creationId xmlns:a16="http://schemas.microsoft.com/office/drawing/2014/main" id="{F72854CF-50E3-4938-A389-57FC30AC0004}"/>
              </a:ext>
            </a:extLst>
          </p:cNvPr>
          <p:cNvSpPr txBox="1"/>
          <p:nvPr/>
        </p:nvSpPr>
        <p:spPr>
          <a:xfrm>
            <a:off x="6152804" y="1615812"/>
            <a:ext cx="1896152" cy="923330"/>
          </a:xfrm>
          <a:prstGeom prst="rect">
            <a:avLst/>
          </a:prstGeom>
          <a:noFill/>
        </p:spPr>
        <p:txBody>
          <a:bodyPr wrap="square" rtlCol="0">
            <a:spAutoFit/>
          </a:bodyPr>
          <a:lstStyle/>
          <a:p>
            <a:r>
              <a:rPr lang="en-GB" u="sng" dirty="0"/>
              <a:t>100,000 x 100</a:t>
            </a:r>
          </a:p>
          <a:p>
            <a:pPr algn="ctr"/>
            <a:r>
              <a:rPr lang="en-GB" dirty="0"/>
              <a:t>462,000</a:t>
            </a:r>
          </a:p>
          <a:p>
            <a:pPr algn="ctr"/>
            <a:r>
              <a:rPr lang="en-GB" dirty="0"/>
              <a:t>= 21.6%</a:t>
            </a:r>
          </a:p>
        </p:txBody>
      </p:sp>
      <p:sp>
        <p:nvSpPr>
          <p:cNvPr id="7" name="TextBox 6">
            <a:extLst>
              <a:ext uri="{FF2B5EF4-FFF2-40B4-BE49-F238E27FC236}">
                <a16:creationId xmlns:a16="http://schemas.microsoft.com/office/drawing/2014/main" id="{8FE7513C-F0D6-4503-9109-3C2769E8ECD8}"/>
              </a:ext>
            </a:extLst>
          </p:cNvPr>
          <p:cNvSpPr txBox="1"/>
          <p:nvPr/>
        </p:nvSpPr>
        <p:spPr>
          <a:xfrm>
            <a:off x="3962427" y="3694979"/>
            <a:ext cx="2209046" cy="923330"/>
          </a:xfrm>
          <a:prstGeom prst="rect">
            <a:avLst/>
          </a:prstGeom>
          <a:noFill/>
        </p:spPr>
        <p:txBody>
          <a:bodyPr wrap="square" rtlCol="0">
            <a:spAutoFit/>
          </a:bodyPr>
          <a:lstStyle/>
          <a:p>
            <a:r>
              <a:rPr lang="en-GB" u="sng" dirty="0">
                <a:solidFill>
                  <a:schemeClr val="bg2"/>
                </a:solidFill>
              </a:rPr>
              <a:t>   </a:t>
            </a:r>
            <a:r>
              <a:rPr lang="en-GB" u="sng" dirty="0"/>
              <a:t>150,000 x 100</a:t>
            </a:r>
          </a:p>
          <a:p>
            <a:pPr algn="ctr"/>
            <a:r>
              <a:rPr lang="en-GB" dirty="0"/>
              <a:t>150,000 + 482,727</a:t>
            </a:r>
          </a:p>
          <a:p>
            <a:pPr algn="ctr"/>
            <a:r>
              <a:rPr lang="en-GB" dirty="0"/>
              <a:t>= 23.7%</a:t>
            </a:r>
          </a:p>
        </p:txBody>
      </p:sp>
      <p:sp>
        <p:nvSpPr>
          <p:cNvPr id="8" name="TextBox 7">
            <a:extLst>
              <a:ext uri="{FF2B5EF4-FFF2-40B4-BE49-F238E27FC236}">
                <a16:creationId xmlns:a16="http://schemas.microsoft.com/office/drawing/2014/main" id="{FE35EBD8-8372-409E-8A39-969E3B913CA6}"/>
              </a:ext>
            </a:extLst>
          </p:cNvPr>
          <p:cNvSpPr txBox="1"/>
          <p:nvPr/>
        </p:nvSpPr>
        <p:spPr>
          <a:xfrm>
            <a:off x="6086487" y="3733367"/>
            <a:ext cx="2447680" cy="923330"/>
          </a:xfrm>
          <a:prstGeom prst="rect">
            <a:avLst/>
          </a:prstGeom>
          <a:noFill/>
        </p:spPr>
        <p:txBody>
          <a:bodyPr wrap="square" rtlCol="0">
            <a:spAutoFit/>
          </a:bodyPr>
          <a:lstStyle/>
          <a:p>
            <a:r>
              <a:rPr lang="en-GB" u="sng" dirty="0">
                <a:solidFill>
                  <a:schemeClr val="bg2"/>
                </a:solidFill>
              </a:rPr>
              <a:t>  </a:t>
            </a:r>
            <a:r>
              <a:rPr lang="en-GB" u="sng" dirty="0"/>
              <a:t>100,000 x 100</a:t>
            </a:r>
          </a:p>
          <a:p>
            <a:pPr algn="ctr"/>
            <a:r>
              <a:rPr lang="en-GB" dirty="0"/>
              <a:t>100,000 + 462,000</a:t>
            </a:r>
          </a:p>
          <a:p>
            <a:pPr algn="ctr"/>
            <a:r>
              <a:rPr lang="en-GB" dirty="0"/>
              <a:t>= 17.8%</a:t>
            </a:r>
          </a:p>
        </p:txBody>
      </p:sp>
      <p:sp>
        <p:nvSpPr>
          <p:cNvPr id="10" name="TextBox 9">
            <a:extLst>
              <a:ext uri="{FF2B5EF4-FFF2-40B4-BE49-F238E27FC236}">
                <a16:creationId xmlns:a16="http://schemas.microsoft.com/office/drawing/2014/main" id="{8E64E543-CE71-4C7A-A848-F4A0667B287F}"/>
              </a:ext>
            </a:extLst>
          </p:cNvPr>
          <p:cNvSpPr txBox="1"/>
          <p:nvPr/>
        </p:nvSpPr>
        <p:spPr>
          <a:xfrm>
            <a:off x="4504384" y="5004064"/>
            <a:ext cx="3334178" cy="369332"/>
          </a:xfrm>
          <a:prstGeom prst="rect">
            <a:avLst/>
          </a:prstGeom>
          <a:noFill/>
        </p:spPr>
        <p:txBody>
          <a:bodyPr wrap="square" rtlCol="0">
            <a:spAutoFit/>
          </a:bodyPr>
          <a:lstStyle/>
          <a:p>
            <a:pPr algn="ctr"/>
            <a:r>
              <a:rPr lang="en-GB" dirty="0"/>
              <a:t>Relative difference = +5.9%</a:t>
            </a:r>
          </a:p>
        </p:txBody>
      </p:sp>
      <p:sp>
        <p:nvSpPr>
          <p:cNvPr id="11" name="TextBox 10">
            <a:extLst>
              <a:ext uri="{FF2B5EF4-FFF2-40B4-BE49-F238E27FC236}">
                <a16:creationId xmlns:a16="http://schemas.microsoft.com/office/drawing/2014/main" id="{66C9D322-FDE4-492F-9BEE-D5BAFC83C25F}"/>
              </a:ext>
            </a:extLst>
          </p:cNvPr>
          <p:cNvSpPr txBox="1"/>
          <p:nvPr/>
        </p:nvSpPr>
        <p:spPr>
          <a:xfrm>
            <a:off x="4632720" y="2879018"/>
            <a:ext cx="3334178" cy="369332"/>
          </a:xfrm>
          <a:prstGeom prst="rect">
            <a:avLst/>
          </a:prstGeom>
          <a:noFill/>
        </p:spPr>
        <p:txBody>
          <a:bodyPr wrap="square" rtlCol="0">
            <a:spAutoFit/>
          </a:bodyPr>
          <a:lstStyle/>
          <a:p>
            <a:pPr algn="ctr"/>
            <a:r>
              <a:rPr lang="en-GB" dirty="0"/>
              <a:t>Relative difference = +9.5%</a:t>
            </a:r>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0"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484710" y="172377"/>
            <a:ext cx="7055380" cy="1400530"/>
          </a:xfrm>
        </p:spPr>
        <p:txBody>
          <a:bodyPr/>
          <a:lstStyle/>
          <a:p>
            <a:pPr algn="ctr"/>
            <a:r>
              <a:rPr lang="en-GB" sz="3600" dirty="0"/>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871616746"/>
              </p:ext>
            </p:extLst>
          </p:nvPr>
        </p:nvGraphicFramePr>
        <p:xfrm>
          <a:off x="332940" y="1219552"/>
          <a:ext cx="7988648" cy="4444493"/>
        </p:xfrm>
        <a:graphic>
          <a:graphicData uri="http://schemas.openxmlformats.org/drawingml/2006/table">
            <a:tbl>
              <a:tblPr firstRow="1" firstCol="1" bandRow="1">
                <a:tableStyleId>{7DF18680-E054-41AD-8BC1-D1AEF772440D}</a:tableStyleId>
              </a:tblPr>
              <a:tblGrid>
                <a:gridCol w="4015508">
                  <a:extLst>
                    <a:ext uri="{9D8B030D-6E8A-4147-A177-3AD203B41FA5}">
                      <a16:colId xmlns:a16="http://schemas.microsoft.com/office/drawing/2014/main" val="2489591911"/>
                    </a:ext>
                  </a:extLst>
                </a:gridCol>
                <a:gridCol w="1986570">
                  <a:extLst>
                    <a:ext uri="{9D8B030D-6E8A-4147-A177-3AD203B41FA5}">
                      <a16:colId xmlns:a16="http://schemas.microsoft.com/office/drawing/2014/main" val="1931354428"/>
                    </a:ext>
                  </a:extLst>
                </a:gridCol>
                <a:gridCol w="1986570">
                  <a:extLst>
                    <a:ext uri="{9D8B030D-6E8A-4147-A177-3AD203B41FA5}">
                      <a16:colId xmlns:a16="http://schemas.microsoft.com/office/drawing/2014/main" val="1837188196"/>
                    </a:ext>
                  </a:extLst>
                </a:gridCol>
              </a:tblGrid>
              <a:tr h="45186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371031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27</a:t>
            </a:fld>
            <a:endParaRPr lang="en-GB" dirty="0"/>
          </a:p>
        </p:txBody>
      </p:sp>
      <p:sp>
        <p:nvSpPr>
          <p:cNvPr id="5" name="TextBox 4">
            <a:extLst>
              <a:ext uri="{FF2B5EF4-FFF2-40B4-BE49-F238E27FC236}">
                <a16:creationId xmlns:a16="http://schemas.microsoft.com/office/drawing/2014/main" id="{12818420-9460-4878-940A-E85F1EE6FF36}"/>
              </a:ext>
            </a:extLst>
          </p:cNvPr>
          <p:cNvSpPr txBox="1"/>
          <p:nvPr/>
        </p:nvSpPr>
        <p:spPr>
          <a:xfrm>
            <a:off x="4572000" y="2709536"/>
            <a:ext cx="1673604" cy="1015663"/>
          </a:xfrm>
          <a:prstGeom prst="rect">
            <a:avLst/>
          </a:prstGeom>
          <a:noFill/>
        </p:spPr>
        <p:txBody>
          <a:bodyPr wrap="square" rtlCol="0">
            <a:spAutoFit/>
          </a:bodyPr>
          <a:lstStyle/>
          <a:p>
            <a:pPr algn="ctr"/>
            <a:r>
              <a:rPr lang="en-GB" sz="2000" u="sng" dirty="0"/>
              <a:t>28,550</a:t>
            </a:r>
          </a:p>
          <a:p>
            <a:pPr algn="ctr"/>
            <a:r>
              <a:rPr lang="en-GB" sz="2000" dirty="0"/>
              <a:t>15,000</a:t>
            </a:r>
          </a:p>
          <a:p>
            <a:pPr algn="ctr"/>
            <a:r>
              <a:rPr lang="en-GB" sz="2000" dirty="0"/>
              <a:t>= 1.9 times</a:t>
            </a:r>
          </a:p>
        </p:txBody>
      </p:sp>
      <p:sp>
        <p:nvSpPr>
          <p:cNvPr id="6" name="TextBox 5">
            <a:extLst>
              <a:ext uri="{FF2B5EF4-FFF2-40B4-BE49-F238E27FC236}">
                <a16:creationId xmlns:a16="http://schemas.microsoft.com/office/drawing/2014/main" id="{B8A89E97-3A87-45BB-9345-208EFBD19376}"/>
              </a:ext>
            </a:extLst>
          </p:cNvPr>
          <p:cNvSpPr txBox="1"/>
          <p:nvPr/>
        </p:nvSpPr>
        <p:spPr>
          <a:xfrm>
            <a:off x="6245604" y="2709536"/>
            <a:ext cx="1835950" cy="1015663"/>
          </a:xfrm>
          <a:prstGeom prst="rect">
            <a:avLst/>
          </a:prstGeom>
          <a:noFill/>
        </p:spPr>
        <p:txBody>
          <a:bodyPr wrap="square" rtlCol="0">
            <a:spAutoFit/>
          </a:bodyPr>
          <a:lstStyle/>
          <a:p>
            <a:pPr algn="ctr"/>
            <a:r>
              <a:rPr lang="en-GB" sz="2000" u="sng" dirty="0"/>
              <a:t>36,500</a:t>
            </a:r>
          </a:p>
          <a:p>
            <a:pPr algn="ctr"/>
            <a:r>
              <a:rPr lang="en-GB" sz="2000" dirty="0"/>
              <a:t>10,000</a:t>
            </a:r>
          </a:p>
          <a:p>
            <a:pPr algn="ctr"/>
            <a:r>
              <a:rPr lang="en-GB" sz="2000" dirty="0"/>
              <a:t>= 3.6 times</a:t>
            </a:r>
          </a:p>
        </p:txBody>
      </p:sp>
      <p:sp>
        <p:nvSpPr>
          <p:cNvPr id="8" name="TextBox 7">
            <a:extLst>
              <a:ext uri="{FF2B5EF4-FFF2-40B4-BE49-F238E27FC236}">
                <a16:creationId xmlns:a16="http://schemas.microsoft.com/office/drawing/2014/main" id="{272319E2-22BF-4307-AD3D-B086D26BC720}"/>
              </a:ext>
            </a:extLst>
          </p:cNvPr>
          <p:cNvSpPr txBox="1"/>
          <p:nvPr/>
        </p:nvSpPr>
        <p:spPr>
          <a:xfrm>
            <a:off x="4706061" y="4398189"/>
            <a:ext cx="3372375" cy="369332"/>
          </a:xfrm>
          <a:prstGeom prst="rect">
            <a:avLst/>
          </a:prstGeom>
          <a:noFill/>
        </p:spPr>
        <p:txBody>
          <a:bodyPr wrap="square" rtlCol="0">
            <a:spAutoFit/>
          </a:bodyPr>
          <a:lstStyle/>
          <a:p>
            <a:pPr algn="ctr"/>
            <a:r>
              <a:rPr lang="en-GB" dirty="0"/>
              <a:t>Relative difference = -47.2%</a:t>
            </a:r>
          </a:p>
        </p:txBody>
      </p:sp>
    </p:spTree>
    <p:custDataLst>
      <p:tags r:id="rId1"/>
    </p:custDataLst>
    <p:extLst>
      <p:ext uri="{BB962C8B-B14F-4D97-AF65-F5344CB8AC3E}">
        <p14:creationId xmlns:p14="http://schemas.microsoft.com/office/powerpoint/2010/main" val="129630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611560" y="454647"/>
            <a:ext cx="6932022" cy="380247"/>
          </a:xfrm>
        </p:spPr>
        <p:txBody>
          <a:bodyPr>
            <a:normAutofit fontScale="90000"/>
          </a:bodyPr>
          <a:lstStyle/>
          <a:p>
            <a:pPr algn="ctr"/>
            <a:r>
              <a:rPr lang="en-GB" sz="3600" dirty="0"/>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2737217009"/>
              </p:ext>
            </p:extLst>
          </p:nvPr>
        </p:nvGraphicFramePr>
        <p:xfrm>
          <a:off x="414863" y="1266651"/>
          <a:ext cx="7886700" cy="4324698"/>
        </p:xfrm>
        <a:graphic>
          <a:graphicData uri="http://schemas.openxmlformats.org/drawingml/2006/table">
            <a:tbl>
              <a:tblPr firstRow="1" bandRow="1">
                <a:tableStyleId>{7DF18680-E054-41AD-8BC1-D1AEF772440D}</a:tableStyleId>
              </a:tblPr>
              <a:tblGrid>
                <a:gridCol w="3797097">
                  <a:extLst>
                    <a:ext uri="{9D8B030D-6E8A-4147-A177-3AD203B41FA5}">
                      <a16:colId xmlns:a16="http://schemas.microsoft.com/office/drawing/2014/main" val="4040117992"/>
                    </a:ext>
                  </a:extLst>
                </a:gridCol>
                <a:gridCol w="2088232">
                  <a:extLst>
                    <a:ext uri="{9D8B030D-6E8A-4147-A177-3AD203B41FA5}">
                      <a16:colId xmlns:a16="http://schemas.microsoft.com/office/drawing/2014/main" val="2491187379"/>
                    </a:ext>
                  </a:extLst>
                </a:gridCol>
                <a:gridCol w="2001371">
                  <a:extLst>
                    <a:ext uri="{9D8B030D-6E8A-4147-A177-3AD203B41FA5}">
                      <a16:colId xmlns:a16="http://schemas.microsoft.com/office/drawing/2014/main" val="1280468230"/>
                    </a:ext>
                  </a:extLst>
                </a:gridCol>
              </a:tblGrid>
              <a:tr h="495609">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495609">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495609">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495609">
                <a:tc>
                  <a:txBody>
                    <a:bodyPr/>
                    <a:lstStyle/>
                    <a:p>
                      <a:r>
                        <a:rPr lang="en-GB" dirty="0"/>
                        <a:t>£1 ordinary shares (100,000)</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495609">
                <a:tc>
                  <a:txBody>
                    <a:bodyPr/>
                    <a:lstStyle/>
                    <a:p>
                      <a:r>
                        <a:rPr lang="en-GB" dirty="0"/>
                        <a:t>£0.50 </a:t>
                      </a:r>
                      <a:r>
                        <a:rPr lang="en-GB"/>
                        <a:t>ordinary shares (300,000)</a:t>
                      </a:r>
                      <a:endParaRPr lang="en-GB" dirty="0"/>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855435">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495609">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495609">
                <a:tc>
                  <a:txBody>
                    <a:bodyPr/>
                    <a:lstStyle/>
                    <a:p>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293121" y="-106564"/>
            <a:ext cx="8095303" cy="1400530"/>
          </a:xfrm>
        </p:spPr>
        <p:txBody>
          <a:bodyPr>
            <a:normAutofit/>
          </a:bodyPr>
          <a:lstStyle/>
          <a:p>
            <a:pPr algn="ctr"/>
            <a:r>
              <a:rPr lang="en-GB" sz="3200" dirty="0"/>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2573942245"/>
              </p:ext>
            </p:extLst>
          </p:nvPr>
        </p:nvGraphicFramePr>
        <p:xfrm>
          <a:off x="293121" y="995677"/>
          <a:ext cx="8557757" cy="4593563"/>
        </p:xfrm>
        <a:graphic>
          <a:graphicData uri="http://schemas.openxmlformats.org/drawingml/2006/table">
            <a:tbl>
              <a:tblPr firstRow="1" firstCol="1" bandRow="1">
                <a:tableStyleId>{7DF18680-E054-41AD-8BC1-D1AEF772440D}</a:tableStyleId>
              </a:tblPr>
              <a:tblGrid>
                <a:gridCol w="4557389">
                  <a:extLst>
                    <a:ext uri="{9D8B030D-6E8A-4147-A177-3AD203B41FA5}">
                      <a16:colId xmlns:a16="http://schemas.microsoft.com/office/drawing/2014/main" val="120673393"/>
                    </a:ext>
                  </a:extLst>
                </a:gridCol>
                <a:gridCol w="2000184">
                  <a:extLst>
                    <a:ext uri="{9D8B030D-6E8A-4147-A177-3AD203B41FA5}">
                      <a16:colId xmlns:a16="http://schemas.microsoft.com/office/drawing/2014/main" val="626248864"/>
                    </a:ext>
                  </a:extLst>
                </a:gridCol>
                <a:gridCol w="2000184">
                  <a:extLst>
                    <a:ext uri="{9D8B030D-6E8A-4147-A177-3AD203B41FA5}">
                      <a16:colId xmlns:a16="http://schemas.microsoft.com/office/drawing/2014/main" val="2390084094"/>
                    </a:ext>
                  </a:extLst>
                </a:gridCol>
              </a:tblGrid>
              <a:tr h="52640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40508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29</a:t>
            </a:fld>
            <a:endParaRPr lang="en-GB" dirty="0"/>
          </a:p>
        </p:txBody>
      </p:sp>
      <p:sp>
        <p:nvSpPr>
          <p:cNvPr id="3" name="TextBox 2">
            <a:extLst>
              <a:ext uri="{FF2B5EF4-FFF2-40B4-BE49-F238E27FC236}">
                <a16:creationId xmlns:a16="http://schemas.microsoft.com/office/drawing/2014/main" id="{7D94F56F-A515-4A16-8850-F807BCA37E78}"/>
              </a:ext>
            </a:extLst>
          </p:cNvPr>
          <p:cNvSpPr txBox="1"/>
          <p:nvPr/>
        </p:nvSpPr>
        <p:spPr>
          <a:xfrm>
            <a:off x="4932040" y="2437161"/>
            <a:ext cx="1728132" cy="1015663"/>
          </a:xfrm>
          <a:prstGeom prst="rect">
            <a:avLst/>
          </a:prstGeom>
          <a:noFill/>
        </p:spPr>
        <p:txBody>
          <a:bodyPr wrap="square" rtlCol="0">
            <a:spAutoFit/>
          </a:bodyPr>
          <a:lstStyle/>
          <a:p>
            <a:pPr algn="ctr"/>
            <a:r>
              <a:rPr lang="en-GB" sz="2000" u="sng" dirty="0"/>
              <a:t>12,000 x 100</a:t>
            </a:r>
          </a:p>
          <a:p>
            <a:pPr algn="ctr"/>
            <a:r>
              <a:rPr lang="en-GB" sz="2000" dirty="0"/>
              <a:t>300,000</a:t>
            </a:r>
          </a:p>
          <a:p>
            <a:pPr algn="ctr"/>
            <a:r>
              <a:rPr lang="en-GB" sz="2000" dirty="0"/>
              <a:t>= 4.0 pence</a:t>
            </a:r>
          </a:p>
        </p:txBody>
      </p:sp>
      <p:sp>
        <p:nvSpPr>
          <p:cNvPr id="5" name="TextBox 4">
            <a:extLst>
              <a:ext uri="{FF2B5EF4-FFF2-40B4-BE49-F238E27FC236}">
                <a16:creationId xmlns:a16="http://schemas.microsoft.com/office/drawing/2014/main" id="{DD485001-C6D3-4C75-A723-6F63210E6D6D}"/>
              </a:ext>
            </a:extLst>
          </p:cNvPr>
          <p:cNvSpPr txBox="1"/>
          <p:nvPr/>
        </p:nvSpPr>
        <p:spPr>
          <a:xfrm>
            <a:off x="6958668" y="2401322"/>
            <a:ext cx="1728132" cy="1015663"/>
          </a:xfrm>
          <a:prstGeom prst="rect">
            <a:avLst/>
          </a:prstGeom>
          <a:noFill/>
        </p:spPr>
        <p:txBody>
          <a:bodyPr wrap="square" rtlCol="0">
            <a:spAutoFit/>
          </a:bodyPr>
          <a:lstStyle/>
          <a:p>
            <a:pPr algn="ctr"/>
            <a:r>
              <a:rPr lang="en-GB" sz="2000" u="sng" dirty="0"/>
              <a:t>24,000 x 100</a:t>
            </a:r>
          </a:p>
          <a:p>
            <a:pPr algn="ctr"/>
            <a:r>
              <a:rPr lang="en-GB" sz="2000" dirty="0"/>
              <a:t>300,000</a:t>
            </a:r>
          </a:p>
          <a:p>
            <a:pPr algn="ctr"/>
            <a:r>
              <a:rPr lang="en-GB" sz="2000" dirty="0"/>
              <a:t>=8.0 pence</a:t>
            </a:r>
          </a:p>
        </p:txBody>
      </p:sp>
      <p:sp>
        <p:nvSpPr>
          <p:cNvPr id="7" name="TextBox 6">
            <a:extLst>
              <a:ext uri="{FF2B5EF4-FFF2-40B4-BE49-F238E27FC236}">
                <a16:creationId xmlns:a16="http://schemas.microsoft.com/office/drawing/2014/main" id="{819C4E79-1E00-44C7-9345-92FA6BEB0AF8}"/>
              </a:ext>
            </a:extLst>
          </p:cNvPr>
          <p:cNvSpPr txBox="1"/>
          <p:nvPr/>
        </p:nvSpPr>
        <p:spPr>
          <a:xfrm>
            <a:off x="5116717" y="4298193"/>
            <a:ext cx="3271707" cy="369332"/>
          </a:xfrm>
          <a:prstGeom prst="rect">
            <a:avLst/>
          </a:prstGeom>
          <a:noFill/>
        </p:spPr>
        <p:txBody>
          <a:bodyPr wrap="square" rtlCol="0">
            <a:spAutoFit/>
          </a:bodyPr>
          <a:lstStyle/>
          <a:p>
            <a:pPr algn="ctr"/>
            <a:r>
              <a:rPr lang="en-GB" dirty="0"/>
              <a:t>Relative difference = -50.0%</a:t>
            </a:r>
          </a:p>
        </p:txBody>
      </p:sp>
    </p:spTree>
    <p:custDataLst>
      <p:tags r:id="rId1"/>
    </p:custDataLst>
    <p:extLst>
      <p:ext uri="{BB962C8B-B14F-4D97-AF65-F5344CB8AC3E}">
        <p14:creationId xmlns:p14="http://schemas.microsoft.com/office/powerpoint/2010/main" val="2611417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259898" y="350887"/>
            <a:ext cx="8624203" cy="380247"/>
          </a:xfrm>
        </p:spPr>
        <p:txBody>
          <a:bodyPr>
            <a:normAutofit fontScale="90000"/>
          </a:bodyPr>
          <a:lstStyle/>
          <a:p>
            <a:pPr algn="ctr"/>
            <a:r>
              <a:rPr lang="en-GB" sz="3600" dirty="0"/>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2428228212"/>
              </p:ext>
            </p:extLst>
          </p:nvPr>
        </p:nvGraphicFramePr>
        <p:xfrm>
          <a:off x="381428" y="836712"/>
          <a:ext cx="8381144" cy="4875658"/>
        </p:xfrm>
        <a:graphic>
          <a:graphicData uri="http://schemas.openxmlformats.org/drawingml/2006/table">
            <a:tbl>
              <a:tblPr firstRow="1" firstCol="1" bandRow="1">
                <a:tableStyleId>{7DF18680-E054-41AD-8BC1-D1AEF772440D}</a:tableStyleId>
              </a:tblPr>
              <a:tblGrid>
                <a:gridCol w="4697887">
                  <a:extLst>
                    <a:ext uri="{9D8B030D-6E8A-4147-A177-3AD203B41FA5}">
                      <a16:colId xmlns:a16="http://schemas.microsoft.com/office/drawing/2014/main" val="3935855640"/>
                    </a:ext>
                  </a:extLst>
                </a:gridCol>
                <a:gridCol w="1695428">
                  <a:extLst>
                    <a:ext uri="{9D8B030D-6E8A-4147-A177-3AD203B41FA5}">
                      <a16:colId xmlns:a16="http://schemas.microsoft.com/office/drawing/2014/main" val="544767860"/>
                    </a:ext>
                  </a:extLst>
                </a:gridCol>
                <a:gridCol w="1987829">
                  <a:extLst>
                    <a:ext uri="{9D8B030D-6E8A-4147-A177-3AD203B41FA5}">
                      <a16:colId xmlns:a16="http://schemas.microsoft.com/office/drawing/2014/main" val="1178093634"/>
                    </a:ext>
                  </a:extLst>
                </a:gridCol>
              </a:tblGrid>
              <a:tr h="436471">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202128">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30</a:t>
            </a:fld>
            <a:endParaRPr lang="en-GB" dirty="0"/>
          </a:p>
        </p:txBody>
      </p:sp>
      <p:sp>
        <p:nvSpPr>
          <p:cNvPr id="3" name="TextBox 2">
            <a:extLst>
              <a:ext uri="{FF2B5EF4-FFF2-40B4-BE49-F238E27FC236}">
                <a16:creationId xmlns:a16="http://schemas.microsoft.com/office/drawing/2014/main" id="{EC2B1EB8-0F54-4FE0-94FF-E1D571D799FE}"/>
              </a:ext>
            </a:extLst>
          </p:cNvPr>
          <p:cNvSpPr txBox="1"/>
          <p:nvPr/>
        </p:nvSpPr>
        <p:spPr>
          <a:xfrm>
            <a:off x="4915132" y="2749848"/>
            <a:ext cx="1904300" cy="1323439"/>
          </a:xfrm>
          <a:prstGeom prst="rect">
            <a:avLst/>
          </a:prstGeom>
          <a:noFill/>
        </p:spPr>
        <p:txBody>
          <a:bodyPr wrap="square" rtlCol="0">
            <a:spAutoFit/>
          </a:bodyPr>
          <a:lstStyle/>
          <a:p>
            <a:pPr algn="ctr"/>
            <a:r>
              <a:rPr lang="en-GB" sz="2000" u="sng" dirty="0"/>
              <a:t>162 </a:t>
            </a:r>
          </a:p>
          <a:p>
            <a:pPr algn="ctr"/>
            <a:r>
              <a:rPr lang="en-GB" sz="2000" dirty="0"/>
              <a:t>4</a:t>
            </a:r>
          </a:p>
          <a:p>
            <a:pPr algn="ctr"/>
            <a:r>
              <a:rPr lang="en-GB" sz="2000" dirty="0"/>
              <a:t>= 40.5 years</a:t>
            </a:r>
          </a:p>
          <a:p>
            <a:pPr algn="ctr"/>
            <a:endParaRPr lang="en-GB" sz="2000" dirty="0">
              <a:solidFill>
                <a:schemeClr val="bg1"/>
              </a:solidFill>
            </a:endParaRPr>
          </a:p>
        </p:txBody>
      </p:sp>
      <p:sp>
        <p:nvSpPr>
          <p:cNvPr id="5" name="TextBox 4">
            <a:extLst>
              <a:ext uri="{FF2B5EF4-FFF2-40B4-BE49-F238E27FC236}">
                <a16:creationId xmlns:a16="http://schemas.microsoft.com/office/drawing/2014/main" id="{606C10F6-24DF-40E7-94F2-56CB41ACBC89}"/>
              </a:ext>
            </a:extLst>
          </p:cNvPr>
          <p:cNvSpPr txBox="1"/>
          <p:nvPr/>
        </p:nvSpPr>
        <p:spPr>
          <a:xfrm>
            <a:off x="6790353" y="2767280"/>
            <a:ext cx="1904300" cy="1323439"/>
          </a:xfrm>
          <a:prstGeom prst="rect">
            <a:avLst/>
          </a:prstGeom>
          <a:noFill/>
        </p:spPr>
        <p:txBody>
          <a:bodyPr wrap="square" rtlCol="0">
            <a:spAutoFit/>
          </a:bodyPr>
          <a:lstStyle/>
          <a:p>
            <a:pPr algn="ctr"/>
            <a:r>
              <a:rPr lang="en-GB" sz="2000" u="sng" dirty="0"/>
              <a:t>144 </a:t>
            </a:r>
          </a:p>
          <a:p>
            <a:pPr algn="ctr"/>
            <a:r>
              <a:rPr lang="en-GB" sz="2000" dirty="0"/>
              <a:t>8</a:t>
            </a:r>
          </a:p>
          <a:p>
            <a:pPr algn="ctr"/>
            <a:r>
              <a:rPr lang="en-GB" sz="2000" dirty="0"/>
              <a:t>= 18.0 years</a:t>
            </a:r>
          </a:p>
          <a:p>
            <a:pPr algn="ctr"/>
            <a:endParaRPr lang="en-GB" sz="2000" dirty="0">
              <a:solidFill>
                <a:schemeClr val="bg1"/>
              </a:solidFill>
            </a:endParaRPr>
          </a:p>
        </p:txBody>
      </p:sp>
      <p:sp>
        <p:nvSpPr>
          <p:cNvPr id="7" name="TextBox 6">
            <a:extLst>
              <a:ext uri="{FF2B5EF4-FFF2-40B4-BE49-F238E27FC236}">
                <a16:creationId xmlns:a16="http://schemas.microsoft.com/office/drawing/2014/main" id="{587000E8-0C8D-4CE4-A1A2-4712A796F1B6}"/>
              </a:ext>
            </a:extLst>
          </p:cNvPr>
          <p:cNvSpPr txBox="1"/>
          <p:nvPr/>
        </p:nvSpPr>
        <p:spPr>
          <a:xfrm>
            <a:off x="5220072" y="4581128"/>
            <a:ext cx="3729985" cy="369332"/>
          </a:xfrm>
          <a:prstGeom prst="rect">
            <a:avLst/>
          </a:prstGeom>
          <a:noFill/>
        </p:spPr>
        <p:txBody>
          <a:bodyPr wrap="square" rtlCol="0">
            <a:spAutoFit/>
          </a:bodyPr>
          <a:lstStyle/>
          <a:p>
            <a:r>
              <a:rPr lang="en-GB" dirty="0"/>
              <a:t>Relative difference = +125.0%</a:t>
            </a:r>
          </a:p>
        </p:txBody>
      </p:sp>
    </p:spTree>
    <p:custDataLst>
      <p:tags r:id="rId1"/>
    </p:custDataLst>
    <p:extLst>
      <p:ext uri="{BB962C8B-B14F-4D97-AF65-F5344CB8AC3E}">
        <p14:creationId xmlns:p14="http://schemas.microsoft.com/office/powerpoint/2010/main" val="331340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107504" y="517864"/>
            <a:ext cx="8579296" cy="380247"/>
          </a:xfrm>
        </p:spPr>
        <p:txBody>
          <a:bodyPr>
            <a:normAutofit fontScale="90000"/>
          </a:bodyPr>
          <a:lstStyle/>
          <a:p>
            <a:pPr algn="ctr"/>
            <a:r>
              <a:rPr lang="en-GB" sz="3600" dirty="0"/>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2057022976"/>
              </p:ext>
            </p:extLst>
          </p:nvPr>
        </p:nvGraphicFramePr>
        <p:xfrm>
          <a:off x="323528" y="1018354"/>
          <a:ext cx="8363273" cy="4354862"/>
        </p:xfrm>
        <a:graphic>
          <a:graphicData uri="http://schemas.openxmlformats.org/drawingml/2006/table">
            <a:tbl>
              <a:tblPr firstRow="1" firstCol="1" bandRow="1">
                <a:tableStyleId>{7DF18680-E054-41AD-8BC1-D1AEF772440D}</a:tableStyleId>
              </a:tblPr>
              <a:tblGrid>
                <a:gridCol w="4608512">
                  <a:extLst>
                    <a:ext uri="{9D8B030D-6E8A-4147-A177-3AD203B41FA5}">
                      <a16:colId xmlns:a16="http://schemas.microsoft.com/office/drawing/2014/main" val="4262130531"/>
                    </a:ext>
                  </a:extLst>
                </a:gridCol>
                <a:gridCol w="1872208">
                  <a:extLst>
                    <a:ext uri="{9D8B030D-6E8A-4147-A177-3AD203B41FA5}">
                      <a16:colId xmlns:a16="http://schemas.microsoft.com/office/drawing/2014/main" val="3626510109"/>
                    </a:ext>
                  </a:extLst>
                </a:gridCol>
                <a:gridCol w="1882553">
                  <a:extLst>
                    <a:ext uri="{9D8B030D-6E8A-4147-A177-3AD203B41FA5}">
                      <a16:colId xmlns:a16="http://schemas.microsoft.com/office/drawing/2014/main" val="2608802518"/>
                    </a:ext>
                  </a:extLst>
                </a:gridCol>
              </a:tblGrid>
              <a:tr h="58141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377344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31</a:t>
            </a:fld>
            <a:endParaRPr lang="en-GB" dirty="0"/>
          </a:p>
        </p:txBody>
      </p:sp>
      <p:sp>
        <p:nvSpPr>
          <p:cNvPr id="3" name="TextBox 2">
            <a:extLst>
              <a:ext uri="{FF2B5EF4-FFF2-40B4-BE49-F238E27FC236}">
                <a16:creationId xmlns:a16="http://schemas.microsoft.com/office/drawing/2014/main" id="{72956E68-A52D-4B9E-A611-102CCE99B7B2}"/>
              </a:ext>
            </a:extLst>
          </p:cNvPr>
          <p:cNvSpPr txBox="1"/>
          <p:nvPr/>
        </p:nvSpPr>
        <p:spPr>
          <a:xfrm>
            <a:off x="4716016" y="2858961"/>
            <a:ext cx="1803633" cy="400110"/>
          </a:xfrm>
          <a:prstGeom prst="rect">
            <a:avLst/>
          </a:prstGeom>
          <a:noFill/>
        </p:spPr>
        <p:txBody>
          <a:bodyPr wrap="square" rtlCol="0">
            <a:spAutoFit/>
          </a:bodyPr>
          <a:lstStyle/>
          <a:p>
            <a:pPr algn="ctr"/>
            <a:r>
              <a:rPr lang="en-GB" sz="2000" dirty="0"/>
              <a:t>Nil</a:t>
            </a:r>
          </a:p>
        </p:txBody>
      </p:sp>
      <p:sp>
        <p:nvSpPr>
          <p:cNvPr id="5" name="TextBox 4">
            <a:extLst>
              <a:ext uri="{FF2B5EF4-FFF2-40B4-BE49-F238E27FC236}">
                <a16:creationId xmlns:a16="http://schemas.microsoft.com/office/drawing/2014/main" id="{89EB7517-056E-4747-8EBE-169722CFF426}"/>
              </a:ext>
            </a:extLst>
          </p:cNvPr>
          <p:cNvSpPr txBox="1"/>
          <p:nvPr/>
        </p:nvSpPr>
        <p:spPr>
          <a:xfrm>
            <a:off x="6701409" y="2850582"/>
            <a:ext cx="1803632" cy="1015663"/>
          </a:xfrm>
          <a:prstGeom prst="rect">
            <a:avLst/>
          </a:prstGeom>
          <a:noFill/>
        </p:spPr>
        <p:txBody>
          <a:bodyPr wrap="square" rtlCol="0">
            <a:spAutoFit/>
          </a:bodyPr>
          <a:lstStyle/>
          <a:p>
            <a:pPr algn="ctr"/>
            <a:r>
              <a:rPr lang="en-GB" sz="2000" u="sng" dirty="0"/>
              <a:t>12,000 x 100</a:t>
            </a:r>
          </a:p>
          <a:p>
            <a:pPr algn="ctr"/>
            <a:r>
              <a:rPr lang="en-GB" sz="2000" dirty="0"/>
              <a:t>300,000</a:t>
            </a:r>
          </a:p>
          <a:p>
            <a:pPr algn="ctr"/>
            <a:r>
              <a:rPr lang="en-GB" sz="2000" dirty="0"/>
              <a:t>= 4 pence</a:t>
            </a:r>
          </a:p>
        </p:txBody>
      </p:sp>
      <p:sp>
        <p:nvSpPr>
          <p:cNvPr id="7" name="TextBox 6">
            <a:extLst>
              <a:ext uri="{FF2B5EF4-FFF2-40B4-BE49-F238E27FC236}">
                <a16:creationId xmlns:a16="http://schemas.microsoft.com/office/drawing/2014/main" id="{B51B7BC8-CBFC-46FE-BB13-014B271C1DA9}"/>
              </a:ext>
            </a:extLst>
          </p:cNvPr>
          <p:cNvSpPr txBox="1"/>
          <p:nvPr/>
        </p:nvSpPr>
        <p:spPr>
          <a:xfrm>
            <a:off x="4802875" y="4331971"/>
            <a:ext cx="3729985" cy="369332"/>
          </a:xfrm>
          <a:prstGeom prst="rect">
            <a:avLst/>
          </a:prstGeom>
          <a:noFill/>
        </p:spPr>
        <p:txBody>
          <a:bodyPr wrap="square" rtlCol="0">
            <a:spAutoFit/>
          </a:bodyPr>
          <a:lstStyle/>
          <a:p>
            <a:pPr algn="ctr"/>
            <a:r>
              <a:rPr lang="en-GB" dirty="0"/>
              <a:t>Relative difference = N/a</a:t>
            </a:r>
          </a:p>
        </p:txBody>
      </p:sp>
    </p:spTree>
    <p:custDataLst>
      <p:tags r:id="rId1"/>
    </p:custDataLst>
    <p:extLst>
      <p:ext uri="{BB962C8B-B14F-4D97-AF65-F5344CB8AC3E}">
        <p14:creationId xmlns:p14="http://schemas.microsoft.com/office/powerpoint/2010/main" val="342614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307633" y="282210"/>
            <a:ext cx="8013955" cy="380247"/>
          </a:xfrm>
        </p:spPr>
        <p:txBody>
          <a:bodyPr>
            <a:normAutofit fontScale="90000"/>
          </a:bodyPr>
          <a:lstStyle/>
          <a:p>
            <a:pPr algn="ctr"/>
            <a:r>
              <a:rPr lang="en-GB" sz="3600" dirty="0"/>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2122627961"/>
              </p:ext>
            </p:extLst>
          </p:nvPr>
        </p:nvGraphicFramePr>
        <p:xfrm>
          <a:off x="179780" y="923353"/>
          <a:ext cx="8856716" cy="4755322"/>
        </p:xfrm>
        <a:graphic>
          <a:graphicData uri="http://schemas.openxmlformats.org/drawingml/2006/table">
            <a:tbl>
              <a:tblPr firstRow="1" firstCol="1" bandRow="1">
                <a:tableStyleId>{7DF18680-E054-41AD-8BC1-D1AEF772440D}</a:tableStyleId>
              </a:tblPr>
              <a:tblGrid>
                <a:gridCol w="5112300">
                  <a:extLst>
                    <a:ext uri="{9D8B030D-6E8A-4147-A177-3AD203B41FA5}">
                      <a16:colId xmlns:a16="http://schemas.microsoft.com/office/drawing/2014/main" val="145858002"/>
                    </a:ext>
                  </a:extLst>
                </a:gridCol>
                <a:gridCol w="1872208">
                  <a:extLst>
                    <a:ext uri="{9D8B030D-6E8A-4147-A177-3AD203B41FA5}">
                      <a16:colId xmlns:a16="http://schemas.microsoft.com/office/drawing/2014/main" val="3874652154"/>
                    </a:ext>
                  </a:extLst>
                </a:gridCol>
                <a:gridCol w="1872208">
                  <a:extLst>
                    <a:ext uri="{9D8B030D-6E8A-4147-A177-3AD203B41FA5}">
                      <a16:colId xmlns:a16="http://schemas.microsoft.com/office/drawing/2014/main" val="3823046836"/>
                    </a:ext>
                  </a:extLst>
                </a:gridCol>
              </a:tblGrid>
              <a:tr h="525308">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421258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32</a:t>
            </a:fld>
            <a:endParaRPr lang="en-GB" dirty="0"/>
          </a:p>
        </p:txBody>
      </p:sp>
      <p:sp>
        <p:nvSpPr>
          <p:cNvPr id="3" name="TextBox 2">
            <a:extLst>
              <a:ext uri="{FF2B5EF4-FFF2-40B4-BE49-F238E27FC236}">
                <a16:creationId xmlns:a16="http://schemas.microsoft.com/office/drawing/2014/main" id="{0B99729E-1C9B-42B5-845A-4CFEB694B0D2}"/>
              </a:ext>
            </a:extLst>
          </p:cNvPr>
          <p:cNvSpPr txBox="1"/>
          <p:nvPr/>
        </p:nvSpPr>
        <p:spPr>
          <a:xfrm>
            <a:off x="5292080" y="3100959"/>
            <a:ext cx="2004968" cy="400110"/>
          </a:xfrm>
          <a:prstGeom prst="rect">
            <a:avLst/>
          </a:prstGeom>
          <a:noFill/>
        </p:spPr>
        <p:txBody>
          <a:bodyPr wrap="square" rtlCol="0">
            <a:spAutoFit/>
          </a:bodyPr>
          <a:lstStyle/>
          <a:p>
            <a:pPr algn="ctr"/>
            <a:r>
              <a:rPr lang="en-GB" sz="2000" dirty="0"/>
              <a:t>Nil</a:t>
            </a:r>
          </a:p>
        </p:txBody>
      </p:sp>
      <p:sp>
        <p:nvSpPr>
          <p:cNvPr id="5" name="TextBox 4">
            <a:extLst>
              <a:ext uri="{FF2B5EF4-FFF2-40B4-BE49-F238E27FC236}">
                <a16:creationId xmlns:a16="http://schemas.microsoft.com/office/drawing/2014/main" id="{DA96D7BA-5353-44DB-99BB-BB7609D23797}"/>
              </a:ext>
            </a:extLst>
          </p:cNvPr>
          <p:cNvSpPr txBox="1"/>
          <p:nvPr/>
        </p:nvSpPr>
        <p:spPr>
          <a:xfrm>
            <a:off x="6967105" y="2885540"/>
            <a:ext cx="2004968" cy="1323439"/>
          </a:xfrm>
          <a:prstGeom prst="rect">
            <a:avLst/>
          </a:prstGeom>
          <a:noFill/>
        </p:spPr>
        <p:txBody>
          <a:bodyPr wrap="square" rtlCol="0">
            <a:spAutoFit/>
          </a:bodyPr>
          <a:lstStyle/>
          <a:p>
            <a:pPr algn="ctr"/>
            <a:r>
              <a:rPr lang="en-GB" sz="2000" u="sng" dirty="0"/>
              <a:t>12,000 x 100</a:t>
            </a:r>
          </a:p>
          <a:p>
            <a:pPr algn="ctr"/>
            <a:r>
              <a:rPr lang="en-GB" sz="2000" dirty="0"/>
              <a:t>24,000</a:t>
            </a:r>
          </a:p>
          <a:p>
            <a:pPr algn="ctr"/>
            <a:r>
              <a:rPr lang="en-GB" sz="2000" dirty="0"/>
              <a:t>= 50%</a:t>
            </a:r>
          </a:p>
          <a:p>
            <a:pPr algn="ctr"/>
            <a:endParaRPr lang="en-GB" sz="2000" u="sng" dirty="0">
              <a:solidFill>
                <a:schemeClr val="bg1"/>
              </a:solidFill>
            </a:endParaRPr>
          </a:p>
        </p:txBody>
      </p:sp>
      <p:sp>
        <p:nvSpPr>
          <p:cNvPr id="7" name="TextBox 6">
            <a:extLst>
              <a:ext uri="{FF2B5EF4-FFF2-40B4-BE49-F238E27FC236}">
                <a16:creationId xmlns:a16="http://schemas.microsoft.com/office/drawing/2014/main" id="{B8B1EA4E-DB99-4ED4-BE64-A6F59FF421D4}"/>
              </a:ext>
            </a:extLst>
          </p:cNvPr>
          <p:cNvSpPr txBox="1"/>
          <p:nvPr/>
        </p:nvSpPr>
        <p:spPr>
          <a:xfrm>
            <a:off x="5148064" y="4224972"/>
            <a:ext cx="3722937" cy="369332"/>
          </a:xfrm>
          <a:prstGeom prst="rect">
            <a:avLst/>
          </a:prstGeom>
          <a:noFill/>
        </p:spPr>
        <p:txBody>
          <a:bodyPr wrap="square" rtlCol="0">
            <a:spAutoFit/>
          </a:bodyPr>
          <a:lstStyle/>
          <a:p>
            <a:pPr algn="ctr"/>
            <a:r>
              <a:rPr lang="en-GB" dirty="0"/>
              <a:t>Relative difference = N/a</a:t>
            </a:r>
          </a:p>
        </p:txBody>
      </p:sp>
    </p:spTree>
    <p:custDataLst>
      <p:tags r:id="rId1"/>
    </p:custDataLst>
    <p:extLst>
      <p:ext uri="{BB962C8B-B14F-4D97-AF65-F5344CB8AC3E}">
        <p14:creationId xmlns:p14="http://schemas.microsoft.com/office/powerpoint/2010/main" val="23375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1574482" y="76953"/>
            <a:ext cx="5295931" cy="380247"/>
          </a:xfrm>
        </p:spPr>
        <p:txBody>
          <a:bodyPr>
            <a:normAutofit fontScale="90000"/>
          </a:bodyPr>
          <a:lstStyle/>
          <a:p>
            <a:pPr algn="ctr"/>
            <a:r>
              <a:rPr lang="en-GB" dirty="0"/>
              <a:t>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360011867"/>
              </p:ext>
            </p:extLst>
          </p:nvPr>
        </p:nvGraphicFramePr>
        <p:xfrm>
          <a:off x="258184" y="620688"/>
          <a:ext cx="8627631" cy="5044090"/>
        </p:xfrm>
        <a:graphic>
          <a:graphicData uri="http://schemas.openxmlformats.org/drawingml/2006/table">
            <a:tbl>
              <a:tblPr firstRow="1" firstCol="1" bandRow="1">
                <a:tableStyleId>{7DF18680-E054-41AD-8BC1-D1AEF772440D}</a:tableStyleId>
              </a:tblPr>
              <a:tblGrid>
                <a:gridCol w="3095411">
                  <a:extLst>
                    <a:ext uri="{9D8B030D-6E8A-4147-A177-3AD203B41FA5}">
                      <a16:colId xmlns:a16="http://schemas.microsoft.com/office/drawing/2014/main" val="3235174462"/>
                    </a:ext>
                  </a:extLst>
                </a:gridCol>
                <a:gridCol w="1265449">
                  <a:extLst>
                    <a:ext uri="{9D8B030D-6E8A-4147-A177-3AD203B41FA5}">
                      <a16:colId xmlns:a16="http://schemas.microsoft.com/office/drawing/2014/main" val="1820317717"/>
                    </a:ext>
                  </a:extLst>
                </a:gridCol>
                <a:gridCol w="1265449">
                  <a:extLst>
                    <a:ext uri="{9D8B030D-6E8A-4147-A177-3AD203B41FA5}">
                      <a16:colId xmlns:a16="http://schemas.microsoft.com/office/drawing/2014/main" val="125462813"/>
                    </a:ext>
                  </a:extLst>
                </a:gridCol>
                <a:gridCol w="1500661">
                  <a:extLst>
                    <a:ext uri="{9D8B030D-6E8A-4147-A177-3AD203B41FA5}">
                      <a16:colId xmlns:a16="http://schemas.microsoft.com/office/drawing/2014/main" val="3592663697"/>
                    </a:ext>
                  </a:extLst>
                </a:gridCol>
                <a:gridCol w="1500661">
                  <a:extLst>
                    <a:ext uri="{9D8B030D-6E8A-4147-A177-3AD203B41FA5}">
                      <a16:colId xmlns:a16="http://schemas.microsoft.com/office/drawing/2014/main" val="1336046565"/>
                    </a:ext>
                  </a:extLst>
                </a:gridCol>
              </a:tblGrid>
              <a:tr h="863178">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2019</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 2018</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5587876"/>
                  </a:ext>
                </a:extLst>
              </a:tr>
              <a:tr h="245453">
                <a:tc>
                  <a:txBody>
                    <a:bodyPr/>
                    <a:lstStyle/>
                    <a:p>
                      <a:pPr>
                        <a:lnSpc>
                          <a:spcPct val="115000"/>
                        </a:lnSpc>
                        <a:spcAft>
                          <a:spcPts val="1000"/>
                        </a:spcAft>
                      </a:pPr>
                      <a:r>
                        <a:rPr lang="en-GB" sz="1500" dirty="0">
                          <a:effectLst/>
                        </a:rPr>
                        <a:t>ROCE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6.5%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-2.0%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2971412"/>
                  </a:ext>
                </a:extLst>
              </a:tr>
              <a:tr h="245453">
                <a:tc>
                  <a:txBody>
                    <a:bodyPr/>
                    <a:lstStyle/>
                    <a:p>
                      <a:pPr>
                        <a:lnSpc>
                          <a:spcPct val="115000"/>
                        </a:lnSpc>
                        <a:spcAft>
                          <a:spcPts val="1000"/>
                        </a:spcAft>
                      </a:pPr>
                      <a:r>
                        <a:rPr lang="en-GB" sz="1500" dirty="0">
                          <a:effectLst/>
                        </a:rPr>
                        <a:t>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47.4p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44.5p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2.9p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+6.6%</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14963"/>
                  </a:ext>
                </a:extLst>
              </a:tr>
              <a:tr h="245453">
                <a:tc>
                  <a:txBody>
                    <a:bodyPr/>
                    <a:lstStyle/>
                    <a:p>
                      <a:pPr>
                        <a:lnSpc>
                          <a:spcPct val="115000"/>
                        </a:lnSpc>
                        <a:spcAft>
                          <a:spcPts val="1000"/>
                        </a:spcAft>
                      </a:pPr>
                      <a:r>
                        <a:rPr lang="en-GB" sz="1500" dirty="0">
                          <a:effectLst/>
                        </a:rPr>
                        <a:t>Gross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32.0%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30.0%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+2.0%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5202388"/>
                  </a:ext>
                </a:extLst>
              </a:tr>
              <a:tr h="245453">
                <a:tc>
                  <a:txBody>
                    <a:bodyPr/>
                    <a:lstStyle/>
                    <a:p>
                      <a:pPr>
                        <a:lnSpc>
                          <a:spcPct val="115000"/>
                        </a:lnSpc>
                        <a:spcAft>
                          <a:spcPts val="1000"/>
                        </a:spcAft>
                      </a:pPr>
                      <a:r>
                        <a:rPr lang="en-GB" sz="1500" dirty="0">
                          <a:effectLst/>
                        </a:rPr>
                        <a:t>Net Operating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9.5%</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14.6%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9011076"/>
                  </a:ext>
                </a:extLst>
              </a:tr>
              <a:tr h="245453">
                <a:tc>
                  <a:txBody>
                    <a:bodyPr/>
                    <a:lstStyle/>
                    <a:p>
                      <a:pPr>
                        <a:lnSpc>
                          <a:spcPct val="115000"/>
                        </a:lnSpc>
                        <a:spcAft>
                          <a:spcPts val="1000"/>
                        </a:spcAft>
                      </a:pPr>
                      <a:r>
                        <a:rPr lang="en-GB" sz="1500" dirty="0">
                          <a:effectLst/>
                        </a:rPr>
                        <a:t>Inventory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57.3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37.5 days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19.8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-52.8%</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9139221"/>
                  </a:ext>
                </a:extLst>
              </a:tr>
              <a:tr h="245453">
                <a:tc>
                  <a:txBody>
                    <a:bodyPr/>
                    <a:lstStyle/>
                    <a:p>
                      <a:pPr>
                        <a:lnSpc>
                          <a:spcPct val="115000"/>
                        </a:lnSpc>
                        <a:spcAft>
                          <a:spcPts val="1000"/>
                        </a:spcAft>
                      </a:pPr>
                      <a:r>
                        <a:rPr lang="en-GB" sz="1500" dirty="0">
                          <a:effectLst/>
                        </a:rPr>
                        <a:t>Non-Current 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49.0p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47.3p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1.7p</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890520"/>
                  </a:ext>
                </a:extLst>
              </a:tr>
              <a:tr h="245453">
                <a:tc>
                  <a:txBody>
                    <a:bodyPr/>
                    <a:lstStyle/>
                    <a:p>
                      <a:pPr>
                        <a:lnSpc>
                          <a:spcPct val="115000"/>
                        </a:lnSpc>
                        <a:spcAft>
                          <a:spcPts val="1000"/>
                        </a:spcAft>
                      </a:pPr>
                      <a:r>
                        <a:rPr lang="en-GB" sz="1500" dirty="0">
                          <a:effectLst/>
                        </a:rPr>
                        <a:t>Current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1.5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2.1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0.6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-28.6%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245453">
                <a:tc>
                  <a:txBody>
                    <a:bodyPr/>
                    <a:lstStyle/>
                    <a:p>
                      <a:pPr>
                        <a:lnSpc>
                          <a:spcPct val="115000"/>
                        </a:lnSpc>
                        <a:spcAft>
                          <a:spcPts val="1000"/>
                        </a:spcAft>
                      </a:pPr>
                      <a:r>
                        <a:rPr lang="en-GB" sz="1500" dirty="0">
                          <a:effectLst/>
                        </a:rPr>
                        <a:t>Acid Test or Quick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0.7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1.5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0.8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-53.3%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245453">
                <a:tc>
                  <a:txBody>
                    <a:bodyPr/>
                    <a:lstStyle/>
                    <a:p>
                      <a:pPr>
                        <a:lnSpc>
                          <a:spcPct val="115000"/>
                        </a:lnSpc>
                        <a:spcAft>
                          <a:spcPts val="1000"/>
                        </a:spcAft>
                      </a:pPr>
                      <a:r>
                        <a:rPr lang="en-GB" sz="1500" dirty="0">
                          <a:effectLst/>
                        </a:rPr>
                        <a:t>Creditor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71.6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65.7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5.9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+9.0%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45453">
                <a:tc>
                  <a:txBody>
                    <a:bodyPr/>
                    <a:lstStyle/>
                    <a:p>
                      <a:pPr>
                        <a:lnSpc>
                          <a:spcPct val="115000"/>
                        </a:lnSpc>
                        <a:spcAft>
                          <a:spcPts val="1000"/>
                        </a:spcAft>
                      </a:pPr>
                      <a:r>
                        <a:rPr lang="en-GB" sz="1500" dirty="0">
                          <a:effectLst/>
                        </a:rPr>
                        <a:t>Debtor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38.0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36.5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1.5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45453">
                <a:tc>
                  <a:txBody>
                    <a:bodyPr/>
                    <a:lstStyle/>
                    <a:p>
                      <a:pPr>
                        <a:lnSpc>
                          <a:spcPct val="115000"/>
                        </a:lnSpc>
                        <a:spcAft>
                          <a:spcPts val="1000"/>
                        </a:spcAft>
                      </a:pPr>
                      <a:r>
                        <a:rPr lang="en-GB" sz="1500" dirty="0">
                          <a:effectLst/>
                        </a:rPr>
                        <a:t>Gearing 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31.1%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21.6%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9.5%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+9.5%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245453">
                <a:tc>
                  <a:txBody>
                    <a:bodyPr/>
                    <a:lstStyle/>
                    <a:p>
                      <a:pPr>
                        <a:lnSpc>
                          <a:spcPct val="115000"/>
                        </a:lnSpc>
                        <a:spcAft>
                          <a:spcPts val="1000"/>
                        </a:spcAft>
                      </a:pPr>
                      <a:r>
                        <a:rPr lang="en-GB" sz="1500" dirty="0">
                          <a:effectLst/>
                        </a:rPr>
                        <a:t>Gearing 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23.7%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17.8%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5.9%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+5.9%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3588104"/>
                  </a:ext>
                </a:extLst>
              </a:tr>
              <a:tr h="245453">
                <a:tc>
                  <a:txBody>
                    <a:bodyPr/>
                    <a:lstStyle/>
                    <a:p>
                      <a:pPr>
                        <a:lnSpc>
                          <a:spcPct val="115000"/>
                        </a:lnSpc>
                        <a:spcAft>
                          <a:spcPts val="1000"/>
                        </a:spcAft>
                      </a:pPr>
                      <a:r>
                        <a:rPr lang="en-GB" sz="1500" dirty="0">
                          <a:effectLst/>
                        </a:rPr>
                        <a:t>Interest Cover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1.9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3.6 times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1.7 times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-47.2%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2887378"/>
                  </a:ext>
                </a:extLst>
              </a:tr>
              <a:tr h="245453">
                <a:tc>
                  <a:txBody>
                    <a:bodyPr/>
                    <a:lstStyle/>
                    <a:p>
                      <a:pPr>
                        <a:lnSpc>
                          <a:spcPct val="115000"/>
                        </a:lnSpc>
                        <a:spcAft>
                          <a:spcPts val="1000"/>
                        </a:spcAft>
                      </a:pPr>
                      <a:r>
                        <a:rPr lang="en-GB" sz="1500" dirty="0">
                          <a:effectLst/>
                        </a:rPr>
                        <a:t>Earnings per Share (EPS)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8.0p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-50.0%</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2712474"/>
                  </a:ext>
                </a:extLst>
              </a:tr>
              <a:tr h="245453">
                <a:tc>
                  <a:txBody>
                    <a:bodyPr/>
                    <a:lstStyle/>
                    <a:p>
                      <a:pPr>
                        <a:lnSpc>
                          <a:spcPct val="115000"/>
                        </a:lnSpc>
                        <a:spcAft>
                          <a:spcPts val="1000"/>
                        </a:spcAft>
                      </a:pPr>
                      <a:r>
                        <a:rPr lang="en-GB" sz="1500" dirty="0">
                          <a:effectLst/>
                        </a:rPr>
                        <a:t>Price Earnings Ratio (P/E)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40.5 years</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18.0 years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22.5 years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+125.0%</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6337105"/>
                  </a:ext>
                </a:extLst>
              </a:tr>
              <a:tr h="245453">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effectLst/>
                        </a:rPr>
                        <a:t>Dividends per Share (DPS)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Nil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4.0p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N/a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650186"/>
                  </a:ext>
                </a:extLst>
              </a:tr>
              <a:tr h="245453">
                <a:tc>
                  <a:txBody>
                    <a:bodyPr/>
                    <a:lstStyle/>
                    <a:p>
                      <a:pPr>
                        <a:lnSpc>
                          <a:spcPct val="115000"/>
                        </a:lnSpc>
                        <a:spcAft>
                          <a:spcPts val="1000"/>
                        </a:spcAft>
                      </a:pPr>
                      <a:r>
                        <a:rPr lang="en-GB" sz="1500" dirty="0">
                          <a:effectLst/>
                        </a:rPr>
                        <a:t>Dividend Percentage Payout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Nil</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50.0%</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50.0% </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1500" dirty="0">
                          <a:effectLst/>
                        </a:rPr>
                        <a:t> N/a</a:t>
                      </a: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909009"/>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33</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8256</TotalTime>
  <Words>3437</Words>
  <Application>Microsoft Office PowerPoint</Application>
  <PresentationFormat>On-screen Show (4:3)</PresentationFormat>
  <Paragraphs>1001</Paragraphs>
  <Slides>33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Myriad Pro</vt:lpstr>
      <vt:lpstr>Times New Roman</vt:lpstr>
      <vt:lpstr>Wingdings</vt:lpstr>
      <vt:lpstr>20140311PresentationUWTSDTemplate</vt:lpstr>
      <vt:lpstr>               </vt:lpstr>
      <vt:lpstr>Overview</vt:lpstr>
      <vt:lpstr>What are ratios?</vt:lpstr>
      <vt:lpstr>Types or groups or families of ratios</vt:lpstr>
      <vt:lpstr>Worked example –  Northern Travel 2</vt:lpstr>
      <vt:lpstr>Worked example –  Northern Travel 1</vt:lpstr>
      <vt:lpstr>Starting the analysis</vt:lpstr>
      <vt:lpstr>PowerPoint Presentation</vt:lpstr>
      <vt:lpstr>Assessing profitability - ROCE</vt:lpstr>
      <vt:lpstr>Assessing profitability – asset turnover</vt:lpstr>
      <vt:lpstr>Assessing profitability – gross profit margin</vt:lpstr>
      <vt:lpstr>Assessing profitability – net operating profit margin</vt:lpstr>
      <vt:lpstr>Assessing efficiency – inventory days</vt:lpstr>
      <vt:lpstr>Assessing efficiency – non-current asset turnover</vt:lpstr>
      <vt:lpstr>Assessing liquidity – current ratio</vt:lpstr>
      <vt:lpstr>Assessing liquidity – acid test or quick ratio</vt:lpstr>
      <vt:lpstr>Assessing liquidity – creditor days</vt:lpstr>
      <vt:lpstr>Assessing liquidity – debtor days</vt:lpstr>
      <vt:lpstr>Assessing liquidity – analysis of debtor and creditor days</vt:lpstr>
      <vt:lpstr>Capital structure –  introduction to gearing</vt:lpstr>
      <vt:lpstr>Types of gearing - 1</vt:lpstr>
      <vt:lpstr>Types of gearing - 2</vt:lpstr>
      <vt:lpstr>Types of gearing – example</vt:lpstr>
      <vt:lpstr>Types of gearing – exercise</vt:lpstr>
      <vt:lpstr>Gearing - summary</vt:lpstr>
      <vt:lpstr>Gearing ratios</vt:lpstr>
      <vt:lpstr>Capital structure – interest cover</vt:lpstr>
      <vt:lpstr>Investment ratios – care in calculating  numbers of shares </vt:lpstr>
      <vt:lpstr>Investment ratios – Earnings Per Share (EPS)</vt:lpstr>
      <vt:lpstr>Investment ratios – price earnings ratio (P/E)</vt:lpstr>
      <vt:lpstr>Investment ratios - dividends per share (DPS)</vt:lpstr>
      <vt:lpstr>Investment ratios - dividends percentage payout</vt:lpstr>
      <vt:lpstr>Summary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 (UWTSD London)</cp:lastModifiedBy>
  <cp:revision>272</cp:revision>
  <dcterms:created xsi:type="dcterms:W3CDTF">2013-10-11T12:05:37Z</dcterms:created>
  <dcterms:modified xsi:type="dcterms:W3CDTF">2020-05-24T15:37:09Z</dcterms:modified>
</cp:coreProperties>
</file>