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66" r:id="rId3"/>
    <p:sldId id="257" r:id="rId4"/>
    <p:sldId id="258" r:id="rId5"/>
    <p:sldId id="259" r:id="rId6"/>
    <p:sldId id="260" r:id="rId7"/>
    <p:sldId id="261" r:id="rId8"/>
    <p:sldId id="262" r:id="rId9"/>
    <p:sldId id="263"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088" autoAdjust="0"/>
  </p:normalViewPr>
  <p:slideViewPr>
    <p:cSldViewPr>
      <p:cViewPr varScale="1">
        <p:scale>
          <a:sx n="43" d="100"/>
          <a:sy n="43" d="100"/>
        </p:scale>
        <p:origin x="1960" y="5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73F6FA-CDE9-4BF1-9289-9C6C089A9E48}" type="datetimeFigureOut">
              <a:rPr lang="en-US" smtClean="0"/>
              <a:t>10/22/2023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4CB8620-820D-4AA5-A097-25346CA094AC}" type="slidenum">
              <a:rPr lang="en-US" smtClean="0"/>
              <a:t>‹#›</a:t>
            </a:fld>
            <a:endParaRPr lang="en-US"/>
          </a:p>
        </p:txBody>
      </p:sp>
    </p:spTree>
    <p:extLst>
      <p:ext uri="{BB962C8B-B14F-4D97-AF65-F5344CB8AC3E}">
        <p14:creationId xmlns:p14="http://schemas.microsoft.com/office/powerpoint/2010/main" val="1258190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hotel sector has seen significant economic expansion over the last ten years for several reasons. These include enhanced marketing tactics, properly trained personnel, efficient interaction between industry participants, </a:t>
            </a:r>
            <a:r>
              <a:rPr lang="en-US" sz="1200" kern="1200" dirty="0" err="1">
                <a:solidFill>
                  <a:schemeClr val="tx1"/>
                </a:solidFill>
                <a:effectLst/>
                <a:latin typeface="+mn-lt"/>
                <a:ea typeface="+mn-ea"/>
                <a:cs typeface="+mn-cs"/>
              </a:rPr>
              <a:t>specialised</a:t>
            </a:r>
            <a:r>
              <a:rPr lang="en-US" sz="1200" kern="1200" dirty="0">
                <a:solidFill>
                  <a:schemeClr val="tx1"/>
                </a:solidFill>
                <a:effectLst/>
                <a:latin typeface="+mn-lt"/>
                <a:ea typeface="+mn-ea"/>
                <a:cs typeface="+mn-cs"/>
              </a:rPr>
              <a:t> offers for various visitor kinds, and the growth in tourism rates worldwide (Chon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2019). Ho Kwon Ping started Banyan Holdings Limited in 1994, intending to offer travellers a tranquil, environmentally responsible, client-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and culturally considerate hotel experience (Ahmed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2018). Operating under the moniker Banyan Tree, the firm has subsequently established itself as a leading luxury resort in Asia, with 15 resorts and hotels, 35 spas, and 38 retail sites spread across more than 40 locations in 20 different nations (</a:t>
            </a:r>
            <a:r>
              <a:rPr lang="en-US" sz="1200" kern="1200" dirty="0" err="1">
                <a:solidFill>
                  <a:schemeClr val="tx1"/>
                </a:solidFill>
                <a:effectLst/>
                <a:latin typeface="+mn-lt"/>
                <a:ea typeface="+mn-ea"/>
                <a:cs typeface="+mn-cs"/>
              </a:rPr>
              <a:t>Nugraheni</a:t>
            </a:r>
            <a:r>
              <a:rPr lang="en-US" sz="1200" kern="1200" dirty="0">
                <a:solidFill>
                  <a:schemeClr val="tx1"/>
                </a:solidFill>
                <a:effectLst/>
                <a:latin typeface="+mn-lt"/>
                <a:ea typeface="+mn-ea"/>
                <a:cs typeface="+mn-cs"/>
              </a:rPr>
              <a:t>, 2018). Remarkably, even with larger hotel groups, obtaining this accomplishment generally takes many years.</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t>3</a:t>
            </a:fld>
            <a:endParaRPr lang="en-US"/>
          </a:p>
        </p:txBody>
      </p:sp>
    </p:spTree>
    <p:extLst>
      <p:ext uri="{BB962C8B-B14F-4D97-AF65-F5344CB8AC3E}">
        <p14:creationId xmlns:p14="http://schemas.microsoft.com/office/powerpoint/2010/main" val="2913007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Banyan Tree predominantly serves rich couples ready to spend on opulent packages as its premium customer (</a:t>
            </a:r>
            <a:r>
              <a:rPr lang="en-US" sz="1200" kern="1200" dirty="0" err="1">
                <a:solidFill>
                  <a:schemeClr val="tx1"/>
                </a:solidFill>
                <a:effectLst/>
                <a:latin typeface="+mn-lt"/>
                <a:ea typeface="+mn-ea"/>
                <a:cs typeface="+mn-cs"/>
              </a:rPr>
              <a:t>Shen</a:t>
            </a:r>
            <a:r>
              <a:rPr lang="en-US" sz="1200" kern="1200" dirty="0">
                <a:solidFill>
                  <a:schemeClr val="tx1"/>
                </a:solidFill>
                <a:effectLst/>
                <a:latin typeface="+mn-lt"/>
                <a:ea typeface="+mn-ea"/>
                <a:cs typeface="+mn-cs"/>
              </a:rPr>
              <a:t>, 2015). Interest in romantic adventures and a love of luxury are characteristics of this audience. Although they respect excellent service, they do not </a:t>
            </a:r>
            <a:r>
              <a:rPr lang="en-US" sz="1200" kern="1200" dirty="0" err="1">
                <a:solidFill>
                  <a:schemeClr val="tx1"/>
                </a:solidFill>
                <a:effectLst/>
                <a:latin typeface="+mn-lt"/>
                <a:ea typeface="+mn-ea"/>
                <a:cs typeface="+mn-cs"/>
              </a:rPr>
              <a:t>favour</a:t>
            </a:r>
            <a:r>
              <a:rPr lang="en-US" sz="1200" kern="1200" dirty="0">
                <a:solidFill>
                  <a:schemeClr val="tx1"/>
                </a:solidFill>
                <a:effectLst/>
                <a:latin typeface="+mn-lt"/>
                <a:ea typeface="+mn-ea"/>
                <a:cs typeface="+mn-cs"/>
              </a:rPr>
              <a:t> paying high costs. The Banyan Tree is frequently visited by those looking for a peaceful escape.</a:t>
            </a:r>
          </a:p>
          <a:p>
            <a:r>
              <a:rPr lang="en-US" sz="1200" kern="1200" dirty="0">
                <a:solidFill>
                  <a:schemeClr val="tx1"/>
                </a:solidFill>
                <a:effectLst/>
                <a:latin typeface="+mn-lt"/>
                <a:ea typeface="+mn-ea"/>
                <a:cs typeface="+mn-cs"/>
              </a:rPr>
              <a:t>The target market includes people in their 30s and 40s looking for luxurious lodgings that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romance, intimacy, seclusion, and rejuvenation (</a:t>
            </a:r>
            <a:r>
              <a:rPr lang="en-US" sz="1200" kern="1200" dirty="0" err="1">
                <a:solidFill>
                  <a:schemeClr val="tx1"/>
                </a:solidFill>
                <a:effectLst/>
                <a:latin typeface="+mn-lt"/>
                <a:ea typeface="+mn-ea"/>
                <a:cs typeface="+mn-cs"/>
              </a:rPr>
              <a:t>Fakfer</a:t>
            </a:r>
            <a:r>
              <a:rPr lang="en-US" sz="1200" kern="1200" dirty="0">
                <a:solidFill>
                  <a:schemeClr val="tx1"/>
                </a:solidFill>
                <a:effectLst/>
                <a:latin typeface="+mn-lt"/>
                <a:ea typeface="+mn-ea"/>
                <a:cs typeface="+mn-cs"/>
              </a:rPr>
              <a:t>, 2019). The resort hopes to draw guests interested in individual villas created for romantic retreats for couples.</a:t>
            </a:r>
          </a:p>
          <a:p>
            <a:r>
              <a:rPr lang="en-US" sz="1200" kern="1200" dirty="0">
                <a:solidFill>
                  <a:schemeClr val="tx1"/>
                </a:solidFill>
                <a:effectLst/>
                <a:latin typeface="+mn-lt"/>
                <a:ea typeface="+mn-ea"/>
                <a:cs typeface="+mn-cs"/>
              </a:rPr>
              <a:t>Banyan Tree also focuses on business customers, providing a great location for business gatherings, retreats, and unique conferences (</a:t>
            </a:r>
            <a:r>
              <a:rPr lang="en-US" sz="1200" kern="1200" dirty="0" err="1">
                <a:solidFill>
                  <a:schemeClr val="tx1"/>
                </a:solidFill>
                <a:effectLst/>
                <a:latin typeface="+mn-lt"/>
                <a:ea typeface="+mn-ea"/>
                <a:cs typeface="+mn-cs"/>
              </a:rPr>
              <a:t>Wirtz</a:t>
            </a:r>
            <a:r>
              <a:rPr lang="en-US" sz="1200" kern="1200" dirty="0">
                <a:solidFill>
                  <a:schemeClr val="tx1"/>
                </a:solidFill>
                <a:effectLst/>
                <a:latin typeface="+mn-lt"/>
                <a:ea typeface="+mn-ea"/>
                <a:cs typeface="+mn-cs"/>
              </a:rPr>
              <a:t>, 2016). High-spending corporations from the financial, information technology and aerospace industries are among the target corporate clientele. Companies looking for off-site training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like team-building exercises can also turn to Banyan Tree.</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t>4</a:t>
            </a:fld>
            <a:endParaRPr lang="en-US"/>
          </a:p>
        </p:txBody>
      </p:sp>
    </p:spTree>
    <p:extLst>
      <p:ext uri="{BB962C8B-B14F-4D97-AF65-F5344CB8AC3E}">
        <p14:creationId xmlns:p14="http://schemas.microsoft.com/office/powerpoint/2010/main" val="1973196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interactions like friendly greets, concierge help, and round-the-clock customer support are all included in guest services. On the other hand, facilities refer to the actual places and amenities offered within a hotel or resort, including guestrooms, eating establishments, leisure areas, and conference rooms (</a:t>
            </a:r>
            <a:r>
              <a:rPr lang="en-US" sz="1200" kern="1200" dirty="0" err="1">
                <a:solidFill>
                  <a:schemeClr val="tx1"/>
                </a:solidFill>
                <a:effectLst/>
                <a:latin typeface="+mn-lt"/>
                <a:ea typeface="+mn-ea"/>
                <a:cs typeface="+mn-cs"/>
              </a:rPr>
              <a:t>Wirtz</a:t>
            </a:r>
            <a:r>
              <a:rPr lang="en-US" sz="1200" kern="1200" dirty="0">
                <a:solidFill>
                  <a:schemeClr val="tx1"/>
                </a:solidFill>
                <a:effectLst/>
                <a:latin typeface="+mn-lt"/>
                <a:ea typeface="+mn-ea"/>
                <a:cs typeface="+mn-cs"/>
              </a:rPr>
              <a:t>, 2016).</a:t>
            </a:r>
          </a:p>
          <a:p>
            <a:r>
              <a:rPr lang="en-US" sz="1200" kern="1200" dirty="0">
                <a:solidFill>
                  <a:schemeClr val="tx1"/>
                </a:solidFill>
                <a:effectLst/>
                <a:latin typeface="+mn-lt"/>
                <a:ea typeface="+mn-ea"/>
                <a:cs typeface="+mn-cs"/>
              </a:rPr>
              <a:t>Three main operational segments comprise Banyan Tree Holdings, which offers a diversified yet integrated business. These include Extended Stay for Hotels, Residences, Hotel Investments, and Laguna Residences, each catered to certain market niches (Parks, 2019). The Fee-based section also includes Design and Other Services, Fund Management, Spa and Gallery Operations, and Hotel and Club Management. The lifetime value of its consumers is increased by this all-encompassing strategy (</a:t>
            </a:r>
            <a:r>
              <a:rPr lang="en-US" sz="1200" kern="1200" dirty="0" err="1">
                <a:solidFill>
                  <a:schemeClr val="tx1"/>
                </a:solidFill>
                <a:effectLst/>
                <a:latin typeface="+mn-lt"/>
                <a:ea typeface="+mn-ea"/>
                <a:cs typeface="+mn-cs"/>
              </a:rPr>
              <a:t>Zheng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2022).</a:t>
            </a:r>
          </a:p>
          <a:p>
            <a:r>
              <a:rPr lang="en-US" sz="1200" kern="1200" dirty="0">
                <a:solidFill>
                  <a:schemeClr val="tx1"/>
                </a:solidFill>
                <a:effectLst/>
                <a:latin typeface="+mn-lt"/>
                <a:ea typeface="+mn-ea"/>
                <a:cs typeface="+mn-cs"/>
              </a:rPr>
              <a:t>Banyan Tree Holdings, a company with a presence in 24 countries and 10,000 employees, invests in its employees through the Banyan Tree Management Academy (BTMA), founded in 2008 (</a:t>
            </a:r>
            <a:r>
              <a:rPr lang="en-US" sz="1200" kern="1200" dirty="0" err="1">
                <a:solidFill>
                  <a:schemeClr val="tx1"/>
                </a:solidFill>
                <a:effectLst/>
                <a:latin typeface="+mn-lt"/>
                <a:ea typeface="+mn-ea"/>
                <a:cs typeface="+mn-cs"/>
              </a:rPr>
              <a:t>Zheng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2022). The basic principles of the Group are aligned with how BTMA develops managerial excellence, meaningful learning, and people development.</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t>5</a:t>
            </a:fld>
            <a:endParaRPr lang="en-US"/>
          </a:p>
        </p:txBody>
      </p:sp>
    </p:spTree>
    <p:extLst>
      <p:ext uri="{BB962C8B-B14F-4D97-AF65-F5344CB8AC3E}">
        <p14:creationId xmlns:p14="http://schemas.microsoft.com/office/powerpoint/2010/main" val="3559258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increasing five-star Banyan Tree Hotel offers great features, including first-rate dining establishments, conference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outstanding event locations, and recreational amenities such as a spa, fitness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and swimming pool (Parks, 2019). </a:t>
            </a:r>
          </a:p>
          <a:p>
            <a:r>
              <a:rPr lang="en-US" sz="1200" kern="1200" dirty="0">
                <a:solidFill>
                  <a:schemeClr val="tx1"/>
                </a:solidFill>
                <a:effectLst/>
                <a:latin typeface="+mn-lt"/>
                <a:ea typeface="+mn-ea"/>
                <a:cs typeface="+mn-cs"/>
              </a:rPr>
              <a:t>A culinary odyssey in and of itself, dining at Banyan Tree is. The company offers various eating alternatives to satisfy every taste while providing a fully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dining experience in the convenience of a guest's room or suite (Cheng, 2016).</a:t>
            </a:r>
          </a:p>
          <a:p>
            <a:r>
              <a:rPr lang="en-US" sz="1200" kern="1200" dirty="0">
                <a:solidFill>
                  <a:schemeClr val="tx1"/>
                </a:solidFill>
                <a:effectLst/>
                <a:latin typeface="+mn-lt"/>
                <a:ea typeface="+mn-ea"/>
                <a:cs typeface="+mn-cs"/>
              </a:rPr>
              <a:t>The swimming pools at Banyan Tree have a rooftop terrace that is accessible from the outside and is encircled by thick vegetation, offering a tropical sanctuary with a beautiful skyline as a background (</a:t>
            </a:r>
            <a:r>
              <a:rPr lang="en-US" sz="1200" kern="1200" dirty="0" err="1">
                <a:solidFill>
                  <a:schemeClr val="tx1"/>
                </a:solidFill>
                <a:effectLst/>
                <a:latin typeface="+mn-lt"/>
                <a:ea typeface="+mn-ea"/>
                <a:cs typeface="+mn-cs"/>
              </a:rPr>
              <a:t>Rahayu</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2023).</a:t>
            </a:r>
          </a:p>
          <a:p>
            <a:r>
              <a:rPr lang="en-US" sz="1200" kern="1200" dirty="0">
                <a:solidFill>
                  <a:schemeClr val="tx1"/>
                </a:solidFill>
                <a:effectLst/>
                <a:latin typeface="+mn-lt"/>
                <a:ea typeface="+mn-ea"/>
                <a:cs typeface="+mn-cs"/>
              </a:rPr>
              <a:t>The Health Club at Banyan Tree serves as a retreat for those seeking wellbeing, and all clubs are expertly constructed with enough natural light (Ahmed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2018).</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t>6</a:t>
            </a:fld>
            <a:endParaRPr lang="en-US"/>
          </a:p>
        </p:txBody>
      </p:sp>
    </p:spTree>
    <p:extLst>
      <p:ext uri="{BB962C8B-B14F-4D97-AF65-F5344CB8AC3E}">
        <p14:creationId xmlns:p14="http://schemas.microsoft.com/office/powerpoint/2010/main" val="2297630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Banyan Tree values its guest services greatly because it understands how important they are to improving the entire visitor experience. These offerings reflect the company's welcoming face, ensuring guests have a seamless and memorable stay. They include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check-ins, the knowledge of seasoned concierge staff, and a steadfast dedication to environmental responsibility (</a:t>
            </a:r>
            <a:r>
              <a:rPr lang="en-US" sz="1200" kern="1200" dirty="0" err="1">
                <a:solidFill>
                  <a:schemeClr val="tx1"/>
                </a:solidFill>
                <a:effectLst/>
                <a:latin typeface="+mn-lt"/>
                <a:ea typeface="+mn-ea"/>
                <a:cs typeface="+mn-cs"/>
              </a:rPr>
              <a:t>Rahayu</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2023). These services provide visitors with the warm impression of being at home when they are away from home by fulfilling their requests and providing insightful local knowledge. The guest services offered by Banyan Tree go above and beyond simple convenience to build the company's reputation for exceptional hospitality (Cheng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2022). They encourage repeat business by ensuring each visit is marked by friendliness, consideration, and deep environmental concern.</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t>7</a:t>
            </a:fld>
            <a:endParaRPr lang="en-US"/>
          </a:p>
        </p:txBody>
      </p:sp>
    </p:spTree>
    <p:extLst>
      <p:ext uri="{BB962C8B-B14F-4D97-AF65-F5344CB8AC3E}">
        <p14:creationId xmlns:p14="http://schemas.microsoft.com/office/powerpoint/2010/main" val="2773363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Maintaining excellent standards for hospitality and customer service presents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with a variety of options. They can stand out from other businesses, win over existing consumers, bring in more money, and attract new customers (</a:t>
            </a:r>
            <a:r>
              <a:rPr lang="en-US" sz="1200" kern="1200" dirty="0" err="1">
                <a:solidFill>
                  <a:schemeClr val="tx1"/>
                </a:solidFill>
                <a:effectLst/>
                <a:latin typeface="+mn-lt"/>
                <a:ea typeface="+mn-ea"/>
                <a:cs typeface="+mn-cs"/>
              </a:rPr>
              <a:t>Wirtz</a:t>
            </a:r>
            <a:r>
              <a:rPr lang="en-US" sz="1200" kern="1200" dirty="0">
                <a:solidFill>
                  <a:schemeClr val="tx1"/>
                </a:solidFill>
                <a:effectLst/>
                <a:latin typeface="+mn-lt"/>
                <a:ea typeface="+mn-ea"/>
                <a:cs typeface="+mn-cs"/>
              </a:rPr>
              <a:t>, 2016). Banyan Tree's unwavering dedication to guaranteeing customer satisfaction and creating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experiences highlights this importance. They demonstrate a profound awareness of their visitors' needs by creating </a:t>
            </a:r>
            <a:r>
              <a:rPr lang="en-US" sz="1200" kern="1200" dirty="0" err="1">
                <a:solidFill>
                  <a:schemeClr val="tx1"/>
                </a:solidFill>
                <a:effectLst/>
                <a:latin typeface="+mn-lt"/>
                <a:ea typeface="+mn-ea"/>
                <a:cs typeface="+mn-cs"/>
              </a:rPr>
              <a:t>specialised</a:t>
            </a:r>
            <a:r>
              <a:rPr lang="en-US" sz="1200" kern="1200" dirty="0">
                <a:solidFill>
                  <a:schemeClr val="tx1"/>
                </a:solidFill>
                <a:effectLst/>
                <a:latin typeface="+mn-lt"/>
                <a:ea typeface="+mn-ea"/>
                <a:cs typeface="+mn-cs"/>
              </a:rPr>
              <a:t> packages like "Intimate Moments," created especially for couples seeking a romantic break. Additionally, Banyan Tree's focus on providing various entertaining activities, such as excursions, golf, and archery, fits in nicely with its objective to give all-encompassing experiences. This proactive approach guarantees that visitors are highly satisfied and happy with their stay.</a:t>
            </a:r>
          </a:p>
          <a:p>
            <a:r>
              <a:rPr lang="en-US" sz="1200" kern="1200" dirty="0">
                <a:solidFill>
                  <a:schemeClr val="tx1"/>
                </a:solidFill>
                <a:effectLst/>
                <a:latin typeface="+mn-lt"/>
                <a:ea typeface="+mn-ea"/>
                <a:cs typeface="+mn-cs"/>
              </a:rPr>
              <a:t>The Banyan Tree Hotel places a strong focus on innovation and constant improvement to uphold its brand promise of being a "Sanctuary for the Senses" (Parks, 2019)/ Banyan Tree maintains its competitiveness and relevance by making sure that visitors continuously have amazing experiences that live up to expectations. </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t>8</a:t>
            </a:fld>
            <a:endParaRPr lang="en-US"/>
          </a:p>
        </p:txBody>
      </p:sp>
    </p:spTree>
    <p:extLst>
      <p:ext uri="{BB962C8B-B14F-4D97-AF65-F5344CB8AC3E}">
        <p14:creationId xmlns:p14="http://schemas.microsoft.com/office/powerpoint/2010/main" val="513953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Banyan Tree's accomplishments highlight the critical importance of hospitality and guest services in the hotel sector. They have succeeded in a cutthroat industry due to their dedication to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experiences, state-of-the-art facilities, and environmental responsibility. Banyan Tree provides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services that exceed expectations, cultivating client loyalty for romantic couples and business clientele. </a:t>
            </a:r>
            <a:r>
              <a:rPr lang="en-US" sz="1200" kern="1200">
                <a:solidFill>
                  <a:schemeClr val="tx1"/>
                </a:solidFill>
                <a:effectLst/>
                <a:latin typeface="+mn-lt"/>
                <a:ea typeface="+mn-ea"/>
                <a:cs typeface="+mn-cs"/>
              </a:rPr>
              <a:t>Their commitment to innovation guarantees that every time a client stays there, they have an amazing experience, upholding their brand promise of being a "Sanctuary for the Senses." By demonstrating the critical role that hospitality and guest services play in a hotel's success, Banyan Tree sets a high bar for the sector.</a:t>
            </a:r>
          </a:p>
          <a:p>
            <a:endParaRPr lang="en-US"/>
          </a:p>
        </p:txBody>
      </p:sp>
      <p:sp>
        <p:nvSpPr>
          <p:cNvPr id="4" name="Slide Number Placeholder 3"/>
          <p:cNvSpPr>
            <a:spLocks noGrp="1"/>
          </p:cNvSpPr>
          <p:nvPr>
            <p:ph type="sldNum" sz="quarter" idx="10"/>
          </p:nvPr>
        </p:nvSpPr>
        <p:spPr/>
        <p:txBody>
          <a:bodyPr/>
          <a:lstStyle/>
          <a:p>
            <a:fld id="{94CB8620-820D-4AA5-A097-25346CA094AC}" type="slidenum">
              <a:rPr lang="en-US" smtClean="0"/>
              <a:t>9</a:t>
            </a:fld>
            <a:endParaRPr lang="en-US"/>
          </a:p>
        </p:txBody>
      </p:sp>
    </p:spTree>
    <p:extLst>
      <p:ext uri="{BB962C8B-B14F-4D97-AF65-F5344CB8AC3E}">
        <p14:creationId xmlns:p14="http://schemas.microsoft.com/office/powerpoint/2010/main" val="2571531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EAB0777-4C60-462E-A92C-CDAFD498799C}" type="datetimeFigureOut">
              <a:rPr lang="en-US" smtClean="0"/>
              <a:t>10/22/2023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DE596E2-ECE6-432B-8B62-9F2733EA02B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5EB18F6-BA80-4FAF-B224-E9CD2B13F8DE}"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596E2-ECE6-432B-8B62-9F2733EA02B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5EB18F6-BA80-4FAF-B224-E9CD2B13F8DE}"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596E2-ECE6-432B-8B62-9F2733EA02B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5EB18F6-BA80-4FAF-B224-E9CD2B13F8DE}"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E596E2-ECE6-432B-8B62-9F2733EA02B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D5EB18F6-BA80-4FAF-B224-E9CD2B13F8DE}"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E596E2-ECE6-432B-8B62-9F2733EA02B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5EB18F6-BA80-4FAF-B224-E9CD2B13F8DE}"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E596E2-ECE6-432B-8B62-9F2733EA02B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EB18F6-BA80-4FAF-B224-E9CD2B13F8DE}"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E596E2-ECE6-432B-8B62-9F2733EA02B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5EB18F6-BA80-4FAF-B224-E9CD2B13F8DE}"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E596E2-ECE6-432B-8B62-9F2733EA02B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5EB18F6-BA80-4FAF-B224-E9CD2B13F8DE}"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DE596E2-ECE6-432B-8B62-9F2733EA02B6}"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5EB18F6-BA80-4FAF-B224-E9CD2B13F8DE}"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596E2-ECE6-432B-8B62-9F2733EA02B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5EB18F6-BA80-4FAF-B224-E9CD2B13F8DE}"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596E2-ECE6-432B-8B62-9F2733EA02B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5EB18F6-BA80-4FAF-B224-E9CD2B13F8DE}" type="datetimeFigureOut">
              <a:rPr lang="en-US" smtClean="0"/>
              <a:t>10/22/2023</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DE596E2-ECE6-432B-8B62-9F2733EA02B6}"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5943"/>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ctrTitle"/>
          </p:nvPr>
        </p:nvSpPr>
        <p:spPr>
          <a:xfrm>
            <a:off x="185057" y="2133600"/>
            <a:ext cx="8842248" cy="2362200"/>
          </a:xfrm>
        </p:spPr>
        <p:txBody>
          <a:bodyPr>
            <a:noAutofit/>
          </a:bodyPr>
          <a:lstStyle/>
          <a:p>
            <a:pPr algn="ctr"/>
            <a:r>
              <a:rPr lang="en-US" sz="3600" dirty="0">
                <a:solidFill>
                  <a:schemeClr val="tx1"/>
                </a:solidFill>
                <a:latin typeface="Arial" pitchFamily="34" charset="0"/>
                <a:cs typeface="Arial" pitchFamily="34" charset="0"/>
              </a:rPr>
              <a:t>The Role and Importance of </a:t>
            </a:r>
            <a:br>
              <a:rPr lang="en-US" sz="3600" dirty="0">
                <a:solidFill>
                  <a:schemeClr val="tx1"/>
                </a:solidFill>
                <a:latin typeface="Arial" pitchFamily="34" charset="0"/>
                <a:cs typeface="Arial" pitchFamily="34" charset="0"/>
              </a:rPr>
            </a:br>
            <a:r>
              <a:rPr lang="en-US" sz="3600" dirty="0">
                <a:solidFill>
                  <a:schemeClr val="tx1"/>
                </a:solidFill>
                <a:latin typeface="Arial" pitchFamily="34" charset="0"/>
                <a:cs typeface="Arial" pitchFamily="34" charset="0"/>
              </a:rPr>
              <a:t>Hospitality &amp; Guest Services within </a:t>
            </a:r>
            <a:br>
              <a:rPr lang="en-US" sz="3600" dirty="0">
                <a:solidFill>
                  <a:schemeClr val="tx1"/>
                </a:solidFill>
                <a:latin typeface="Arial" pitchFamily="34" charset="0"/>
                <a:cs typeface="Arial" pitchFamily="34" charset="0"/>
              </a:rPr>
            </a:br>
            <a:r>
              <a:rPr lang="en-US" sz="3600" dirty="0">
                <a:solidFill>
                  <a:schemeClr val="tx1"/>
                </a:solidFill>
                <a:latin typeface="Arial" pitchFamily="34" charset="0"/>
                <a:cs typeface="Arial" pitchFamily="34" charset="0"/>
              </a:rPr>
              <a:t>the Hotel Industry</a:t>
            </a:r>
            <a:br>
              <a:rPr lang="en-US" sz="3600" dirty="0">
                <a:solidFill>
                  <a:schemeClr val="tx1"/>
                </a:solidFill>
                <a:latin typeface="Arial" pitchFamily="34" charset="0"/>
                <a:cs typeface="Arial" pitchFamily="34" charset="0"/>
              </a:rPr>
            </a:br>
            <a:r>
              <a:rPr lang="en-US" sz="3600" dirty="0">
                <a:solidFill>
                  <a:schemeClr val="tx1"/>
                </a:solidFill>
                <a:latin typeface="Arial" pitchFamily="34" charset="0"/>
                <a:cs typeface="Arial" pitchFamily="34" charset="0"/>
              </a:rPr>
              <a:t> – Banyan Tree</a:t>
            </a:r>
          </a:p>
        </p:txBody>
      </p:sp>
      <p:sp>
        <p:nvSpPr>
          <p:cNvPr id="3" name="Subtitle 2"/>
          <p:cNvSpPr>
            <a:spLocks noGrp="1"/>
          </p:cNvSpPr>
          <p:nvPr>
            <p:ph type="subTitle" idx="1"/>
          </p:nvPr>
        </p:nvSpPr>
        <p:spPr>
          <a:xfrm>
            <a:off x="152400" y="4572000"/>
            <a:ext cx="7854696" cy="1752600"/>
          </a:xfrm>
        </p:spPr>
        <p:txBody>
          <a:bodyPr>
            <a:normAutofit/>
          </a:bodyPr>
          <a:lstStyle/>
          <a:p>
            <a:pPr algn="just"/>
            <a:r>
              <a:rPr lang="en-US" dirty="0">
                <a:solidFill>
                  <a:schemeClr val="tx1"/>
                </a:solidFill>
                <a:latin typeface="Arial" pitchFamily="34" charset="0"/>
                <a:cs typeface="Arial" pitchFamily="34" charset="0"/>
              </a:rPr>
              <a:t>Student</a:t>
            </a:r>
            <a:r>
              <a:rPr lang="en-US" dirty="0">
                <a:latin typeface="Arial" pitchFamily="34" charset="0"/>
                <a:cs typeface="Arial" pitchFamily="34" charset="0"/>
              </a:rPr>
              <a:t>: Student ID: 2022840</a:t>
            </a:r>
          </a:p>
          <a:p>
            <a:pPr algn="just"/>
            <a:r>
              <a:rPr lang="en-US" dirty="0">
                <a:latin typeface="Arial" pitchFamily="34" charset="0"/>
                <a:cs typeface="Arial" pitchFamily="34" charset="0"/>
              </a:rPr>
              <a:t>Module Name: Hospitality &amp; Guest Services</a:t>
            </a:r>
          </a:p>
          <a:p>
            <a:pPr algn="just"/>
            <a:r>
              <a:rPr lang="en-US" dirty="0">
                <a:solidFill>
                  <a:schemeClr val="tx1"/>
                </a:solidFill>
                <a:latin typeface="Arial" pitchFamily="34" charset="0"/>
                <a:cs typeface="Arial" pitchFamily="34" charset="0"/>
              </a:rPr>
              <a:t>Module </a:t>
            </a:r>
            <a:r>
              <a:rPr lang="en-US" dirty="0">
                <a:latin typeface="Arial" pitchFamily="34" charset="0"/>
                <a:cs typeface="Arial" pitchFamily="34" charset="0"/>
              </a:rPr>
              <a:t>Code: BMIH4003</a:t>
            </a:r>
            <a:endParaRPr lang="en-US" dirty="0">
              <a:solidFill>
                <a:schemeClr val="tx1"/>
              </a:solidFill>
              <a:latin typeface="Arial" pitchFamily="34" charset="0"/>
              <a:cs typeface="Arial" pitchFamily="34" charset="0"/>
            </a:endParaRPr>
          </a:p>
          <a:p>
            <a:pPr algn="just"/>
            <a:endParaRPr lang="en-US" dirty="0">
              <a:latin typeface="Arial" pitchFamily="34" charset="0"/>
              <a:cs typeface="Arial" pitchFamily="34" charset="0"/>
            </a:endParaRPr>
          </a:p>
        </p:txBody>
      </p:sp>
    </p:spTree>
    <p:extLst>
      <p:ext uri="{BB962C8B-B14F-4D97-AF65-F5344CB8AC3E}">
        <p14:creationId xmlns:p14="http://schemas.microsoft.com/office/powerpoint/2010/main" val="221443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latin typeface="Arial" pitchFamily="34" charset="0"/>
                <a:cs typeface="Arial" pitchFamily="34" charset="0"/>
              </a:rPr>
              <a:t>TABLE OF CONTENT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93202918"/>
              </p:ext>
            </p:extLst>
          </p:nvPr>
        </p:nvGraphicFramePr>
        <p:xfrm>
          <a:off x="457200" y="1935163"/>
          <a:ext cx="8229600" cy="2595880"/>
        </p:xfrm>
        <a:graphic>
          <a:graphicData uri="http://schemas.openxmlformats.org/drawingml/2006/table">
            <a:tbl>
              <a:tblPr firstRow="1" bandRow="1">
                <a:tableStyleId>{073A0DAA-6AF3-43AB-8588-CEC1D06C72B9}</a:tableStyleId>
              </a:tblPr>
              <a:tblGrid>
                <a:gridCol w="8229600">
                  <a:extLst>
                    <a:ext uri="{9D8B030D-6E8A-4147-A177-3AD203B41FA5}">
                      <a16:colId xmlns:a16="http://schemas.microsoft.com/office/drawing/2014/main" val="20000"/>
                    </a:ext>
                  </a:extLst>
                </a:gridCol>
              </a:tblGrid>
              <a:tr h="370840">
                <a:tc>
                  <a:txBody>
                    <a:bodyPr/>
                    <a:lstStyle/>
                    <a:p>
                      <a:r>
                        <a:rPr lang="en-US" dirty="0"/>
                        <a:t>1. Introduction</a:t>
                      </a:r>
                      <a:endParaRPr lang="en-US" dirty="0">
                        <a:latin typeface="Arial" pitchFamily="34" charset="0"/>
                        <a:cs typeface="Arial" pitchFamily="34" charset="0"/>
                      </a:endParaRPr>
                    </a:p>
                  </a:txBody>
                  <a:tcPr/>
                </a:tc>
                <a:extLst>
                  <a:ext uri="{0D108BD9-81ED-4DB2-BD59-A6C34878D82A}">
                    <a16:rowId xmlns:a16="http://schemas.microsoft.com/office/drawing/2014/main" val="10000"/>
                  </a:ext>
                </a:extLst>
              </a:tr>
              <a:tr h="370840">
                <a:tc>
                  <a:txBody>
                    <a:bodyPr/>
                    <a:lstStyle/>
                    <a:p>
                      <a:r>
                        <a:rPr lang="en-US" dirty="0"/>
                        <a:t>2. The </a:t>
                      </a:r>
                      <a:r>
                        <a:rPr lang="en-US"/>
                        <a:t>Customer</a:t>
                      </a:r>
                      <a:r>
                        <a:rPr lang="en-US" baseline="0"/>
                        <a:t> Base </a:t>
                      </a:r>
                      <a:r>
                        <a:rPr lang="en-US"/>
                        <a:t>of </a:t>
                      </a:r>
                      <a:r>
                        <a:rPr lang="en-US" dirty="0"/>
                        <a:t>Banyan Tree</a:t>
                      </a:r>
                      <a:endParaRPr lang="en-US" dirty="0">
                        <a:latin typeface="Arial" pitchFamily="34" charset="0"/>
                        <a:cs typeface="Arial" pitchFamily="34" charset="0"/>
                      </a:endParaRPr>
                    </a:p>
                  </a:txBody>
                  <a:tcPr/>
                </a:tc>
                <a:extLst>
                  <a:ext uri="{0D108BD9-81ED-4DB2-BD59-A6C34878D82A}">
                    <a16:rowId xmlns:a16="http://schemas.microsoft.com/office/drawing/2014/main" val="10001"/>
                  </a:ext>
                </a:extLst>
              </a:tr>
              <a:tr h="370840">
                <a:tc>
                  <a:txBody>
                    <a:bodyPr/>
                    <a:lstStyle/>
                    <a:p>
                      <a:r>
                        <a:rPr lang="en-US" dirty="0"/>
                        <a:t>3. Guest Services at Banyan Tree</a:t>
                      </a:r>
                      <a:endParaRPr lang="en-US" dirty="0">
                        <a:latin typeface="Arial" pitchFamily="34" charset="0"/>
                        <a:cs typeface="Arial" pitchFamily="34" charset="0"/>
                      </a:endParaRPr>
                    </a:p>
                  </a:txBody>
                  <a:tcPr/>
                </a:tc>
                <a:extLst>
                  <a:ext uri="{0D108BD9-81ED-4DB2-BD59-A6C34878D82A}">
                    <a16:rowId xmlns:a16="http://schemas.microsoft.com/office/drawing/2014/main" val="10002"/>
                  </a:ext>
                </a:extLst>
              </a:tr>
              <a:tr h="370840">
                <a:tc>
                  <a:txBody>
                    <a:bodyPr/>
                    <a:lstStyle/>
                    <a:p>
                      <a:r>
                        <a:rPr lang="en-US" dirty="0"/>
                        <a:t>4. Role and Function of Guest Services</a:t>
                      </a:r>
                      <a:endParaRPr lang="en-US" dirty="0">
                        <a:latin typeface="Arial" pitchFamily="34" charset="0"/>
                        <a:cs typeface="Arial" pitchFamily="34" charset="0"/>
                      </a:endParaRPr>
                    </a:p>
                  </a:txBody>
                  <a:tcPr/>
                </a:tc>
                <a:extLst>
                  <a:ext uri="{0D108BD9-81ED-4DB2-BD59-A6C34878D82A}">
                    <a16:rowId xmlns:a16="http://schemas.microsoft.com/office/drawing/2014/main" val="10003"/>
                  </a:ext>
                </a:extLst>
              </a:tr>
              <a:tr h="370840">
                <a:tc>
                  <a:txBody>
                    <a:bodyPr/>
                    <a:lstStyle/>
                    <a:p>
                      <a:r>
                        <a:rPr lang="en-US" dirty="0"/>
                        <a:t>5. Importance of Hospitality and Meet/Exceed Guest Expectations</a:t>
                      </a:r>
                      <a:endParaRPr lang="en-US" dirty="0">
                        <a:latin typeface="Arial" pitchFamily="34" charset="0"/>
                        <a:cs typeface="Arial" pitchFamily="34" charset="0"/>
                      </a:endParaRPr>
                    </a:p>
                  </a:txBody>
                  <a:tcPr/>
                </a:tc>
                <a:extLst>
                  <a:ext uri="{0D108BD9-81ED-4DB2-BD59-A6C34878D82A}">
                    <a16:rowId xmlns:a16="http://schemas.microsoft.com/office/drawing/2014/main" val="10004"/>
                  </a:ext>
                </a:extLst>
              </a:tr>
              <a:tr h="370840">
                <a:tc>
                  <a:txBody>
                    <a:bodyPr/>
                    <a:lstStyle/>
                    <a:p>
                      <a:r>
                        <a:rPr lang="en-US" dirty="0"/>
                        <a:t>6. Conclusion</a:t>
                      </a:r>
                      <a:endParaRPr lang="en-US" dirty="0">
                        <a:latin typeface="Arial" pitchFamily="34" charset="0"/>
                        <a:cs typeface="Arial" pitchFamily="34" charset="0"/>
                      </a:endParaRPr>
                    </a:p>
                  </a:txBody>
                  <a:tcPr/>
                </a:tc>
                <a:extLst>
                  <a:ext uri="{0D108BD9-81ED-4DB2-BD59-A6C34878D82A}">
                    <a16:rowId xmlns:a16="http://schemas.microsoft.com/office/drawing/2014/main" val="10005"/>
                  </a:ext>
                </a:extLst>
              </a:tr>
              <a:tr h="370840">
                <a:tc>
                  <a:txBody>
                    <a:bodyPr/>
                    <a:lstStyle/>
                    <a:p>
                      <a:r>
                        <a:rPr lang="en-US" dirty="0"/>
                        <a:t>7. References</a:t>
                      </a:r>
                      <a:endParaRPr lang="en-US" dirty="0">
                        <a:latin typeface="Arial" pitchFamily="34" charset="0"/>
                        <a:cs typeface="Arial" pitchFamily="34" charset="0"/>
                      </a:endParaRP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263365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solidFill>
                  <a:schemeClr val="tx1"/>
                </a:solidFill>
                <a:latin typeface="Arial" pitchFamily="34" charset="0"/>
                <a:cs typeface="Arial" pitchFamily="34" charset="0"/>
              </a:rPr>
              <a:t>INTRODUCTION</a:t>
            </a:r>
          </a:p>
        </p:txBody>
      </p:sp>
      <p:sp>
        <p:nvSpPr>
          <p:cNvPr id="3" name="Content Placeholder 2"/>
          <p:cNvSpPr>
            <a:spLocks noGrp="1"/>
          </p:cNvSpPr>
          <p:nvPr>
            <p:ph idx="1"/>
          </p:nvPr>
        </p:nvSpPr>
        <p:spPr>
          <a:xfrm>
            <a:off x="457200" y="2286000"/>
            <a:ext cx="4610100" cy="3508977"/>
          </a:xfrm>
        </p:spPr>
        <p:txBody>
          <a:bodyPr>
            <a:noAutofit/>
          </a:bodyPr>
          <a:lstStyle/>
          <a:p>
            <a:pPr algn="just">
              <a:lnSpc>
                <a:spcPct val="150000"/>
              </a:lnSpc>
            </a:pPr>
            <a:r>
              <a:rPr lang="en-US" sz="1600" dirty="0">
                <a:latin typeface="Arial" pitchFamily="34" charset="0"/>
                <a:cs typeface="Arial" pitchFamily="34" charset="0"/>
              </a:rPr>
              <a:t>Banyan Holdings Limited, founded by Ho Kwon Ping in 1994 (Ahmed et al., 2018).</a:t>
            </a:r>
          </a:p>
          <a:p>
            <a:pPr algn="just">
              <a:lnSpc>
                <a:spcPct val="150000"/>
              </a:lnSpc>
            </a:pPr>
            <a:r>
              <a:rPr lang="en-US" sz="1600" dirty="0">
                <a:latin typeface="Arial" pitchFamily="34" charset="0"/>
                <a:cs typeface="Arial" pitchFamily="34" charset="0"/>
              </a:rPr>
              <a:t>Banyan Tree, operating under this vision, has become a leading luxury resort in Asia with 15 resorts and hotels, 35 spas, and 38 retail sites in 20 nations (</a:t>
            </a:r>
            <a:r>
              <a:rPr lang="en-US" sz="1600" dirty="0" err="1">
                <a:latin typeface="Arial" pitchFamily="34" charset="0"/>
                <a:cs typeface="Arial" pitchFamily="34" charset="0"/>
              </a:rPr>
              <a:t>Nugraheni</a:t>
            </a:r>
            <a:r>
              <a:rPr lang="en-US" sz="1600" dirty="0">
                <a:latin typeface="Arial" pitchFamily="34" charset="0"/>
                <a:cs typeface="Arial" pitchFamily="34" charset="0"/>
              </a:rPr>
              <a:t>, 2018).</a:t>
            </a:r>
          </a:p>
          <a:p>
            <a:pPr algn="just">
              <a:lnSpc>
                <a:spcPct val="150000"/>
              </a:lnSpc>
            </a:pPr>
            <a:r>
              <a:rPr lang="en-US" sz="1600" dirty="0">
                <a:latin typeface="Arial" pitchFamily="34" charset="0"/>
                <a:cs typeface="Arial" pitchFamily="34" charset="0"/>
              </a:rPr>
              <a:t>Achieving such success, even for larger hotel groups, typically requires many years of effort</a:t>
            </a:r>
            <a:r>
              <a:rPr lang="en-US" sz="1600" dirty="0"/>
              <a:t>.</a:t>
            </a:r>
          </a:p>
        </p:txBody>
      </p:sp>
      <p:pic>
        <p:nvPicPr>
          <p:cNvPr id="205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37322" t="21718" r="36505" b="21557"/>
          <a:stretch/>
        </p:blipFill>
        <p:spPr bwMode="auto">
          <a:xfrm>
            <a:off x="5181600" y="0"/>
            <a:ext cx="3962400"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57800" y="2133600"/>
            <a:ext cx="3886200"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143500" y="6477000"/>
            <a:ext cx="4191000" cy="230832"/>
          </a:xfrm>
          <a:prstGeom prst="rect">
            <a:avLst/>
          </a:prstGeom>
          <a:noFill/>
        </p:spPr>
        <p:txBody>
          <a:bodyPr wrap="square" rtlCol="0">
            <a:spAutoFit/>
          </a:bodyPr>
          <a:lstStyle/>
          <a:p>
            <a:r>
              <a:rPr lang="en-US" sz="900" b="1" dirty="0">
                <a:latin typeface="Arial" pitchFamily="34" charset="0"/>
                <a:cs typeface="Arial" pitchFamily="34" charset="0"/>
              </a:rPr>
              <a:t>Figure 1: The Luxurious Banyan Tree Hotels. Source: </a:t>
            </a:r>
            <a:r>
              <a:rPr lang="en-US" sz="900" b="1" dirty="0" err="1">
                <a:latin typeface="Arial" pitchFamily="34" charset="0"/>
                <a:cs typeface="Arial" pitchFamily="34" charset="0"/>
              </a:rPr>
              <a:t>Nugraheni</a:t>
            </a:r>
            <a:r>
              <a:rPr lang="en-US" sz="900" b="1" dirty="0">
                <a:latin typeface="Arial" pitchFamily="34" charset="0"/>
                <a:cs typeface="Arial" pitchFamily="34" charset="0"/>
              </a:rPr>
              <a:t> (2018)</a:t>
            </a:r>
          </a:p>
        </p:txBody>
      </p:sp>
    </p:spTree>
    <p:extLst>
      <p:ext uri="{BB962C8B-B14F-4D97-AF65-F5344CB8AC3E}">
        <p14:creationId xmlns:p14="http://schemas.microsoft.com/office/powerpoint/2010/main" val="1768564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noAutofit/>
          </a:bodyPr>
          <a:lstStyle/>
          <a:p>
            <a:r>
              <a:rPr lang="en-US" sz="4400" dirty="0">
                <a:solidFill>
                  <a:schemeClr val="bg1"/>
                </a:solidFill>
                <a:latin typeface="Arial" pitchFamily="34" charset="0"/>
                <a:cs typeface="Arial" pitchFamily="34" charset="0"/>
              </a:rPr>
              <a:t>Customer Base of Banyan Tree</a:t>
            </a:r>
          </a:p>
        </p:txBody>
      </p:sp>
      <p:sp>
        <p:nvSpPr>
          <p:cNvPr id="3" name="Content Placeholder 2"/>
          <p:cNvSpPr>
            <a:spLocks noGrp="1"/>
          </p:cNvSpPr>
          <p:nvPr>
            <p:ph idx="1"/>
          </p:nvPr>
        </p:nvSpPr>
        <p:spPr>
          <a:xfrm>
            <a:off x="457200" y="1935480"/>
            <a:ext cx="8229600" cy="3093720"/>
          </a:xfrm>
          <a:solidFill>
            <a:schemeClr val="tx1">
              <a:lumMod val="85000"/>
              <a:lumOff val="15000"/>
            </a:schemeClr>
          </a:solidFill>
        </p:spPr>
        <p:txBody>
          <a:bodyPr>
            <a:normAutofit/>
          </a:bodyPr>
          <a:lstStyle/>
          <a:p>
            <a:pPr algn="just">
              <a:lnSpc>
                <a:spcPct val="150000"/>
              </a:lnSpc>
            </a:pPr>
            <a:r>
              <a:rPr lang="en-US" sz="1600" dirty="0">
                <a:solidFill>
                  <a:schemeClr val="bg1"/>
                </a:solidFill>
                <a:latin typeface="Arial" panose="020B0604020202020204" pitchFamily="34" charset="0"/>
                <a:cs typeface="Arial" panose="020B0604020202020204" pitchFamily="34" charset="0"/>
              </a:rPr>
              <a:t>Banyan Tree's main consumers are affluent couples seeking opulent experiences (</a:t>
            </a:r>
            <a:r>
              <a:rPr lang="en-US" sz="1600" dirty="0" err="1">
                <a:solidFill>
                  <a:schemeClr val="bg1"/>
                </a:solidFill>
                <a:latin typeface="Arial" panose="020B0604020202020204" pitchFamily="34" charset="0"/>
                <a:cs typeface="Arial" panose="020B0604020202020204" pitchFamily="34" charset="0"/>
              </a:rPr>
              <a:t>Shen</a:t>
            </a:r>
            <a:r>
              <a:rPr lang="en-US" sz="1600" dirty="0">
                <a:solidFill>
                  <a:schemeClr val="bg1"/>
                </a:solidFill>
                <a:latin typeface="Arial" panose="020B0604020202020204" pitchFamily="34" charset="0"/>
                <a:cs typeface="Arial" panose="020B0604020202020204" pitchFamily="34" charset="0"/>
              </a:rPr>
              <a:t>, 2015).</a:t>
            </a:r>
          </a:p>
          <a:p>
            <a:pPr algn="just">
              <a:lnSpc>
                <a:spcPct val="150000"/>
              </a:lnSpc>
            </a:pPr>
            <a:r>
              <a:rPr lang="en-US" sz="1600" dirty="0">
                <a:solidFill>
                  <a:schemeClr val="bg1"/>
                </a:solidFill>
                <a:latin typeface="Arial" panose="020B0604020202020204" pitchFamily="34" charset="0"/>
                <a:cs typeface="Arial" panose="020B0604020202020204" pitchFamily="34" charset="0"/>
              </a:rPr>
              <a:t>Target audience comprises individuals in their 30s and 40s (</a:t>
            </a:r>
            <a:r>
              <a:rPr lang="en-US" sz="1600" dirty="0" err="1">
                <a:solidFill>
                  <a:schemeClr val="bg1"/>
                </a:solidFill>
                <a:latin typeface="Arial" panose="020B0604020202020204" pitchFamily="34" charset="0"/>
                <a:cs typeface="Arial" panose="020B0604020202020204" pitchFamily="34" charset="0"/>
              </a:rPr>
              <a:t>Fakfer</a:t>
            </a:r>
            <a:r>
              <a:rPr lang="en-US" sz="1600" dirty="0">
                <a:solidFill>
                  <a:schemeClr val="bg1"/>
                </a:solidFill>
                <a:latin typeface="Arial" panose="020B0604020202020204" pitchFamily="34" charset="0"/>
                <a:cs typeface="Arial" panose="020B0604020202020204" pitchFamily="34" charset="0"/>
              </a:rPr>
              <a:t>, 2019).</a:t>
            </a:r>
          </a:p>
          <a:p>
            <a:pPr algn="just">
              <a:lnSpc>
                <a:spcPct val="150000"/>
              </a:lnSpc>
            </a:pPr>
            <a:r>
              <a:rPr lang="en-US" sz="1600" dirty="0">
                <a:solidFill>
                  <a:schemeClr val="bg1"/>
                </a:solidFill>
                <a:latin typeface="Arial" panose="020B0604020202020204" pitchFamily="34" charset="0"/>
                <a:cs typeface="Arial" panose="020B0604020202020204" pitchFamily="34" charset="0"/>
              </a:rPr>
              <a:t>The resort aims to attract guests interested in private villas.</a:t>
            </a:r>
          </a:p>
          <a:p>
            <a:pPr algn="just">
              <a:lnSpc>
                <a:spcPct val="150000"/>
              </a:lnSpc>
            </a:pPr>
            <a:r>
              <a:rPr lang="en-US" sz="1600" dirty="0">
                <a:solidFill>
                  <a:schemeClr val="bg1"/>
                </a:solidFill>
                <a:latin typeface="Arial" panose="020B0604020202020204" pitchFamily="34" charset="0"/>
                <a:cs typeface="Arial" panose="020B0604020202020204" pitchFamily="34" charset="0"/>
              </a:rPr>
              <a:t>Banyan Tree caters to business customers (</a:t>
            </a:r>
            <a:r>
              <a:rPr lang="en-US" sz="1600" dirty="0" err="1">
                <a:solidFill>
                  <a:schemeClr val="bg1"/>
                </a:solidFill>
                <a:latin typeface="Arial" panose="020B0604020202020204" pitchFamily="34" charset="0"/>
                <a:cs typeface="Arial" panose="020B0604020202020204" pitchFamily="34" charset="0"/>
              </a:rPr>
              <a:t>Wirtz</a:t>
            </a:r>
            <a:r>
              <a:rPr lang="en-US" sz="1600" dirty="0">
                <a:solidFill>
                  <a:schemeClr val="bg1"/>
                </a:solidFill>
                <a:latin typeface="Arial" panose="020B0604020202020204" pitchFamily="34" charset="0"/>
                <a:cs typeface="Arial" panose="020B0604020202020204" pitchFamily="34" charset="0"/>
              </a:rPr>
              <a:t>, 2016).</a:t>
            </a:r>
          </a:p>
          <a:p>
            <a:pPr algn="just">
              <a:lnSpc>
                <a:spcPct val="150000"/>
              </a:lnSpc>
            </a:pPr>
            <a:r>
              <a:rPr lang="en-US" sz="1600" dirty="0">
                <a:solidFill>
                  <a:schemeClr val="bg1"/>
                </a:solidFill>
                <a:latin typeface="Arial" panose="020B0604020202020204" pitchFamily="34" charset="0"/>
                <a:cs typeface="Arial" panose="020B0604020202020204" pitchFamily="34" charset="0"/>
              </a:rPr>
              <a:t>Target corporate clientele includes high-spending companies in finance, IT, and those seeking off-site training programs</a:t>
            </a:r>
            <a:r>
              <a:rPr lang="en-US" sz="16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746333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5853"/>
            <a:ext cx="8229600" cy="1143000"/>
          </a:xfrm>
        </p:spPr>
        <p:txBody>
          <a:bodyPr>
            <a:noAutofit/>
          </a:bodyPr>
          <a:lstStyle/>
          <a:p>
            <a:r>
              <a:rPr lang="en-US" sz="4000" dirty="0">
                <a:solidFill>
                  <a:schemeClr val="tx1"/>
                </a:solidFill>
                <a:latin typeface="Arial" pitchFamily="34" charset="0"/>
                <a:cs typeface="Arial" pitchFamily="34" charset="0"/>
              </a:rPr>
              <a:t>Guest Services at Banyan Tree</a:t>
            </a:r>
          </a:p>
        </p:txBody>
      </p:sp>
      <p:sp>
        <p:nvSpPr>
          <p:cNvPr id="3" name="Content Placeholder 2"/>
          <p:cNvSpPr>
            <a:spLocks noGrp="1"/>
          </p:cNvSpPr>
          <p:nvPr>
            <p:ph idx="1"/>
          </p:nvPr>
        </p:nvSpPr>
        <p:spPr>
          <a:xfrm>
            <a:off x="457200" y="1935480"/>
            <a:ext cx="4876800" cy="4389120"/>
          </a:xfrm>
        </p:spPr>
        <p:txBody>
          <a:bodyPr>
            <a:normAutofit/>
          </a:bodyPr>
          <a:lstStyle/>
          <a:p>
            <a:pPr algn="just">
              <a:lnSpc>
                <a:spcPct val="150000"/>
              </a:lnSpc>
            </a:pPr>
            <a:r>
              <a:rPr lang="en-US" sz="1600" dirty="0">
                <a:latin typeface="Arial" pitchFamily="34" charset="0"/>
                <a:cs typeface="Arial" pitchFamily="34" charset="0"/>
              </a:rPr>
              <a:t>Guest services at Banyan Tree encompass personalized interactions, and 24/7 customer support (</a:t>
            </a:r>
            <a:r>
              <a:rPr lang="en-US" sz="1600" dirty="0" err="1">
                <a:latin typeface="Arial" pitchFamily="34" charset="0"/>
                <a:cs typeface="Arial" pitchFamily="34" charset="0"/>
              </a:rPr>
              <a:t>Wirtz</a:t>
            </a:r>
            <a:r>
              <a:rPr lang="en-US" sz="1600" dirty="0">
                <a:latin typeface="Arial" pitchFamily="34" charset="0"/>
                <a:cs typeface="Arial" pitchFamily="34" charset="0"/>
              </a:rPr>
              <a:t>, 2016).</a:t>
            </a:r>
          </a:p>
          <a:p>
            <a:pPr algn="just">
              <a:lnSpc>
                <a:spcPct val="150000"/>
              </a:lnSpc>
            </a:pPr>
            <a:r>
              <a:rPr lang="en-US" sz="1600" dirty="0">
                <a:latin typeface="Arial" pitchFamily="34" charset="0"/>
                <a:cs typeface="Arial" pitchFamily="34" charset="0"/>
              </a:rPr>
              <a:t>Facilities include guestrooms, dining establishments, and conference rooms within the hotel or resort (</a:t>
            </a:r>
            <a:r>
              <a:rPr lang="en-US" sz="1600" dirty="0" err="1">
                <a:latin typeface="Arial" pitchFamily="34" charset="0"/>
                <a:cs typeface="Arial" pitchFamily="34" charset="0"/>
              </a:rPr>
              <a:t>Wirtz</a:t>
            </a:r>
            <a:r>
              <a:rPr lang="en-US" sz="1600" dirty="0">
                <a:latin typeface="Arial" pitchFamily="34" charset="0"/>
                <a:cs typeface="Arial" pitchFamily="34" charset="0"/>
              </a:rPr>
              <a:t>, 2016).</a:t>
            </a:r>
          </a:p>
          <a:p>
            <a:pPr algn="just">
              <a:lnSpc>
                <a:spcPct val="150000"/>
              </a:lnSpc>
            </a:pPr>
            <a:r>
              <a:rPr lang="en-US" sz="1600" dirty="0">
                <a:latin typeface="Arial" pitchFamily="34" charset="0"/>
                <a:cs typeface="Arial" pitchFamily="34" charset="0"/>
              </a:rPr>
              <a:t>Banyan Tree Holdings operates in segments like Extended Stay, Residences, Hotel Investments, and Laguna Residences, along with fee-based services like Design, Fund Management, Spa, and Hotel Management (Parks, 2019).</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1371600"/>
            <a:ext cx="3429000"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638800" y="6477000"/>
            <a:ext cx="3810000" cy="230832"/>
          </a:xfrm>
          <a:prstGeom prst="rect">
            <a:avLst/>
          </a:prstGeom>
          <a:noFill/>
        </p:spPr>
        <p:txBody>
          <a:bodyPr wrap="square" rtlCol="0">
            <a:spAutoFit/>
          </a:bodyPr>
          <a:lstStyle/>
          <a:p>
            <a:r>
              <a:rPr lang="en-US" sz="900" b="1" dirty="0">
                <a:latin typeface="Arial" pitchFamily="34" charset="0"/>
                <a:cs typeface="Arial" pitchFamily="34" charset="0"/>
              </a:rPr>
              <a:t>Figure 2: Guest Rooms at Banyan Tree. Source: Parks (2019).</a:t>
            </a:r>
          </a:p>
        </p:txBody>
      </p:sp>
    </p:spTree>
    <p:extLst>
      <p:ext uri="{BB962C8B-B14F-4D97-AF65-F5344CB8AC3E}">
        <p14:creationId xmlns:p14="http://schemas.microsoft.com/office/powerpoint/2010/main" val="4010995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143000"/>
          </a:xfrm>
        </p:spPr>
        <p:txBody>
          <a:bodyPr>
            <a:normAutofit/>
          </a:bodyPr>
          <a:lstStyle/>
          <a:p>
            <a:r>
              <a:rPr lang="en-US" sz="4000" dirty="0">
                <a:solidFill>
                  <a:prstClr val="black"/>
                </a:solidFill>
                <a:latin typeface="Arial" pitchFamily="34" charset="0"/>
                <a:cs typeface="Arial" pitchFamily="34" charset="0"/>
              </a:rPr>
              <a:t>Guest Services at Banyan Tree </a:t>
            </a:r>
            <a:endParaRPr lang="en-US" dirty="0"/>
          </a:p>
        </p:txBody>
      </p:sp>
      <p:sp>
        <p:nvSpPr>
          <p:cNvPr id="3" name="Content Placeholder 2"/>
          <p:cNvSpPr>
            <a:spLocks noGrp="1"/>
          </p:cNvSpPr>
          <p:nvPr>
            <p:ph idx="1"/>
          </p:nvPr>
        </p:nvSpPr>
        <p:spPr>
          <a:xfrm>
            <a:off x="381000" y="1981200"/>
            <a:ext cx="4343400" cy="4389120"/>
          </a:xfrm>
        </p:spPr>
        <p:txBody>
          <a:bodyPr>
            <a:normAutofit lnSpcReduction="10000"/>
          </a:bodyPr>
          <a:lstStyle/>
          <a:p>
            <a:pPr algn="just">
              <a:lnSpc>
                <a:spcPct val="150000"/>
              </a:lnSpc>
            </a:pPr>
            <a:r>
              <a:rPr lang="en-US" sz="1600" dirty="0">
                <a:latin typeface="Arial" pitchFamily="34" charset="0"/>
                <a:cs typeface="Arial" pitchFamily="34" charset="0"/>
              </a:rPr>
              <a:t>Banyan Tree Hotel offers features such as fine dining, event spaces, a spa, and fitness center (Parks, 2019).</a:t>
            </a:r>
          </a:p>
          <a:p>
            <a:pPr algn="just">
              <a:lnSpc>
                <a:spcPct val="150000"/>
              </a:lnSpc>
            </a:pPr>
            <a:r>
              <a:rPr lang="en-US" sz="1600" dirty="0">
                <a:latin typeface="Arial" pitchFamily="34" charset="0"/>
                <a:cs typeface="Arial" pitchFamily="34" charset="0"/>
              </a:rPr>
              <a:t>Dining at Banyan Tree provides various options for personalized dining experiences (Cheng, 2016).</a:t>
            </a:r>
          </a:p>
          <a:p>
            <a:pPr algn="just">
              <a:lnSpc>
                <a:spcPct val="150000"/>
              </a:lnSpc>
            </a:pPr>
            <a:r>
              <a:rPr lang="en-US" sz="1600" dirty="0">
                <a:latin typeface="Arial" pitchFamily="34" charset="0"/>
                <a:cs typeface="Arial" pitchFamily="34" charset="0"/>
              </a:rPr>
              <a:t>Banyan Tree's rooftop swimming pools offer a tropical sanctuary with scenic skylines (</a:t>
            </a:r>
            <a:r>
              <a:rPr lang="en-US" sz="1600" dirty="0" err="1">
                <a:latin typeface="Arial" pitchFamily="34" charset="0"/>
                <a:cs typeface="Arial" pitchFamily="34" charset="0"/>
              </a:rPr>
              <a:t>Rahayu</a:t>
            </a:r>
            <a:r>
              <a:rPr lang="en-US" sz="1600" dirty="0">
                <a:latin typeface="Arial" pitchFamily="34" charset="0"/>
                <a:cs typeface="Arial" pitchFamily="34" charset="0"/>
              </a:rPr>
              <a:t> </a:t>
            </a:r>
            <a:r>
              <a:rPr lang="en-US" sz="1600" i="1" dirty="0">
                <a:latin typeface="Arial" pitchFamily="34" charset="0"/>
                <a:cs typeface="Arial" pitchFamily="34" charset="0"/>
              </a:rPr>
              <a:t>et al</a:t>
            </a:r>
            <a:r>
              <a:rPr lang="en-US" sz="1600" dirty="0">
                <a:latin typeface="Arial" pitchFamily="34" charset="0"/>
                <a:cs typeface="Arial" pitchFamily="34" charset="0"/>
              </a:rPr>
              <a:t>., 2023).</a:t>
            </a:r>
          </a:p>
          <a:p>
            <a:pPr algn="just">
              <a:lnSpc>
                <a:spcPct val="150000"/>
              </a:lnSpc>
            </a:pPr>
            <a:r>
              <a:rPr lang="en-US" sz="1600" dirty="0">
                <a:latin typeface="Arial" pitchFamily="34" charset="0"/>
                <a:cs typeface="Arial" pitchFamily="34" charset="0"/>
              </a:rPr>
              <a:t>The Health Club at Banyan Tree focuses on well-being and features expertly designed spaces (Ahmed </a:t>
            </a:r>
            <a:r>
              <a:rPr lang="en-US" sz="1600" i="1" dirty="0">
                <a:latin typeface="Arial" pitchFamily="34" charset="0"/>
                <a:cs typeface="Arial" pitchFamily="34" charset="0"/>
              </a:rPr>
              <a:t>et al.</a:t>
            </a:r>
            <a:r>
              <a:rPr lang="en-US" sz="1600" dirty="0">
                <a:latin typeface="Arial" pitchFamily="34" charset="0"/>
                <a:cs typeface="Arial" pitchFamily="34" charset="0"/>
              </a:rPr>
              <a:t>, 2018).</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828800"/>
            <a:ext cx="43434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823604" y="6267091"/>
            <a:ext cx="3962400" cy="230832"/>
          </a:xfrm>
          <a:prstGeom prst="rect">
            <a:avLst/>
          </a:prstGeom>
          <a:noFill/>
        </p:spPr>
        <p:txBody>
          <a:bodyPr wrap="square" rtlCol="0">
            <a:spAutoFit/>
          </a:bodyPr>
          <a:lstStyle/>
          <a:p>
            <a:r>
              <a:rPr lang="en-US" sz="900" b="1" dirty="0">
                <a:latin typeface="Arial" pitchFamily="34" charset="0"/>
                <a:cs typeface="Arial" pitchFamily="34" charset="0"/>
              </a:rPr>
              <a:t>Figure 3: Banyan Tree Swimming Pools. Source: </a:t>
            </a:r>
            <a:r>
              <a:rPr lang="en-US" sz="900" b="1" dirty="0" err="1">
                <a:latin typeface="Arial" pitchFamily="34" charset="0"/>
                <a:cs typeface="Arial" pitchFamily="34" charset="0"/>
              </a:rPr>
              <a:t>Rahayu</a:t>
            </a:r>
            <a:r>
              <a:rPr lang="en-US" sz="900" b="1" dirty="0">
                <a:latin typeface="Arial" pitchFamily="34" charset="0"/>
                <a:cs typeface="Arial" pitchFamily="34" charset="0"/>
              </a:rPr>
              <a:t> </a:t>
            </a:r>
            <a:r>
              <a:rPr lang="en-US" sz="900" b="1" i="1" dirty="0">
                <a:latin typeface="Arial" pitchFamily="34" charset="0"/>
                <a:cs typeface="Arial" pitchFamily="34" charset="0"/>
              </a:rPr>
              <a:t>et al</a:t>
            </a:r>
            <a:r>
              <a:rPr lang="en-US" sz="900" b="1" dirty="0">
                <a:latin typeface="Arial" pitchFamily="34" charset="0"/>
                <a:cs typeface="Arial" pitchFamily="34" charset="0"/>
              </a:rPr>
              <a:t>. (2023).</a:t>
            </a:r>
          </a:p>
        </p:txBody>
      </p:sp>
    </p:spTree>
    <p:extLst>
      <p:ext uri="{BB962C8B-B14F-4D97-AF65-F5344CB8AC3E}">
        <p14:creationId xmlns:p14="http://schemas.microsoft.com/office/powerpoint/2010/main" val="1503416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solidFill>
                  <a:schemeClr val="tx1"/>
                </a:solidFill>
                <a:latin typeface="Arial" pitchFamily="34" charset="0"/>
                <a:cs typeface="Arial" pitchFamily="34" charset="0"/>
              </a:rPr>
              <a:t>Role and Function of Guest Services</a:t>
            </a:r>
          </a:p>
        </p:txBody>
      </p:sp>
      <p:sp>
        <p:nvSpPr>
          <p:cNvPr id="3" name="Content Placeholder 2"/>
          <p:cNvSpPr>
            <a:spLocks noGrp="1"/>
          </p:cNvSpPr>
          <p:nvPr>
            <p:ph idx="1"/>
          </p:nvPr>
        </p:nvSpPr>
        <p:spPr>
          <a:xfrm>
            <a:off x="457200" y="1935480"/>
            <a:ext cx="4876800" cy="4389120"/>
          </a:xfrm>
        </p:spPr>
        <p:txBody>
          <a:bodyPr>
            <a:noAutofit/>
          </a:bodyPr>
          <a:lstStyle/>
          <a:p>
            <a:pPr algn="just">
              <a:lnSpc>
                <a:spcPct val="150000"/>
              </a:lnSpc>
            </a:pPr>
            <a:r>
              <a:rPr lang="en-US" sz="1600" dirty="0">
                <a:latin typeface="Arial" pitchFamily="34" charset="0"/>
                <a:cs typeface="Arial" pitchFamily="34" charset="0"/>
              </a:rPr>
              <a:t>Guest services at Banyan Tree play a crucial role in enhancing the overall visitor experience (</a:t>
            </a:r>
            <a:r>
              <a:rPr lang="en-US" sz="1600" dirty="0" err="1">
                <a:latin typeface="Arial" pitchFamily="34" charset="0"/>
                <a:cs typeface="Arial" pitchFamily="34" charset="0"/>
              </a:rPr>
              <a:t>Rahayu</a:t>
            </a:r>
            <a:r>
              <a:rPr lang="en-US" sz="1600" dirty="0">
                <a:latin typeface="Arial" pitchFamily="34" charset="0"/>
                <a:cs typeface="Arial" pitchFamily="34" charset="0"/>
              </a:rPr>
              <a:t> et al., 2023).</a:t>
            </a:r>
          </a:p>
          <a:p>
            <a:pPr algn="just">
              <a:lnSpc>
                <a:spcPct val="150000"/>
              </a:lnSpc>
            </a:pPr>
            <a:r>
              <a:rPr lang="en-US" sz="1600" dirty="0">
                <a:latin typeface="Arial" pitchFamily="34" charset="0"/>
                <a:cs typeface="Arial" pitchFamily="34" charset="0"/>
              </a:rPr>
              <a:t>These services include personalized check-ins, and a strong commitment to environmental responsibility (</a:t>
            </a:r>
            <a:r>
              <a:rPr lang="en-US" sz="1600" dirty="0" err="1">
                <a:latin typeface="Arial" pitchFamily="34" charset="0"/>
                <a:cs typeface="Arial" pitchFamily="34" charset="0"/>
              </a:rPr>
              <a:t>Rahayu</a:t>
            </a:r>
            <a:r>
              <a:rPr lang="en-US" sz="1600" dirty="0">
                <a:latin typeface="Arial" pitchFamily="34" charset="0"/>
                <a:cs typeface="Arial" pitchFamily="34" charset="0"/>
              </a:rPr>
              <a:t> et al., 2023).</a:t>
            </a:r>
          </a:p>
          <a:p>
            <a:pPr algn="just">
              <a:lnSpc>
                <a:spcPct val="150000"/>
              </a:lnSpc>
            </a:pPr>
            <a:r>
              <a:rPr lang="en-US" sz="1600" dirty="0">
                <a:latin typeface="Arial" pitchFamily="34" charset="0"/>
                <a:cs typeface="Arial" pitchFamily="34" charset="0"/>
              </a:rPr>
              <a:t>Banyan Tree's guest services aim to create a warm and welcoming atmosphere for guests (Cheng et al., 2022).</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1371600"/>
            <a:ext cx="38100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302370" y="6172200"/>
            <a:ext cx="4267200" cy="230832"/>
          </a:xfrm>
          <a:prstGeom prst="rect">
            <a:avLst/>
          </a:prstGeom>
          <a:noFill/>
        </p:spPr>
        <p:txBody>
          <a:bodyPr wrap="square" rtlCol="0">
            <a:spAutoFit/>
          </a:bodyPr>
          <a:lstStyle/>
          <a:p>
            <a:r>
              <a:rPr lang="en-US" sz="900" b="1" dirty="0">
                <a:latin typeface="Arial" pitchFamily="34" charset="0"/>
                <a:cs typeface="Arial" pitchFamily="34" charset="0"/>
              </a:rPr>
              <a:t>Figure 4: Guest Lounge at Banyan Tree. Source: Cheng </a:t>
            </a:r>
            <a:r>
              <a:rPr lang="en-US" sz="900" b="1" i="1" dirty="0">
                <a:latin typeface="Arial" pitchFamily="34" charset="0"/>
                <a:cs typeface="Arial" pitchFamily="34" charset="0"/>
              </a:rPr>
              <a:t>et al. (</a:t>
            </a:r>
            <a:r>
              <a:rPr lang="en-US" sz="900" b="1" dirty="0">
                <a:latin typeface="Arial" pitchFamily="34" charset="0"/>
                <a:cs typeface="Arial" pitchFamily="34" charset="0"/>
              </a:rPr>
              <a:t>2022)</a:t>
            </a:r>
          </a:p>
        </p:txBody>
      </p:sp>
    </p:spTree>
    <p:extLst>
      <p:ext uri="{BB962C8B-B14F-4D97-AF65-F5344CB8AC3E}">
        <p14:creationId xmlns:p14="http://schemas.microsoft.com/office/powerpoint/2010/main" val="319879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solidFill>
                  <a:schemeClr val="tx1"/>
                </a:solidFill>
                <a:latin typeface="Arial" pitchFamily="34" charset="0"/>
                <a:cs typeface="Arial" pitchFamily="34" charset="0"/>
              </a:rPr>
              <a:t>Importance of Hospitality and Meet/Exceed Guest Expectations</a:t>
            </a:r>
          </a:p>
        </p:txBody>
      </p:sp>
      <p:sp>
        <p:nvSpPr>
          <p:cNvPr id="3" name="Content Placeholder 2"/>
          <p:cNvSpPr>
            <a:spLocks noGrp="1"/>
          </p:cNvSpPr>
          <p:nvPr>
            <p:ph idx="1"/>
          </p:nvPr>
        </p:nvSpPr>
        <p:spPr/>
        <p:txBody>
          <a:bodyPr>
            <a:normAutofit/>
          </a:bodyPr>
          <a:lstStyle/>
          <a:p>
            <a:pPr algn="just">
              <a:lnSpc>
                <a:spcPct val="150000"/>
              </a:lnSpc>
            </a:pPr>
            <a:r>
              <a:rPr lang="en-US" sz="1600" dirty="0">
                <a:latin typeface="Arial" panose="020B0604020202020204" pitchFamily="34" charset="0"/>
                <a:cs typeface="Arial" panose="020B0604020202020204" pitchFamily="34" charset="0"/>
              </a:rPr>
              <a:t>Maintaining excellent standards of hospitality and exceeding guest expectations (</a:t>
            </a:r>
            <a:r>
              <a:rPr lang="en-US" sz="1600" dirty="0" err="1">
                <a:latin typeface="Arial" panose="020B0604020202020204" pitchFamily="34" charset="0"/>
                <a:cs typeface="Arial" panose="020B0604020202020204" pitchFamily="34" charset="0"/>
              </a:rPr>
              <a:t>Wirtz</a:t>
            </a:r>
            <a:r>
              <a:rPr lang="en-US" sz="1600" dirty="0">
                <a:latin typeface="Arial" panose="020B0604020202020204" pitchFamily="34" charset="0"/>
                <a:cs typeface="Arial" panose="020B0604020202020204" pitchFamily="34" charset="0"/>
              </a:rPr>
              <a:t>, 2016).</a:t>
            </a:r>
          </a:p>
          <a:p>
            <a:pPr algn="just">
              <a:lnSpc>
                <a:spcPct val="150000"/>
              </a:lnSpc>
            </a:pPr>
            <a:r>
              <a:rPr lang="en-US" sz="1600" dirty="0">
                <a:latin typeface="Arial" panose="020B0604020202020204" pitchFamily="34" charset="0"/>
                <a:cs typeface="Arial" panose="020B0604020202020204" pitchFamily="34" charset="0"/>
              </a:rPr>
              <a:t>Banyan Tree's dedication to ensuring customer satisfaction and creating personalized experiences underscores the importance of hospitality (</a:t>
            </a:r>
            <a:r>
              <a:rPr lang="en-US" sz="1600" dirty="0" err="1">
                <a:latin typeface="Arial" panose="020B0604020202020204" pitchFamily="34" charset="0"/>
                <a:cs typeface="Arial" panose="020B0604020202020204" pitchFamily="34" charset="0"/>
              </a:rPr>
              <a:t>Wirtz</a:t>
            </a:r>
            <a:r>
              <a:rPr lang="en-US" sz="1600" dirty="0">
                <a:latin typeface="Arial" panose="020B0604020202020204" pitchFamily="34" charset="0"/>
                <a:cs typeface="Arial" panose="020B0604020202020204" pitchFamily="34" charset="0"/>
              </a:rPr>
              <a:t>, 2016).</a:t>
            </a:r>
          </a:p>
          <a:p>
            <a:pPr algn="just">
              <a:lnSpc>
                <a:spcPct val="150000"/>
              </a:lnSpc>
            </a:pPr>
            <a:r>
              <a:rPr lang="en-US" sz="1600" dirty="0">
                <a:latin typeface="Arial" panose="020B0604020202020204" pitchFamily="34" charset="0"/>
                <a:cs typeface="Arial" panose="020B0604020202020204" pitchFamily="34" charset="0"/>
              </a:rPr>
              <a:t>Specialized packages like "Intimate Moments" for couples and a range of entertaining activities align with Banyan Tree's goal of providing comprehensive experiences, meeting and exceeding guest expectations (</a:t>
            </a:r>
            <a:r>
              <a:rPr lang="en-US" sz="1600" dirty="0" err="1">
                <a:latin typeface="Arial" panose="020B0604020202020204" pitchFamily="34" charset="0"/>
                <a:cs typeface="Arial" panose="020B0604020202020204" pitchFamily="34" charset="0"/>
              </a:rPr>
              <a:t>Wirtz</a:t>
            </a:r>
            <a:r>
              <a:rPr lang="en-US" sz="1600" dirty="0">
                <a:latin typeface="Arial" panose="020B0604020202020204" pitchFamily="34" charset="0"/>
                <a:cs typeface="Arial" panose="020B0604020202020204" pitchFamily="34" charset="0"/>
              </a:rPr>
              <a:t>, 2016).</a:t>
            </a:r>
          </a:p>
          <a:p>
            <a:pPr algn="just">
              <a:lnSpc>
                <a:spcPct val="150000"/>
              </a:lnSpc>
            </a:pPr>
            <a:r>
              <a:rPr lang="en-US" sz="1600" dirty="0">
                <a:latin typeface="Arial" panose="020B0604020202020204" pitchFamily="34" charset="0"/>
                <a:cs typeface="Arial" panose="020B0604020202020204" pitchFamily="34" charset="0"/>
              </a:rPr>
              <a:t>Banyan Tree's commitment to innovation and continuous improvement aligns with its brand promise of being a "Sanctuary for the Senses" (Parks, 2019).</a:t>
            </a:r>
          </a:p>
        </p:txBody>
      </p:sp>
    </p:spTree>
    <p:extLst>
      <p:ext uri="{BB962C8B-B14F-4D97-AF65-F5344CB8AC3E}">
        <p14:creationId xmlns:p14="http://schemas.microsoft.com/office/powerpoint/2010/main" val="322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latin typeface="Arial" pitchFamily="34" charset="0"/>
                <a:cs typeface="Arial" pitchFamily="34" charset="0"/>
              </a:rPr>
              <a:t>CONCLUSION</a:t>
            </a:r>
          </a:p>
        </p:txBody>
      </p:sp>
      <p:sp>
        <p:nvSpPr>
          <p:cNvPr id="3" name="Content Placeholder 2"/>
          <p:cNvSpPr>
            <a:spLocks noGrp="1"/>
          </p:cNvSpPr>
          <p:nvPr>
            <p:ph idx="1"/>
          </p:nvPr>
        </p:nvSpPr>
        <p:spPr/>
        <p:txBody>
          <a:bodyPr>
            <a:normAutofit/>
          </a:bodyPr>
          <a:lstStyle/>
          <a:p>
            <a:pPr algn="just">
              <a:lnSpc>
                <a:spcPct val="150000"/>
              </a:lnSpc>
            </a:pPr>
            <a:r>
              <a:rPr lang="en-US" sz="1600" dirty="0">
                <a:latin typeface="Arial" panose="020B0604020202020204" pitchFamily="34" charset="0"/>
                <a:cs typeface="Arial" panose="020B0604020202020204" pitchFamily="34" charset="0"/>
              </a:rPr>
              <a:t>Banyan Tree's success underscores the critical importance of hospitality and guest services in the hotel industry.</a:t>
            </a:r>
          </a:p>
          <a:p>
            <a:pPr algn="just">
              <a:lnSpc>
                <a:spcPct val="150000"/>
              </a:lnSpc>
            </a:pPr>
            <a:r>
              <a:rPr lang="en-US" sz="1600" dirty="0">
                <a:latin typeface="Arial" panose="020B0604020202020204" pitchFamily="34" charset="0"/>
                <a:cs typeface="Arial" panose="020B0604020202020204" pitchFamily="34" charset="0"/>
              </a:rPr>
              <a:t>Banyan Tree's customized services and commitment to exceeding expectations foster client loyalty among romantic couples and business travelers.</a:t>
            </a:r>
          </a:p>
          <a:p>
            <a:pPr algn="just">
              <a:lnSpc>
                <a:spcPct val="150000"/>
              </a:lnSpc>
            </a:pPr>
            <a:r>
              <a:rPr lang="en-US" sz="1600" dirty="0">
                <a:latin typeface="Arial" panose="020B0604020202020204" pitchFamily="34" charset="0"/>
                <a:cs typeface="Arial" panose="020B0604020202020204" pitchFamily="34" charset="0"/>
              </a:rPr>
              <a:t>Innovation ensures that every guest has an exceptional experience, aligning with their brand promise of being a "Sanctuary for the Senses."</a:t>
            </a:r>
          </a:p>
          <a:p>
            <a:pPr algn="just">
              <a:lnSpc>
                <a:spcPct val="150000"/>
              </a:lnSpc>
            </a:pPr>
            <a:r>
              <a:rPr lang="en-US" sz="1600" dirty="0">
                <a:latin typeface="Arial" panose="020B0604020202020204" pitchFamily="34" charset="0"/>
                <a:cs typeface="Arial" panose="020B0604020202020204" pitchFamily="34" charset="0"/>
              </a:rPr>
              <a:t>Banyan Tree's example sets a high standard for the hotel sector, emphasizing the pivotal role of hospitality and guest services in a hotel's success.</a:t>
            </a:r>
          </a:p>
        </p:txBody>
      </p:sp>
    </p:spTree>
    <p:extLst>
      <p:ext uri="{BB962C8B-B14F-4D97-AF65-F5344CB8AC3E}">
        <p14:creationId xmlns:p14="http://schemas.microsoft.com/office/powerpoint/2010/main" val="3035388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latin typeface="Arial" pitchFamily="34" charset="0"/>
                <a:cs typeface="Arial" pitchFamily="34" charset="0"/>
              </a:rPr>
              <a:t>REFERENCES</a:t>
            </a:r>
          </a:p>
        </p:txBody>
      </p:sp>
      <p:sp>
        <p:nvSpPr>
          <p:cNvPr id="3" name="Content Placeholder 2"/>
          <p:cNvSpPr>
            <a:spLocks noGrp="1"/>
          </p:cNvSpPr>
          <p:nvPr>
            <p:ph idx="1"/>
          </p:nvPr>
        </p:nvSpPr>
        <p:spPr/>
        <p:txBody>
          <a:bodyPr>
            <a:normAutofit fontScale="32500" lnSpcReduction="20000"/>
          </a:bodyPr>
          <a:lstStyle/>
          <a:p>
            <a:pPr marL="457200" marR="0" indent="-457200" algn="just">
              <a:lnSpc>
                <a:spcPct val="150000"/>
              </a:lnSpc>
              <a:spcBef>
                <a:spcPts val="0"/>
              </a:spcBef>
              <a:spcAft>
                <a:spcPts val="1000"/>
              </a:spcAft>
            </a:pPr>
            <a:r>
              <a:rPr lang="en-US" sz="2800" dirty="0">
                <a:latin typeface="Arial"/>
                <a:ea typeface="Calibri"/>
                <a:cs typeface="Times New Roman"/>
              </a:rPr>
              <a:t>Ahmad, I.F. and </a:t>
            </a:r>
            <a:r>
              <a:rPr lang="en-US" sz="2800" dirty="0" err="1">
                <a:latin typeface="Arial"/>
                <a:ea typeface="Calibri"/>
                <a:cs typeface="Times New Roman"/>
              </a:rPr>
              <a:t>Sigid</a:t>
            </a:r>
            <a:r>
              <a:rPr lang="en-US" sz="2800" dirty="0">
                <a:latin typeface="Arial"/>
                <a:ea typeface="Calibri"/>
                <a:cs typeface="Times New Roman"/>
              </a:rPr>
              <a:t>, S., 2018. Indonesian Law Enforcement; between the Lady and Banyan Tree. </a:t>
            </a:r>
            <a:r>
              <a:rPr lang="en-US" sz="2800" i="1" dirty="0">
                <a:latin typeface="Arial"/>
                <a:ea typeface="Calibri"/>
                <a:cs typeface="Times New Roman"/>
              </a:rPr>
              <a:t>International Journal of Social Science and Humanity</a:t>
            </a:r>
            <a:r>
              <a:rPr lang="en-US" sz="2800" dirty="0">
                <a:latin typeface="Arial"/>
                <a:ea typeface="Calibri"/>
                <a:cs typeface="Times New Roman"/>
              </a:rPr>
              <a:t>, </a:t>
            </a:r>
            <a:r>
              <a:rPr lang="en-US" sz="2800" i="1" dirty="0">
                <a:latin typeface="Arial"/>
                <a:ea typeface="Calibri"/>
                <a:cs typeface="Times New Roman"/>
              </a:rPr>
              <a:t>8</a:t>
            </a:r>
            <a:r>
              <a:rPr lang="en-US" sz="2800" dirty="0">
                <a:latin typeface="Arial"/>
                <a:ea typeface="Calibri"/>
                <a:cs typeface="Times New Roman"/>
              </a:rPr>
              <a:t>(5), pp.147-150.</a:t>
            </a:r>
            <a:endParaRPr lang="en-US" sz="2800" dirty="0">
              <a:latin typeface="Times New Roman"/>
              <a:ea typeface="Calibri"/>
              <a:cs typeface="Times New Roman"/>
            </a:endParaRPr>
          </a:p>
          <a:p>
            <a:pPr marL="457200" marR="0" indent="-457200" algn="just">
              <a:lnSpc>
                <a:spcPct val="150000"/>
              </a:lnSpc>
              <a:spcBef>
                <a:spcPts val="0"/>
              </a:spcBef>
              <a:spcAft>
                <a:spcPts val="1000"/>
              </a:spcAft>
            </a:pPr>
            <a:r>
              <a:rPr lang="en-US" sz="2800" dirty="0">
                <a:latin typeface="Arial"/>
                <a:ea typeface="Calibri"/>
                <a:cs typeface="Times New Roman"/>
              </a:rPr>
              <a:t>Cheng, F.W., 2016. Constructing hotel brands. </a:t>
            </a:r>
            <a:r>
              <a:rPr lang="en-US" sz="2800" i="1" dirty="0" err="1">
                <a:latin typeface="Arial"/>
                <a:ea typeface="Calibri"/>
                <a:cs typeface="Times New Roman"/>
              </a:rPr>
              <a:t>Ibérica</a:t>
            </a:r>
            <a:r>
              <a:rPr lang="en-US" sz="2800" dirty="0">
                <a:latin typeface="Arial"/>
                <a:ea typeface="Calibri"/>
                <a:cs typeface="Times New Roman"/>
              </a:rPr>
              <a:t>, (31), pp.83-108.</a:t>
            </a:r>
            <a:endParaRPr lang="en-US" sz="2800" dirty="0">
              <a:latin typeface="Times New Roman"/>
              <a:ea typeface="Calibri"/>
              <a:cs typeface="Times New Roman"/>
            </a:endParaRPr>
          </a:p>
          <a:p>
            <a:pPr marL="457200" marR="0" indent="-457200" algn="just">
              <a:lnSpc>
                <a:spcPct val="150000"/>
              </a:lnSpc>
              <a:spcBef>
                <a:spcPts val="0"/>
              </a:spcBef>
              <a:spcAft>
                <a:spcPts val="1000"/>
              </a:spcAft>
            </a:pPr>
            <a:r>
              <a:rPr lang="en-US" sz="2800" dirty="0">
                <a:latin typeface="Arial"/>
                <a:ea typeface="Calibri"/>
                <a:cs typeface="Times New Roman"/>
              </a:rPr>
              <a:t>Chon, K.K.S. and </a:t>
            </a:r>
            <a:r>
              <a:rPr lang="en-US" sz="2800" dirty="0" err="1">
                <a:latin typeface="Arial"/>
                <a:ea typeface="Calibri"/>
                <a:cs typeface="Times New Roman"/>
              </a:rPr>
              <a:t>Zoltan</a:t>
            </a:r>
            <a:r>
              <a:rPr lang="en-US" sz="2800" dirty="0">
                <a:latin typeface="Arial"/>
                <a:ea typeface="Calibri"/>
                <a:cs typeface="Times New Roman"/>
              </a:rPr>
              <a:t>, J., 2019. Role of servant leadership in contemporary hospitality. </a:t>
            </a:r>
            <a:r>
              <a:rPr lang="en-US" sz="2800" i="1" dirty="0">
                <a:latin typeface="Arial"/>
                <a:ea typeface="Calibri"/>
                <a:cs typeface="Times New Roman"/>
              </a:rPr>
              <a:t>International Journal of Contemporary Hospitality Management</a:t>
            </a:r>
            <a:r>
              <a:rPr lang="en-US" sz="2800" dirty="0">
                <a:latin typeface="Arial"/>
                <a:ea typeface="Calibri"/>
                <a:cs typeface="Times New Roman"/>
              </a:rPr>
              <a:t>, </a:t>
            </a:r>
            <a:r>
              <a:rPr lang="en-US" sz="2800" i="1" dirty="0">
                <a:latin typeface="Arial"/>
                <a:ea typeface="Calibri"/>
                <a:cs typeface="Times New Roman"/>
              </a:rPr>
              <a:t>31</a:t>
            </a:r>
            <a:r>
              <a:rPr lang="en-US" sz="2800" dirty="0">
                <a:latin typeface="Arial"/>
                <a:ea typeface="Calibri"/>
                <a:cs typeface="Times New Roman"/>
              </a:rPr>
              <a:t>(8), pp.3371-3394.</a:t>
            </a:r>
            <a:endParaRPr lang="en-US" sz="2800" dirty="0">
              <a:latin typeface="Times New Roman"/>
              <a:ea typeface="Calibri"/>
              <a:cs typeface="Times New Roman"/>
            </a:endParaRPr>
          </a:p>
          <a:p>
            <a:pPr marL="457200" marR="0" indent="-457200" algn="just">
              <a:lnSpc>
                <a:spcPct val="150000"/>
              </a:lnSpc>
              <a:spcBef>
                <a:spcPts val="0"/>
              </a:spcBef>
              <a:spcAft>
                <a:spcPts val="1000"/>
              </a:spcAft>
            </a:pPr>
            <a:r>
              <a:rPr lang="en-US" sz="2800" dirty="0" err="1">
                <a:latin typeface="Arial"/>
                <a:ea typeface="Calibri"/>
                <a:cs typeface="Times New Roman"/>
              </a:rPr>
              <a:t>Fakfare</a:t>
            </a:r>
            <a:r>
              <a:rPr lang="en-US" sz="2800" dirty="0">
                <a:latin typeface="Arial"/>
                <a:ea typeface="Calibri"/>
                <a:cs typeface="Times New Roman"/>
              </a:rPr>
              <a:t>, F., 2019. A comparative study of the leadership styles of Kwon Ping Ho (Banyan Tree Hotels and Resorts) and </a:t>
            </a:r>
            <a:r>
              <a:rPr lang="en-US" sz="2800" dirty="0" err="1">
                <a:latin typeface="Arial"/>
                <a:ea typeface="Calibri"/>
                <a:cs typeface="Times New Roman"/>
              </a:rPr>
              <a:t>Kwek</a:t>
            </a:r>
            <a:r>
              <a:rPr lang="en-US" sz="2800" dirty="0">
                <a:latin typeface="Arial"/>
                <a:ea typeface="Calibri"/>
                <a:cs typeface="Times New Roman"/>
              </a:rPr>
              <a:t> </a:t>
            </a:r>
            <a:r>
              <a:rPr lang="en-US" sz="2800" dirty="0" err="1">
                <a:latin typeface="Arial"/>
                <a:ea typeface="Calibri"/>
                <a:cs typeface="Times New Roman"/>
              </a:rPr>
              <a:t>Leng</a:t>
            </a:r>
            <a:r>
              <a:rPr lang="en-US" sz="2800" dirty="0">
                <a:latin typeface="Arial"/>
                <a:ea typeface="Calibri"/>
                <a:cs typeface="Times New Roman"/>
              </a:rPr>
              <a:t> </a:t>
            </a:r>
            <a:r>
              <a:rPr lang="en-US" sz="2800" dirty="0" err="1">
                <a:latin typeface="Arial"/>
                <a:ea typeface="Calibri"/>
                <a:cs typeface="Times New Roman"/>
              </a:rPr>
              <a:t>Beng</a:t>
            </a:r>
            <a:r>
              <a:rPr lang="en-US" sz="2800" dirty="0">
                <a:latin typeface="Arial"/>
                <a:ea typeface="Calibri"/>
                <a:cs typeface="Times New Roman"/>
              </a:rPr>
              <a:t> (Millennium Hotels and Resorts). </a:t>
            </a:r>
            <a:r>
              <a:rPr lang="en-US" sz="2800" i="1" dirty="0">
                <a:latin typeface="Arial"/>
                <a:ea typeface="Calibri"/>
                <a:cs typeface="Times New Roman"/>
              </a:rPr>
              <a:t>ASEAN Journal of Management and Innovation</a:t>
            </a:r>
            <a:r>
              <a:rPr lang="en-US" sz="2800" dirty="0">
                <a:latin typeface="Arial"/>
                <a:ea typeface="Calibri"/>
                <a:cs typeface="Times New Roman"/>
              </a:rPr>
              <a:t>, </a:t>
            </a:r>
            <a:r>
              <a:rPr lang="en-US" sz="2800" i="1" dirty="0">
                <a:latin typeface="Arial"/>
                <a:ea typeface="Calibri"/>
                <a:cs typeface="Times New Roman"/>
              </a:rPr>
              <a:t>6</a:t>
            </a:r>
            <a:r>
              <a:rPr lang="en-US" sz="2800" dirty="0">
                <a:latin typeface="Arial"/>
                <a:ea typeface="Calibri"/>
                <a:cs typeface="Times New Roman"/>
              </a:rPr>
              <a:t>(1), pp.88-101.</a:t>
            </a:r>
            <a:endParaRPr lang="en-US" sz="2800" dirty="0">
              <a:latin typeface="Times New Roman"/>
              <a:ea typeface="Calibri"/>
              <a:cs typeface="Times New Roman"/>
            </a:endParaRPr>
          </a:p>
          <a:p>
            <a:pPr marL="457200" marR="0" indent="-457200" algn="just">
              <a:lnSpc>
                <a:spcPct val="150000"/>
              </a:lnSpc>
              <a:spcBef>
                <a:spcPts val="0"/>
              </a:spcBef>
              <a:spcAft>
                <a:spcPts val="1000"/>
              </a:spcAft>
            </a:pPr>
            <a:r>
              <a:rPr lang="en-US" sz="2800" dirty="0" err="1">
                <a:latin typeface="Arial"/>
                <a:ea typeface="Calibri"/>
                <a:cs typeface="Times New Roman"/>
              </a:rPr>
              <a:t>Nugraheni</a:t>
            </a:r>
            <a:r>
              <a:rPr lang="en-US" sz="2800" dirty="0">
                <a:latin typeface="Arial"/>
                <a:ea typeface="Calibri"/>
                <a:cs typeface="Times New Roman"/>
              </a:rPr>
              <a:t>, R., 2018. Hospitality English for spa therapists in banyan tree hotels and resorts. </a:t>
            </a:r>
            <a:r>
              <a:rPr lang="en-US" sz="2800" i="1" dirty="0">
                <a:latin typeface="Arial"/>
                <a:ea typeface="Calibri"/>
                <a:cs typeface="Times New Roman"/>
              </a:rPr>
              <a:t>LLT Journal: A Journal on Language and Language Teaching</a:t>
            </a:r>
            <a:r>
              <a:rPr lang="en-US" sz="2800" dirty="0">
                <a:latin typeface="Arial"/>
                <a:ea typeface="Calibri"/>
                <a:cs typeface="Times New Roman"/>
              </a:rPr>
              <a:t>, </a:t>
            </a:r>
            <a:r>
              <a:rPr lang="en-US" sz="2800" i="1" dirty="0">
                <a:latin typeface="Arial"/>
                <a:ea typeface="Calibri"/>
                <a:cs typeface="Times New Roman"/>
              </a:rPr>
              <a:t>21</a:t>
            </a:r>
            <a:r>
              <a:rPr lang="en-US" sz="2800" dirty="0">
                <a:latin typeface="Arial"/>
                <a:ea typeface="Calibri"/>
                <a:cs typeface="Times New Roman"/>
              </a:rPr>
              <a:t>(1), pp.27-35.</a:t>
            </a:r>
            <a:endParaRPr lang="en-US" sz="2800" dirty="0">
              <a:latin typeface="Times New Roman"/>
              <a:ea typeface="Calibri"/>
              <a:cs typeface="Times New Roman"/>
            </a:endParaRPr>
          </a:p>
          <a:p>
            <a:pPr marL="457200" marR="0" indent="-457200" algn="just">
              <a:lnSpc>
                <a:spcPct val="150000"/>
              </a:lnSpc>
              <a:spcBef>
                <a:spcPts val="0"/>
              </a:spcBef>
              <a:spcAft>
                <a:spcPts val="1000"/>
              </a:spcAft>
            </a:pPr>
            <a:r>
              <a:rPr lang="en-US" sz="2800" dirty="0">
                <a:latin typeface="Arial"/>
                <a:ea typeface="Calibri"/>
                <a:cs typeface="Times New Roman"/>
              </a:rPr>
              <a:t>Parks, T., 2019. Mekong Policy Dialogue:-Evolving sub-regional architecture and ACMECS-Banyan Tree Hotel, Bangkok, 27 June 2019.</a:t>
            </a:r>
            <a:endParaRPr lang="en-US" sz="2800" dirty="0">
              <a:latin typeface="Times New Roman"/>
              <a:ea typeface="Calibri"/>
              <a:cs typeface="Times New Roman"/>
            </a:endParaRPr>
          </a:p>
          <a:p>
            <a:pPr marL="457200" marR="0" indent="-457200" algn="just">
              <a:lnSpc>
                <a:spcPct val="150000"/>
              </a:lnSpc>
              <a:spcBef>
                <a:spcPts val="0"/>
              </a:spcBef>
              <a:spcAft>
                <a:spcPts val="1000"/>
              </a:spcAft>
            </a:pPr>
            <a:r>
              <a:rPr lang="en-US" sz="2800" dirty="0" err="1">
                <a:latin typeface="Arial"/>
                <a:ea typeface="Calibri"/>
                <a:cs typeface="Times New Roman"/>
              </a:rPr>
              <a:t>Rahayu</a:t>
            </a:r>
            <a:r>
              <a:rPr lang="en-US" sz="2800" dirty="0">
                <a:latin typeface="Arial"/>
                <a:ea typeface="Calibri"/>
                <a:cs typeface="Times New Roman"/>
              </a:rPr>
              <a:t>, A.N. and </a:t>
            </a:r>
            <a:r>
              <a:rPr lang="en-US" sz="2800" dirty="0" err="1">
                <a:latin typeface="Arial"/>
                <a:ea typeface="Calibri"/>
                <a:cs typeface="Times New Roman"/>
              </a:rPr>
              <a:t>Herlina</a:t>
            </a:r>
            <a:r>
              <a:rPr lang="en-US" sz="2800" dirty="0">
                <a:latin typeface="Arial"/>
                <a:ea typeface="Calibri"/>
                <a:cs typeface="Times New Roman"/>
              </a:rPr>
              <a:t>, D., 2023. PERSONAL HYGIENE SANITASI DI COLD KITCHEN OUTLET COVE BANYANTREE HOTEL AND RESORT BINTAN: Indonesia. </a:t>
            </a:r>
            <a:r>
              <a:rPr lang="en-US" sz="2800" i="1" dirty="0">
                <a:latin typeface="Arial"/>
                <a:ea typeface="Calibri"/>
                <a:cs typeface="Times New Roman"/>
              </a:rPr>
              <a:t>JBT (JURNAL BISNIS </a:t>
            </a:r>
            <a:r>
              <a:rPr lang="en-US" sz="2800" i="1" dirty="0" err="1">
                <a:latin typeface="Arial"/>
                <a:ea typeface="Calibri"/>
                <a:cs typeface="Times New Roman"/>
              </a:rPr>
              <a:t>dan</a:t>
            </a:r>
            <a:r>
              <a:rPr lang="en-US" sz="2800" i="1" dirty="0">
                <a:latin typeface="Arial"/>
                <a:ea typeface="Calibri"/>
                <a:cs typeface="Times New Roman"/>
              </a:rPr>
              <a:t> TEKNOLOGI)</a:t>
            </a:r>
            <a:r>
              <a:rPr lang="en-US" sz="2800" dirty="0">
                <a:latin typeface="Arial"/>
                <a:ea typeface="Calibri"/>
                <a:cs typeface="Times New Roman"/>
              </a:rPr>
              <a:t>, </a:t>
            </a:r>
            <a:r>
              <a:rPr lang="en-US" sz="2800" i="1" dirty="0">
                <a:latin typeface="Arial"/>
                <a:ea typeface="Calibri"/>
                <a:cs typeface="Times New Roman"/>
              </a:rPr>
              <a:t>10</a:t>
            </a:r>
            <a:r>
              <a:rPr lang="en-US" sz="2800" dirty="0">
                <a:latin typeface="Arial"/>
                <a:ea typeface="Calibri"/>
                <a:cs typeface="Times New Roman"/>
              </a:rPr>
              <a:t>(1), pp.1-3.</a:t>
            </a:r>
            <a:endParaRPr lang="en-US" sz="2800" dirty="0">
              <a:latin typeface="Times New Roman"/>
              <a:ea typeface="Calibri"/>
              <a:cs typeface="Times New Roman"/>
            </a:endParaRPr>
          </a:p>
          <a:p>
            <a:pPr marL="457200" marR="0" indent="-457200" algn="just">
              <a:lnSpc>
                <a:spcPct val="150000"/>
              </a:lnSpc>
              <a:spcBef>
                <a:spcPts val="0"/>
              </a:spcBef>
              <a:spcAft>
                <a:spcPts val="1000"/>
              </a:spcAft>
            </a:pPr>
            <a:r>
              <a:rPr lang="en-US" sz="2800" dirty="0" err="1">
                <a:latin typeface="Arial"/>
                <a:ea typeface="Calibri"/>
                <a:cs typeface="Times New Roman"/>
              </a:rPr>
              <a:t>Shen</a:t>
            </a:r>
            <a:r>
              <a:rPr lang="en-US" sz="2800" dirty="0">
                <a:latin typeface="Arial"/>
                <a:ea typeface="Calibri"/>
                <a:cs typeface="Times New Roman"/>
              </a:rPr>
              <a:t>, H., 2015. Critical success factors for leading hotel brands in Asia: a case study of Banyan Tree. </a:t>
            </a:r>
            <a:r>
              <a:rPr lang="en-US" sz="2800" i="1" dirty="0">
                <a:latin typeface="Arial"/>
                <a:ea typeface="Calibri"/>
                <a:cs typeface="Times New Roman"/>
              </a:rPr>
              <a:t>International Journal of Marketing Studies</a:t>
            </a:r>
            <a:r>
              <a:rPr lang="en-US" sz="2800" dirty="0">
                <a:latin typeface="Arial"/>
                <a:ea typeface="Calibri"/>
                <a:cs typeface="Times New Roman"/>
              </a:rPr>
              <a:t>, </a:t>
            </a:r>
            <a:r>
              <a:rPr lang="en-US" sz="2800" i="1" dirty="0">
                <a:latin typeface="Arial"/>
                <a:ea typeface="Calibri"/>
                <a:cs typeface="Times New Roman"/>
              </a:rPr>
              <a:t>7</a:t>
            </a:r>
            <a:r>
              <a:rPr lang="en-US" sz="2800" dirty="0">
                <a:latin typeface="Arial"/>
                <a:ea typeface="Calibri"/>
                <a:cs typeface="Times New Roman"/>
              </a:rPr>
              <a:t>(3), p.19.</a:t>
            </a:r>
            <a:endParaRPr lang="en-US" sz="2800" dirty="0">
              <a:latin typeface="Times New Roman"/>
              <a:ea typeface="Calibri"/>
              <a:cs typeface="Times New Roman"/>
            </a:endParaRPr>
          </a:p>
          <a:p>
            <a:pPr marL="457200" marR="0" indent="-457200" algn="just">
              <a:lnSpc>
                <a:spcPct val="150000"/>
              </a:lnSpc>
              <a:spcBef>
                <a:spcPts val="0"/>
              </a:spcBef>
              <a:spcAft>
                <a:spcPts val="1000"/>
              </a:spcAft>
            </a:pPr>
            <a:r>
              <a:rPr lang="en-US" sz="2800" dirty="0" err="1">
                <a:latin typeface="Arial"/>
                <a:ea typeface="Calibri"/>
                <a:cs typeface="Times New Roman"/>
              </a:rPr>
              <a:t>Wirtz</a:t>
            </a:r>
            <a:r>
              <a:rPr lang="en-US" sz="2800" dirty="0">
                <a:latin typeface="Arial"/>
                <a:ea typeface="Calibri"/>
                <a:cs typeface="Times New Roman"/>
              </a:rPr>
              <a:t>, J., 2016. Banyan Tree: Designing and Delivering a Branded Service Experience. </a:t>
            </a:r>
            <a:r>
              <a:rPr lang="en-US" sz="2800" i="1" dirty="0">
                <a:latin typeface="Arial"/>
                <a:ea typeface="Calibri"/>
                <a:cs typeface="Times New Roman"/>
              </a:rPr>
              <a:t>Services Marketing: People Technology Strategy</a:t>
            </a:r>
            <a:r>
              <a:rPr lang="en-US" sz="2800" dirty="0">
                <a:latin typeface="Arial"/>
                <a:ea typeface="Calibri"/>
                <a:cs typeface="Times New Roman"/>
              </a:rPr>
              <a:t>, pp.633-642.</a:t>
            </a:r>
            <a:endParaRPr lang="en-US" sz="2800" dirty="0">
              <a:latin typeface="Times New Roman"/>
              <a:ea typeface="Calibri"/>
              <a:cs typeface="Times New Roman"/>
            </a:endParaRPr>
          </a:p>
          <a:p>
            <a:pPr marL="457200" marR="0" indent="-457200" algn="just">
              <a:lnSpc>
                <a:spcPct val="150000"/>
              </a:lnSpc>
              <a:spcBef>
                <a:spcPts val="0"/>
              </a:spcBef>
              <a:spcAft>
                <a:spcPts val="1000"/>
              </a:spcAft>
            </a:pPr>
            <a:r>
              <a:rPr lang="en-US" sz="2800" dirty="0" err="1">
                <a:latin typeface="Arial"/>
                <a:ea typeface="Calibri"/>
                <a:cs typeface="Times New Roman"/>
              </a:rPr>
              <a:t>Zheng</a:t>
            </a:r>
            <a:r>
              <a:rPr lang="en-US" sz="2800" dirty="0">
                <a:latin typeface="Arial"/>
                <a:ea typeface="Calibri"/>
                <a:cs typeface="Times New Roman"/>
              </a:rPr>
              <a:t>, V. and Wan, P.S., 2022. Chinese culture and banyan-tree style family businesses: The enterprising family of Lo Ying-</a:t>
            </a:r>
            <a:r>
              <a:rPr lang="en-US" sz="2800" dirty="0" err="1">
                <a:latin typeface="Arial"/>
                <a:ea typeface="Calibri"/>
                <a:cs typeface="Times New Roman"/>
              </a:rPr>
              <a:t>shek</a:t>
            </a:r>
            <a:r>
              <a:rPr lang="en-US" sz="2800" dirty="0">
                <a:latin typeface="Arial"/>
                <a:ea typeface="Calibri"/>
                <a:cs typeface="Times New Roman"/>
              </a:rPr>
              <a:t> in Hong Kong. </a:t>
            </a:r>
            <a:r>
              <a:rPr lang="en-US" sz="2800" i="1" dirty="0">
                <a:latin typeface="Arial"/>
                <a:ea typeface="Calibri"/>
                <a:cs typeface="Times New Roman"/>
              </a:rPr>
              <a:t>Business History</a:t>
            </a:r>
            <a:r>
              <a:rPr lang="en-US" sz="2800" dirty="0">
                <a:latin typeface="Arial"/>
                <a:ea typeface="Calibri"/>
                <a:cs typeface="Times New Roman"/>
              </a:rPr>
              <a:t>, </a:t>
            </a:r>
            <a:r>
              <a:rPr lang="en-US" sz="2800" i="1" dirty="0">
                <a:latin typeface="Arial"/>
                <a:ea typeface="Calibri"/>
                <a:cs typeface="Times New Roman"/>
              </a:rPr>
              <a:t>64</a:t>
            </a:r>
            <a:r>
              <a:rPr lang="en-US" sz="2800" dirty="0">
                <a:latin typeface="Arial"/>
                <a:ea typeface="Calibri"/>
                <a:cs typeface="Times New Roman"/>
              </a:rPr>
              <a:t>(4), pp.633-654.</a:t>
            </a:r>
            <a:endParaRPr lang="en-US" sz="2800" dirty="0">
              <a:latin typeface="Times New Roman"/>
              <a:ea typeface="Calibri"/>
              <a:cs typeface="Times New Roman"/>
            </a:endParaRPr>
          </a:p>
        </p:txBody>
      </p:sp>
    </p:spTree>
    <p:extLst>
      <p:ext uri="{BB962C8B-B14F-4D97-AF65-F5344CB8AC3E}">
        <p14:creationId xmlns:p14="http://schemas.microsoft.com/office/powerpoint/2010/main" val="2664088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7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83305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129</TotalTime>
  <Words>2209</Words>
  <Application>Microsoft Office PowerPoint</Application>
  <PresentationFormat>On-screen Show (4:3)</PresentationFormat>
  <Paragraphs>82</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Constantia</vt:lpstr>
      <vt:lpstr>Times New Roman</vt:lpstr>
      <vt:lpstr>Wingdings 2</vt:lpstr>
      <vt:lpstr>Flow</vt:lpstr>
      <vt:lpstr>The Role and Importance of  Hospitality &amp; Guest Services within  the Hotel Industry  – Banyan Tree</vt:lpstr>
      <vt:lpstr>TABLE OF CONTENT</vt:lpstr>
      <vt:lpstr>INTRODUCTION</vt:lpstr>
      <vt:lpstr>Customer Base of Banyan Tree</vt:lpstr>
      <vt:lpstr>Guest Services at Banyan Tree</vt:lpstr>
      <vt:lpstr>Guest Services at Banyan Tree </vt:lpstr>
      <vt:lpstr>Role and Function of Guest Services</vt:lpstr>
      <vt:lpstr>Importance of Hospitality and Meet/Exceed Guest Expectations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and Importance of Hospitality &amp; Guest Services within the Hotel Industry – Banyan Tree</dc:title>
  <dc:creator>YOGA</dc:creator>
  <cp:lastModifiedBy>Viorica Stavinschi (2243598)</cp:lastModifiedBy>
  <cp:revision>15</cp:revision>
  <dcterms:created xsi:type="dcterms:W3CDTF">2023-10-07T17:05:26Z</dcterms:created>
  <dcterms:modified xsi:type="dcterms:W3CDTF">2023-10-22T14:30:18Z</dcterms:modified>
</cp:coreProperties>
</file>