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7" r:id="rId5"/>
    <p:sldId id="259" r:id="rId6"/>
    <p:sldId id="260" r:id="rId7"/>
    <p:sldId id="267" r:id="rId8"/>
    <p:sldId id="261" r:id="rId9"/>
    <p:sldId id="262" r:id="rId10"/>
    <p:sldId id="263" r:id="rId11"/>
    <p:sldId id="264" r:id="rId12"/>
    <p:sldId id="265" r:id="rId13"/>
    <p:sldId id="266"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6412DF-2DE5-435A-A665-2856F405E771}" v="5" dt="2026-07-10T21:43:50.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p:scale>
          <a:sx n="52" d="100"/>
          <a:sy n="52" d="100"/>
        </p:scale>
        <p:origin x="1056" y="2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ya Baiden (2508026)" userId="S::2508026@student.uwtsd.ac.uk::3e39d823-38a1-4ae9-836a-c09e4bdd3b00" providerId="AD" clId="Web-{B76345CB-3054-E047-4E84-22DAAE4A16D2}"/>
    <pc:docChg chg="modSld">
      <pc:chgData name="Katya Baiden (2508026)" userId="S::2508026@student.uwtsd.ac.uk::3e39d823-38a1-4ae9-836a-c09e4bdd3b00" providerId="AD" clId="Web-{B76345CB-3054-E047-4E84-22DAAE4A16D2}" dt="2026-07-09T16:08:01.090" v="215" actId="20577"/>
      <pc:docMkLst>
        <pc:docMk/>
      </pc:docMkLst>
      <pc:sldChg chg="modSp">
        <pc:chgData name="Katya Baiden (2508026)" userId="S::2508026@student.uwtsd.ac.uk::3e39d823-38a1-4ae9-836a-c09e4bdd3b00" providerId="AD" clId="Web-{B76345CB-3054-E047-4E84-22DAAE4A16D2}" dt="2026-07-09T15:41:53.842" v="1" actId="20577"/>
        <pc:sldMkLst>
          <pc:docMk/>
          <pc:sldMk cId="2465510357" sldId="257"/>
        </pc:sldMkLst>
        <pc:spChg chg="mod">
          <ac:chgData name="Katya Baiden (2508026)" userId="S::2508026@student.uwtsd.ac.uk::3e39d823-38a1-4ae9-836a-c09e4bdd3b00" providerId="AD" clId="Web-{B76345CB-3054-E047-4E84-22DAAE4A16D2}" dt="2026-07-09T15:41:53.842" v="1" actId="20577"/>
          <ac:spMkLst>
            <pc:docMk/>
            <pc:sldMk cId="2465510357" sldId="257"/>
            <ac:spMk id="2" creationId="{DA2D9CAF-62E4-A56C-BC72-03583E71A03A}"/>
          </ac:spMkLst>
        </pc:spChg>
      </pc:sldChg>
      <pc:sldChg chg="modSp">
        <pc:chgData name="Katya Baiden (2508026)" userId="S::2508026@student.uwtsd.ac.uk::3e39d823-38a1-4ae9-836a-c09e4bdd3b00" providerId="AD" clId="Web-{B76345CB-3054-E047-4E84-22DAAE4A16D2}" dt="2026-07-09T16:08:01.090" v="215" actId="20577"/>
        <pc:sldMkLst>
          <pc:docMk/>
          <pc:sldMk cId="2390117350" sldId="259"/>
        </pc:sldMkLst>
        <pc:spChg chg="mod">
          <ac:chgData name="Katya Baiden (2508026)" userId="S::2508026@student.uwtsd.ac.uk::3e39d823-38a1-4ae9-836a-c09e4bdd3b00" providerId="AD" clId="Web-{B76345CB-3054-E047-4E84-22DAAE4A16D2}" dt="2026-07-09T16:08:01.090" v="215" actId="20577"/>
          <ac:spMkLst>
            <pc:docMk/>
            <pc:sldMk cId="2390117350" sldId="259"/>
            <ac:spMk id="5" creationId="{060C1BD7-79BC-E33B-3D92-FBBFFE0CD0F6}"/>
          </ac:spMkLst>
        </pc:spChg>
        <pc:spChg chg="mod">
          <ac:chgData name="Katya Baiden (2508026)" userId="S::2508026@student.uwtsd.ac.uk::3e39d823-38a1-4ae9-836a-c09e4bdd3b00" providerId="AD" clId="Web-{B76345CB-3054-E047-4E84-22DAAE4A16D2}" dt="2026-07-09T15:56:19.031" v="38" actId="20577"/>
          <ac:spMkLst>
            <pc:docMk/>
            <pc:sldMk cId="2390117350" sldId="259"/>
            <ac:spMk id="11" creationId="{124FEB18-087E-4249-BDAD-363133316E78}"/>
          </ac:spMkLst>
        </pc:spChg>
        <pc:spChg chg="mod">
          <ac:chgData name="Katya Baiden (2508026)" userId="S::2508026@student.uwtsd.ac.uk::3e39d823-38a1-4ae9-836a-c09e4bdd3b00" providerId="AD" clId="Web-{B76345CB-3054-E047-4E84-22DAAE4A16D2}" dt="2026-07-09T16:06:41.696" v="204" actId="20577"/>
          <ac:spMkLst>
            <pc:docMk/>
            <pc:sldMk cId="2390117350" sldId="259"/>
            <ac:spMk id="13" creationId="{2F4B5C98-2AD4-4908-33E5-2D413BE712F4}"/>
          </ac:spMkLst>
        </pc:spChg>
      </pc:sldChg>
    </pc:docChg>
  </pc:docChgLst>
  <pc:docChgLst>
    <pc:chgData name="Katya Baiden (2508026)" userId="3e39d823-38a1-4ae9-836a-c09e4bdd3b00" providerId="ADAL" clId="{3982A844-F7CD-424D-B94F-5FF4AA31A500}"/>
    <pc:docChg chg="undo custSel addSld delSld modSld">
      <pc:chgData name="Katya Baiden (2508026)" userId="3e39d823-38a1-4ae9-836a-c09e4bdd3b00" providerId="ADAL" clId="{3982A844-F7CD-424D-B94F-5FF4AA31A500}" dt="2026-07-10T21:46:01.686" v="15420" actId="20577"/>
      <pc:docMkLst>
        <pc:docMk/>
      </pc:docMkLst>
      <pc:sldChg chg="modSp mod">
        <pc:chgData name="Katya Baiden (2508026)" userId="3e39d823-38a1-4ae9-836a-c09e4bdd3b00" providerId="ADAL" clId="{3982A844-F7CD-424D-B94F-5FF4AA31A500}" dt="2026-07-10T21:46:01.686" v="15420" actId="20577"/>
        <pc:sldMkLst>
          <pc:docMk/>
          <pc:sldMk cId="2465510357" sldId="257"/>
        </pc:sldMkLst>
        <pc:spChg chg="mod">
          <ac:chgData name="Katya Baiden (2508026)" userId="3e39d823-38a1-4ae9-836a-c09e4bdd3b00" providerId="ADAL" clId="{3982A844-F7CD-424D-B94F-5FF4AA31A500}" dt="2026-07-10T21:46:01.686" v="15420" actId="20577"/>
          <ac:spMkLst>
            <pc:docMk/>
            <pc:sldMk cId="2465510357" sldId="257"/>
            <ac:spMk id="2" creationId="{DA2D9CAF-62E4-A56C-BC72-03583E71A03A}"/>
          </ac:spMkLst>
        </pc:spChg>
      </pc:sldChg>
      <pc:sldChg chg="modSp mod">
        <pc:chgData name="Katya Baiden (2508026)" userId="3e39d823-38a1-4ae9-836a-c09e4bdd3b00" providerId="ADAL" clId="{3982A844-F7CD-424D-B94F-5FF4AA31A500}" dt="2026-07-10T21:28:02.269" v="15404" actId="5793"/>
        <pc:sldMkLst>
          <pc:docMk/>
          <pc:sldMk cId="4116388871" sldId="258"/>
        </pc:sldMkLst>
        <pc:spChg chg="mod">
          <ac:chgData name="Katya Baiden (2508026)" userId="3e39d823-38a1-4ae9-836a-c09e4bdd3b00" providerId="ADAL" clId="{3982A844-F7CD-424D-B94F-5FF4AA31A500}" dt="2026-07-10T21:28:02.269" v="15404" actId="5793"/>
          <ac:spMkLst>
            <pc:docMk/>
            <pc:sldMk cId="4116388871" sldId="258"/>
            <ac:spMk id="3" creationId="{0C0A1F15-2B6F-3DC4-0A13-B27D439F2F08}"/>
          </ac:spMkLst>
        </pc:spChg>
      </pc:sldChg>
      <pc:sldChg chg="addSp delSp modSp mod modClrScheme chgLayout">
        <pc:chgData name="Katya Baiden (2508026)" userId="3e39d823-38a1-4ae9-836a-c09e4bdd3b00" providerId="ADAL" clId="{3982A844-F7CD-424D-B94F-5FF4AA31A500}" dt="2026-07-10T21:29:12.110" v="15407" actId="313"/>
        <pc:sldMkLst>
          <pc:docMk/>
          <pc:sldMk cId="1851759532" sldId="260"/>
        </pc:sldMkLst>
        <pc:spChg chg="mod ord">
          <ac:chgData name="Katya Baiden (2508026)" userId="3e39d823-38a1-4ae9-836a-c09e4bdd3b00" providerId="ADAL" clId="{3982A844-F7CD-424D-B94F-5FF4AA31A500}" dt="2026-07-10T15:11:25.699" v="1871" actId="700"/>
          <ac:spMkLst>
            <pc:docMk/>
            <pc:sldMk cId="1851759532" sldId="260"/>
            <ac:spMk id="2" creationId="{A4D766DD-BFA8-CA6D-388A-DD1342AE7079}"/>
          </ac:spMkLst>
        </pc:spChg>
        <pc:spChg chg="add del mod">
          <ac:chgData name="Katya Baiden (2508026)" userId="3e39d823-38a1-4ae9-836a-c09e4bdd3b00" providerId="ADAL" clId="{3982A844-F7CD-424D-B94F-5FF4AA31A500}" dt="2026-07-10T15:08:20.475" v="1712" actId="47"/>
          <ac:spMkLst>
            <pc:docMk/>
            <pc:sldMk cId="1851759532" sldId="260"/>
            <ac:spMk id="3" creationId="{23848B4C-A86A-CCCF-EFDA-0323959CD21B}"/>
          </ac:spMkLst>
        </pc:spChg>
        <pc:spChg chg="add del mod">
          <ac:chgData name="Katya Baiden (2508026)" userId="3e39d823-38a1-4ae9-836a-c09e4bdd3b00" providerId="ADAL" clId="{3982A844-F7CD-424D-B94F-5FF4AA31A500}" dt="2026-07-10T15:10:32.407" v="1867" actId="20577"/>
          <ac:spMkLst>
            <pc:docMk/>
            <pc:sldMk cId="1851759532" sldId="260"/>
            <ac:spMk id="4" creationId="{A2F4D909-320E-12D2-34D9-472CBB87C0BD}"/>
          </ac:spMkLst>
        </pc:spChg>
        <pc:spChg chg="add del mod">
          <ac:chgData name="Katya Baiden (2508026)" userId="3e39d823-38a1-4ae9-836a-c09e4bdd3b00" providerId="ADAL" clId="{3982A844-F7CD-424D-B94F-5FF4AA31A500}" dt="2026-07-10T21:29:12.110" v="15407" actId="313"/>
          <ac:spMkLst>
            <pc:docMk/>
            <pc:sldMk cId="1851759532" sldId="260"/>
            <ac:spMk id="5" creationId="{D1CC5D47-026C-8C1E-437E-33F67FE27AB1}"/>
          </ac:spMkLst>
        </pc:spChg>
        <pc:spChg chg="add del mod">
          <ac:chgData name="Katya Baiden (2508026)" userId="3e39d823-38a1-4ae9-836a-c09e4bdd3b00" providerId="ADAL" clId="{3982A844-F7CD-424D-B94F-5FF4AA31A500}" dt="2026-07-10T15:11:09.071" v="1869" actId="6264"/>
          <ac:spMkLst>
            <pc:docMk/>
            <pc:sldMk cId="1851759532" sldId="260"/>
            <ac:spMk id="6" creationId="{243EC71A-B35C-7E45-02C7-3402F94E0B94}"/>
          </ac:spMkLst>
        </pc:spChg>
        <pc:spChg chg="del mod">
          <ac:chgData name="Katya Baiden (2508026)" userId="3e39d823-38a1-4ae9-836a-c09e4bdd3b00" providerId="ADAL" clId="{3982A844-F7CD-424D-B94F-5FF4AA31A500}" dt="2026-07-10T14:53:28.684" v="1106"/>
          <ac:spMkLst>
            <pc:docMk/>
            <pc:sldMk cId="1851759532" sldId="260"/>
            <ac:spMk id="7" creationId="{04343E80-AFA8-DD2B-E5DF-62D2D0A22C60}"/>
          </ac:spMkLst>
        </pc:spChg>
        <pc:spChg chg="add del mod ord">
          <ac:chgData name="Katya Baiden (2508026)" userId="3e39d823-38a1-4ae9-836a-c09e4bdd3b00" providerId="ADAL" clId="{3982A844-F7CD-424D-B94F-5FF4AA31A500}" dt="2026-07-10T15:11:09.071" v="1869" actId="6264"/>
          <ac:spMkLst>
            <pc:docMk/>
            <pc:sldMk cId="1851759532" sldId="260"/>
            <ac:spMk id="8" creationId="{799ECBF4-079E-DB75-1C9A-CAC8594D2BE9}"/>
          </ac:spMkLst>
        </pc:spChg>
        <pc:spChg chg="add del mod">
          <ac:chgData name="Katya Baiden (2508026)" userId="3e39d823-38a1-4ae9-836a-c09e4bdd3b00" providerId="ADAL" clId="{3982A844-F7CD-424D-B94F-5FF4AA31A500}" dt="2026-07-10T14:45:52.329" v="280" actId="47"/>
          <ac:spMkLst>
            <pc:docMk/>
            <pc:sldMk cId="1851759532" sldId="260"/>
            <ac:spMk id="9" creationId="{85EC7582-B135-5161-950D-8D504F71EC5D}"/>
          </ac:spMkLst>
        </pc:spChg>
        <pc:spChg chg="add del mod ord">
          <ac:chgData name="Katya Baiden (2508026)" userId="3e39d823-38a1-4ae9-836a-c09e4bdd3b00" providerId="ADAL" clId="{3982A844-F7CD-424D-B94F-5FF4AA31A500}" dt="2026-07-10T15:11:25.699" v="1871" actId="700"/>
          <ac:spMkLst>
            <pc:docMk/>
            <pc:sldMk cId="1851759532" sldId="260"/>
            <ac:spMk id="10" creationId="{DE7FBBCE-B817-9855-41A4-8D956EF16869}"/>
          </ac:spMkLst>
        </pc:spChg>
        <pc:spChg chg="mod">
          <ac:chgData name="Katya Baiden (2508026)" userId="3e39d823-38a1-4ae9-836a-c09e4bdd3b00" providerId="ADAL" clId="{3982A844-F7CD-424D-B94F-5FF4AA31A500}" dt="2026-07-10T15:07:36.464" v="1708" actId="1076"/>
          <ac:spMkLst>
            <pc:docMk/>
            <pc:sldMk cId="1851759532" sldId="260"/>
            <ac:spMk id="11" creationId="{B241FAB2-1C4A-FF88-BC02-619D0748FB48}"/>
          </ac:spMkLst>
        </pc:spChg>
        <pc:spChg chg="add del mod ord">
          <ac:chgData name="Katya Baiden (2508026)" userId="3e39d823-38a1-4ae9-836a-c09e4bdd3b00" providerId="ADAL" clId="{3982A844-F7CD-424D-B94F-5FF4AA31A500}" dt="2026-07-10T15:11:25.699" v="1871" actId="700"/>
          <ac:spMkLst>
            <pc:docMk/>
            <pc:sldMk cId="1851759532" sldId="260"/>
            <ac:spMk id="12" creationId="{AF974B18-5C68-6121-2569-33B6572629F9}"/>
          </ac:spMkLst>
        </pc:spChg>
        <pc:spChg chg="add del mod ord">
          <ac:chgData name="Katya Baiden (2508026)" userId="3e39d823-38a1-4ae9-836a-c09e4bdd3b00" providerId="ADAL" clId="{3982A844-F7CD-424D-B94F-5FF4AA31A500}" dt="2026-07-10T15:11:25.699" v="1871" actId="700"/>
          <ac:spMkLst>
            <pc:docMk/>
            <pc:sldMk cId="1851759532" sldId="260"/>
            <ac:spMk id="13" creationId="{D4113784-23F1-8E84-BD7D-AEECDD9D038B}"/>
          </ac:spMkLst>
        </pc:spChg>
        <pc:spChg chg="add del mod ord">
          <ac:chgData name="Katya Baiden (2508026)" userId="3e39d823-38a1-4ae9-836a-c09e4bdd3b00" providerId="ADAL" clId="{3982A844-F7CD-424D-B94F-5FF4AA31A500}" dt="2026-07-10T15:11:25.699" v="1871" actId="700"/>
          <ac:spMkLst>
            <pc:docMk/>
            <pc:sldMk cId="1851759532" sldId="260"/>
            <ac:spMk id="14" creationId="{3C968E46-2C90-26C5-3BAC-658C5D7745B9}"/>
          </ac:spMkLst>
        </pc:spChg>
      </pc:sldChg>
      <pc:sldChg chg="modSp mod">
        <pc:chgData name="Katya Baiden (2508026)" userId="3e39d823-38a1-4ae9-836a-c09e4bdd3b00" providerId="ADAL" clId="{3982A844-F7CD-424D-B94F-5FF4AA31A500}" dt="2026-07-10T18:12:25.820" v="6743" actId="313"/>
        <pc:sldMkLst>
          <pc:docMk/>
          <pc:sldMk cId="75175899" sldId="261"/>
        </pc:sldMkLst>
        <pc:spChg chg="mod">
          <ac:chgData name="Katya Baiden (2508026)" userId="3e39d823-38a1-4ae9-836a-c09e4bdd3b00" providerId="ADAL" clId="{3982A844-F7CD-424D-B94F-5FF4AA31A500}" dt="2026-07-10T16:20:46.604" v="4253" actId="14100"/>
          <ac:spMkLst>
            <pc:docMk/>
            <pc:sldMk cId="75175899" sldId="261"/>
            <ac:spMk id="2" creationId="{7B2456ED-6DAB-31EB-3438-EF75E77620E3}"/>
          </ac:spMkLst>
        </pc:spChg>
        <pc:spChg chg="mod">
          <ac:chgData name="Katya Baiden (2508026)" userId="3e39d823-38a1-4ae9-836a-c09e4bdd3b00" providerId="ADAL" clId="{3982A844-F7CD-424D-B94F-5FF4AA31A500}" dt="2026-07-10T17:04:59.766" v="5767" actId="313"/>
          <ac:spMkLst>
            <pc:docMk/>
            <pc:sldMk cId="75175899" sldId="261"/>
            <ac:spMk id="5" creationId="{21081FEA-15F8-B427-B6C7-6FE618B68088}"/>
          </ac:spMkLst>
        </pc:spChg>
        <pc:spChg chg="mod">
          <ac:chgData name="Katya Baiden (2508026)" userId="3e39d823-38a1-4ae9-836a-c09e4bdd3b00" providerId="ADAL" clId="{3982A844-F7CD-424D-B94F-5FF4AA31A500}" dt="2026-07-10T18:12:25.820" v="6743" actId="313"/>
          <ac:spMkLst>
            <pc:docMk/>
            <pc:sldMk cId="75175899" sldId="261"/>
            <ac:spMk id="7" creationId="{CC2499A6-48C5-C012-7657-75ACDF95244A}"/>
          </ac:spMkLst>
        </pc:spChg>
        <pc:spChg chg="mod">
          <ac:chgData name="Katya Baiden (2508026)" userId="3e39d823-38a1-4ae9-836a-c09e4bdd3b00" providerId="ADAL" clId="{3982A844-F7CD-424D-B94F-5FF4AA31A500}" dt="2026-07-10T17:56:29.809" v="5771" actId="313"/>
          <ac:spMkLst>
            <pc:docMk/>
            <pc:sldMk cId="75175899" sldId="261"/>
            <ac:spMk id="9" creationId="{1808FA3F-7C94-81DB-942A-7BD4EA7F2518}"/>
          </ac:spMkLst>
        </pc:spChg>
      </pc:sldChg>
      <pc:sldChg chg="addSp delSp modSp mod">
        <pc:chgData name="Katya Baiden (2508026)" userId="3e39d823-38a1-4ae9-836a-c09e4bdd3b00" providerId="ADAL" clId="{3982A844-F7CD-424D-B94F-5FF4AA31A500}" dt="2026-07-10T19:01:34.953" v="9029" actId="313"/>
        <pc:sldMkLst>
          <pc:docMk/>
          <pc:sldMk cId="3128499082" sldId="262"/>
        </pc:sldMkLst>
        <pc:spChg chg="mod">
          <ac:chgData name="Katya Baiden (2508026)" userId="3e39d823-38a1-4ae9-836a-c09e4bdd3b00" providerId="ADAL" clId="{3982A844-F7CD-424D-B94F-5FF4AA31A500}" dt="2026-07-10T18:57:14.206" v="8681" actId="14100"/>
          <ac:spMkLst>
            <pc:docMk/>
            <pc:sldMk cId="3128499082" sldId="262"/>
            <ac:spMk id="2" creationId="{BF940C2A-F63D-3F95-05BA-A7570D2AF02C}"/>
          </ac:spMkLst>
        </pc:spChg>
        <pc:spChg chg="mod">
          <ac:chgData name="Katya Baiden (2508026)" userId="3e39d823-38a1-4ae9-836a-c09e4bdd3b00" providerId="ADAL" clId="{3982A844-F7CD-424D-B94F-5FF4AA31A500}" dt="2026-07-10T18:41:12.782" v="7641" actId="14100"/>
          <ac:spMkLst>
            <pc:docMk/>
            <pc:sldMk cId="3128499082" sldId="262"/>
            <ac:spMk id="5" creationId="{749E06E9-29DB-DECB-1B84-C34DD6A1FA62}"/>
          </ac:spMkLst>
        </pc:spChg>
        <pc:spChg chg="mod">
          <ac:chgData name="Katya Baiden (2508026)" userId="3e39d823-38a1-4ae9-836a-c09e4bdd3b00" providerId="ADAL" clId="{3982A844-F7CD-424D-B94F-5FF4AA31A500}" dt="2026-07-10T18:42:21.012" v="7709" actId="313"/>
          <ac:spMkLst>
            <pc:docMk/>
            <pc:sldMk cId="3128499082" sldId="262"/>
            <ac:spMk id="7" creationId="{5145B12E-E05B-5736-17FE-915FD7CB69D9}"/>
          </ac:spMkLst>
        </pc:spChg>
        <pc:spChg chg="add del mod">
          <ac:chgData name="Katya Baiden (2508026)" userId="3e39d823-38a1-4ae9-836a-c09e4bdd3b00" providerId="ADAL" clId="{3982A844-F7CD-424D-B94F-5FF4AA31A500}" dt="2026-07-10T19:01:34.953" v="9029" actId="313"/>
          <ac:spMkLst>
            <pc:docMk/>
            <pc:sldMk cId="3128499082" sldId="262"/>
            <ac:spMk id="9" creationId="{A7902E32-687E-8C11-4078-D3EED4E05D0A}"/>
          </ac:spMkLst>
        </pc:spChg>
        <pc:spChg chg="mod">
          <ac:chgData name="Katya Baiden (2508026)" userId="3e39d823-38a1-4ae9-836a-c09e4bdd3b00" providerId="ADAL" clId="{3982A844-F7CD-424D-B94F-5FF4AA31A500}" dt="2026-07-10T18:59:27.703" v="8850" actId="20577"/>
          <ac:spMkLst>
            <pc:docMk/>
            <pc:sldMk cId="3128499082" sldId="262"/>
            <ac:spMk id="11" creationId="{06286A44-37FE-91BC-7C0F-47EA01EC0F2D}"/>
          </ac:spMkLst>
        </pc:spChg>
      </pc:sldChg>
      <pc:sldChg chg="delSp modSp mod">
        <pc:chgData name="Katya Baiden (2508026)" userId="3e39d823-38a1-4ae9-836a-c09e4bdd3b00" providerId="ADAL" clId="{3982A844-F7CD-424D-B94F-5FF4AA31A500}" dt="2026-07-10T20:19:56.523" v="10783" actId="313"/>
        <pc:sldMkLst>
          <pc:docMk/>
          <pc:sldMk cId="4176907812" sldId="263"/>
        </pc:sldMkLst>
        <pc:spChg chg="mod">
          <ac:chgData name="Katya Baiden (2508026)" userId="3e39d823-38a1-4ae9-836a-c09e4bdd3b00" providerId="ADAL" clId="{3982A844-F7CD-424D-B94F-5FF4AA31A500}" dt="2026-07-10T20:08:48.828" v="9876" actId="313"/>
          <ac:spMkLst>
            <pc:docMk/>
            <pc:sldMk cId="4176907812" sldId="263"/>
            <ac:spMk id="5" creationId="{7BEB5DEA-C024-7E8C-0396-432AE029F986}"/>
          </ac:spMkLst>
        </pc:spChg>
        <pc:spChg chg="del mod">
          <ac:chgData name="Katya Baiden (2508026)" userId="3e39d823-38a1-4ae9-836a-c09e4bdd3b00" providerId="ADAL" clId="{3982A844-F7CD-424D-B94F-5FF4AA31A500}" dt="2026-07-10T20:01:20.345" v="9042" actId="478"/>
          <ac:spMkLst>
            <pc:docMk/>
            <pc:sldMk cId="4176907812" sldId="263"/>
            <ac:spMk id="7" creationId="{B6595FFB-113D-4243-4712-BCB8AC3B7152}"/>
          </ac:spMkLst>
        </pc:spChg>
        <pc:spChg chg="mod">
          <ac:chgData name="Katya Baiden (2508026)" userId="3e39d823-38a1-4ae9-836a-c09e4bdd3b00" providerId="ADAL" clId="{3982A844-F7CD-424D-B94F-5FF4AA31A500}" dt="2026-07-10T20:15:04.651" v="10355" actId="313"/>
          <ac:spMkLst>
            <pc:docMk/>
            <pc:sldMk cId="4176907812" sldId="263"/>
            <ac:spMk id="9" creationId="{CDC8AAE1-E55A-7E19-01BB-87736BE6E664}"/>
          </ac:spMkLst>
        </pc:spChg>
        <pc:spChg chg="mod">
          <ac:chgData name="Katya Baiden (2508026)" userId="3e39d823-38a1-4ae9-836a-c09e4bdd3b00" providerId="ADAL" clId="{3982A844-F7CD-424D-B94F-5FF4AA31A500}" dt="2026-07-10T20:19:56.523" v="10783" actId="313"/>
          <ac:spMkLst>
            <pc:docMk/>
            <pc:sldMk cId="4176907812" sldId="263"/>
            <ac:spMk id="11" creationId="{36853F17-4BDA-84DB-C91B-BFD3FC784CF9}"/>
          </ac:spMkLst>
        </pc:spChg>
      </pc:sldChg>
      <pc:sldChg chg="delSp modSp mod">
        <pc:chgData name="Katya Baiden (2508026)" userId="3e39d823-38a1-4ae9-836a-c09e4bdd3b00" providerId="ADAL" clId="{3982A844-F7CD-424D-B94F-5FF4AA31A500}" dt="2026-07-10T20:38:25.965" v="12536" actId="313"/>
        <pc:sldMkLst>
          <pc:docMk/>
          <pc:sldMk cId="1485943101" sldId="264"/>
        </pc:sldMkLst>
        <pc:spChg chg="mod">
          <ac:chgData name="Katya Baiden (2508026)" userId="3e39d823-38a1-4ae9-836a-c09e4bdd3b00" providerId="ADAL" clId="{3982A844-F7CD-424D-B94F-5FF4AA31A500}" dt="2026-07-10T20:31:52.919" v="11811" actId="313"/>
          <ac:spMkLst>
            <pc:docMk/>
            <pc:sldMk cId="1485943101" sldId="264"/>
            <ac:spMk id="5" creationId="{0C134238-3583-36A1-D001-957A508E06BF}"/>
          </ac:spMkLst>
        </pc:spChg>
        <pc:spChg chg="mod">
          <ac:chgData name="Katya Baiden (2508026)" userId="3e39d823-38a1-4ae9-836a-c09e4bdd3b00" providerId="ADAL" clId="{3982A844-F7CD-424D-B94F-5FF4AA31A500}" dt="2026-07-10T20:38:25.965" v="12536" actId="313"/>
          <ac:spMkLst>
            <pc:docMk/>
            <pc:sldMk cId="1485943101" sldId="264"/>
            <ac:spMk id="7" creationId="{9A6E687E-0425-DC22-C518-2DE3916A4F05}"/>
          </ac:spMkLst>
        </pc:spChg>
        <pc:spChg chg="del mod">
          <ac:chgData name="Katya Baiden (2508026)" userId="3e39d823-38a1-4ae9-836a-c09e4bdd3b00" providerId="ADAL" clId="{3982A844-F7CD-424D-B94F-5FF4AA31A500}" dt="2026-07-10T20:35:11.672" v="12290" actId="478"/>
          <ac:spMkLst>
            <pc:docMk/>
            <pc:sldMk cId="1485943101" sldId="264"/>
            <ac:spMk id="9" creationId="{F518A307-B552-513F-D7F0-8C377DF6B18A}"/>
          </ac:spMkLst>
        </pc:spChg>
      </pc:sldChg>
      <pc:sldChg chg="delSp modSp mod">
        <pc:chgData name="Katya Baiden (2508026)" userId="3e39d823-38a1-4ae9-836a-c09e4bdd3b00" providerId="ADAL" clId="{3982A844-F7CD-424D-B94F-5FF4AA31A500}" dt="2026-07-10T21:03:33.892" v="14166" actId="313"/>
        <pc:sldMkLst>
          <pc:docMk/>
          <pc:sldMk cId="3055936991" sldId="265"/>
        </pc:sldMkLst>
        <pc:spChg chg="mod">
          <ac:chgData name="Katya Baiden (2508026)" userId="3e39d823-38a1-4ae9-836a-c09e4bdd3b00" providerId="ADAL" clId="{3982A844-F7CD-424D-B94F-5FF4AA31A500}" dt="2026-07-10T21:03:33.892" v="14166" actId="313"/>
          <ac:spMkLst>
            <pc:docMk/>
            <pc:sldMk cId="3055936991" sldId="265"/>
            <ac:spMk id="5" creationId="{0D1BB83A-FF61-D8C0-F1AB-FE368D4E6D95}"/>
          </ac:spMkLst>
        </pc:spChg>
        <pc:spChg chg="mod">
          <ac:chgData name="Katya Baiden (2508026)" userId="3e39d823-38a1-4ae9-836a-c09e4bdd3b00" providerId="ADAL" clId="{3982A844-F7CD-424D-B94F-5FF4AA31A500}" dt="2026-07-10T21:03:28.648" v="14165" actId="20577"/>
          <ac:spMkLst>
            <pc:docMk/>
            <pc:sldMk cId="3055936991" sldId="265"/>
            <ac:spMk id="7" creationId="{277A7502-7D62-430F-1E99-E057F0CC07F4}"/>
          </ac:spMkLst>
        </pc:spChg>
        <pc:spChg chg="del mod">
          <ac:chgData name="Katya Baiden (2508026)" userId="3e39d823-38a1-4ae9-836a-c09e4bdd3b00" providerId="ADAL" clId="{3982A844-F7CD-424D-B94F-5FF4AA31A500}" dt="2026-07-10T20:51:58.382" v="13348" actId="21"/>
          <ac:spMkLst>
            <pc:docMk/>
            <pc:sldMk cId="3055936991" sldId="265"/>
            <ac:spMk id="9" creationId="{5DF27AFB-4AD0-1D3E-1132-73823F49B330}"/>
          </ac:spMkLst>
        </pc:spChg>
      </pc:sldChg>
      <pc:sldChg chg="modSp mod">
        <pc:chgData name="Katya Baiden (2508026)" userId="3e39d823-38a1-4ae9-836a-c09e4bdd3b00" providerId="ADAL" clId="{3982A844-F7CD-424D-B94F-5FF4AA31A500}" dt="2026-07-10T21:22:41.329" v="15249" actId="313"/>
        <pc:sldMkLst>
          <pc:docMk/>
          <pc:sldMk cId="635308948" sldId="266"/>
        </pc:sldMkLst>
        <pc:spChg chg="mod">
          <ac:chgData name="Katya Baiden (2508026)" userId="3e39d823-38a1-4ae9-836a-c09e4bdd3b00" providerId="ADAL" clId="{3982A844-F7CD-424D-B94F-5FF4AA31A500}" dt="2026-07-10T21:22:41.329" v="15249" actId="313"/>
          <ac:spMkLst>
            <pc:docMk/>
            <pc:sldMk cId="635308948" sldId="266"/>
            <ac:spMk id="5" creationId="{F266FF70-AC46-9FFB-C3DF-5943440E24B6}"/>
          </ac:spMkLst>
        </pc:spChg>
      </pc:sldChg>
      <pc:sldChg chg="new del">
        <pc:chgData name="Katya Baiden (2508026)" userId="3e39d823-38a1-4ae9-836a-c09e4bdd3b00" providerId="ADAL" clId="{3982A844-F7CD-424D-B94F-5FF4AA31A500}" dt="2026-07-10T15:11:33.830" v="1873" actId="680"/>
        <pc:sldMkLst>
          <pc:docMk/>
          <pc:sldMk cId="2276044144" sldId="267"/>
        </pc:sldMkLst>
      </pc:sldChg>
      <pc:sldChg chg="modSp new mod">
        <pc:chgData name="Katya Baiden (2508026)" userId="3e39d823-38a1-4ae9-836a-c09e4bdd3b00" providerId="ADAL" clId="{3982A844-F7CD-424D-B94F-5FF4AA31A500}" dt="2026-07-10T21:29:21.999" v="15408" actId="313"/>
        <pc:sldMkLst>
          <pc:docMk/>
          <pc:sldMk cId="2742648454" sldId="267"/>
        </pc:sldMkLst>
        <pc:spChg chg="mod">
          <ac:chgData name="Katya Baiden (2508026)" userId="3e39d823-38a1-4ae9-836a-c09e4bdd3b00" providerId="ADAL" clId="{3982A844-F7CD-424D-B94F-5FF4AA31A500}" dt="2026-07-10T15:22:34.847" v="2551" actId="27636"/>
          <ac:spMkLst>
            <pc:docMk/>
            <pc:sldMk cId="2742648454" sldId="267"/>
            <ac:spMk id="2" creationId="{5F80B497-1DA5-11A0-80D2-85E9F6F65C88}"/>
          </ac:spMkLst>
        </pc:spChg>
        <pc:spChg chg="mod">
          <ac:chgData name="Katya Baiden (2508026)" userId="3e39d823-38a1-4ae9-836a-c09e4bdd3b00" providerId="ADAL" clId="{3982A844-F7CD-424D-B94F-5FF4AA31A500}" dt="2026-07-10T21:29:21.999" v="15408" actId="313"/>
          <ac:spMkLst>
            <pc:docMk/>
            <pc:sldMk cId="2742648454" sldId="267"/>
            <ac:spMk id="3" creationId="{11BFA296-A071-50FA-A0FC-EED4474B1133}"/>
          </ac:spMkLst>
        </pc:spChg>
        <pc:spChg chg="mod">
          <ac:chgData name="Katya Baiden (2508026)" userId="3e39d823-38a1-4ae9-836a-c09e4bdd3b00" providerId="ADAL" clId="{3982A844-F7CD-424D-B94F-5FF4AA31A500}" dt="2026-07-10T15:51:16.884" v="3824" actId="20577"/>
          <ac:spMkLst>
            <pc:docMk/>
            <pc:sldMk cId="2742648454" sldId="267"/>
            <ac:spMk id="4" creationId="{8EA832C5-E25E-AB86-91E1-D15BF7F7A6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50" b="1" dirty="0">
                <a:ea typeface="Aptos" panose="020B0004020202020204" pitchFamily="34" charset="0"/>
              </a:rPr>
            </a:br>
            <a:br>
              <a:rPr lang="en-GB" sz="1800" dirty="0"/>
            </a:br>
            <a:r>
              <a:rPr lang="en-GB" sz="2200" dirty="0">
                <a:latin typeface="Arial"/>
                <a:cs typeface="Arial"/>
              </a:rPr>
              <a:t>Student name katya baiden</a:t>
            </a:r>
            <a:br>
              <a:rPr lang="en-GB" sz="2200" dirty="0">
                <a:latin typeface="Arial" panose="020B0604020202020204" pitchFamily="34" charset="0"/>
                <a:cs typeface="Arial" panose="020B0604020202020204" pitchFamily="34" charset="0"/>
              </a:rPr>
            </a:br>
            <a:r>
              <a:rPr lang="en-GB" sz="2200" dirty="0">
                <a:latin typeface="Arial"/>
                <a:cs typeface="Arial"/>
              </a:rPr>
              <a:t>Student number 2508026</a:t>
            </a:r>
            <a:br>
              <a:rPr lang="en-GB" sz="2200" dirty="0">
                <a:latin typeface="Arial" panose="020B0604020202020204" pitchFamily="34" charset="0"/>
                <a:cs typeface="Arial" panose="020B0604020202020204" pitchFamily="34" charset="0"/>
              </a:rPr>
            </a:br>
            <a:r>
              <a:rPr lang="en-GB" sz="2200" dirty="0">
                <a:latin typeface="Arial"/>
                <a:cs typeface="Arial"/>
              </a:rPr>
              <a:t>Lecturer’s name dr </a:t>
            </a:r>
            <a:r>
              <a:rPr lang="en-GB" sz="2200" dirty="0" err="1">
                <a:latin typeface="Arial"/>
                <a:cs typeface="Arial"/>
              </a:rPr>
              <a:t>besty</a:t>
            </a:r>
            <a:r>
              <a:rPr lang="en-GB" sz="2200">
                <a:latin typeface="Arial"/>
                <a:cs typeface="Arial"/>
              </a:rPr>
              <a:t> joe</a:t>
            </a:r>
            <a:br>
              <a:rPr lang="en-GB" sz="1100" dirty="0"/>
            </a:br>
            <a:endParaRPr lang="en-GB" sz="2200" dirty="0">
              <a:latin typeface="Arial"/>
              <a:cs typeface="Arial"/>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r>
              <a:rPr lang="en-GB" sz="1800" b="1" dirty="0">
                <a:solidFill>
                  <a:srgbClr val="FF0000"/>
                </a:solidFill>
                <a:latin typeface="Arial" panose="020B0604020202020204" pitchFamily="34" charset="0"/>
                <a:cs typeface="Arial" panose="020B0604020202020204" pitchFamily="34" charset="0"/>
              </a:rPr>
              <a:t>read the statements below and delete/amend as appropriate</a:t>
            </a:r>
            <a:r>
              <a:rPr lang="en-GB" sz="1800" b="1" dirty="0">
                <a:latin typeface="Arial" panose="020B0604020202020204" pitchFamily="34" charset="0"/>
                <a:cs typeface="Arial" panose="020B0604020202020204" pitchFamily="34" charset="0"/>
              </a:rPr>
              <a:t>)</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r>
              <a:rPr lang="en-GB" b="1" dirty="0">
                <a:latin typeface="Arial" panose="020B0604020202020204" pitchFamily="34" charset="0"/>
                <a:cs typeface="Arial" panose="020B0604020202020204" pitchFamily="34" charset="0"/>
              </a:rPr>
              <a:t>OR</a:t>
            </a:r>
          </a:p>
          <a:p>
            <a:pPr algn="l"/>
            <a:r>
              <a:rPr lang="en-GB" sz="1800" dirty="0">
                <a:latin typeface="Arial" panose="020B0604020202020204" pitchFamily="34" charset="0"/>
                <a:cs typeface="Arial" panose="020B0604020202020204" pitchFamily="34" charset="0"/>
              </a:rPr>
              <a:t>I confirm that I have used AI tools to source images and/or for proofreading this work (</a:t>
            </a:r>
            <a:r>
              <a:rPr lang="en-GB" sz="1800" dirty="0">
                <a:solidFill>
                  <a:srgbClr val="FF0000"/>
                </a:solidFill>
                <a:latin typeface="Arial" panose="020B0604020202020204" pitchFamily="34" charset="0"/>
                <a:cs typeface="Arial" panose="020B0604020202020204" pitchFamily="34" charset="0"/>
              </a:rPr>
              <a:t>STATE AI TOOL USED HERE, SUCH AS GRAMMARLY AND DATE OF USE</a:t>
            </a:r>
            <a:r>
              <a:rPr lang="en-GB" sz="1800" dirty="0">
                <a:latin typeface="Arial" panose="020B0604020202020204" pitchFamily="34" charset="0"/>
                <a:cs typeface="Arial" panose="020B0604020202020204" pitchFamily="34" charset="0"/>
              </a:rPr>
              <a: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12058" y="86236"/>
            <a:ext cx="10515600" cy="1325563"/>
          </a:xfrm>
        </p:spPr>
        <p:txBody>
          <a:bodyPr/>
          <a:lstStyle/>
          <a:p>
            <a:pPr algn="ctr"/>
            <a:r>
              <a:rPr lang="en-GB" b="1" dirty="0"/>
              <a:t>INTRODUCTION</a:t>
            </a:r>
          </a:p>
        </p:txBody>
      </p:sp>
      <p:sp>
        <p:nvSpPr>
          <p:cNvPr id="5" name="TextBox 4">
            <a:extLst>
              <a:ext uri="{FF2B5EF4-FFF2-40B4-BE49-F238E27FC236}">
                <a16:creationId xmlns:a16="http://schemas.microsoft.com/office/drawing/2014/main" id="{060C1BD7-79BC-E33B-3D92-FBBFFE0CD0F6}"/>
              </a:ext>
            </a:extLst>
          </p:cNvPr>
          <p:cNvSpPr txBox="1"/>
          <p:nvPr/>
        </p:nvSpPr>
        <p:spPr>
          <a:xfrm>
            <a:off x="5869858" y="4308698"/>
            <a:ext cx="5132439" cy="369332"/>
          </a:xfrm>
          <a:prstGeom prst="rect">
            <a:avLst/>
          </a:prstGeom>
        </p:spPr>
        <p:style>
          <a:lnRef idx="1">
            <a:schemeClr val="accent2"/>
          </a:lnRef>
          <a:fillRef idx="2">
            <a:schemeClr val="accent2"/>
          </a:fillRef>
          <a:effectRef idx="1">
            <a:schemeClr val="accent2"/>
          </a:effectRef>
          <a:fontRef idx="minor">
            <a:schemeClr val="dk1"/>
          </a:fontRef>
        </p:style>
        <p:txBody>
          <a:bodyPr wrap="square" lIns="91440" tIns="45720" rIns="91440" bIns="45720" anchor="t">
            <a:spAutoFit/>
          </a:bodyPr>
          <a:lstStyle/>
          <a:p>
            <a:pPr>
              <a:buNone/>
            </a:pPr>
            <a:endParaRPr lang="en-GB" b="1" dirty="0"/>
          </a:p>
        </p:txBody>
      </p:sp>
      <p:sp>
        <p:nvSpPr>
          <p:cNvPr id="9" name="TextBox 8">
            <a:extLst>
              <a:ext uri="{FF2B5EF4-FFF2-40B4-BE49-F238E27FC236}">
                <a16:creationId xmlns:a16="http://schemas.microsoft.com/office/drawing/2014/main" id="{C57E7828-FF27-B6E1-B8C4-A79BD2AED337}"/>
              </a:ext>
            </a:extLst>
          </p:cNvPr>
          <p:cNvSpPr txBox="1"/>
          <p:nvPr/>
        </p:nvSpPr>
        <p:spPr>
          <a:xfrm>
            <a:off x="580103" y="1446376"/>
            <a:ext cx="6096000" cy="2862322"/>
          </a:xfrm>
          <a:prstGeom prst="rect">
            <a:avLst/>
          </a:prstGeom>
          <a:noFill/>
        </p:spPr>
        <p:txBody>
          <a:bodyPr wrap="square">
            <a:spAutoFit/>
          </a:bodyPr>
          <a:lstStyle/>
          <a:p>
            <a:pPr>
              <a:buNone/>
            </a:pPr>
            <a:r>
              <a:rPr lang="en-GB" b="1" dirty="0"/>
              <a:t>Introduce the case study</a:t>
            </a:r>
            <a:endParaRPr lang="en-GB" dirty="0"/>
          </a:p>
          <a:p>
            <a:pPr>
              <a:buNone/>
            </a:pPr>
            <a:r>
              <a:rPr lang="en-GB" dirty="0"/>
              <a:t>Who is Isaac?</a:t>
            </a:r>
          </a:p>
          <a:p>
            <a:pPr>
              <a:buFont typeface="Arial" panose="020B0604020202020204" pitchFamily="34" charset="0"/>
              <a:buChar char="•"/>
            </a:pPr>
            <a:r>
              <a:rPr lang="en-GB" dirty="0"/>
              <a:t>4-year-old boy </a:t>
            </a:r>
          </a:p>
          <a:p>
            <a:pPr>
              <a:buFont typeface="Arial" panose="020B0604020202020204" pitchFamily="34" charset="0"/>
              <a:buChar char="•"/>
            </a:pPr>
            <a:r>
              <a:rPr lang="en-GB" dirty="0"/>
              <a:t>Lives with single mother </a:t>
            </a:r>
          </a:p>
          <a:p>
            <a:pPr>
              <a:buFont typeface="Arial" panose="020B0604020202020204" pitchFamily="34" charset="0"/>
              <a:buChar char="•"/>
            </a:pPr>
            <a:r>
              <a:rPr lang="en-GB" dirty="0"/>
              <a:t>Mother experiencing post-natal depression </a:t>
            </a:r>
          </a:p>
          <a:p>
            <a:pPr>
              <a:buFont typeface="Arial" panose="020B0604020202020204" pitchFamily="34" charset="0"/>
              <a:buChar char="•"/>
            </a:pPr>
            <a:r>
              <a:rPr lang="en-GB" dirty="0"/>
              <a:t>Recently moved house </a:t>
            </a:r>
          </a:p>
          <a:p>
            <a:pPr>
              <a:buFont typeface="Arial" panose="020B0604020202020204" pitchFamily="34" charset="0"/>
              <a:buChar char="•"/>
            </a:pPr>
            <a:r>
              <a:rPr lang="en-GB" dirty="0"/>
              <a:t>Disrupted childcare </a:t>
            </a:r>
          </a:p>
          <a:p>
            <a:pPr>
              <a:buFont typeface="Arial" panose="020B0604020202020204" pitchFamily="34" charset="0"/>
              <a:buChar char="•"/>
            </a:pPr>
            <a:r>
              <a:rPr lang="en-GB" dirty="0"/>
              <a:t>Language delay </a:t>
            </a:r>
          </a:p>
          <a:p>
            <a:pPr>
              <a:buFont typeface="Arial" panose="020B0604020202020204" pitchFamily="34" charset="0"/>
              <a:buChar char="•"/>
            </a:pPr>
            <a:r>
              <a:rPr lang="en-GB" dirty="0"/>
              <a:t>Separation anxiety </a:t>
            </a:r>
          </a:p>
          <a:p>
            <a:pPr>
              <a:buFont typeface="Arial" panose="020B0604020202020204" pitchFamily="34" charset="0"/>
              <a:buChar char="•"/>
            </a:pPr>
            <a:r>
              <a:rPr lang="en-GB" dirty="0"/>
              <a:t>Withdrawn during play </a:t>
            </a:r>
          </a:p>
        </p:txBody>
      </p:sp>
      <p:sp>
        <p:nvSpPr>
          <p:cNvPr id="11" name="TextBox 10">
            <a:extLst>
              <a:ext uri="{FF2B5EF4-FFF2-40B4-BE49-F238E27FC236}">
                <a16:creationId xmlns:a16="http://schemas.microsoft.com/office/drawing/2014/main" id="{124FEB18-087E-4249-BDAD-363133316E78}"/>
              </a:ext>
            </a:extLst>
          </p:cNvPr>
          <p:cNvSpPr txBox="1"/>
          <p:nvPr/>
        </p:nvSpPr>
        <p:spPr>
          <a:xfrm>
            <a:off x="580103" y="4461550"/>
            <a:ext cx="3038168" cy="646331"/>
          </a:xfrm>
          <a:prstGeom prst="rect">
            <a:avLst/>
          </a:prstGeom>
          <a:noFill/>
        </p:spPr>
        <p:txBody>
          <a:bodyPr wrap="square" lIns="91440" tIns="45720" rIns="91440" bIns="45720" anchor="t">
            <a:spAutoFit/>
          </a:bodyPr>
          <a:lstStyle/>
          <a:p>
            <a:pPr>
              <a:buNone/>
            </a:pPr>
            <a:r>
              <a:rPr lang="en-GB" b="1"/>
              <a:t>State your chosen theory</a:t>
            </a:r>
            <a:endParaRPr lang="en-GB"/>
          </a:p>
          <a:p>
            <a:pPr>
              <a:buFont typeface="Arial" panose="020B0604020202020204" pitchFamily="34" charset="0"/>
              <a:buChar char="•"/>
            </a:pPr>
            <a:r>
              <a:rPr lang="en-GB"/>
              <a:t>Piaget </a:t>
            </a:r>
          </a:p>
        </p:txBody>
      </p:sp>
      <p:sp>
        <p:nvSpPr>
          <p:cNvPr id="13" name="TextBox 12">
            <a:extLst>
              <a:ext uri="{FF2B5EF4-FFF2-40B4-BE49-F238E27FC236}">
                <a16:creationId xmlns:a16="http://schemas.microsoft.com/office/drawing/2014/main" id="{2F4B5C98-2AD4-4908-33E5-2D413BE712F4}"/>
              </a:ext>
            </a:extLst>
          </p:cNvPr>
          <p:cNvSpPr txBox="1"/>
          <p:nvPr/>
        </p:nvSpPr>
        <p:spPr>
          <a:xfrm>
            <a:off x="5622823" y="1651695"/>
            <a:ext cx="6096000" cy="1754326"/>
          </a:xfrm>
          <a:prstGeom prst="rect">
            <a:avLst/>
          </a:prstGeom>
          <a:noFill/>
        </p:spPr>
        <p:txBody>
          <a:bodyPr wrap="square" lIns="91440" tIns="45720" rIns="91440" bIns="45720" anchor="t">
            <a:spAutoFit/>
          </a:bodyPr>
          <a:lstStyle/>
          <a:p>
            <a:pPr>
              <a:buNone/>
            </a:pPr>
            <a:r>
              <a:rPr lang="en-GB" b="1" dirty="0"/>
              <a:t>Explain why you chose this theory</a:t>
            </a:r>
            <a:endParaRPr lang="en-GB" dirty="0"/>
          </a:p>
          <a:p>
            <a:r>
              <a:rPr lang="en-GB" dirty="0"/>
              <a:t>I have chosen </a:t>
            </a:r>
            <a:r>
              <a:rPr lang="en-GB" dirty="0" err="1"/>
              <a:t>piaget</a:t>
            </a:r>
            <a:r>
              <a:rPr lang="en-GB" dirty="0"/>
              <a:t> theory because it clearly explains how children thinking develops as they grow older. his stages help teachers and parents understand how children learn at different ages , making it easier to support their learning and development </a:t>
            </a: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p:txBody>
          <a:bodyPr/>
          <a:lstStyle/>
          <a:p>
            <a:pPr algn="ctr"/>
            <a:r>
              <a:rPr lang="en-GB" b="1"/>
              <a:t>CHOSEN THEORY</a:t>
            </a:r>
            <a:endParaRPr lang="en-GB" b="1" dirty="0"/>
          </a:p>
        </p:txBody>
      </p:sp>
      <p:sp>
        <p:nvSpPr>
          <p:cNvPr id="5" name="TextBox 4">
            <a:extLst>
              <a:ext uri="{FF2B5EF4-FFF2-40B4-BE49-F238E27FC236}">
                <a16:creationId xmlns:a16="http://schemas.microsoft.com/office/drawing/2014/main" id="{D1CC5D47-026C-8C1E-437E-33F67FE27AB1}"/>
              </a:ext>
            </a:extLst>
          </p:cNvPr>
          <p:cNvSpPr txBox="1"/>
          <p:nvPr/>
        </p:nvSpPr>
        <p:spPr>
          <a:xfrm>
            <a:off x="176982" y="1213008"/>
            <a:ext cx="3706761" cy="4801314"/>
          </a:xfrm>
          <a:prstGeom prst="rect">
            <a:avLst/>
          </a:prstGeom>
          <a:noFill/>
        </p:spPr>
        <p:txBody>
          <a:bodyPr wrap="square">
            <a:spAutoFit/>
          </a:bodyPr>
          <a:lstStyle/>
          <a:p>
            <a:pPr>
              <a:buNone/>
            </a:pPr>
            <a:r>
              <a:rPr lang="en-GB" b="1" dirty="0"/>
              <a:t>Jean Piaget cognitive  development theory </a:t>
            </a:r>
          </a:p>
          <a:p>
            <a:pPr>
              <a:buNone/>
            </a:pPr>
            <a:endParaRPr lang="en-GB" b="1" dirty="0"/>
          </a:p>
          <a:p>
            <a:pPr>
              <a:buNone/>
            </a:pPr>
            <a:r>
              <a:rPr lang="en-GB" b="1" dirty="0"/>
              <a:t>Who developed the theory ?</a:t>
            </a:r>
          </a:p>
          <a:p>
            <a:pPr>
              <a:buNone/>
            </a:pPr>
            <a:r>
              <a:rPr lang="en-GB" b="1" dirty="0"/>
              <a:t>Jean Piaget (1896-1980) was a Swiss psychologist who developed the cognitive development theory . He was interested in understanding how children think and learn Piaget believed that children actively construct knowledge through their experiences rather than simply absorbing information from adults.</a:t>
            </a:r>
          </a:p>
          <a:p>
            <a:pPr>
              <a:buNone/>
            </a:pPr>
            <a:endParaRPr lang="en-GB" b="1" dirty="0"/>
          </a:p>
          <a:p>
            <a:pPr>
              <a:buNone/>
            </a:pPr>
            <a:endParaRPr lang="en-GB" b="1" dirty="0"/>
          </a:p>
        </p:txBody>
      </p:sp>
      <p:sp>
        <p:nvSpPr>
          <p:cNvPr id="9" name="TextBox 8">
            <a:extLst>
              <a:ext uri="{FF2B5EF4-FFF2-40B4-BE49-F238E27FC236}">
                <a16:creationId xmlns:a16="http://schemas.microsoft.com/office/drawing/2014/main" id="{85EC7582-B135-5161-950D-8D504F71EC5D}"/>
              </a:ext>
            </a:extLst>
          </p:cNvPr>
          <p:cNvSpPr txBox="1"/>
          <p:nvPr/>
        </p:nvSpPr>
        <p:spPr>
          <a:xfrm>
            <a:off x="7787148" y="1305341"/>
            <a:ext cx="3834581" cy="369332"/>
          </a:xfrm>
          <a:prstGeom prst="rect">
            <a:avLst/>
          </a:prstGeom>
          <a:noFill/>
        </p:spPr>
        <p:txBody>
          <a:bodyPr wrap="square">
            <a:spAutoFit/>
          </a:bodyPr>
          <a:lstStyle/>
          <a:p>
            <a:pPr>
              <a:buNone/>
            </a:pPr>
            <a:endParaRPr lang="en-GB" b="1" dirty="0"/>
          </a:p>
        </p:txBody>
      </p:sp>
      <p:sp>
        <p:nvSpPr>
          <p:cNvPr id="11" name="TextBox 10">
            <a:extLst>
              <a:ext uri="{FF2B5EF4-FFF2-40B4-BE49-F238E27FC236}">
                <a16:creationId xmlns:a16="http://schemas.microsoft.com/office/drawing/2014/main" id="{B241FAB2-1C4A-FF88-BC02-619D0748FB48}"/>
              </a:ext>
            </a:extLst>
          </p:cNvPr>
          <p:cNvSpPr txBox="1"/>
          <p:nvPr/>
        </p:nvSpPr>
        <p:spPr>
          <a:xfrm>
            <a:off x="3751540" y="1490007"/>
            <a:ext cx="6096000" cy="341632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buNone/>
            </a:pPr>
            <a:r>
              <a:rPr lang="en-GB" dirty="0"/>
              <a:t>Main concepts</a:t>
            </a:r>
          </a:p>
          <a:p>
            <a:pPr>
              <a:buNone/>
            </a:pPr>
            <a:r>
              <a:rPr lang="en-GB" dirty="0"/>
              <a:t>Piaget believed that  cognitive development occurs as children interact with their environment and build an understanding of the world . He proposed that children progress through a series of development stages with thinking becoming more sophisticated as they grow  </a:t>
            </a:r>
          </a:p>
          <a:p>
            <a:pPr>
              <a:buNone/>
            </a:pPr>
            <a:endParaRPr lang="en-GB" dirty="0"/>
          </a:p>
          <a:p>
            <a:pPr>
              <a:buNone/>
            </a:pPr>
            <a:r>
              <a:rPr lang="en-GB" dirty="0"/>
              <a:t>Children learn through adaption which involves two important processes &gt; assimilation ( incorporating new information into exiting knowledge.)</a:t>
            </a:r>
          </a:p>
          <a:p>
            <a:pPr>
              <a:buNone/>
            </a:pPr>
            <a:r>
              <a:rPr lang="en-GB" dirty="0"/>
              <a:t>&gt;accommodation(modifying existing knowledge to fit new experiences)</a:t>
            </a:r>
          </a:p>
        </p:txBody>
      </p:sp>
      <p:sp>
        <p:nvSpPr>
          <p:cNvPr id="3" name="TextBox 2">
            <a:extLst>
              <a:ext uri="{FF2B5EF4-FFF2-40B4-BE49-F238E27FC236}">
                <a16:creationId xmlns:a16="http://schemas.microsoft.com/office/drawing/2014/main" id="{23848B4C-A86A-CCCF-EFDA-0323959CD21B}"/>
              </a:ext>
            </a:extLst>
          </p:cNvPr>
          <p:cNvSpPr txBox="1"/>
          <p:nvPr/>
        </p:nvSpPr>
        <p:spPr>
          <a:xfrm>
            <a:off x="5636871" y="2974693"/>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A2F4D909-320E-12D2-34D9-472CBB87C0BD}"/>
              </a:ext>
            </a:extLst>
          </p:cNvPr>
          <p:cNvSpPr txBox="1"/>
          <p:nvPr/>
        </p:nvSpPr>
        <p:spPr>
          <a:xfrm flipH="1">
            <a:off x="3525398" y="5001658"/>
            <a:ext cx="6676221" cy="923330"/>
          </a:xfrm>
          <a:prstGeom prst="rect">
            <a:avLst/>
          </a:prstGeom>
          <a:noFill/>
        </p:spPr>
        <p:txBody>
          <a:bodyPr wrap="square" rtlCol="0">
            <a:spAutoFit/>
          </a:bodyPr>
          <a:lstStyle/>
          <a:p>
            <a:r>
              <a:rPr lang="en-GB" dirty="0"/>
              <a:t>Piaget also introduced the concept of schemas , which  are mental structures that help children organise and interpret information .</a:t>
            </a:r>
          </a:p>
        </p:txBody>
      </p:sp>
    </p:spTree>
    <p:extLst>
      <p:ext uri="{BB962C8B-B14F-4D97-AF65-F5344CB8AC3E}">
        <p14:creationId xmlns:p14="http://schemas.microsoft.com/office/powerpoint/2010/main" val="185175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0B497-1DA5-11A0-80D2-85E9F6F65C88}"/>
              </a:ext>
            </a:extLst>
          </p:cNvPr>
          <p:cNvSpPr>
            <a:spLocks noGrp="1"/>
          </p:cNvSpPr>
          <p:nvPr>
            <p:ph type="title"/>
          </p:nvPr>
        </p:nvSpPr>
        <p:spPr>
          <a:xfrm>
            <a:off x="838200" y="1"/>
            <a:ext cx="10515600" cy="694062"/>
          </a:xfrm>
        </p:spPr>
        <p:txBody>
          <a:bodyPr>
            <a:normAutofit fontScale="90000"/>
          </a:bodyPr>
          <a:lstStyle/>
          <a:p>
            <a:r>
              <a:rPr lang="en-GB" dirty="0"/>
              <a:t>Chosen theory </a:t>
            </a:r>
          </a:p>
        </p:txBody>
      </p:sp>
      <p:sp>
        <p:nvSpPr>
          <p:cNvPr id="3" name="Content Placeholder 2">
            <a:extLst>
              <a:ext uri="{FF2B5EF4-FFF2-40B4-BE49-F238E27FC236}">
                <a16:creationId xmlns:a16="http://schemas.microsoft.com/office/drawing/2014/main" id="{11BFA296-A071-50FA-A0FC-EED4474B1133}"/>
              </a:ext>
            </a:extLst>
          </p:cNvPr>
          <p:cNvSpPr>
            <a:spLocks noGrp="1"/>
          </p:cNvSpPr>
          <p:nvPr>
            <p:ph sz="half" idx="1"/>
          </p:nvPr>
        </p:nvSpPr>
        <p:spPr>
          <a:xfrm>
            <a:off x="363557" y="694064"/>
            <a:ext cx="5656243" cy="6279614"/>
          </a:xfrm>
        </p:spPr>
        <p:txBody>
          <a:bodyPr>
            <a:normAutofit fontScale="92500" lnSpcReduction="10000"/>
          </a:bodyPr>
          <a:lstStyle/>
          <a:p>
            <a:pPr marL="0" indent="0">
              <a:buNone/>
            </a:pPr>
            <a:r>
              <a:rPr lang="en-GB" sz="1800" dirty="0"/>
              <a:t>Important stages</a:t>
            </a:r>
          </a:p>
          <a:p>
            <a:pPr marL="0" indent="0">
              <a:buNone/>
            </a:pPr>
            <a:r>
              <a:rPr lang="en-GB" sz="1800" dirty="0"/>
              <a:t>Sensorimotor stage (birth 2years)</a:t>
            </a:r>
          </a:p>
          <a:p>
            <a:pPr marL="0" indent="0">
              <a:buNone/>
            </a:pPr>
            <a:r>
              <a:rPr lang="en-GB" sz="1800" dirty="0"/>
              <a:t>Children learn through their sense and physical actions. They begin to understand objects permeance, meaning objects continue to exist even when they cannot be seen</a:t>
            </a:r>
          </a:p>
          <a:p>
            <a:pPr marL="0" indent="0">
              <a:buNone/>
            </a:pPr>
            <a:r>
              <a:rPr lang="en-GB" sz="1800" dirty="0"/>
              <a:t>Preoperational stage (2-7 years)</a:t>
            </a:r>
          </a:p>
          <a:p>
            <a:pPr marL="0" indent="0">
              <a:buNone/>
            </a:pPr>
            <a:r>
              <a:rPr lang="en-GB" sz="1800" dirty="0"/>
              <a:t>Children language , imagination and symbolic thinking . However , they often egocentrism and find it difficult to understand other peoples perspectives.</a:t>
            </a:r>
          </a:p>
          <a:p>
            <a:pPr marL="0" indent="0">
              <a:buNone/>
            </a:pPr>
            <a:r>
              <a:rPr lang="en-GB" sz="1800" dirty="0"/>
              <a:t>Concrete operational stage (7 – 11 years)</a:t>
            </a:r>
          </a:p>
          <a:p>
            <a:pPr marL="0" indent="0">
              <a:buNone/>
            </a:pPr>
            <a:r>
              <a:rPr lang="en-GB" sz="1800" dirty="0"/>
              <a:t>Children begin to think logically about concrete events and understand concepts such as conservation, classification and cause and effect relationships .</a:t>
            </a:r>
          </a:p>
          <a:p>
            <a:pPr marL="0" indent="0">
              <a:buNone/>
            </a:pPr>
            <a:r>
              <a:rPr lang="en-GB" sz="1800" dirty="0"/>
              <a:t>Formal operational stage (11 years and above) </a:t>
            </a:r>
          </a:p>
          <a:p>
            <a:pPr marL="0" indent="0">
              <a:buNone/>
            </a:pPr>
            <a:r>
              <a:rPr lang="en-GB" sz="1800" dirty="0"/>
              <a:t>Young people develop the ability to think abstractly , reason logically and consider hypothetical situations.</a:t>
            </a:r>
          </a:p>
          <a:p>
            <a:pPr marL="0" indent="0">
              <a:buNone/>
            </a:pPr>
            <a:endParaRPr lang="en-GB" sz="1800" dirty="0"/>
          </a:p>
        </p:txBody>
      </p:sp>
      <p:sp>
        <p:nvSpPr>
          <p:cNvPr id="4" name="Content Placeholder 3">
            <a:extLst>
              <a:ext uri="{FF2B5EF4-FFF2-40B4-BE49-F238E27FC236}">
                <a16:creationId xmlns:a16="http://schemas.microsoft.com/office/drawing/2014/main" id="{8EA832C5-E25E-AB86-91E1-D15BF7F7A6FE}"/>
              </a:ext>
            </a:extLst>
          </p:cNvPr>
          <p:cNvSpPr>
            <a:spLocks noGrp="1"/>
          </p:cNvSpPr>
          <p:nvPr>
            <p:ph sz="half" idx="2"/>
          </p:nvPr>
        </p:nvSpPr>
        <p:spPr>
          <a:xfrm>
            <a:off x="6172200" y="694063"/>
            <a:ext cx="6019800" cy="5469873"/>
          </a:xfrm>
        </p:spPr>
        <p:txBody>
          <a:bodyPr>
            <a:normAutofit fontScale="92500" lnSpcReduction="10000"/>
          </a:bodyPr>
          <a:lstStyle/>
          <a:p>
            <a:pPr marL="0" indent="0">
              <a:buNone/>
            </a:pPr>
            <a:r>
              <a:rPr lang="en-GB" sz="1800" dirty="0"/>
              <a:t>Key terminology:</a:t>
            </a:r>
          </a:p>
          <a:p>
            <a:pPr marL="0" indent="0">
              <a:buNone/>
            </a:pPr>
            <a:r>
              <a:rPr lang="en-GB" sz="1800" dirty="0"/>
              <a:t>Schema- a mental framework used to organise and understand information</a:t>
            </a:r>
          </a:p>
          <a:p>
            <a:pPr marL="0" indent="0">
              <a:buNone/>
            </a:pPr>
            <a:r>
              <a:rPr lang="en-GB" sz="1800" dirty="0"/>
              <a:t>Assimilation- the process of fitting new information into an existing schema. Example a child who knows what a dog is may call a sheep a dog because it looks similar </a:t>
            </a:r>
          </a:p>
          <a:p>
            <a:pPr marL="0" indent="0">
              <a:buNone/>
            </a:pPr>
            <a:r>
              <a:rPr lang="en-GB" sz="1800" dirty="0"/>
              <a:t>accommodation- the process of changing an existing schema when new information does not fit . Example the child learns that a sheep is different from a dog and creates a new schema </a:t>
            </a:r>
          </a:p>
          <a:p>
            <a:pPr marL="0" indent="0">
              <a:buNone/>
            </a:pPr>
            <a:r>
              <a:rPr lang="en-GB" sz="1800" dirty="0"/>
              <a:t>Egocentrism – the tendency for young children to see the world only from their own perspective and struggle to understand viewpoints of others. </a:t>
            </a:r>
          </a:p>
          <a:p>
            <a:pPr marL="0" indent="0">
              <a:buNone/>
            </a:pPr>
            <a:r>
              <a:rPr lang="en-GB" sz="1800" dirty="0"/>
              <a:t>Piaget believed that children are active learners who construct knowledge through exploration and interaction with their environment . He argued  that cognitive development occurs in stages and that each stage reflects a different way thinking according to Piaget , children learn best when they are allowed to discover , experiment and engage with their surroundings , gradually building more complex understanding as they mature.</a:t>
            </a:r>
          </a:p>
          <a:p>
            <a:pPr marL="0" indent="0">
              <a:buNone/>
            </a:pPr>
            <a:r>
              <a:rPr lang="en-GB" sz="1800" dirty="0"/>
              <a:t> </a:t>
            </a:r>
          </a:p>
          <a:p>
            <a:pPr marL="0" indent="0">
              <a:buNone/>
            </a:pPr>
            <a:endParaRPr lang="en-GB" sz="1800" dirty="0"/>
          </a:p>
        </p:txBody>
      </p:sp>
    </p:spTree>
    <p:extLst>
      <p:ext uri="{BB962C8B-B14F-4D97-AF65-F5344CB8AC3E}">
        <p14:creationId xmlns:p14="http://schemas.microsoft.com/office/powerpoint/2010/main" val="2742648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a:xfrm>
            <a:off x="838200" y="-187287"/>
            <a:ext cx="10515600" cy="870333"/>
          </a:xfrm>
        </p:spPr>
        <p:txBody>
          <a:bodyPr/>
          <a:lstStyle/>
          <a:p>
            <a:pPr algn="ctr"/>
            <a:r>
              <a:rPr lang="en-GB" b="1" dirty="0"/>
              <a:t>THEORY LINKED TO CASE STUDY</a:t>
            </a:r>
          </a:p>
        </p:txBody>
      </p:sp>
      <p:sp>
        <p:nvSpPr>
          <p:cNvPr id="5" name="TextBox 4">
            <a:extLst>
              <a:ext uri="{FF2B5EF4-FFF2-40B4-BE49-F238E27FC236}">
                <a16:creationId xmlns:a16="http://schemas.microsoft.com/office/drawing/2014/main" id="{21081FEA-15F8-B427-B6C7-6FE618B68088}"/>
              </a:ext>
            </a:extLst>
          </p:cNvPr>
          <p:cNvSpPr txBox="1"/>
          <p:nvPr/>
        </p:nvSpPr>
        <p:spPr>
          <a:xfrm>
            <a:off x="77118" y="440677"/>
            <a:ext cx="6444867" cy="4001095"/>
          </a:xfrm>
          <a:prstGeom prst="rect">
            <a:avLst/>
          </a:prstGeom>
          <a:noFill/>
        </p:spPr>
        <p:txBody>
          <a:bodyPr wrap="square">
            <a:spAutoFit/>
          </a:bodyPr>
          <a:lstStyle/>
          <a:p>
            <a:pPr>
              <a:buNone/>
            </a:pPr>
            <a:r>
              <a:rPr lang="en-GB" sz="2000" b="1" dirty="0"/>
              <a:t>How Piaget's theory explains the behaviour observed </a:t>
            </a:r>
          </a:p>
          <a:p>
            <a:pPr>
              <a:buNone/>
            </a:pPr>
            <a:r>
              <a:rPr lang="en-GB" b="1" dirty="0"/>
              <a:t>Why might a child become more clingy and struggle with independence ? According to Piaget Issac is in  2-7 years  preoperational stage , where children depend heavily on familiar people and routines to make sense of their world . Issac has experienced disrupted childcare arrangements and a recent move , meaning he has had to adapt to many experiences . Piaget would argue that Issac may be struggling to accommodate these changes into his existing schemas , causing him to seek comfort and security from his mother, this may explain why he appears clingy and finds it difficult to act independently </a:t>
            </a:r>
          </a:p>
          <a:p>
            <a:pPr>
              <a:buNone/>
            </a:pPr>
            <a:endParaRPr lang="en-GB" b="1" dirty="0"/>
          </a:p>
          <a:p>
            <a:pPr>
              <a:buNone/>
            </a:pPr>
            <a:endParaRPr lang="en-GB" b="1" dirty="0"/>
          </a:p>
        </p:txBody>
      </p:sp>
      <p:sp>
        <p:nvSpPr>
          <p:cNvPr id="7" name="TextBox 6">
            <a:extLst>
              <a:ext uri="{FF2B5EF4-FFF2-40B4-BE49-F238E27FC236}">
                <a16:creationId xmlns:a16="http://schemas.microsoft.com/office/drawing/2014/main" id="{CC2499A6-48C5-C012-7657-75ACDF95244A}"/>
              </a:ext>
            </a:extLst>
          </p:cNvPr>
          <p:cNvSpPr txBox="1"/>
          <p:nvPr/>
        </p:nvSpPr>
        <p:spPr>
          <a:xfrm>
            <a:off x="6521985" y="440678"/>
            <a:ext cx="5592897" cy="6247864"/>
          </a:xfrm>
          <a:prstGeom prst="rect">
            <a:avLst/>
          </a:prstGeom>
          <a:noFill/>
        </p:spPr>
        <p:txBody>
          <a:bodyPr wrap="square">
            <a:spAutoFit/>
          </a:bodyPr>
          <a:lstStyle/>
          <a:p>
            <a:pPr>
              <a:buNone/>
            </a:pPr>
            <a:r>
              <a:rPr lang="en-GB" sz="2000" dirty="0"/>
              <a:t>Why does Issac struggle socially ? Piaget's concepts of egocentrism suggests that children in the preoperational stage often find it difficult to understand other peoples perspectives . Issacs difficulties joining in with peers may be partly explained by this stage of cognitive development according to Piaget Issac may still be learning how to understand the thoughts , feelings and viewpoints of others, making social interactions and cooperative play more challenging </a:t>
            </a:r>
          </a:p>
          <a:p>
            <a:pPr>
              <a:buNone/>
            </a:pPr>
            <a:endParaRPr lang="en-GB" sz="2000" dirty="0"/>
          </a:p>
          <a:p>
            <a:pPr>
              <a:buNone/>
            </a:pPr>
            <a:r>
              <a:rPr lang="en-GB" sz="2000" dirty="0"/>
              <a:t>Why might Issacs language development be delayed  Piaget believed that language develops alongside cognitive development . Issac disrupted experiences and difficulties engaging with other may have reduced opportunities to explore , communicate and build new schemas . According to Piaget children learn by actively interacting with their environment through assimilation and accommodation .</a:t>
            </a:r>
          </a:p>
        </p:txBody>
      </p:sp>
      <p:sp>
        <p:nvSpPr>
          <p:cNvPr id="9" name="TextBox 8">
            <a:extLst>
              <a:ext uri="{FF2B5EF4-FFF2-40B4-BE49-F238E27FC236}">
                <a16:creationId xmlns:a16="http://schemas.microsoft.com/office/drawing/2014/main" id="{1808FA3F-7C94-81DB-942A-7BD4EA7F2518}"/>
              </a:ext>
            </a:extLst>
          </p:cNvPr>
          <p:cNvSpPr txBox="1"/>
          <p:nvPr/>
        </p:nvSpPr>
        <p:spPr>
          <a:xfrm>
            <a:off x="77118" y="3851911"/>
            <a:ext cx="6444867" cy="286232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buNone/>
            </a:pPr>
            <a:r>
              <a:rPr lang="en-GB" dirty="0"/>
              <a:t>why does Issac become upset when separated from his mother ?</a:t>
            </a:r>
          </a:p>
          <a:p>
            <a:pPr>
              <a:buNone/>
            </a:pPr>
            <a:r>
              <a:rPr lang="en-GB" dirty="0"/>
              <a:t>Piaget believed that children in preoperational stage have limited logical reasoning and focus on their immediate experiences. Issac may find it difficult to fully understand and predict separations from his mother, particularly after experiencing changes and instability in his early years according to Piaget Issac may not yet have developed schemas that help him understand that separation is temporary which could explain why he becomes distressed when his mother leaves</a:t>
            </a:r>
          </a:p>
        </p:txBody>
      </p:sp>
    </p:spTree>
    <p:extLst>
      <p:ext uri="{BB962C8B-B14F-4D97-AF65-F5344CB8AC3E}">
        <p14:creationId xmlns:p14="http://schemas.microsoft.com/office/powerpoint/2010/main" val="7517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a:xfrm>
            <a:off x="312420" y="-531104"/>
            <a:ext cx="10515600" cy="1676998"/>
          </a:xfrm>
        </p:spPr>
        <p:txBody>
          <a:bodyPr/>
          <a:lstStyle/>
          <a:p>
            <a:r>
              <a:rPr lang="en-GB" b="1" dirty="0"/>
              <a:t>STRATEGIES TO HELP…</a:t>
            </a:r>
          </a:p>
        </p:txBody>
      </p:sp>
      <p:sp>
        <p:nvSpPr>
          <p:cNvPr id="5" name="TextBox 4">
            <a:extLst>
              <a:ext uri="{FF2B5EF4-FFF2-40B4-BE49-F238E27FC236}">
                <a16:creationId xmlns:a16="http://schemas.microsoft.com/office/drawing/2014/main" id="{749E06E9-29DB-DECB-1B84-C34DD6A1FA62}"/>
              </a:ext>
            </a:extLst>
          </p:cNvPr>
          <p:cNvSpPr txBox="1"/>
          <p:nvPr/>
        </p:nvSpPr>
        <p:spPr>
          <a:xfrm>
            <a:off x="171451" y="820287"/>
            <a:ext cx="5292089" cy="707886"/>
          </a:xfrm>
          <a:prstGeom prst="rect">
            <a:avLst/>
          </a:prstGeom>
          <a:noFill/>
        </p:spPr>
        <p:txBody>
          <a:bodyPr wrap="square">
            <a:spAutoFit/>
          </a:bodyPr>
          <a:lstStyle/>
          <a:p>
            <a:pPr>
              <a:buNone/>
            </a:pPr>
            <a:r>
              <a:rPr lang="en-GB" sz="2000" dirty="0"/>
              <a:t>Strategies to support Isaac using Piaget's cognitive development theory </a:t>
            </a:r>
          </a:p>
        </p:txBody>
      </p:sp>
      <p:sp>
        <p:nvSpPr>
          <p:cNvPr id="7" name="TextBox 6">
            <a:extLst>
              <a:ext uri="{FF2B5EF4-FFF2-40B4-BE49-F238E27FC236}">
                <a16:creationId xmlns:a16="http://schemas.microsoft.com/office/drawing/2014/main" id="{5145B12E-E05B-5736-17FE-915FD7CB69D9}"/>
              </a:ext>
            </a:extLst>
          </p:cNvPr>
          <p:cNvSpPr txBox="1"/>
          <p:nvPr/>
        </p:nvSpPr>
        <p:spPr>
          <a:xfrm>
            <a:off x="171451" y="1528173"/>
            <a:ext cx="4069079" cy="5078313"/>
          </a:xfrm>
          <a:prstGeom prst="rect">
            <a:avLst/>
          </a:prstGeom>
          <a:noFill/>
        </p:spPr>
        <p:txBody>
          <a:bodyPr wrap="square">
            <a:spAutoFit/>
          </a:bodyPr>
          <a:lstStyle/>
          <a:p>
            <a:pPr>
              <a:buNone/>
            </a:pPr>
            <a:r>
              <a:rPr lang="en-GB" b="1" dirty="0"/>
              <a:t>1- provide play based learning opportunities </a:t>
            </a:r>
          </a:p>
          <a:p>
            <a:pPr>
              <a:buNone/>
            </a:pPr>
            <a:r>
              <a:rPr lang="en-GB" b="1" dirty="0"/>
              <a:t>Piaget believed that children learn best through active exploration , staff should provide opportunities for role play constructions activities , puzzles, sensory play and imaginative play</a:t>
            </a:r>
          </a:p>
          <a:p>
            <a:pPr>
              <a:buNone/>
            </a:pPr>
            <a:endParaRPr lang="en-GB" b="1" dirty="0"/>
          </a:p>
          <a:p>
            <a:pPr>
              <a:buNone/>
            </a:pPr>
            <a:r>
              <a:rPr lang="en-GB" b="1" dirty="0"/>
              <a:t>2- use language rich interactions</a:t>
            </a:r>
          </a:p>
          <a:p>
            <a:pPr>
              <a:buNone/>
            </a:pPr>
            <a:r>
              <a:rPr lang="en-GB" b="1" dirty="0"/>
              <a:t>Piaget argued language development are closely connected. Staff should engage Issac in regular conversations , storytelling, singing, shared reading and questioning activities this would help Issac develop concepts and vocabulary while encouraging him to express his thoughts and ideas</a:t>
            </a:r>
            <a:endParaRPr lang="en-GB" dirty="0"/>
          </a:p>
        </p:txBody>
      </p:sp>
      <p:sp>
        <p:nvSpPr>
          <p:cNvPr id="9" name="TextBox 8">
            <a:extLst>
              <a:ext uri="{FF2B5EF4-FFF2-40B4-BE49-F238E27FC236}">
                <a16:creationId xmlns:a16="http://schemas.microsoft.com/office/drawing/2014/main" id="{A7902E32-687E-8C11-4078-D3EED4E05D0A}"/>
              </a:ext>
            </a:extLst>
          </p:cNvPr>
          <p:cNvSpPr txBox="1"/>
          <p:nvPr/>
        </p:nvSpPr>
        <p:spPr>
          <a:xfrm>
            <a:off x="8111612" y="820287"/>
            <a:ext cx="4080387" cy="3970318"/>
          </a:xfrm>
          <a:prstGeom prst="rect">
            <a:avLst/>
          </a:prstGeom>
          <a:noFill/>
        </p:spPr>
        <p:txBody>
          <a:bodyPr wrap="square">
            <a:spAutoFit/>
          </a:bodyPr>
          <a:lstStyle/>
          <a:p>
            <a:pPr>
              <a:buNone/>
            </a:pPr>
            <a:r>
              <a:rPr lang="en-GB" b="1" dirty="0"/>
              <a:t>6-Partnership with parents </a:t>
            </a:r>
          </a:p>
          <a:p>
            <a:pPr>
              <a:buNone/>
            </a:pPr>
            <a:r>
              <a:rPr lang="en-GB" b="1" dirty="0"/>
              <a:t>Regular communication between staff and Issacs mother can ensure consistent support at home and In the setting  </a:t>
            </a:r>
          </a:p>
          <a:p>
            <a:pPr>
              <a:buNone/>
            </a:pPr>
            <a:endParaRPr lang="en-GB" b="1" dirty="0"/>
          </a:p>
          <a:p>
            <a:pPr>
              <a:buNone/>
            </a:pPr>
            <a:r>
              <a:rPr lang="en-GB" b="1" dirty="0"/>
              <a:t>7-Multi- agency working </a:t>
            </a:r>
          </a:p>
          <a:p>
            <a:pPr>
              <a:buNone/>
            </a:pPr>
            <a:r>
              <a:rPr lang="en-GB" b="1" dirty="0"/>
              <a:t>Working with professionals such as speech and language therapist can provide additional support for Issacs communication and social development </a:t>
            </a:r>
          </a:p>
          <a:p>
            <a:pPr>
              <a:buNone/>
            </a:pPr>
            <a:endParaRPr lang="en-GB" b="1" dirty="0"/>
          </a:p>
          <a:p>
            <a:endParaRPr lang="en-GB" dirty="0"/>
          </a:p>
        </p:txBody>
      </p:sp>
      <p:sp>
        <p:nvSpPr>
          <p:cNvPr id="11" name="TextBox 10">
            <a:extLst>
              <a:ext uri="{FF2B5EF4-FFF2-40B4-BE49-F238E27FC236}">
                <a16:creationId xmlns:a16="http://schemas.microsoft.com/office/drawing/2014/main" id="{06286A44-37FE-91BC-7C0F-47EA01EC0F2D}"/>
              </a:ext>
            </a:extLst>
          </p:cNvPr>
          <p:cNvSpPr txBox="1"/>
          <p:nvPr/>
        </p:nvSpPr>
        <p:spPr>
          <a:xfrm>
            <a:off x="4240530" y="1145895"/>
            <a:ext cx="3618680" cy="618630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buNone/>
            </a:pPr>
            <a:r>
              <a:rPr lang="en-GB" b="1" dirty="0"/>
              <a:t>3-Consistent routines </a:t>
            </a:r>
          </a:p>
          <a:p>
            <a:pPr>
              <a:buNone/>
            </a:pPr>
            <a:r>
              <a:rPr lang="en-GB" b="1" dirty="0"/>
              <a:t>Providing predictable routines and visual timetable can help Issac understand what to expect throughout the day and reduce anxiety around changes</a:t>
            </a:r>
          </a:p>
          <a:p>
            <a:pPr>
              <a:buNone/>
            </a:pPr>
            <a:endParaRPr lang="en-GB" b="1" dirty="0"/>
          </a:p>
          <a:p>
            <a:pPr>
              <a:buNone/>
            </a:pPr>
            <a:r>
              <a:rPr lang="en-GB" b="1" dirty="0"/>
              <a:t>4-Small group activities</a:t>
            </a:r>
          </a:p>
          <a:p>
            <a:pPr>
              <a:buNone/>
            </a:pPr>
            <a:r>
              <a:rPr lang="en-GB" b="1" dirty="0"/>
              <a:t>Staff could introduce Issac to social activities gradually by starting with one to one or small group play before moving into larger groups</a:t>
            </a:r>
          </a:p>
          <a:p>
            <a:pPr>
              <a:buNone/>
            </a:pPr>
            <a:endParaRPr lang="en-GB" b="1" dirty="0"/>
          </a:p>
          <a:p>
            <a:pPr>
              <a:buNone/>
            </a:pPr>
            <a:r>
              <a:rPr lang="en-GB" b="1" dirty="0"/>
              <a:t>5-Support during transitions </a:t>
            </a:r>
          </a:p>
          <a:p>
            <a:pPr>
              <a:buNone/>
            </a:pPr>
            <a:r>
              <a:rPr lang="en-GB" b="1" dirty="0"/>
              <a:t>Staff can prepare Issac for changes by giving clear explanations , visual reminder and advance warnings before transitions </a:t>
            </a:r>
          </a:p>
          <a:p>
            <a:pPr>
              <a:buNone/>
            </a:pPr>
            <a:endParaRPr lang="en-GB" b="1" dirty="0"/>
          </a:p>
          <a:p>
            <a:pPr>
              <a:buNone/>
            </a:pPr>
            <a:endParaRPr lang="en-GB" b="1" dirty="0"/>
          </a:p>
        </p:txBody>
      </p:sp>
    </p:spTree>
    <p:extLst>
      <p:ext uri="{BB962C8B-B14F-4D97-AF65-F5344CB8AC3E}">
        <p14:creationId xmlns:p14="http://schemas.microsoft.com/office/powerpoint/2010/main" val="3128499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p:txBody>
          <a:bodyPr/>
          <a:lstStyle/>
          <a:p>
            <a:pPr algn="ctr"/>
            <a:r>
              <a:rPr lang="en-GB" b="1" dirty="0"/>
              <a:t>FACTORS AFFECTING DEVELOPMENT: Environmental and Biological Factors</a:t>
            </a:r>
          </a:p>
        </p:txBody>
      </p:sp>
      <p:sp>
        <p:nvSpPr>
          <p:cNvPr id="5" name="TextBox 4">
            <a:extLst>
              <a:ext uri="{FF2B5EF4-FFF2-40B4-BE49-F238E27FC236}">
                <a16:creationId xmlns:a16="http://schemas.microsoft.com/office/drawing/2014/main" id="{7BEB5DEA-C024-7E8C-0396-432AE029F986}"/>
              </a:ext>
            </a:extLst>
          </p:cNvPr>
          <p:cNvSpPr txBox="1"/>
          <p:nvPr/>
        </p:nvSpPr>
        <p:spPr>
          <a:xfrm>
            <a:off x="208345" y="1690688"/>
            <a:ext cx="5729468" cy="3785652"/>
          </a:xfrm>
          <a:prstGeom prst="rect">
            <a:avLst/>
          </a:prstGeom>
          <a:noFill/>
        </p:spPr>
        <p:txBody>
          <a:bodyPr wrap="square">
            <a:spAutoFit/>
          </a:bodyPr>
          <a:lstStyle/>
          <a:p>
            <a:pPr>
              <a:buNone/>
            </a:pPr>
            <a:r>
              <a:rPr lang="en-GB" sz="2000" dirty="0"/>
              <a:t>Factors affecting development :biological nature</a:t>
            </a:r>
          </a:p>
          <a:p>
            <a:pPr>
              <a:buNone/>
            </a:pPr>
            <a:r>
              <a:rPr lang="en-GB" sz="2000" dirty="0"/>
              <a:t>Biological factors can influence a Childs development from birth. These include genetics , brain development and temperament. Some children may naturally develop certain skills at different rates due to inherited characteristics or induvial difference in home their brain develops temperament can also affect how child responds to new situations  , social interactions and challenges. However , biological factors alone do not determine development as children experiences also play an important role</a:t>
            </a:r>
          </a:p>
        </p:txBody>
      </p:sp>
      <p:sp>
        <p:nvSpPr>
          <p:cNvPr id="9" name="TextBox 8">
            <a:extLst>
              <a:ext uri="{FF2B5EF4-FFF2-40B4-BE49-F238E27FC236}">
                <a16:creationId xmlns:a16="http://schemas.microsoft.com/office/drawing/2014/main" id="{CDC8AAE1-E55A-7E19-01BB-87736BE6E664}"/>
              </a:ext>
            </a:extLst>
          </p:cNvPr>
          <p:cNvSpPr txBox="1"/>
          <p:nvPr/>
        </p:nvSpPr>
        <p:spPr>
          <a:xfrm>
            <a:off x="6253318" y="1608881"/>
            <a:ext cx="5729468" cy="3477875"/>
          </a:xfrm>
          <a:prstGeom prst="rect">
            <a:avLst/>
          </a:prstGeom>
          <a:noFill/>
        </p:spPr>
        <p:txBody>
          <a:bodyPr wrap="square">
            <a:spAutoFit/>
          </a:bodyPr>
          <a:lstStyle/>
          <a:p>
            <a:pPr>
              <a:buNone/>
            </a:pPr>
            <a:r>
              <a:rPr lang="en-GB" sz="2000" b="1" dirty="0"/>
              <a:t>Factors affecting development environmental nurture: environmental factors refer to the experiences and surrounding that influence a child development . These can include parenting , parental mental health , moving home, disruptions in childcare and opportunities for social interactions can support children's cognitive , social and emotional development , while frequents changes or limited opportunities for interactions may create challenges . </a:t>
            </a:r>
          </a:p>
        </p:txBody>
      </p:sp>
      <p:sp>
        <p:nvSpPr>
          <p:cNvPr id="11" name="TextBox 10">
            <a:extLst>
              <a:ext uri="{FF2B5EF4-FFF2-40B4-BE49-F238E27FC236}">
                <a16:creationId xmlns:a16="http://schemas.microsoft.com/office/drawing/2014/main" id="{36853F17-4BDA-84DB-C91B-BFD3FC784CF9}"/>
              </a:ext>
            </a:extLst>
          </p:cNvPr>
          <p:cNvSpPr txBox="1"/>
          <p:nvPr/>
        </p:nvSpPr>
        <p:spPr>
          <a:xfrm>
            <a:off x="1331089" y="5476340"/>
            <a:ext cx="10515599" cy="92333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buNone/>
            </a:pPr>
            <a:r>
              <a:rPr lang="en-GB" b="1" dirty="0"/>
              <a:t>Nature and nurture working together development is influenced by  both biological and environmental factors rather than one alone a child's natural characteristics may affect how they respond to experiences , while their environment can either support or hinder their development </a:t>
            </a:r>
          </a:p>
        </p:txBody>
      </p:sp>
    </p:spTree>
    <p:extLst>
      <p:ext uri="{BB962C8B-B14F-4D97-AF65-F5344CB8AC3E}">
        <p14:creationId xmlns:p14="http://schemas.microsoft.com/office/powerpoint/2010/main" val="4176907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p:txBody>
          <a:bodyPr/>
          <a:lstStyle/>
          <a:p>
            <a:pPr algn="ctr"/>
            <a:r>
              <a:rPr lang="en-GB" b="1" dirty="0"/>
              <a:t>STRENGTHS OF THEORY</a:t>
            </a:r>
          </a:p>
        </p:txBody>
      </p:sp>
      <p:sp>
        <p:nvSpPr>
          <p:cNvPr id="5" name="TextBox 4">
            <a:extLst>
              <a:ext uri="{FF2B5EF4-FFF2-40B4-BE49-F238E27FC236}">
                <a16:creationId xmlns:a16="http://schemas.microsoft.com/office/drawing/2014/main" id="{0C134238-3583-36A1-D001-957A508E06BF}"/>
              </a:ext>
            </a:extLst>
          </p:cNvPr>
          <p:cNvSpPr txBox="1"/>
          <p:nvPr/>
        </p:nvSpPr>
        <p:spPr>
          <a:xfrm>
            <a:off x="385916" y="1509212"/>
            <a:ext cx="6096000" cy="4801314"/>
          </a:xfrm>
          <a:prstGeom prst="rect">
            <a:avLst/>
          </a:prstGeom>
          <a:noFill/>
        </p:spPr>
        <p:txBody>
          <a:bodyPr wrap="square">
            <a:spAutoFit/>
          </a:bodyPr>
          <a:lstStyle/>
          <a:p>
            <a:pPr>
              <a:buNone/>
            </a:pPr>
            <a:r>
              <a:rPr lang="en-GB" dirty="0"/>
              <a:t>Strengths of Piaget cognitive developments theory explains children thinking Piaget's theory was one of the first to show that children think differently from adults. This changed how professional understand children's learning and development and is still influential today</a:t>
            </a:r>
          </a:p>
          <a:p>
            <a:pPr>
              <a:buNone/>
            </a:pPr>
            <a:endParaRPr lang="en-GB" dirty="0"/>
          </a:p>
          <a:p>
            <a:pPr>
              <a:buNone/>
            </a:pPr>
            <a:r>
              <a:rPr lang="en-GB" dirty="0"/>
              <a:t>Useful for understanding Issacs development the theory helps explain Issacs difficulties with social interaction, language development and adapting to change by linking them to his stage of cognitive development and his ability to make sense of experiences through schemas</a:t>
            </a:r>
          </a:p>
          <a:p>
            <a:pPr>
              <a:buNone/>
            </a:pPr>
            <a:endParaRPr lang="en-GB" dirty="0"/>
          </a:p>
          <a:p>
            <a:pPr>
              <a:buNone/>
            </a:pPr>
            <a:r>
              <a:rPr lang="en-GB" dirty="0"/>
              <a:t>Piaget's theory has influenced the early years foundation stage (EYFS) and support the use of play based learning . Practitioners use his ideas to create activities that match children's developments stages </a:t>
            </a:r>
          </a:p>
          <a:p>
            <a:pPr>
              <a:buNone/>
            </a:pPr>
            <a:endParaRPr lang="en-GB" dirty="0"/>
          </a:p>
        </p:txBody>
      </p:sp>
      <p:sp>
        <p:nvSpPr>
          <p:cNvPr id="7" name="TextBox 6">
            <a:extLst>
              <a:ext uri="{FF2B5EF4-FFF2-40B4-BE49-F238E27FC236}">
                <a16:creationId xmlns:a16="http://schemas.microsoft.com/office/drawing/2014/main" id="{9A6E687E-0425-DC22-C518-2DE3916A4F05}"/>
              </a:ext>
            </a:extLst>
          </p:cNvPr>
          <p:cNvSpPr txBox="1"/>
          <p:nvPr/>
        </p:nvSpPr>
        <p:spPr>
          <a:xfrm>
            <a:off x="6715432" y="1509212"/>
            <a:ext cx="5090652" cy="3970318"/>
          </a:xfrm>
          <a:prstGeom prst="rect">
            <a:avLst/>
          </a:prstGeom>
          <a:noFill/>
        </p:spPr>
        <p:txBody>
          <a:bodyPr wrap="square">
            <a:spAutoFit/>
          </a:bodyPr>
          <a:lstStyle/>
          <a:p>
            <a:pPr>
              <a:buNone/>
            </a:pPr>
            <a:r>
              <a:rPr lang="en-GB" dirty="0"/>
              <a:t>Helps professional plan interventions the theory provides [radical guidance for supporting children through activities that encourage exploration , problem solving , commination and learning through experience . This makes it useful when planning support strategies for children such as Issac</a:t>
            </a:r>
          </a:p>
          <a:p>
            <a:pPr>
              <a:buNone/>
            </a:pPr>
            <a:endParaRPr lang="en-GB" dirty="0"/>
          </a:p>
          <a:p>
            <a:pPr>
              <a:buNone/>
            </a:pPr>
            <a:r>
              <a:rPr lang="en-GB" dirty="0"/>
              <a:t>Overall evaluation</a:t>
            </a:r>
          </a:p>
          <a:p>
            <a:pPr>
              <a:buNone/>
            </a:pPr>
            <a:r>
              <a:rPr lang="en-GB" dirty="0"/>
              <a:t>A major strength of Piaget's theory is that it provides a clear framework for understanding how children thinking develops and offers practical ways for professional to support learning and development </a:t>
            </a:r>
          </a:p>
        </p:txBody>
      </p:sp>
    </p:spTree>
    <p:extLst>
      <p:ext uri="{BB962C8B-B14F-4D97-AF65-F5344CB8AC3E}">
        <p14:creationId xmlns:p14="http://schemas.microsoft.com/office/powerpoint/2010/main" val="1485943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p:txBody>
          <a:bodyPr/>
          <a:lstStyle/>
          <a:p>
            <a:pPr algn="ctr"/>
            <a:r>
              <a:rPr lang="en-GB" b="1" dirty="0"/>
              <a:t>LIMITATIONS OF THEORY</a:t>
            </a:r>
          </a:p>
        </p:txBody>
      </p:sp>
      <p:sp>
        <p:nvSpPr>
          <p:cNvPr id="5" name="TextBox 4">
            <a:extLst>
              <a:ext uri="{FF2B5EF4-FFF2-40B4-BE49-F238E27FC236}">
                <a16:creationId xmlns:a16="http://schemas.microsoft.com/office/drawing/2014/main" id="{0D1BB83A-FF61-D8C0-F1AB-FE368D4E6D95}"/>
              </a:ext>
            </a:extLst>
          </p:cNvPr>
          <p:cNvSpPr txBox="1"/>
          <p:nvPr/>
        </p:nvSpPr>
        <p:spPr>
          <a:xfrm>
            <a:off x="111211" y="1223319"/>
            <a:ext cx="5548184" cy="5632311"/>
          </a:xfrm>
          <a:prstGeom prst="rect">
            <a:avLst/>
          </a:prstGeom>
          <a:noFill/>
        </p:spPr>
        <p:txBody>
          <a:bodyPr wrap="square">
            <a:spAutoFit/>
          </a:bodyPr>
          <a:lstStyle/>
          <a:p>
            <a:pPr>
              <a:buNone/>
            </a:pPr>
            <a:r>
              <a:rPr lang="en-GB" dirty="0"/>
              <a:t>Limitations of Piaget's cognitive development theory  </a:t>
            </a:r>
          </a:p>
          <a:p>
            <a:pPr>
              <a:buNone/>
            </a:pPr>
            <a:r>
              <a:rPr lang="en-GB" dirty="0"/>
              <a:t>Underestimates children abilities' some research suggests that children can develop certain skills earlier than Piaget proposed , so his stages may not always be accurate .</a:t>
            </a:r>
          </a:p>
          <a:p>
            <a:pPr>
              <a:buNone/>
            </a:pPr>
            <a:endParaRPr lang="en-GB" dirty="0"/>
          </a:p>
          <a:p>
            <a:pPr>
              <a:buNone/>
            </a:pPr>
            <a:r>
              <a:rPr lang="en-GB" dirty="0"/>
              <a:t>Limited focus on social factors </a:t>
            </a:r>
          </a:p>
          <a:p>
            <a:pPr>
              <a:buNone/>
            </a:pPr>
            <a:r>
              <a:rPr lang="en-GB" dirty="0"/>
              <a:t>Piaget focused on individuals  learning and exploration but gave less attention to the role of family , culture and social interactions in development </a:t>
            </a:r>
          </a:p>
          <a:p>
            <a:pPr>
              <a:buNone/>
            </a:pPr>
            <a:endParaRPr lang="en-GB" dirty="0"/>
          </a:p>
          <a:p>
            <a:pPr>
              <a:buNone/>
            </a:pPr>
            <a:r>
              <a:rPr lang="en-GB" dirty="0"/>
              <a:t>Ignores individuals  differences </a:t>
            </a:r>
          </a:p>
          <a:p>
            <a:pPr>
              <a:buNone/>
            </a:pPr>
            <a:r>
              <a:rPr lang="en-GB" dirty="0"/>
              <a:t>Not all children develop at the same rate Piaget's stage theory does not fully explain why children can show different abilities at the same age </a:t>
            </a:r>
          </a:p>
          <a:p>
            <a:pPr>
              <a:buNone/>
            </a:pPr>
            <a:endParaRPr lang="en-GB" dirty="0"/>
          </a:p>
          <a:p>
            <a:pPr>
              <a:buNone/>
            </a:pPr>
            <a:r>
              <a:rPr lang="en-GB" dirty="0"/>
              <a:t>Limited consideration of biology </a:t>
            </a:r>
          </a:p>
          <a:p>
            <a:pPr>
              <a:buNone/>
            </a:pPr>
            <a:r>
              <a:rPr lang="en-GB" dirty="0"/>
              <a:t>The theory focuses mainly on cognitive development and pays less attention to genetics , temperament and brain development </a:t>
            </a:r>
          </a:p>
        </p:txBody>
      </p:sp>
      <p:sp>
        <p:nvSpPr>
          <p:cNvPr id="7" name="TextBox 6">
            <a:extLst>
              <a:ext uri="{FF2B5EF4-FFF2-40B4-BE49-F238E27FC236}">
                <a16:creationId xmlns:a16="http://schemas.microsoft.com/office/drawing/2014/main" id="{277A7502-7D62-430F-1E99-E057F0CC07F4}"/>
              </a:ext>
            </a:extLst>
          </p:cNvPr>
          <p:cNvSpPr txBox="1"/>
          <p:nvPr/>
        </p:nvSpPr>
        <p:spPr>
          <a:xfrm>
            <a:off x="5840361" y="1690688"/>
            <a:ext cx="5152103" cy="3139321"/>
          </a:xfrm>
          <a:prstGeom prst="rect">
            <a:avLst/>
          </a:prstGeom>
          <a:noFill/>
        </p:spPr>
        <p:txBody>
          <a:bodyPr wrap="square">
            <a:spAutoFit/>
          </a:bodyPr>
          <a:lstStyle/>
          <a:p>
            <a:pPr>
              <a:buNone/>
            </a:pPr>
            <a:r>
              <a:rPr lang="en-GB" dirty="0"/>
              <a:t>Alternative explanation </a:t>
            </a:r>
          </a:p>
          <a:p>
            <a:pPr>
              <a:buNone/>
            </a:pPr>
            <a:r>
              <a:rPr lang="en-GB" dirty="0"/>
              <a:t>Vygotsky sociocultural theory might explain Issacs development differently by focusing more on the influence of social relationships and support from adults </a:t>
            </a:r>
          </a:p>
          <a:p>
            <a:pPr>
              <a:buNone/>
            </a:pPr>
            <a:endParaRPr lang="en-GB" dirty="0"/>
          </a:p>
          <a:p>
            <a:pPr>
              <a:buNone/>
            </a:pPr>
            <a:r>
              <a:rPr lang="en-GB" dirty="0"/>
              <a:t>Overall evaluation </a:t>
            </a:r>
          </a:p>
          <a:p>
            <a:pPr>
              <a:buNone/>
            </a:pPr>
            <a:r>
              <a:rPr lang="en-GB" dirty="0"/>
              <a:t>Although Piaget's theory is useful for understanding cognitive development , it does not fully explain the social , cultural and biological factors that influence a child's developments .</a:t>
            </a:r>
          </a:p>
        </p:txBody>
      </p:sp>
    </p:spTree>
    <p:extLst>
      <p:ext uri="{BB962C8B-B14F-4D97-AF65-F5344CB8AC3E}">
        <p14:creationId xmlns:p14="http://schemas.microsoft.com/office/powerpoint/2010/main" val="3055936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p:txBody>
          <a:bodyPr/>
          <a:lstStyle/>
          <a:p>
            <a:r>
              <a:rPr lang="en-GB" dirty="0"/>
              <a:t>CONCLUSION</a:t>
            </a:r>
          </a:p>
        </p:txBody>
      </p:sp>
      <p:sp>
        <p:nvSpPr>
          <p:cNvPr id="5" name="TextBox 4">
            <a:extLst>
              <a:ext uri="{FF2B5EF4-FFF2-40B4-BE49-F238E27FC236}">
                <a16:creationId xmlns:a16="http://schemas.microsoft.com/office/drawing/2014/main" id="{F266FF70-AC46-9FFB-C3DF-5943440E24B6}"/>
              </a:ext>
            </a:extLst>
          </p:cNvPr>
          <p:cNvSpPr txBox="1"/>
          <p:nvPr/>
        </p:nvSpPr>
        <p:spPr>
          <a:xfrm>
            <a:off x="605480" y="1556951"/>
            <a:ext cx="11281719" cy="3416320"/>
          </a:xfrm>
          <a:prstGeom prst="rect">
            <a:avLst/>
          </a:prstGeom>
          <a:noFill/>
        </p:spPr>
        <p:txBody>
          <a:bodyPr wrap="square">
            <a:spAutoFit/>
          </a:bodyPr>
          <a:lstStyle/>
          <a:p>
            <a:pPr>
              <a:buNone/>
            </a:pPr>
            <a:r>
              <a:rPr lang="en-GB" dirty="0"/>
              <a:t>In conclusion , Piaget cognitive development theory provides a useful framework for understanding Isaacs development and behaviour . The theory helps  explain his difficulties with separation , social interaction , language development and participation in group activities through concepts such as schemas , assimilation , accommodation and preoperational stage . It also highlights the importance of play , exploration and supportive learning experiences in promoting development </a:t>
            </a:r>
          </a:p>
          <a:p>
            <a:pPr>
              <a:buNone/>
            </a:pPr>
            <a:endParaRPr lang="en-GB" dirty="0"/>
          </a:p>
          <a:p>
            <a:pPr>
              <a:buNone/>
            </a:pPr>
            <a:r>
              <a:rPr lang="en-GB" dirty="0"/>
              <a:t>This case study has shown that both biological and environmental factors can influence a child's development , and that effective support should be tailored to the child's individuals needs . Moving forward , Isaac would benefit from consistent routines , play based learning opportunities, support for language development and continued partnership between professionals and his family </a:t>
            </a:r>
          </a:p>
          <a:p>
            <a:pPr>
              <a:buNone/>
            </a:pPr>
            <a:endParaRPr lang="en-GB" dirty="0"/>
          </a:p>
          <a:p>
            <a:pPr>
              <a:buNone/>
            </a:pPr>
            <a:endParaRPr lang="en-GB" dirty="0"/>
          </a:p>
        </p:txBody>
      </p:sp>
    </p:spTree>
    <p:extLst>
      <p:ext uri="{BB962C8B-B14F-4D97-AF65-F5344CB8AC3E}">
        <p14:creationId xmlns:p14="http://schemas.microsoft.com/office/powerpoint/2010/main" val="635308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normAutofit fontScale="62500" lnSpcReduction="20000"/>
          </a:bodyPr>
          <a:lstStyle/>
          <a:p>
            <a:pPr marL="0" indent="0">
              <a:buNone/>
            </a:pPr>
            <a:r>
              <a:rPr lang="en-GB" dirty="0"/>
              <a:t>Berk, L.E. (2023) Development through the lifespan. 8th </a:t>
            </a:r>
            <a:r>
              <a:rPr lang="en-GB" dirty="0" err="1"/>
              <a:t>edn</a:t>
            </a:r>
            <a:r>
              <a:rPr lang="en-GB" dirty="0"/>
              <a:t>. Harlow: Pearson.</a:t>
            </a:r>
          </a:p>
          <a:p>
            <a:pPr marL="0" indent="0">
              <a:buNone/>
            </a:pPr>
            <a:endParaRPr lang="en-GB" dirty="0"/>
          </a:p>
          <a:p>
            <a:pPr marL="0" indent="0">
              <a:buNone/>
            </a:pPr>
            <a:r>
              <a:rPr lang="en-GB" dirty="0"/>
              <a:t>Bruce, T. and Meggitt, C. (2023) Child care and education. 7th </a:t>
            </a:r>
            <a:r>
              <a:rPr lang="en-GB" dirty="0" err="1"/>
              <a:t>edn</a:t>
            </a:r>
            <a:r>
              <a:rPr lang="en-GB" dirty="0"/>
              <a:t>. London: Hodder Education.</a:t>
            </a:r>
          </a:p>
          <a:p>
            <a:pPr marL="0" indent="0">
              <a:buNone/>
            </a:pPr>
            <a:endParaRPr lang="en-GB" dirty="0"/>
          </a:p>
          <a:p>
            <a:pPr marL="0" indent="0">
              <a:buNone/>
            </a:pPr>
            <a:r>
              <a:rPr lang="en-GB" dirty="0"/>
              <a:t>Piaget, J. (1952) The origins of intelligence in children. New York: International Universities Press.</a:t>
            </a:r>
          </a:p>
          <a:p>
            <a:pPr marL="0" indent="0">
              <a:buNone/>
            </a:pPr>
            <a:endParaRPr lang="en-GB" dirty="0"/>
          </a:p>
          <a:p>
            <a:pPr marL="0" indent="0">
              <a:buNone/>
            </a:pPr>
            <a:r>
              <a:rPr lang="en-GB" dirty="0"/>
              <a:t>Piaget, J. (1954) The construction of reality in the child. New York: Basic Books.</a:t>
            </a:r>
          </a:p>
          <a:p>
            <a:pPr marL="0" indent="0">
              <a:buNone/>
            </a:pPr>
            <a:endParaRPr lang="en-GB" dirty="0"/>
          </a:p>
          <a:p>
            <a:pPr marL="0" indent="0">
              <a:buNone/>
            </a:pPr>
            <a:r>
              <a:rPr lang="en-GB" dirty="0"/>
              <a:t>Piaget, J. (1977) The development of thought: Equilibration of cognitive structures. Oxford: Blackwell.</a:t>
            </a:r>
          </a:p>
          <a:p>
            <a:pPr marL="0" indent="0">
              <a:buNone/>
            </a:pPr>
            <a:endParaRPr lang="en-GB" dirty="0"/>
          </a:p>
          <a:p>
            <a:pPr marL="0" indent="0">
              <a:buNone/>
            </a:pPr>
            <a:r>
              <a:rPr lang="en-GB" dirty="0"/>
              <a:t>Tassoni, P. (2022) Understanding children’s development. 5th </a:t>
            </a:r>
            <a:r>
              <a:rPr lang="en-GB" dirty="0" err="1"/>
              <a:t>edn</a:t>
            </a:r>
            <a:r>
              <a:rPr lang="en-GB" dirty="0"/>
              <a:t>. London: Hodder Education.</a:t>
            </a:r>
          </a:p>
          <a:p>
            <a:pPr marL="0" indent="0">
              <a:buNone/>
            </a:pPr>
            <a:endParaRPr lang="en-GB" dirty="0"/>
          </a:p>
          <a:p>
            <a:pPr marL="0" indent="0">
              <a:buNone/>
            </a:pPr>
            <a:r>
              <a:rPr lang="en-GB" dirty="0"/>
              <a:t>UWTSD (2024) Harvard referencing guide. Available at: university of Wales trinity saint David </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c24fe7f043598dbf4f8874f827f2da24">
  <xsd:schema xmlns:xsd="http://www.w3.org/2001/XMLSchema" xmlns:xs="http://www.w3.org/2001/XMLSchema" xmlns:p="http://schemas.microsoft.com/office/2006/metadata/properties" xmlns:ns3="716bca3a-9bc9-4129-a185-7ea87f9d73cc" targetNamespace="http://schemas.microsoft.com/office/2006/metadata/properties" ma:root="true" ma:fieldsID="c834b60ed7b2af71dbbb1e59d5489e42"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CDB44729-F9F8-40EC-83BD-57D1029D2E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A70E79-782F-4A64-B4D0-EDBB05641B0E}">
  <ds:schemaRefs>
    <ds:schemaRef ds:uri="http://schemas.microsoft.com/sharepoint/v3/contenttype/forms"/>
  </ds:schemaRefs>
</ds:datastoreItem>
</file>

<file path=customXml/itemProps3.xml><?xml version="1.0" encoding="utf-8"?>
<ds:datastoreItem xmlns:ds="http://schemas.openxmlformats.org/officeDocument/2006/customXml" ds:itemID="{E8B17D12-C48A-4999-A189-2408920FFCD2}">
  <ds:schemaRefs>
    <ds:schemaRef ds:uri="http://schemas.microsoft.com/office/2006/metadata/propertie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purl.org/dc/terms/"/>
    <ds:schemaRef ds:uri="http://purl.org/dc/elements/1.1/"/>
    <ds:schemaRef ds:uri="716bca3a-9bc9-4129-a185-7ea87f9d73c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621</TotalTime>
  <Words>2013</Words>
  <Application>Microsoft Office PowerPoint</Application>
  <PresentationFormat>Widescreen</PresentationFormat>
  <Paragraphs>129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  Student name katya baiden Student number 2508026 Lecturer’s name dr besty joe </vt:lpstr>
      <vt:lpstr>INTRODUCTION</vt:lpstr>
      <vt:lpstr>CHOSEN THEORY</vt:lpstr>
      <vt:lpstr>Chosen theory </vt:lpstr>
      <vt:lpstr>THEORY LINKED TO CASE STUDY</vt:lpstr>
      <vt:lpstr>STRATEGIES TO HELP…</vt:lpstr>
      <vt:lpstr>FACTORS AFFECTING DEVELOPMENT: Environmental and Biological Factors</vt:lpstr>
      <vt:lpstr>STRENGTHS OF THEORY</vt:lpstr>
      <vt:lpstr>LIMITATIONS OF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Katya Baiden (2508026)</cp:lastModifiedBy>
  <cp:revision>58</cp:revision>
  <dcterms:created xsi:type="dcterms:W3CDTF">2025-10-14T20:52:47Z</dcterms:created>
  <dcterms:modified xsi:type="dcterms:W3CDTF">2026-07-10T21:46:03Z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