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3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889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8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21082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5325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6100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Safety at Sports Venues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5108910" cy="1624520"/>
          </a:xfrm>
        </p:spPr>
        <p:txBody>
          <a:bodyPr anchor="ctr">
            <a:normAutofit/>
          </a:bodyPr>
          <a:lstStyle/>
          <a:p>
            <a:r>
              <a:rPr lang="en-GB" sz="3700" dirty="0"/>
              <a:t> </a:t>
            </a:r>
            <a:r>
              <a:rPr lang="en-GB" sz="3700" b="1" dirty="0"/>
              <a:t>Today’s Session – Sports Venue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Safety at Sports Venues</a:t>
            </a:r>
          </a:p>
          <a:p>
            <a:r>
              <a:rPr lang="en-GB" sz="2000"/>
              <a:t>Accidents</a:t>
            </a:r>
          </a:p>
          <a:p>
            <a:r>
              <a:rPr lang="en-GB" sz="2000"/>
              <a:t>Risk Management</a:t>
            </a:r>
          </a:p>
          <a:p>
            <a:r>
              <a:rPr lang="en-GB" sz="2000"/>
              <a:t>Green Guide</a:t>
            </a:r>
          </a:p>
          <a:p>
            <a:r>
              <a:rPr lang="en-GB" sz="2000"/>
              <a:t>Purple Guide</a:t>
            </a:r>
          </a:p>
          <a:p>
            <a:r>
              <a:rPr lang="en-GB" sz="2000"/>
              <a:t>Crowd Control</a:t>
            </a:r>
          </a:p>
          <a:p>
            <a:r>
              <a:rPr lang="en-GB" sz="2000"/>
              <a:t>Emergency Management</a:t>
            </a:r>
          </a:p>
          <a:p>
            <a:endParaRPr lang="en-GB" sz="2000"/>
          </a:p>
        </p:txBody>
      </p:sp>
      <p:pic>
        <p:nvPicPr>
          <p:cNvPr id="5" name="Picture 4" descr="Coach's whistle">
            <a:extLst>
              <a:ext uri="{FF2B5EF4-FFF2-40B4-BE49-F238E27FC236}">
                <a16:creationId xmlns:a16="http://schemas.microsoft.com/office/drawing/2014/main" id="{408C87D6-F287-CEDF-68BD-724C98E6E8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84" r="316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71870-FB7B-5F26-811D-9ED290F4A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Impacts of Disasters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A8834-B9B8-9F72-FEED-F6A6222ED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Football Hooliganism 1970’s &amp; 1980’s - Control</a:t>
            </a:r>
          </a:p>
          <a:p>
            <a:r>
              <a:rPr lang="en-GB" sz="2000"/>
              <a:t>Hillsborough</a:t>
            </a:r>
          </a:p>
          <a:p>
            <a:r>
              <a:rPr lang="en-GB" sz="2000"/>
              <a:t>Bradford</a:t>
            </a:r>
          </a:p>
          <a:p>
            <a:r>
              <a:rPr lang="en-GB" sz="2000"/>
              <a:t>Heysel</a:t>
            </a:r>
          </a:p>
          <a:p>
            <a:r>
              <a:rPr lang="en-GB" sz="2000"/>
              <a:t>Taylor Report &amp; Popplewell Reports</a:t>
            </a:r>
          </a:p>
          <a:p>
            <a:r>
              <a:rPr lang="en-GB" sz="2000"/>
              <a:t>Manchester Arena</a:t>
            </a:r>
          </a:p>
          <a:p>
            <a:r>
              <a:rPr lang="en-GB" sz="2000"/>
              <a:t>Martyn’s Law</a:t>
            </a:r>
          </a:p>
          <a:p>
            <a:endParaRPr lang="en-GB" sz="2000"/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0F507364-6387-258B-0803-681F118C1A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01" r="-2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091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8E062-054D-0C02-739C-9B17F0A72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Safety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DCC9F-C6A2-1FFD-22B8-A7D9C836E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Event Organisers</a:t>
            </a:r>
          </a:p>
          <a:p>
            <a:r>
              <a:rPr lang="en-GB" sz="2000" dirty="0"/>
              <a:t>Venues</a:t>
            </a:r>
          </a:p>
          <a:p>
            <a:r>
              <a:rPr lang="en-GB" sz="2000" dirty="0"/>
              <a:t>Stakeholders</a:t>
            </a:r>
          </a:p>
          <a:p>
            <a:r>
              <a:rPr lang="en-GB" sz="2000" dirty="0"/>
              <a:t>Contractors</a:t>
            </a:r>
          </a:p>
          <a:p>
            <a:r>
              <a:rPr lang="en-GB" sz="2000" dirty="0"/>
              <a:t>Volunteers</a:t>
            </a:r>
          </a:p>
          <a:p>
            <a:r>
              <a:rPr lang="en-GB" sz="2000" dirty="0"/>
              <a:t>Participants</a:t>
            </a:r>
          </a:p>
          <a:p>
            <a:r>
              <a:rPr lang="en-GB" sz="2000" dirty="0"/>
              <a:t>Spectators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1F2E15A9-C99E-C919-B320-896A00BE32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95" r="1982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678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D6080D4F-390E-4445-2319-CAB922E63B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AF4A5-1C32-FAAC-8FAC-711E7A9CB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Health &amp;Safety at Sports Events Venues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4C731-4AD7-B3BC-5BAC-D409531D0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/>
              <a:t>Risk</a:t>
            </a:r>
          </a:p>
          <a:p>
            <a:r>
              <a:rPr lang="en-GB" sz="1700"/>
              <a:t>Review</a:t>
            </a:r>
          </a:p>
          <a:p>
            <a:r>
              <a:rPr lang="en-GB" sz="1700"/>
              <a:t>Venue Design</a:t>
            </a:r>
          </a:p>
          <a:p>
            <a:r>
              <a:rPr lang="en-GB" sz="1700"/>
              <a:t>Temporary Structures</a:t>
            </a:r>
          </a:p>
          <a:p>
            <a:r>
              <a:rPr lang="en-GB" sz="1700"/>
              <a:t>Planning </a:t>
            </a:r>
          </a:p>
          <a:p>
            <a:r>
              <a:rPr lang="en-GB" sz="1700"/>
              <a:t>Organisation</a:t>
            </a:r>
          </a:p>
          <a:p>
            <a:r>
              <a:rPr lang="en-GB" sz="1700"/>
              <a:t>Transport</a:t>
            </a:r>
          </a:p>
          <a:p>
            <a:r>
              <a:rPr lang="en-GB" sz="1700"/>
              <a:t>Fire Risks</a:t>
            </a:r>
          </a:p>
          <a:p>
            <a:r>
              <a:rPr lang="en-GB" sz="1700"/>
              <a:t>Special Effects</a:t>
            </a:r>
          </a:p>
          <a:p>
            <a:r>
              <a:rPr lang="en-GB" sz="1700"/>
              <a:t>Amusements &amp; Attractions</a:t>
            </a:r>
          </a:p>
        </p:txBody>
      </p:sp>
    </p:spTree>
    <p:extLst>
      <p:ext uri="{BB962C8B-B14F-4D97-AF65-F5344CB8AC3E}">
        <p14:creationId xmlns:p14="http://schemas.microsoft.com/office/powerpoint/2010/main" val="1348734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BEE1E-DC0A-0305-8A17-4732A88A0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Purple Guide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AE9B9D1-13BC-D5F7-F4C0-A00715C419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75" r="26575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85B51-CB91-4D35-3683-20561DF76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Events Industry Forum in consultation with the Event Industry</a:t>
            </a:r>
          </a:p>
          <a:p>
            <a:r>
              <a:rPr lang="en-GB" sz="2000"/>
              <a:t>Forum – Informal Organisation</a:t>
            </a:r>
          </a:p>
          <a:p>
            <a:r>
              <a:rPr lang="en-GB" sz="2000"/>
              <a:t>Discussion &amp; Collaboration on Common Issues</a:t>
            </a:r>
          </a:p>
          <a:p>
            <a:r>
              <a:rPr lang="en-GB" sz="2000"/>
              <a:t>Aim – Support organisers</a:t>
            </a:r>
          </a:p>
          <a:p>
            <a:r>
              <a:rPr lang="en-GB" sz="2000"/>
              <a:t>Duty of Care – Employees &amp; Guests</a:t>
            </a:r>
          </a:p>
          <a:p>
            <a:r>
              <a:rPr lang="en-GB" sz="2000"/>
              <a:t>Dutyholder – Manage Health &amp; Safety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812955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02367-8807-7089-913A-A5F006289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Green Guide – Safety in Sports Grounds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942D1-33D2-02D5-80CA-CC306F44C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 anchor="t">
            <a:normAutofit lnSpcReduction="10000"/>
          </a:bodyPr>
          <a:lstStyle/>
          <a:p>
            <a:r>
              <a:rPr lang="en-GB" sz="2000" dirty="0"/>
              <a:t>Taylor Report</a:t>
            </a:r>
          </a:p>
          <a:p>
            <a:r>
              <a:rPr lang="en-GB" sz="2000" dirty="0"/>
              <a:t>Martyn’s Law</a:t>
            </a:r>
          </a:p>
          <a:p>
            <a:r>
              <a:rPr lang="en-GB" sz="2000" dirty="0"/>
              <a:t>HSE</a:t>
            </a:r>
          </a:p>
          <a:p>
            <a:r>
              <a:rPr lang="en-GB" sz="2000" dirty="0"/>
              <a:t>Regular Updates</a:t>
            </a:r>
          </a:p>
          <a:p>
            <a:r>
              <a:rPr lang="en-GB" sz="2000" dirty="0"/>
              <a:t>Reaction to Bradford &amp; Hillsborough</a:t>
            </a:r>
          </a:p>
          <a:p>
            <a:r>
              <a:rPr lang="en-GB" sz="2000" dirty="0"/>
              <a:t>Crowd Control</a:t>
            </a:r>
          </a:p>
          <a:p>
            <a:r>
              <a:rPr lang="en-GB" sz="2000" dirty="0"/>
              <a:t>Due </a:t>
            </a:r>
            <a:r>
              <a:rPr lang="en-GB" sz="2000" dirty="0" err="1"/>
              <a:t>Dilligence</a:t>
            </a:r>
            <a:endParaRPr lang="en-GB" sz="2000" dirty="0"/>
          </a:p>
          <a:p>
            <a:r>
              <a:rPr lang="en-GB" sz="2000" dirty="0"/>
              <a:t>Terrorism – IRA, 2000’s onwards</a:t>
            </a:r>
          </a:p>
          <a:p>
            <a:r>
              <a:rPr lang="en-GB" sz="2000" dirty="0"/>
              <a:t>Paris Attacks</a:t>
            </a:r>
          </a:p>
        </p:txBody>
      </p:sp>
      <p:pic>
        <p:nvPicPr>
          <p:cNvPr id="5" name="Picture 4" descr="VIP rope barrier">
            <a:extLst>
              <a:ext uri="{FF2B5EF4-FFF2-40B4-BE49-F238E27FC236}">
                <a16:creationId xmlns:a16="http://schemas.microsoft.com/office/drawing/2014/main" id="{1C69BABE-181C-72DC-24C4-B34D33E3B5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44" r="9655" b="-2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446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06CAFA2F-8EC5-239D-AD48-530173341A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E07A0B-710F-AA31-7521-CD89B3DF5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Green Guide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8F854-C886-B750-BE44-2908525EC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100" dirty="0"/>
              <a:t>Crowd Control &amp; Safety</a:t>
            </a:r>
          </a:p>
          <a:p>
            <a:r>
              <a:rPr lang="en-GB" sz="1100" dirty="0"/>
              <a:t>Calculating Safe Capacities</a:t>
            </a:r>
          </a:p>
          <a:p>
            <a:r>
              <a:rPr lang="en-GB" sz="1100" dirty="0"/>
              <a:t>Management Responsibility &amp; Safety Planning</a:t>
            </a:r>
          </a:p>
          <a:p>
            <a:r>
              <a:rPr lang="en-GB" sz="1100" dirty="0"/>
              <a:t>Stewarding</a:t>
            </a:r>
          </a:p>
          <a:p>
            <a:r>
              <a:rPr lang="en-GB" sz="1100" dirty="0"/>
              <a:t>Structures, Installations &amp; Components</a:t>
            </a:r>
          </a:p>
          <a:p>
            <a:r>
              <a:rPr lang="en-GB" sz="1100" dirty="0"/>
              <a:t>Crowd Circulation</a:t>
            </a:r>
          </a:p>
          <a:p>
            <a:r>
              <a:rPr lang="en-GB" sz="1100" dirty="0"/>
              <a:t>Spectators – Seating, Standing, Temporary Seating</a:t>
            </a:r>
          </a:p>
          <a:p>
            <a:r>
              <a:rPr lang="en-GB" sz="1100" dirty="0"/>
              <a:t>Emergency Evacuations</a:t>
            </a:r>
          </a:p>
          <a:p>
            <a:r>
              <a:rPr lang="en-GB" sz="1100" dirty="0"/>
              <a:t>Fire Safety</a:t>
            </a:r>
          </a:p>
          <a:p>
            <a:r>
              <a:rPr lang="en-GB" sz="1100" dirty="0"/>
              <a:t>Communication</a:t>
            </a:r>
          </a:p>
          <a:p>
            <a:r>
              <a:rPr lang="en-GB" sz="1100" dirty="0"/>
              <a:t>Medical Provision</a:t>
            </a:r>
          </a:p>
          <a:p>
            <a:r>
              <a:rPr lang="en-GB" sz="1100" dirty="0"/>
              <a:t>Media</a:t>
            </a:r>
          </a:p>
          <a:p>
            <a:r>
              <a:rPr lang="en-GB" sz="1100" dirty="0"/>
              <a:t>Alternative use of Sports Grounds</a:t>
            </a:r>
          </a:p>
        </p:txBody>
      </p:sp>
    </p:spTree>
    <p:extLst>
      <p:ext uri="{BB962C8B-B14F-4D97-AF65-F5344CB8AC3E}">
        <p14:creationId xmlns:p14="http://schemas.microsoft.com/office/powerpoint/2010/main" val="2123597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A54E681D-6D9D-0EEE-77C6-C09F7626DD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CD01A5-A3D1-6D25-706E-D66ED281A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Responsibilty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D0C9A-0713-B18F-B24E-8C48C2B9E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Safety of Spectators lies with Ground Management</a:t>
            </a:r>
          </a:p>
          <a:p>
            <a:r>
              <a:rPr lang="en-GB" sz="2000"/>
              <a:t>Owner or Leaser of the Facility may not be the Event Promoter</a:t>
            </a:r>
          </a:p>
          <a:p>
            <a:r>
              <a:rPr lang="en-GB" sz="2000"/>
              <a:t>Advisors – L/A, Police, Fire &amp; Ambulance</a:t>
            </a:r>
          </a:p>
          <a:p>
            <a:r>
              <a:rPr lang="en-GB" sz="2000"/>
              <a:t>Consider Design Issues</a:t>
            </a:r>
          </a:p>
          <a:p>
            <a:r>
              <a:rPr lang="en-GB" sz="2000"/>
              <a:t>Management Responsibilities</a:t>
            </a:r>
          </a:p>
          <a:p>
            <a:r>
              <a:rPr lang="en-GB" sz="2000"/>
              <a:t>Safety Testing</a:t>
            </a:r>
          </a:p>
        </p:txBody>
      </p:sp>
    </p:spTree>
    <p:extLst>
      <p:ext uri="{BB962C8B-B14F-4D97-AF65-F5344CB8AC3E}">
        <p14:creationId xmlns:p14="http://schemas.microsoft.com/office/powerpoint/2010/main" val="3202460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ed and black runway with a crowd of people watching&#10;&#10;Description automatically generated">
            <a:extLst>
              <a:ext uri="{FF2B5EF4-FFF2-40B4-BE49-F238E27FC236}">
                <a16:creationId xmlns:a16="http://schemas.microsoft.com/office/drawing/2014/main" id="{19284966-0B38-0FA5-4A32-E3558AAB84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30" b="8047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D3F8B-3AD7-D11B-255D-1B362606C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F2EDA-8431-DCC7-A724-AEEDBF79A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Event Safety Certificate</a:t>
            </a:r>
          </a:p>
          <a:p>
            <a:r>
              <a:rPr lang="en-GB" sz="2000"/>
              <a:t>Safety at Sports Ground Legislation</a:t>
            </a:r>
          </a:p>
          <a:p>
            <a:r>
              <a:rPr lang="en-GB" sz="2000"/>
              <a:t>Football Licencing Authority</a:t>
            </a:r>
          </a:p>
          <a:p>
            <a:r>
              <a:rPr lang="en-GB" sz="2000"/>
              <a:t>Fire Safety Legislation</a:t>
            </a:r>
          </a:p>
          <a:p>
            <a:r>
              <a:rPr lang="en-GB" sz="2000"/>
              <a:t>DDA</a:t>
            </a:r>
          </a:p>
          <a:p>
            <a:r>
              <a:rPr lang="en-GB" sz="2000"/>
              <a:t>Civil Contingencies</a:t>
            </a:r>
          </a:p>
          <a:p>
            <a:r>
              <a:rPr lang="en-GB" sz="2000"/>
              <a:t>Health &amp; Safety at Work Legislation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66009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scue buoy floating at sea">
            <a:extLst>
              <a:ext uri="{FF2B5EF4-FFF2-40B4-BE49-F238E27FC236}">
                <a16:creationId xmlns:a16="http://schemas.microsoft.com/office/drawing/2014/main" id="{4FCE71D7-F358-65E3-309F-84C93DCA08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A9066-6AF7-0A91-ACEC-ECFC7A510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1446B-09B2-8B01-BB4B-726C7AC3F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900"/>
              <a:t>H &amp; S Arrangements</a:t>
            </a:r>
          </a:p>
          <a:p>
            <a:r>
              <a:rPr lang="en-GB" sz="1900"/>
              <a:t>Event Safety Plan</a:t>
            </a:r>
          </a:p>
          <a:p>
            <a:r>
              <a:rPr lang="en-GB" sz="1900"/>
              <a:t>Scale of Event, Typology of Event, Location, Duration, Time of Day &amp; Year</a:t>
            </a:r>
          </a:p>
          <a:p>
            <a:r>
              <a:rPr lang="en-GB" sz="1900"/>
              <a:t>Risk Assessment</a:t>
            </a:r>
          </a:p>
          <a:p>
            <a:r>
              <a:rPr lang="en-GB" sz="1900"/>
              <a:t>Safety Advisory Group</a:t>
            </a:r>
          </a:p>
          <a:p>
            <a:r>
              <a:rPr lang="en-GB" sz="1900"/>
              <a:t>Accreditation Schemes</a:t>
            </a:r>
          </a:p>
          <a:p>
            <a:r>
              <a:rPr lang="en-GB" sz="1900"/>
              <a:t>Procedures – NOP’s, SOP’s &amp; EOP’s</a:t>
            </a:r>
          </a:p>
          <a:p>
            <a:r>
              <a:rPr lang="en-GB" sz="1900"/>
              <a:t>Equipment &amp; Emergency Support </a:t>
            </a:r>
          </a:p>
        </p:txBody>
      </p:sp>
    </p:spTree>
    <p:extLst>
      <p:ext uri="{BB962C8B-B14F-4D97-AF65-F5344CB8AC3E}">
        <p14:creationId xmlns:p14="http://schemas.microsoft.com/office/powerpoint/2010/main" val="4164205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EFE6D-C701-B562-CAD8-C5F010FE9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/>
              <a:t>Spectator Safety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AF2BD-641F-F239-24BA-81748711B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r>
              <a:rPr lang="en-GB" sz="1600"/>
              <a:t>Written Event Safety Doc</a:t>
            </a:r>
          </a:p>
          <a:p>
            <a:r>
              <a:rPr lang="en-GB" sz="1600"/>
              <a:t>Explain Mgts Safety Aims &amp; Objectives</a:t>
            </a:r>
          </a:p>
          <a:p>
            <a:r>
              <a:rPr lang="en-GB" sz="1600"/>
              <a:t>Demonstrate Positive Attitude Top Down</a:t>
            </a:r>
          </a:p>
          <a:p>
            <a:r>
              <a:rPr lang="en-GB" sz="1600"/>
              <a:t>Review on Annual Basis </a:t>
            </a:r>
          </a:p>
          <a:p>
            <a:r>
              <a:rPr lang="en-GB" sz="1600"/>
              <a:t>Revise as needed</a:t>
            </a:r>
          </a:p>
          <a:p>
            <a:r>
              <a:rPr lang="en-GB" sz="1600"/>
              <a:t>Conflicts</a:t>
            </a:r>
          </a:p>
          <a:p>
            <a:r>
              <a:rPr lang="en-GB" sz="1600"/>
              <a:t>Chain of Command</a:t>
            </a:r>
          </a:p>
          <a:p>
            <a:r>
              <a:rPr lang="en-GB" sz="1600"/>
              <a:t>Safety Officer Responsibility</a:t>
            </a:r>
          </a:p>
          <a:p>
            <a:r>
              <a:rPr lang="en-GB" sz="1600"/>
              <a:t>Competence, Status, Authority &amp; Accountability</a:t>
            </a:r>
          </a:p>
          <a:p>
            <a:r>
              <a:rPr lang="en-GB" sz="1600"/>
              <a:t>Access to Management, Identification &amp; Accountability</a:t>
            </a:r>
          </a:p>
          <a:p>
            <a:r>
              <a:rPr lang="en-GB" sz="1600"/>
              <a:t>Deputising</a:t>
            </a:r>
          </a:p>
        </p:txBody>
      </p:sp>
      <p:pic>
        <p:nvPicPr>
          <p:cNvPr id="5" name="Picture 4" descr="A person skiing down a snowy hill&#10;&#10;Description automatically generated">
            <a:extLst>
              <a:ext uri="{FF2B5EF4-FFF2-40B4-BE49-F238E27FC236}">
                <a16:creationId xmlns:a16="http://schemas.microsoft.com/office/drawing/2014/main" id="{7CD19C9F-0C0E-EB89-0BD2-41B5D9403A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52" b="-2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294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2BDD3D61-A1A1-C3F7-9EBA-D02473B1D9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F608F-C208-8A52-3EA8-AC8538302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Stewarding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3E804-5A02-D16B-1992-EFB2A0A89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Supervisory Staff</a:t>
            </a:r>
          </a:p>
          <a:p>
            <a:r>
              <a:rPr lang="en-GB" sz="2000"/>
              <a:t>Static Posts – Monitor Crowd</a:t>
            </a:r>
          </a:p>
          <a:p>
            <a:r>
              <a:rPr lang="en-GB" sz="2000"/>
              <a:t>Mobile Posts 1-250 or 1-1,000 if high risk</a:t>
            </a:r>
          </a:p>
          <a:p>
            <a:r>
              <a:rPr lang="en-GB" sz="2000"/>
              <a:t>Specialist Stewards</a:t>
            </a:r>
          </a:p>
          <a:p>
            <a:r>
              <a:rPr lang="en-GB" sz="2000"/>
              <a:t>Additional Stewards</a:t>
            </a:r>
          </a:p>
          <a:p>
            <a:r>
              <a:rPr lang="en-GB" sz="2000"/>
              <a:t>1</a:t>
            </a:r>
            <a:r>
              <a:rPr lang="en-GB" sz="2000" baseline="30000"/>
              <a:t>st</a:t>
            </a:r>
            <a:r>
              <a:rPr lang="en-GB" sz="2000"/>
              <a:t> Aiders</a:t>
            </a:r>
          </a:p>
          <a:p>
            <a:r>
              <a:rPr lang="en-GB" sz="2000"/>
              <a:t>Responsibility for Training &amp; Competence of Stewards</a:t>
            </a:r>
          </a:p>
        </p:txBody>
      </p:sp>
    </p:spTree>
    <p:extLst>
      <p:ext uri="{BB962C8B-B14F-4D97-AF65-F5344CB8AC3E}">
        <p14:creationId xmlns:p14="http://schemas.microsoft.com/office/powerpoint/2010/main" val="1568902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0419A-93C2-8505-D93D-254FE26C9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Stewards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003C7-50C6-AED4-936D-B34F870E4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r>
              <a:rPr lang="en-GB" sz="2000"/>
              <a:t>Needs</a:t>
            </a:r>
          </a:p>
          <a:p>
            <a:r>
              <a:rPr lang="en-GB" sz="2000"/>
              <a:t>Agreement of Responsibilities</a:t>
            </a:r>
          </a:p>
          <a:p>
            <a:r>
              <a:rPr lang="en-GB" sz="2000"/>
              <a:t>Definition – Level 2 Steward Qualifications</a:t>
            </a:r>
          </a:p>
          <a:p>
            <a:r>
              <a:rPr lang="en-GB" sz="2000"/>
              <a:t>Appropriate attire, equipped and fully briefed</a:t>
            </a:r>
          </a:p>
          <a:p>
            <a:r>
              <a:rPr lang="en-GB" sz="2000"/>
              <a:t>Security Personnel – SIA Licence</a:t>
            </a:r>
          </a:p>
          <a:p>
            <a:r>
              <a:rPr lang="en-GB" sz="2000"/>
              <a:t>Duties – Safety Checks, control, direct &amp; assist in Emergencies, segregate, recognise crowd control issues, provide basic 1</a:t>
            </a:r>
            <a:r>
              <a:rPr lang="en-GB" sz="2000" baseline="30000"/>
              <a:t>st</a:t>
            </a:r>
            <a:r>
              <a:rPr lang="en-GB" sz="2000"/>
              <a:t> Aid, respond to emergencies &amp; specific duties</a:t>
            </a:r>
          </a:p>
          <a:p>
            <a:r>
              <a:rPr lang="en-GB" sz="2000"/>
              <a:t>Briefings &amp; De-Briefings </a:t>
            </a:r>
          </a:p>
        </p:txBody>
      </p:sp>
      <p:pic>
        <p:nvPicPr>
          <p:cNvPr id="5" name="Picture 4" descr="A group of people standing under a sign&#10;&#10;Description automatically generated">
            <a:extLst>
              <a:ext uri="{FF2B5EF4-FFF2-40B4-BE49-F238E27FC236}">
                <a16:creationId xmlns:a16="http://schemas.microsoft.com/office/drawing/2014/main" id="{DD1F7065-C5CA-8FA0-C9C7-6ACB893548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" r="9325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53327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68112-DBFA-3F15-7AE6-3666C7E50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>
            <a:normAutofit/>
          </a:bodyPr>
          <a:lstStyle/>
          <a:p>
            <a:r>
              <a:rPr lang="en-GB" sz="4000"/>
              <a:t>Contingency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3E59-EAC8-64D3-64A1-11DB9CE29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>
            <a:normAutofit/>
          </a:bodyPr>
          <a:lstStyle/>
          <a:p>
            <a:r>
              <a:rPr lang="en-GB" sz="1300"/>
              <a:t>Show Stop</a:t>
            </a:r>
          </a:p>
          <a:p>
            <a:r>
              <a:rPr lang="en-GB" sz="1300"/>
              <a:t>Fire</a:t>
            </a:r>
          </a:p>
          <a:p>
            <a:r>
              <a:rPr lang="en-GB" sz="1300"/>
              <a:t>Bombs / Terrorism</a:t>
            </a:r>
          </a:p>
          <a:p>
            <a:r>
              <a:rPr lang="en-GB" sz="1300"/>
              <a:t>Building / Safety Issues</a:t>
            </a:r>
          </a:p>
          <a:p>
            <a:r>
              <a:rPr lang="en-GB" sz="1300"/>
              <a:t>Safety Equipment Failure</a:t>
            </a:r>
          </a:p>
          <a:p>
            <a:r>
              <a:rPr lang="en-GB" sz="1300"/>
              <a:t>Crowd Control</a:t>
            </a:r>
          </a:p>
          <a:p>
            <a:r>
              <a:rPr lang="en-GB" sz="1300"/>
              <a:t>Emergency Evacuation</a:t>
            </a:r>
          </a:p>
          <a:p>
            <a:r>
              <a:rPr lang="en-GB" sz="1300"/>
              <a:t>Severe Weather</a:t>
            </a:r>
          </a:p>
          <a:p>
            <a:r>
              <a:rPr lang="en-GB" sz="1300"/>
              <a:t>Ticketing Strategy if Abandoned </a:t>
            </a:r>
          </a:p>
          <a:p>
            <a:r>
              <a:rPr lang="en-GB" sz="1300"/>
              <a:t>Features &amp; Considerations Specific to Location</a:t>
            </a:r>
          </a:p>
          <a:p>
            <a:endParaRPr lang="en-GB" sz="1300"/>
          </a:p>
        </p:txBody>
      </p:sp>
      <p:pic>
        <p:nvPicPr>
          <p:cNvPr id="5" name="Picture 4" descr="Fire extinguisher and hose reel in hotel corridor">
            <a:extLst>
              <a:ext uri="{FF2B5EF4-FFF2-40B4-BE49-F238E27FC236}">
                <a16:creationId xmlns:a16="http://schemas.microsoft.com/office/drawing/2014/main" id="{4FA78110-9417-2473-7B8A-369394469B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90" r="24609" b="-1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22344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on a snow covered mountain&#10;&#10;Description automatically generated">
            <a:extLst>
              <a:ext uri="{FF2B5EF4-FFF2-40B4-BE49-F238E27FC236}">
                <a16:creationId xmlns:a16="http://schemas.microsoft.com/office/drawing/2014/main" id="{23179D8B-8042-79B7-62CA-572867F99A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33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B2B61-D40A-B480-E4DC-0F014F12A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Pre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B859B-284F-BB72-4E89-2926411DA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400"/>
              <a:t>Counter Terrorism</a:t>
            </a:r>
          </a:p>
          <a:p>
            <a:r>
              <a:rPr lang="en-GB" sz="1400"/>
              <a:t>Emergency Plan</a:t>
            </a:r>
          </a:p>
          <a:p>
            <a:r>
              <a:rPr lang="en-GB" sz="1400"/>
              <a:t>Safety Audit </a:t>
            </a:r>
          </a:p>
          <a:p>
            <a:r>
              <a:rPr lang="en-GB" sz="1400"/>
              <a:t>Event Record Keeping</a:t>
            </a:r>
          </a:p>
          <a:p>
            <a:r>
              <a:rPr lang="en-GB" sz="1400"/>
              <a:t>Policing</a:t>
            </a:r>
          </a:p>
          <a:p>
            <a:r>
              <a:rPr lang="en-GB" sz="1400"/>
              <a:t>Statement of Intent – Policing</a:t>
            </a:r>
          </a:p>
          <a:p>
            <a:r>
              <a:rPr lang="en-GB" sz="1400"/>
              <a:t>Accommodating Visiting Supporters</a:t>
            </a:r>
          </a:p>
          <a:p>
            <a:r>
              <a:rPr lang="en-GB" sz="1400"/>
              <a:t>Segregation</a:t>
            </a:r>
          </a:p>
          <a:p>
            <a:r>
              <a:rPr lang="en-GB" sz="1400"/>
              <a:t>Ejection &amp; Detention</a:t>
            </a:r>
          </a:p>
          <a:p>
            <a:r>
              <a:rPr lang="en-GB" sz="1400"/>
              <a:t>Sale of Food &amp; Bev</a:t>
            </a:r>
          </a:p>
          <a:p>
            <a:r>
              <a:rPr lang="en-GB" sz="1400"/>
              <a:t>Pre Event Activity</a:t>
            </a:r>
          </a:p>
        </p:txBody>
      </p:sp>
    </p:spTree>
    <p:extLst>
      <p:ext uri="{BB962C8B-B14F-4D97-AF65-F5344CB8AC3E}">
        <p14:creationId xmlns:p14="http://schemas.microsoft.com/office/powerpoint/2010/main" val="10309269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21796-89A2-566B-3C3D-7204074E0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/>
              <a:t>Managing an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9E862-B012-EB09-A521-24D63D20B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r>
              <a:rPr lang="en-GB" sz="2000"/>
              <a:t>Responsibilities</a:t>
            </a:r>
          </a:p>
          <a:p>
            <a:r>
              <a:rPr lang="en-GB" sz="2000"/>
              <a:t>Prepare Venue</a:t>
            </a:r>
          </a:p>
          <a:p>
            <a:r>
              <a:rPr lang="en-GB" sz="2000"/>
              <a:t>H&amp;S Arrangements to control risks</a:t>
            </a:r>
          </a:p>
          <a:p>
            <a:r>
              <a:rPr lang="en-GB" sz="2000"/>
              <a:t>Ensure Cooperation &amp; Coordination</a:t>
            </a:r>
          </a:p>
          <a:p>
            <a:r>
              <a:rPr lang="en-GB" sz="2000"/>
              <a:t>Provide all info required</a:t>
            </a:r>
          </a:p>
          <a:p>
            <a:r>
              <a:rPr lang="en-GB" sz="2000"/>
              <a:t>Ensure Competence</a:t>
            </a:r>
          </a:p>
          <a:p>
            <a:r>
              <a:rPr lang="en-GB" sz="2000"/>
              <a:t>Compliance</a:t>
            </a:r>
          </a:p>
          <a:p>
            <a:r>
              <a:rPr lang="en-GB" sz="2000"/>
              <a:t>Record Keeping</a:t>
            </a:r>
          </a:p>
          <a:p>
            <a:r>
              <a:rPr lang="en-GB" sz="2000"/>
              <a:t>Review H&amp;S Arrangements</a:t>
            </a:r>
          </a:p>
          <a:p>
            <a:r>
              <a:rPr lang="en-GB" sz="2000"/>
              <a:t>Pre Event Testing &amp; Inspections</a:t>
            </a:r>
          </a:p>
        </p:txBody>
      </p:sp>
      <p:pic>
        <p:nvPicPr>
          <p:cNvPr id="5" name="Picture 4" descr="A person skiing down a mountain&#10;&#10;Description automatically generated">
            <a:extLst>
              <a:ext uri="{FF2B5EF4-FFF2-40B4-BE49-F238E27FC236}">
                <a16:creationId xmlns:a16="http://schemas.microsoft.com/office/drawing/2014/main" id="{A4B76B60-2E00-15A1-667A-1104DA06C8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11" b="-2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0457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ports field and buildings&#10;&#10;Description automatically generated with medium confidence">
            <a:extLst>
              <a:ext uri="{FF2B5EF4-FFF2-40B4-BE49-F238E27FC236}">
                <a16:creationId xmlns:a16="http://schemas.microsoft.com/office/drawing/2014/main" id="{DA3B7BBC-0C6F-6FE3-DD68-4CA4CE6266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0" b="105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8AAD4-28C0-E331-972C-5483F3783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Event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74A8D-C208-A3FC-25C4-5380B490E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400"/>
              <a:t>Management </a:t>
            </a:r>
          </a:p>
          <a:p>
            <a:r>
              <a:rPr lang="en-GB" sz="1400"/>
              <a:t>Coordination</a:t>
            </a:r>
          </a:p>
          <a:p>
            <a:r>
              <a:rPr lang="en-GB" sz="1400"/>
              <a:t>Control Room</a:t>
            </a:r>
          </a:p>
          <a:p>
            <a:r>
              <a:rPr lang="en-GB" sz="1400"/>
              <a:t>Responsibilities</a:t>
            </a:r>
          </a:p>
          <a:p>
            <a:r>
              <a:rPr lang="en-GB" sz="1400"/>
              <a:t>Authority</a:t>
            </a:r>
          </a:p>
          <a:p>
            <a:pPr lvl="1"/>
            <a:r>
              <a:rPr lang="en-GB" sz="1400"/>
              <a:t>Info</a:t>
            </a:r>
          </a:p>
          <a:p>
            <a:r>
              <a:rPr lang="en-GB" sz="1400"/>
              <a:t>Competence</a:t>
            </a:r>
          </a:p>
          <a:p>
            <a:r>
              <a:rPr lang="en-GB" sz="1400"/>
              <a:t>Monitoring &amp; Review</a:t>
            </a:r>
          </a:p>
          <a:p>
            <a:r>
              <a:rPr lang="en-GB" sz="1400"/>
              <a:t>Emergency Services</a:t>
            </a:r>
          </a:p>
          <a:p>
            <a:r>
              <a:rPr lang="en-GB" sz="1400"/>
              <a:t>Radios</a:t>
            </a:r>
          </a:p>
          <a:p>
            <a:r>
              <a:rPr lang="en-GB" sz="1400"/>
              <a:t>Video Survellance</a:t>
            </a:r>
          </a:p>
          <a:p>
            <a:r>
              <a:rPr lang="en-GB" sz="1400"/>
              <a:t>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15996847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with their hands up in the air&#10;&#10;Description automatically generated">
            <a:extLst>
              <a:ext uri="{FF2B5EF4-FFF2-40B4-BE49-F238E27FC236}">
                <a16:creationId xmlns:a16="http://schemas.microsoft.com/office/drawing/2014/main" id="{F047EE83-3103-7514-8B02-3DFE0B65CF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38" r="1419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E1836-9679-9AC9-A641-81CDFCDDF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Admission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891F7-ED03-1626-C9B2-2B43BA3F5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Pre Sale Ticket Entry</a:t>
            </a:r>
          </a:p>
          <a:p>
            <a:r>
              <a:rPr lang="en-GB" sz="2000"/>
              <a:t>Identification</a:t>
            </a:r>
          </a:p>
          <a:p>
            <a:r>
              <a:rPr lang="en-GB" sz="2000"/>
              <a:t>Cash Sales</a:t>
            </a:r>
          </a:p>
          <a:p>
            <a:r>
              <a:rPr lang="en-GB" sz="2000"/>
              <a:t>Card Sales</a:t>
            </a:r>
          </a:p>
          <a:p>
            <a:r>
              <a:rPr lang="en-GB" sz="2000"/>
              <a:t>Reservations</a:t>
            </a:r>
          </a:p>
          <a:p>
            <a:r>
              <a:rPr lang="en-GB" sz="2000"/>
              <a:t>Unreserved Seating</a:t>
            </a:r>
          </a:p>
          <a:p>
            <a:r>
              <a:rPr lang="en-GB" sz="2000"/>
              <a:t>Ticket Design</a:t>
            </a:r>
          </a:p>
          <a:p>
            <a:r>
              <a:rPr lang="en-GB" sz="2000"/>
              <a:t>Electronic Barriers</a:t>
            </a:r>
          </a:p>
          <a:p>
            <a:r>
              <a:rPr lang="en-GB" sz="2000"/>
              <a:t>Crowd Build Up</a:t>
            </a:r>
          </a:p>
        </p:txBody>
      </p:sp>
    </p:spTree>
    <p:extLst>
      <p:ext uri="{BB962C8B-B14F-4D97-AF65-F5344CB8AC3E}">
        <p14:creationId xmlns:p14="http://schemas.microsoft.com/office/powerpoint/2010/main" val="39240647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ed and black runway with a crowd of people watching&#10;&#10;Description automatically generated">
            <a:extLst>
              <a:ext uri="{FF2B5EF4-FFF2-40B4-BE49-F238E27FC236}">
                <a16:creationId xmlns:a16="http://schemas.microsoft.com/office/drawing/2014/main" id="{222E9EEC-7BE8-1C37-310A-34D17B2E5D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30" b="8047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859C9-35E6-E597-A688-93EE50138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Circulation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E364F-0BC6-9197-F5A8-C61D24E78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8" y="1822174"/>
            <a:ext cx="4249572" cy="4670701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/>
              <a:t>Arrival</a:t>
            </a:r>
          </a:p>
          <a:p>
            <a:r>
              <a:rPr lang="en-GB" sz="2000" dirty="0"/>
              <a:t>Physical Signage</a:t>
            </a:r>
          </a:p>
          <a:p>
            <a:r>
              <a:rPr lang="en-GB" sz="2000" dirty="0"/>
              <a:t>HR</a:t>
            </a:r>
          </a:p>
          <a:p>
            <a:r>
              <a:rPr lang="en-GB" sz="2000" dirty="0"/>
              <a:t>Barriers</a:t>
            </a:r>
          </a:p>
          <a:p>
            <a:r>
              <a:rPr lang="en-GB" sz="2000" dirty="0"/>
              <a:t>Balanced System</a:t>
            </a:r>
          </a:p>
          <a:p>
            <a:r>
              <a:rPr lang="en-GB" sz="2000" dirty="0"/>
              <a:t>Multi Functional – Concourse Control</a:t>
            </a:r>
          </a:p>
          <a:p>
            <a:r>
              <a:rPr lang="en-GB" sz="2000" dirty="0"/>
              <a:t>Retail &amp; F&amp;B</a:t>
            </a:r>
          </a:p>
          <a:p>
            <a:r>
              <a:rPr lang="en-GB" sz="2000" dirty="0"/>
              <a:t>Over Crowding</a:t>
            </a:r>
          </a:p>
          <a:p>
            <a:r>
              <a:rPr lang="en-GB" sz="2000" dirty="0"/>
              <a:t>Design</a:t>
            </a:r>
          </a:p>
          <a:p>
            <a:r>
              <a:rPr lang="en-GB" sz="2000" dirty="0"/>
              <a:t>CCTV</a:t>
            </a:r>
          </a:p>
          <a:p>
            <a:r>
              <a:rPr lang="en-GB" sz="2000" dirty="0"/>
              <a:t>Zonal Planning </a:t>
            </a:r>
          </a:p>
          <a:p>
            <a:r>
              <a:rPr lang="en-GB" sz="2000" dirty="0"/>
              <a:t>Access &amp; Egress for Emergency Vehicles</a:t>
            </a:r>
          </a:p>
          <a:p>
            <a:r>
              <a:rPr lang="en-GB" sz="2000" dirty="0"/>
              <a:t>Ingress – VIP &amp; Hospitality</a:t>
            </a:r>
          </a:p>
          <a:p>
            <a:r>
              <a:rPr lang="en-GB" sz="2000" dirty="0"/>
              <a:t>Turnstiles – Counting &amp; Controlling Capacity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2288487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plain white staircase on a white wall">
            <a:extLst>
              <a:ext uri="{FF2B5EF4-FFF2-40B4-BE49-F238E27FC236}">
                <a16:creationId xmlns:a16="http://schemas.microsoft.com/office/drawing/2014/main" id="{E1EA6FA4-1A10-FCCC-19B8-AEAAEB6D84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49643-0E8A-9278-B12A-AAF877199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Vertical Circulation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A2149-31A1-6C83-F409-718516380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14" y="2160104"/>
            <a:ext cx="4724400" cy="4525618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2000" dirty="0"/>
              <a:t>Stairwells</a:t>
            </a:r>
          </a:p>
          <a:p>
            <a:r>
              <a:rPr lang="en-GB" sz="2000" dirty="0"/>
              <a:t>Radial Gangways – Stepped or Slopping Channels</a:t>
            </a:r>
          </a:p>
          <a:p>
            <a:r>
              <a:rPr lang="en-GB" sz="2000" dirty="0"/>
              <a:t>Lateral Gangways – Level Channel Parallel with Terrace / Steps or Seat Rows</a:t>
            </a:r>
          </a:p>
          <a:p>
            <a:r>
              <a:rPr lang="en-GB" sz="2000" dirty="0"/>
              <a:t>Design of Stairways</a:t>
            </a:r>
          </a:p>
          <a:p>
            <a:r>
              <a:rPr lang="en-GB" sz="2000" dirty="0"/>
              <a:t>Building Control</a:t>
            </a:r>
          </a:p>
          <a:p>
            <a:r>
              <a:rPr lang="en-GB" sz="2000" dirty="0"/>
              <a:t>Barriers</a:t>
            </a:r>
          </a:p>
          <a:p>
            <a:r>
              <a:rPr lang="en-GB" sz="2000" dirty="0"/>
              <a:t>Discharge</a:t>
            </a:r>
          </a:p>
          <a:p>
            <a:r>
              <a:rPr lang="en-GB" sz="2000" dirty="0"/>
              <a:t>Passenger Lifts</a:t>
            </a:r>
          </a:p>
        </p:txBody>
      </p:sp>
    </p:spTree>
    <p:extLst>
      <p:ext uri="{BB962C8B-B14F-4D97-AF65-F5344CB8AC3E}">
        <p14:creationId xmlns:p14="http://schemas.microsoft.com/office/powerpoint/2010/main" val="13964436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75653602-262C-D8E9-8942-C05CB7ECEC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4918D-E2C9-92E9-0BFE-F0D856588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700"/>
              <a:t>Planning for Issues &amp; Emergencies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3BB66-CAE9-0B8D-3E10-5F3CB0D92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Consider Key Risks</a:t>
            </a:r>
          </a:p>
          <a:p>
            <a:r>
              <a:rPr lang="en-GB" sz="2000"/>
              <a:t>Resources Available</a:t>
            </a:r>
          </a:p>
          <a:p>
            <a:r>
              <a:rPr lang="en-GB" sz="2000"/>
              <a:t>Contingencies</a:t>
            </a:r>
          </a:p>
          <a:p>
            <a:r>
              <a:rPr lang="en-GB" sz="2000"/>
              <a:t>Risks</a:t>
            </a:r>
          </a:p>
          <a:p>
            <a:r>
              <a:rPr lang="en-GB" sz="2000"/>
              <a:t>Emergency Planning </a:t>
            </a:r>
          </a:p>
          <a:p>
            <a:r>
              <a:rPr lang="en-GB" sz="2000"/>
              <a:t>Communication – Use of Score Boards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044901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E7CAC604-D81E-6D21-9037-ABADA30E93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8DDAF-557B-4E6D-281C-28A4899A2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Emergency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55AB-2E64-FC48-8A19-B0F1411F1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/>
              <a:t>Develop a Plan</a:t>
            </a:r>
          </a:p>
          <a:p>
            <a:r>
              <a:rPr lang="en-GB" sz="1700"/>
              <a:t>Evacuation – Out of Immediate Danger</a:t>
            </a:r>
          </a:p>
          <a:p>
            <a:r>
              <a:rPr lang="en-GB" sz="1700"/>
              <a:t>Invacuation </a:t>
            </a:r>
          </a:p>
          <a:p>
            <a:r>
              <a:rPr lang="en-GB" sz="1700"/>
              <a:t>Lock Down</a:t>
            </a:r>
          </a:p>
          <a:p>
            <a:r>
              <a:rPr lang="en-GB" sz="1700"/>
              <a:t>Summon &amp; Assist Emergency Services </a:t>
            </a:r>
          </a:p>
          <a:p>
            <a:r>
              <a:rPr lang="en-GB" sz="1700"/>
              <a:t>Handover</a:t>
            </a:r>
          </a:p>
          <a:p>
            <a:r>
              <a:rPr lang="en-GB" sz="1700"/>
              <a:t>Deal with Displaced &amp; Non Injured</a:t>
            </a:r>
          </a:p>
          <a:p>
            <a:r>
              <a:rPr lang="en-GB" sz="1700"/>
              <a:t>Liaise with Emergency Services, Authorities &amp; Media</a:t>
            </a:r>
          </a:p>
          <a:p>
            <a:r>
              <a:rPr lang="en-GB" sz="1700"/>
              <a:t>Protect Property </a:t>
            </a:r>
          </a:p>
        </p:txBody>
      </p:sp>
    </p:spTree>
    <p:extLst>
      <p:ext uri="{BB962C8B-B14F-4D97-AF65-F5344CB8AC3E}">
        <p14:creationId xmlns:p14="http://schemas.microsoft.com/office/powerpoint/2010/main" val="3010598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re engine parked inside a fire station">
            <a:extLst>
              <a:ext uri="{FF2B5EF4-FFF2-40B4-BE49-F238E27FC236}">
                <a16:creationId xmlns:a16="http://schemas.microsoft.com/office/drawing/2014/main" id="{10A6B406-34F5-C7E3-0BBC-F6972F1AD3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63" r="19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8B72C-E13A-5274-E739-087187778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Emergency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D5CC5-0B65-9AE4-1A2A-6773E38C2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600"/>
              <a:t>Raise Alarm</a:t>
            </a:r>
          </a:p>
          <a:p>
            <a:r>
              <a:rPr lang="en-GB" sz="1600"/>
              <a:t>Inform Public</a:t>
            </a:r>
          </a:p>
          <a:p>
            <a:r>
              <a:rPr lang="en-GB" sz="1600"/>
              <a:t>Onsite Emergency Response</a:t>
            </a:r>
          </a:p>
          <a:p>
            <a:r>
              <a:rPr lang="en-GB" sz="1600"/>
              <a:t>Summon Emergency Services</a:t>
            </a:r>
          </a:p>
          <a:p>
            <a:r>
              <a:rPr lang="en-GB" sz="1600"/>
              <a:t>Crowd Management – Evacuate / Control</a:t>
            </a:r>
          </a:p>
          <a:p>
            <a:r>
              <a:rPr lang="en-GB" sz="1600"/>
              <a:t>Evacuate People with Disabilities</a:t>
            </a:r>
          </a:p>
          <a:p>
            <a:r>
              <a:rPr lang="en-GB" sz="1600"/>
              <a:t>Traffic Management – Emergency Vehicles</a:t>
            </a:r>
          </a:p>
          <a:p>
            <a:r>
              <a:rPr lang="en-GB" sz="1600"/>
              <a:t>Provide 1</a:t>
            </a:r>
            <a:r>
              <a:rPr lang="en-GB" sz="1600" baseline="30000"/>
              <a:t>st</a:t>
            </a:r>
            <a:r>
              <a:rPr lang="en-GB" sz="1600"/>
              <a:t> Aid &amp; Medical Assistance</a:t>
            </a:r>
          </a:p>
          <a:p>
            <a:r>
              <a:rPr lang="en-GB" sz="1600"/>
              <a:t>Organisation – Specific Responsibilities</a:t>
            </a:r>
          </a:p>
          <a:p>
            <a:r>
              <a:rPr lang="en-GB" sz="1600"/>
              <a:t>Control Centre – Hub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6500897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6DAABA47-BD0A-2FB9-32FB-02C3AB23A7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C3C41-FABF-AB91-B75A-58B384597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Show Stop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00FB1-8C7D-9BFA-4990-A0DEF8E85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/>
              <a:t>Agreed Terms &amp; Announcement</a:t>
            </a:r>
          </a:p>
          <a:p>
            <a:r>
              <a:rPr lang="en-GB" sz="1700"/>
              <a:t>Identify Key Control People</a:t>
            </a:r>
          </a:p>
          <a:p>
            <a:r>
              <a:rPr lang="en-GB" sz="1700"/>
              <a:t>Communication Roles</a:t>
            </a:r>
          </a:p>
          <a:p>
            <a:r>
              <a:rPr lang="en-GB" sz="1700"/>
              <a:t>Public Announcement – Pre Agreed Text</a:t>
            </a:r>
          </a:p>
          <a:p>
            <a:r>
              <a:rPr lang="en-GB" sz="1700"/>
              <a:t>Pre Event Briefings</a:t>
            </a:r>
          </a:p>
          <a:p>
            <a:r>
              <a:rPr lang="en-GB" sz="1700"/>
              <a:t>Procedures</a:t>
            </a:r>
          </a:p>
          <a:p>
            <a:r>
              <a:rPr lang="en-GB" sz="1700"/>
              <a:t>Line of Responsibility – In Event Emergency</a:t>
            </a:r>
          </a:p>
          <a:p>
            <a:r>
              <a:rPr lang="en-GB" sz="1700"/>
              <a:t>Police Take Over</a:t>
            </a:r>
          </a:p>
          <a:p>
            <a:r>
              <a:rPr lang="en-GB" sz="1700"/>
              <a:t>Intervention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21815790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83D34-50D9-B7E2-0316-AE8A11CD9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Evacuation</a:t>
            </a:r>
          </a:p>
        </p:txBody>
      </p:sp>
      <p:pic>
        <p:nvPicPr>
          <p:cNvPr id="5" name="Picture 4" descr="A group of people with their hands up in the air&#10;&#10;Description automatically generated">
            <a:extLst>
              <a:ext uri="{FF2B5EF4-FFF2-40B4-BE49-F238E27FC236}">
                <a16:creationId xmlns:a16="http://schemas.microsoft.com/office/drawing/2014/main" id="{AA357915-542A-CC86-9F4B-FEF6441962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25" b="1678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1C258-9CF5-1A4F-CF39-0FD485AF1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/>
              <a:t>Planned Escape Routes</a:t>
            </a:r>
          </a:p>
          <a:p>
            <a:r>
              <a:rPr lang="en-GB" sz="1800"/>
              <a:t>Signage </a:t>
            </a:r>
          </a:p>
          <a:p>
            <a:r>
              <a:rPr lang="en-GB" sz="1800"/>
              <a:t>Emergency Lighting</a:t>
            </a:r>
          </a:p>
          <a:p>
            <a:r>
              <a:rPr lang="en-GB" sz="1800"/>
              <a:t>Safety Points</a:t>
            </a:r>
          </a:p>
          <a:p>
            <a:r>
              <a:rPr lang="en-GB" sz="1800"/>
              <a:t>Assistance</a:t>
            </a:r>
          </a:p>
          <a:p>
            <a:r>
              <a:rPr lang="en-GB" sz="1800"/>
              <a:t>Immediate Access to Routes</a:t>
            </a:r>
          </a:p>
        </p:txBody>
      </p:sp>
    </p:spTree>
    <p:extLst>
      <p:ext uri="{BB962C8B-B14F-4D97-AF65-F5344CB8AC3E}">
        <p14:creationId xmlns:p14="http://schemas.microsoft.com/office/powerpoint/2010/main" val="23692371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939EF-5CD8-B2D0-4C1E-FF9D1C866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2558" y="-203199"/>
            <a:ext cx="6867362" cy="1391919"/>
          </a:xfrm>
        </p:spPr>
        <p:txBody>
          <a:bodyPr anchor="b">
            <a:normAutofit/>
          </a:bodyPr>
          <a:lstStyle/>
          <a:p>
            <a:r>
              <a:rPr lang="en-GB" sz="4300" dirty="0"/>
              <a:t>Relate to Principality Stadium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Principality Stadium">
            <a:extLst>
              <a:ext uri="{FF2B5EF4-FFF2-40B4-BE49-F238E27FC236}">
                <a16:creationId xmlns:a16="http://schemas.microsoft.com/office/drawing/2014/main" id="{69591F50-4459-FEE5-7F37-B3FF81B82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10" r="19841" b="1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B3A43-EEF1-A616-8DDA-B12A36A44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0573" y="1391919"/>
            <a:ext cx="5015590" cy="5334001"/>
          </a:xfrm>
        </p:spPr>
        <p:txBody>
          <a:bodyPr anchor="t">
            <a:no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Unique Venue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Design Issues – Cantilever Structure, Press, Security, location, Stands, Age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Atmosphere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City Centre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High Risk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Transport Issues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Zone Ex Issues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Evacuation &amp; Security Issues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Rugby v Football Crowd Control</a:t>
            </a:r>
          </a:p>
        </p:txBody>
      </p:sp>
      <p:sp>
        <p:nvSpPr>
          <p:cNvPr id="1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97665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front of a stadium&#10;&#10;Description automatically generated">
            <a:extLst>
              <a:ext uri="{FF2B5EF4-FFF2-40B4-BE49-F238E27FC236}">
                <a16:creationId xmlns:a16="http://schemas.microsoft.com/office/drawing/2014/main" id="{2B3CB18E-D7C7-034A-C1DA-65EEC9E9BC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" r="1063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B43F3-C0D6-94A5-CF69-FA1C94431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AB2CA-33EB-BD00-CC23-A1413BF86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792" y="1755913"/>
            <a:ext cx="4408598" cy="4421050"/>
          </a:xfrm>
        </p:spPr>
        <p:txBody>
          <a:bodyPr>
            <a:noAutofit/>
          </a:bodyPr>
          <a:lstStyle/>
          <a:p>
            <a:r>
              <a:rPr lang="en-GB" sz="2400" dirty="0"/>
              <a:t>Critical Evaluation</a:t>
            </a:r>
          </a:p>
          <a:p>
            <a:r>
              <a:rPr lang="en-GB" sz="2400" dirty="0"/>
              <a:t>Learning </a:t>
            </a:r>
          </a:p>
          <a:p>
            <a:r>
              <a:rPr lang="en-GB" sz="2400" dirty="0"/>
              <a:t>Review</a:t>
            </a:r>
          </a:p>
          <a:p>
            <a:r>
              <a:rPr lang="en-GB" sz="2400" dirty="0"/>
              <a:t>Update</a:t>
            </a:r>
          </a:p>
          <a:p>
            <a:r>
              <a:rPr lang="en-GB" sz="2400" dirty="0" err="1"/>
              <a:t>Popplewell</a:t>
            </a:r>
            <a:r>
              <a:rPr lang="en-GB" sz="2400" dirty="0"/>
              <a:t> Report – Bradford (1985)- Crowd Safety 1985</a:t>
            </a:r>
          </a:p>
          <a:p>
            <a:r>
              <a:rPr lang="en-GB" sz="2400" dirty="0"/>
              <a:t>Taylor Report – Hillsborough (1989) 1990 – Independent Report 2012</a:t>
            </a:r>
          </a:p>
          <a:p>
            <a:r>
              <a:rPr lang="en-GB" sz="2400" dirty="0"/>
              <a:t>Manchester Arena enquiry 2023</a:t>
            </a:r>
          </a:p>
          <a:p>
            <a:r>
              <a:rPr lang="en-GB" sz="2400" dirty="0"/>
              <a:t>Martyn’s Law – 2024</a:t>
            </a:r>
          </a:p>
        </p:txBody>
      </p:sp>
    </p:spTree>
    <p:extLst>
      <p:ext uri="{BB962C8B-B14F-4D97-AF65-F5344CB8AC3E}">
        <p14:creationId xmlns:p14="http://schemas.microsoft.com/office/powerpoint/2010/main" val="818875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871</Words>
  <Application>Microsoft Office PowerPoint</Application>
  <PresentationFormat>Widescreen</PresentationFormat>
  <Paragraphs>267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PowerPoint Presentation</vt:lpstr>
      <vt:lpstr> Today’s Session – Sports Venue Management</vt:lpstr>
      <vt:lpstr>Impacts of Disasters</vt:lpstr>
      <vt:lpstr>Safety Considerations</vt:lpstr>
      <vt:lpstr>Health &amp;Safety at Sports Events Venues</vt:lpstr>
      <vt:lpstr>Purple Guide</vt:lpstr>
      <vt:lpstr>Green Guide – Safety in Sports Grounds</vt:lpstr>
      <vt:lpstr>Green Guide Principles</vt:lpstr>
      <vt:lpstr>Responsibilty</vt:lpstr>
      <vt:lpstr>Legislation </vt:lpstr>
      <vt:lpstr>Planning</vt:lpstr>
      <vt:lpstr>Spectator Safety Policy</vt:lpstr>
      <vt:lpstr>Stewarding Plan</vt:lpstr>
      <vt:lpstr>Stewards</vt:lpstr>
      <vt:lpstr>Contingency Plans</vt:lpstr>
      <vt:lpstr>Pre Planning</vt:lpstr>
      <vt:lpstr>Managing an Event</vt:lpstr>
      <vt:lpstr>Event Procedures</vt:lpstr>
      <vt:lpstr>Admission Policies</vt:lpstr>
      <vt:lpstr>Circulation</vt:lpstr>
      <vt:lpstr>Vertical Circulation</vt:lpstr>
      <vt:lpstr>Planning for Issues &amp; Emergencies </vt:lpstr>
      <vt:lpstr>Emergency Plans</vt:lpstr>
      <vt:lpstr>Emergency Procedures</vt:lpstr>
      <vt:lpstr>Show Stop</vt:lpstr>
      <vt:lpstr>Evacuation</vt:lpstr>
      <vt:lpstr>Relate to Principality Stadium</vt:lpstr>
      <vt:lpstr>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2025-02-16T21:16:32Z</dcterms:modified>
</cp:coreProperties>
</file>