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BC5795F-2F10-4B01-9306-479D42E84447}" v="54" dt="2025-10-21T18:45:12.8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10/21/2025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10/21/2025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10/21/2025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10/21/2025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10/21/2025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10/21/2025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10/21/2025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10/21/2025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10/21/2025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10/21/2025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10/21/2025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10/21/2025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093FC-0BA5-F864-C8B6-4E8B48CD8F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9097" y="314634"/>
            <a:ext cx="11041625" cy="3234812"/>
          </a:xfrm>
        </p:spPr>
        <p:txBody>
          <a:bodyPr>
            <a:normAutofit/>
          </a:bodyPr>
          <a:lstStyle/>
          <a:p>
            <a:r>
              <a:rPr lang="en-GB" sz="4400" b="1" u="sng">
                <a:latin typeface="Aptos Light" panose="020B0004020202020204" pitchFamily="34" charset="0"/>
              </a:rPr>
              <a:t>Feeding and eating disorders</a:t>
            </a:r>
            <a:br>
              <a:rPr lang="en-GB" b="1" u="sng">
                <a:latin typeface="Aptos Light" panose="020B0004020202020204" pitchFamily="34" charset="0"/>
              </a:rPr>
            </a:br>
            <a:br>
              <a:rPr lang="en-GB">
                <a:latin typeface="Aptos Light" panose="020B0004020202020204" pitchFamily="34" charset="0"/>
              </a:rPr>
            </a:br>
            <a:r>
              <a:rPr lang="en-GB" sz="2700" i="1">
                <a:latin typeface="Aptos Light" panose="020B0004020202020204" pitchFamily="34" charset="0"/>
              </a:rPr>
              <a:t>a critical Analysis of history and contemporary approaches.</a:t>
            </a:r>
            <a:endParaRPr lang="en-GB" sz="2700" dirty="0">
              <a:latin typeface="Aptos Light" panose="020B00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7CA417-F280-76CF-EE6D-A7B4737110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9096" y="3913239"/>
            <a:ext cx="11041625" cy="2526890"/>
          </a:xfrm>
        </p:spPr>
        <p:txBody>
          <a:bodyPr>
            <a:normAutofit fontScale="55000" lnSpcReduction="20000"/>
          </a:bodyPr>
          <a:lstStyle/>
          <a:p>
            <a:pPr algn="l"/>
            <a:r>
              <a:rPr lang="en-GB" sz="3300" b="1"/>
              <a:t>Name: Salma Zaidi			</a:t>
            </a:r>
          </a:p>
          <a:p>
            <a:pPr algn="l"/>
            <a:r>
              <a:rPr lang="en-GB" sz="3300" b="1"/>
              <a:t>Module Code: BMHP6029</a:t>
            </a:r>
          </a:p>
          <a:p>
            <a:pPr algn="l"/>
            <a:r>
              <a:rPr lang="en-GB" sz="3300" b="1"/>
              <a:t>Student Number: 2310093			</a:t>
            </a:r>
          </a:p>
          <a:p>
            <a:pPr algn="l"/>
            <a:r>
              <a:rPr lang="en-GB" sz="3300" b="1"/>
              <a:t>Lecturer Name: Neale Haddon</a:t>
            </a:r>
          </a:p>
          <a:p>
            <a:pPr algn="l"/>
            <a:r>
              <a:rPr lang="en-GB" sz="3300" b="1"/>
              <a:t>Programme: BSc (Hons) Health and Social Care </a:t>
            </a:r>
          </a:p>
          <a:p>
            <a:pPr algn="l"/>
            <a:r>
              <a:rPr lang="en-GB" sz="3300" b="1"/>
              <a:t>Module: Psychological Classification and Provisions				</a:t>
            </a:r>
          </a:p>
          <a:p>
            <a:pPr algn="l"/>
            <a:r>
              <a:rPr lang="en-GB" sz="3300" b="1"/>
              <a:t>Assignment Title: Component 1: Individual Presentation (Academic Poster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7124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6F303B-008F-742D-AFEF-E0761A6D0E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7484" y="157316"/>
            <a:ext cx="11975690" cy="6430297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b="1" dirty="0"/>
              <a:t>Defining Eating Disorders (ICD-11 Classification)</a:t>
            </a:r>
          </a:p>
          <a:p>
            <a:r>
              <a:rPr lang="en-GB" dirty="0"/>
              <a:t>ICD-11 categorises </a:t>
            </a:r>
            <a:r>
              <a:rPr lang="en-GB" i="1" dirty="0"/>
              <a:t>Feeding and eating  disorders </a:t>
            </a:r>
            <a:r>
              <a:rPr lang="en-GB" dirty="0"/>
              <a:t>under 6B80-6B8Z, including Anorexia Nervosa, Bulimia Nervosa, Binge Eating Disorder, and Avoidant/Restrictive Food Intake Disorder (World Health Organisation, 2019).</a:t>
            </a:r>
          </a:p>
          <a:p>
            <a:r>
              <a:rPr lang="en-GB" dirty="0"/>
              <a:t>Core features: Persistent disturbed eating pattern, body image distortion, and impaired psychosocial functioning.</a:t>
            </a:r>
          </a:p>
          <a:p>
            <a:endParaRPr lang="en-GB" dirty="0"/>
          </a:p>
          <a:p>
            <a:pPr marL="0" indent="0" algn="ctr">
              <a:buNone/>
            </a:pPr>
            <a:r>
              <a:rPr lang="en-GB" b="1" dirty="0"/>
              <a:t>Historical Context and Evolving Understanding </a:t>
            </a:r>
          </a:p>
          <a:p>
            <a:r>
              <a:rPr lang="en-GB" dirty="0"/>
              <a:t>In the 19th century, anorexia was viewed as </a:t>
            </a:r>
            <a:r>
              <a:rPr lang="en-GB" i="1" dirty="0"/>
              <a:t>“Female hysteria” </a:t>
            </a:r>
            <a:r>
              <a:rPr lang="en-GB" dirty="0"/>
              <a:t>linked to moral or spiritual weakness (Brumberg, 2000).</a:t>
            </a:r>
          </a:p>
          <a:p>
            <a:r>
              <a:rPr lang="en-GB" dirty="0"/>
              <a:t>The 20</a:t>
            </a:r>
            <a:r>
              <a:rPr lang="en-GB" baseline="30000" dirty="0"/>
              <a:t>th</a:t>
            </a:r>
            <a:r>
              <a:rPr lang="en-GB" dirty="0"/>
              <a:t> century saw the medicalisation of eating disorders, shifting from moral failings to psychiatric illness (</a:t>
            </a:r>
            <a:r>
              <a:rPr lang="en-GB" dirty="0" err="1"/>
              <a:t>Vandereycken</a:t>
            </a:r>
            <a:r>
              <a:rPr lang="en-GB" dirty="0"/>
              <a:t>, 2002).</a:t>
            </a:r>
          </a:p>
          <a:p>
            <a:r>
              <a:rPr lang="en-GB" dirty="0"/>
              <a:t>Feminist critiques (Orbach, 1978; Bordo, 1993) reframed eating disorders as responses to sociocultural pressures surrounding gender and body ideals.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b="1" dirty="0"/>
              <a:t>Theoretical Perspectives and Aetiology </a:t>
            </a:r>
          </a:p>
          <a:p>
            <a:r>
              <a:rPr lang="en-GB" dirty="0"/>
              <a:t>Biopsychosocial model integrates biological vulnerability, cognitive-behavioural factors, and sociocultural influences (Fairburn &amp;Harrison, 2003).</a:t>
            </a:r>
          </a:p>
          <a:p>
            <a:r>
              <a:rPr lang="en-GB" dirty="0"/>
              <a:t>ICD-11 recognises cultural variations and includes broader symptom profiles (WHO, 2019).</a:t>
            </a:r>
          </a:p>
          <a:p>
            <a:pPr marL="0" indent="0">
              <a:buNone/>
            </a:pPr>
            <a:r>
              <a:rPr lang="en-GB" i="1" dirty="0"/>
              <a:t>(Visuals: ICD-11 classifications diagram + timeline of historical development)</a:t>
            </a:r>
          </a:p>
          <a:p>
            <a:endParaRPr lang="en-GB" b="1" i="1" dirty="0"/>
          </a:p>
          <a:p>
            <a:pPr marL="0" indent="0">
              <a:buNone/>
            </a:pPr>
            <a:endParaRPr lang="en-GB" i="1" dirty="0"/>
          </a:p>
          <a:p>
            <a:pPr marL="0" indent="0" algn="ctr">
              <a:buNone/>
            </a:pPr>
            <a:r>
              <a:rPr lang="en-GB" i="1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8951055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E1D49C-6A8D-550D-3E94-EDD44C9388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499" y="160774"/>
            <a:ext cx="11646039" cy="957199"/>
          </a:xfrm>
        </p:spPr>
        <p:txBody>
          <a:bodyPr>
            <a:normAutofit fontScale="90000"/>
          </a:bodyPr>
          <a:lstStyle/>
          <a:p>
            <a:r>
              <a:rPr lang="en-GB" b="1" u="sng" dirty="0">
                <a:latin typeface="Aptos Light" panose="020B0004020202020204" pitchFamily="34" charset="0"/>
              </a:rPr>
              <a:t>Social, cultural and political dimensions &amp; future Directions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27949-4458-32A2-ABDA-3E55DD0898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6982" y="1432242"/>
            <a:ext cx="4817050" cy="504894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u="sng" dirty="0"/>
              <a:t>Social and Cultural Context </a:t>
            </a:r>
          </a:p>
          <a:p>
            <a:r>
              <a:rPr lang="en-GB" dirty="0"/>
              <a:t>Media and diet culture perpetuate unrealistic body standards, intensifying risk (Levine &amp; Murnen, 2009).</a:t>
            </a:r>
          </a:p>
          <a:p>
            <a:r>
              <a:rPr lang="en-GB" dirty="0"/>
              <a:t>Stigma and discrimination persists-eating disorders often misunderstood as “choices” (Puhl &amp; Suh, 2015).</a:t>
            </a:r>
          </a:p>
          <a:p>
            <a:r>
              <a:rPr lang="en-GB" dirty="0"/>
              <a:t>Intersectionality: disparities in diagnosis and care for men, ethnic minorities, and low-income groups (Becker et al., 2003; </a:t>
            </a:r>
            <a:r>
              <a:rPr lang="en-GB" dirty="0" err="1"/>
              <a:t>Mulveen</a:t>
            </a:r>
            <a:r>
              <a:rPr lang="en-GB" dirty="0"/>
              <a:t> &amp; Hepworth, 2006).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u="sng" dirty="0"/>
              <a:t>Policy, Legislation &amp; Contemporary Provision </a:t>
            </a:r>
          </a:p>
          <a:p>
            <a:r>
              <a:rPr lang="en-GB" dirty="0"/>
              <a:t>UK policies (</a:t>
            </a:r>
            <a:r>
              <a:rPr lang="en-GB" dirty="0" err="1"/>
              <a:t>e.g</a:t>
            </a:r>
            <a:r>
              <a:rPr lang="en-GB" dirty="0"/>
              <a:t> NHS Long Term Plan, 2019) aim for early intervention and parity of esteem for mental health </a:t>
            </a:r>
          </a:p>
          <a:p>
            <a:r>
              <a:rPr lang="en-GB" dirty="0"/>
              <a:t>Mental Health Act 1983 (amended 2007) supports compulsory treatment in severe cases.</a:t>
            </a:r>
          </a:p>
          <a:p>
            <a:r>
              <a:rPr lang="en-GB" dirty="0"/>
              <a:t>NICE guidelines (2020) emphasise multidisciplinary, person-centred treatment.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EF6A33-D8A4-773B-368A-1D703AFE51C1}"/>
              </a:ext>
            </a:extLst>
          </p:cNvPr>
          <p:cNvSpPr txBox="1"/>
          <p:nvPr/>
        </p:nvSpPr>
        <p:spPr>
          <a:xfrm>
            <a:off x="5426110" y="1484215"/>
            <a:ext cx="6421761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Critical Analysis &amp; Future Recommendations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Historical moralisation- contemporary medicalisation has improved recognition but may still neglect cultural context.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Persistent stigma and service inequality highlight the need for inclusive and preventative approaches. </a:t>
            </a:r>
          </a:p>
          <a:p>
            <a:endParaRPr lang="en-GB" b="1" u="sng" dirty="0"/>
          </a:p>
          <a:p>
            <a:r>
              <a:rPr lang="en-GB" b="1" u="sng" dirty="0"/>
              <a:t>Recommendations: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Expand culturally sensitive and gender inclusive services.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Integrate digital and community-based prevention.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Increase funding for early detection and psychoeducation in schools  </a:t>
            </a:r>
          </a:p>
        </p:txBody>
      </p:sp>
    </p:spTree>
    <p:extLst>
      <p:ext uri="{BB962C8B-B14F-4D97-AF65-F5344CB8AC3E}">
        <p14:creationId xmlns:p14="http://schemas.microsoft.com/office/powerpoint/2010/main" val="37064098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F5A10A-FB52-36A0-253A-500C78F6BA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9781" y="2708804"/>
            <a:ext cx="3698803" cy="1440394"/>
          </a:xfrm>
          <a:noFill/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 sz="2400">
                <a:solidFill>
                  <a:schemeClr val="tx1"/>
                </a:solidFill>
              </a:rPr>
              <a:t>References 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FB403EBD-907E-4D59-98D4-A72CD1063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DAE5AD-A132-2364-0A2E-DCE53A7143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49182" y="802638"/>
            <a:ext cx="5408696" cy="5252722"/>
          </a:xfrm>
        </p:spPr>
        <p:txBody>
          <a:bodyPr anchor="ctr">
            <a:normAutofit/>
          </a:bodyPr>
          <a:lstStyle/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r>
              <a:rPr lang="en-GB" sz="1100">
                <a:solidFill>
                  <a:schemeClr val="bg1"/>
                </a:solidFill>
              </a:rPr>
              <a:t>Becker,  A.E., Franko, D.L., Speck, A. &amp; Herzog, D.B (2003) </a:t>
            </a:r>
            <a:r>
              <a:rPr lang="en-GB" sz="1100" i="1">
                <a:solidFill>
                  <a:schemeClr val="bg1"/>
                </a:solidFill>
              </a:rPr>
              <a:t>Ethnicity and differential access to care for eating disorders symptoms</a:t>
            </a:r>
            <a:r>
              <a:rPr lang="en-GB" sz="1100">
                <a:solidFill>
                  <a:schemeClr val="bg1"/>
                </a:solidFill>
              </a:rPr>
              <a:t>. International Journal of Eating Disorders, 33(2), pp.205-212.</a:t>
            </a:r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r>
              <a:rPr lang="en-GB" sz="1100">
                <a:solidFill>
                  <a:schemeClr val="bg1"/>
                </a:solidFill>
              </a:rPr>
              <a:t>Bordo, S. (1993) </a:t>
            </a:r>
            <a:r>
              <a:rPr lang="en-GB" sz="1100" i="1">
                <a:solidFill>
                  <a:schemeClr val="bg1"/>
                </a:solidFill>
              </a:rPr>
              <a:t>Unbearable Weight: Feminism, Western Culture and the Body.</a:t>
            </a:r>
            <a:r>
              <a:rPr lang="en-GB" sz="1100">
                <a:solidFill>
                  <a:schemeClr val="bg1"/>
                </a:solidFill>
              </a:rPr>
              <a:t> Berkeley: University of California Press.</a:t>
            </a:r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r>
              <a:rPr lang="en-GB" sz="1100">
                <a:solidFill>
                  <a:schemeClr val="bg1"/>
                </a:solidFill>
              </a:rPr>
              <a:t>Brumberg, J (2000) </a:t>
            </a:r>
            <a:r>
              <a:rPr lang="en-GB" sz="1100" i="1">
                <a:solidFill>
                  <a:schemeClr val="bg1"/>
                </a:solidFill>
              </a:rPr>
              <a:t>Fasting Girls: The History of Anorexia Nervosa</a:t>
            </a:r>
            <a:r>
              <a:rPr lang="en-GB" sz="1100">
                <a:solidFill>
                  <a:schemeClr val="bg1"/>
                </a:solidFill>
              </a:rPr>
              <a:t>. New York:  Vintage.</a:t>
            </a:r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r>
              <a:rPr lang="en-GB" sz="1100">
                <a:solidFill>
                  <a:schemeClr val="bg1"/>
                </a:solidFill>
              </a:rPr>
              <a:t>Fairburn, C.G &amp; Harrison, P. J (2003) </a:t>
            </a:r>
            <a:r>
              <a:rPr lang="en-GB" sz="1100" i="1">
                <a:solidFill>
                  <a:schemeClr val="bg1"/>
                </a:solidFill>
              </a:rPr>
              <a:t>Eating disorders</a:t>
            </a:r>
            <a:r>
              <a:rPr lang="en-GB" sz="1100">
                <a:solidFill>
                  <a:schemeClr val="bg1"/>
                </a:solidFill>
              </a:rPr>
              <a:t>. The Lancet, 361(9355), pp.407-416.</a:t>
            </a:r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r>
              <a:rPr lang="en-GB" sz="1100">
                <a:solidFill>
                  <a:schemeClr val="bg1"/>
                </a:solidFill>
              </a:rPr>
              <a:t>Levine, M.P. &amp; Murnen, S.K. (2009) “</a:t>
            </a:r>
            <a:r>
              <a:rPr lang="en-GB" sz="1100" i="1">
                <a:solidFill>
                  <a:schemeClr val="bg1"/>
                </a:solidFill>
              </a:rPr>
              <a:t>Everybody knows that mass media are/ are not a cause of eating disorders</a:t>
            </a:r>
            <a:r>
              <a:rPr lang="en-GB" sz="1100">
                <a:solidFill>
                  <a:schemeClr val="bg1"/>
                </a:solidFill>
              </a:rPr>
              <a:t>”:  A critical review of evidence.  Journal of Social and Clinical Psychology, 28(1), pp.9-42.</a:t>
            </a:r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r>
              <a:rPr lang="en-GB" sz="1100">
                <a:solidFill>
                  <a:schemeClr val="bg1"/>
                </a:solidFill>
              </a:rPr>
              <a:t>Mulveen, R. &amp; Hepworth, J. (2006) </a:t>
            </a:r>
            <a:r>
              <a:rPr lang="en-GB" sz="1100" i="1">
                <a:solidFill>
                  <a:schemeClr val="bg1"/>
                </a:solidFill>
              </a:rPr>
              <a:t>An interpretative phenomenological analysis of participation in a pro-anorexia internet site and its relationship with disordered eating. </a:t>
            </a:r>
            <a:r>
              <a:rPr lang="en-GB" sz="1100">
                <a:solidFill>
                  <a:schemeClr val="bg1"/>
                </a:solidFill>
              </a:rPr>
              <a:t>Journal of Health Psychology, 11(2), pp.283-296.  </a:t>
            </a:r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r>
              <a:rPr lang="en-GB" sz="1100">
                <a:solidFill>
                  <a:schemeClr val="bg1"/>
                </a:solidFill>
              </a:rPr>
              <a:t>National Institute for Health and Care Excellence (NICE) (2020) </a:t>
            </a:r>
            <a:r>
              <a:rPr lang="en-GB" sz="1100" i="1">
                <a:solidFill>
                  <a:schemeClr val="bg1"/>
                </a:solidFill>
              </a:rPr>
              <a:t>Eating Disorders: Recognition and Treatment (NG69). </a:t>
            </a:r>
            <a:r>
              <a:rPr lang="en-GB" sz="1100">
                <a:solidFill>
                  <a:schemeClr val="bg1"/>
                </a:solidFill>
              </a:rPr>
              <a:t>London: NICE.</a:t>
            </a:r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r>
              <a:rPr lang="en-GB" sz="1100">
                <a:solidFill>
                  <a:schemeClr val="bg1"/>
                </a:solidFill>
              </a:rPr>
              <a:t>NHS England (2019) </a:t>
            </a:r>
            <a:r>
              <a:rPr lang="en-GB" sz="1100" i="1">
                <a:solidFill>
                  <a:schemeClr val="bg1"/>
                </a:solidFill>
              </a:rPr>
              <a:t>The NHS Long Term Plan</a:t>
            </a:r>
            <a:r>
              <a:rPr lang="en-GB" sz="1100">
                <a:solidFill>
                  <a:schemeClr val="bg1"/>
                </a:solidFill>
              </a:rPr>
              <a:t>. London: Department of Health and Social Care.</a:t>
            </a:r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r>
              <a:rPr lang="en-GB" sz="1100">
                <a:solidFill>
                  <a:schemeClr val="bg1"/>
                </a:solidFill>
              </a:rPr>
              <a:t>Puhl, R.M &amp; Suh, Y (2015) </a:t>
            </a:r>
            <a:r>
              <a:rPr lang="en-GB" sz="1100" i="1">
                <a:solidFill>
                  <a:schemeClr val="bg1"/>
                </a:solidFill>
              </a:rPr>
              <a:t>Health consequences of weight stigma: implications for obesity prevention and treatment</a:t>
            </a:r>
            <a:r>
              <a:rPr lang="en-GB" sz="1100">
                <a:solidFill>
                  <a:schemeClr val="bg1"/>
                </a:solidFill>
              </a:rPr>
              <a:t>. Current Obesity Reports, 4(2), pp.182-190.</a:t>
            </a:r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r>
              <a:rPr lang="en-GB" sz="1100">
                <a:solidFill>
                  <a:schemeClr val="bg1"/>
                </a:solidFill>
              </a:rPr>
              <a:t>World Health Organisation (2019) </a:t>
            </a:r>
            <a:r>
              <a:rPr lang="en-GB" sz="1100" i="1">
                <a:solidFill>
                  <a:schemeClr val="bg1"/>
                </a:solidFill>
              </a:rPr>
              <a:t>International Classification of Disease, </a:t>
            </a:r>
            <a:r>
              <a:rPr lang="en-GB" sz="1100">
                <a:solidFill>
                  <a:schemeClr val="bg1"/>
                </a:solidFill>
              </a:rPr>
              <a:t>11</a:t>
            </a:r>
            <a:r>
              <a:rPr lang="en-GB" sz="1100" baseline="30000">
                <a:solidFill>
                  <a:schemeClr val="bg1"/>
                </a:solidFill>
              </a:rPr>
              <a:t>th</a:t>
            </a:r>
            <a:r>
              <a:rPr lang="en-GB" sz="1100">
                <a:solidFill>
                  <a:schemeClr val="bg1"/>
                </a:solidFill>
              </a:rPr>
              <a:t> Revision (ICD-11); Feeding and Eating Disorders (6B80-6B8Z). Geneva: WHO.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100">
              <a:solidFill>
                <a:schemeClr val="bg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100">
              <a:solidFill>
                <a:schemeClr val="bg1"/>
              </a:solidFill>
            </a:endParaRPr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endParaRPr lang="en-GB" sz="11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86442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532</TotalTime>
  <Words>765</Words>
  <Application>Microsoft Office PowerPoint</Application>
  <PresentationFormat>Widescreen</PresentationFormat>
  <Paragraphs>56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Aptos Light</vt:lpstr>
      <vt:lpstr>Arial</vt:lpstr>
      <vt:lpstr>Gill Sans MT</vt:lpstr>
      <vt:lpstr>Parcel</vt:lpstr>
      <vt:lpstr>Feeding and eating disorders  a critical Analysis of history and contemporary approaches.</vt:lpstr>
      <vt:lpstr>PowerPoint Presentation</vt:lpstr>
      <vt:lpstr>Social, cultural and political dimensions &amp; future Directions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salma zaidi</dc:creator>
  <cp:lastModifiedBy>salma zaidi</cp:lastModifiedBy>
  <cp:revision>2</cp:revision>
  <dcterms:created xsi:type="dcterms:W3CDTF">2025-10-21T09:53:00Z</dcterms:created>
  <dcterms:modified xsi:type="dcterms:W3CDTF">2025-10-21T18:45:47Z</dcterms:modified>
</cp:coreProperties>
</file>