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74" r:id="rId4"/>
    <p:sldId id="275" r:id="rId5"/>
    <p:sldId id="276" r:id="rId6"/>
    <p:sldId id="277" r:id="rId7"/>
    <p:sldId id="278" r:id="rId8"/>
    <p:sldId id="279" r:id="rId9"/>
    <p:sldId id="281" r:id="rId10"/>
    <p:sldId id="280" r:id="rId11"/>
    <p:sldId id="282" r:id="rId12"/>
    <p:sldId id="283" r:id="rId13"/>
    <p:sldId id="290" r:id="rId14"/>
    <p:sldId id="291" r:id="rId15"/>
    <p:sldId id="292" r:id="rId16"/>
    <p:sldId id="293" r:id="rId17"/>
    <p:sldId id="294" r:id="rId18"/>
    <p:sldId id="284" r:id="rId19"/>
    <p:sldId id="285" r:id="rId20"/>
    <p:sldId id="286" r:id="rId21"/>
    <p:sldId id="287" r:id="rId22"/>
    <p:sldId id="288" r:id="rId23"/>
    <p:sldId id="289" r:id="rId24"/>
    <p:sldId id="258" r:id="rId25"/>
    <p:sldId id="260" r:id="rId26"/>
    <p:sldId id="263" r:id="rId27"/>
    <p:sldId id="266" r:id="rId28"/>
    <p:sldId id="295" r:id="rId29"/>
    <p:sldId id="296" r:id="rId30"/>
    <p:sldId id="297"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57" d="100"/>
          <a:sy n="57" d="100"/>
        </p:scale>
        <p:origin x="-714" y="-5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GB"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08FB55FA-5ACC-F444-A80B-8DA86E8CF148}" type="datetimeFigureOut">
              <a:rPr lang="en-US" smtClean="0"/>
              <a:t>1/30/2017</a:t>
            </a:fld>
            <a:endParaRPr lang="en-US" dirty="0"/>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US" dirty="0"/>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CC15B678-041B-D24F-90D4-8355C0F4C51E}" type="slidenum">
              <a:rPr lang="en-US" smtClean="0"/>
              <a:t>‹#›</a:t>
            </a:fld>
            <a:endParaRPr lang="en-US" dirty="0"/>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08FB55FA-5ACC-F444-A80B-8DA86E8CF148}" type="datetimeFigureOut">
              <a:rPr lang="en-US" smtClean="0"/>
              <a:t>1/30/2017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15B678-041B-D24F-90D4-8355C0F4C51E}"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GB"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08FB55FA-5ACC-F444-A80B-8DA86E8CF148}" type="datetimeFigureOut">
              <a:rPr lang="en-US" smtClean="0"/>
              <a:t>1/30/2017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15B678-041B-D24F-90D4-8355C0F4C51E}"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5" name="Date Placeholder 4"/>
          <p:cNvSpPr>
            <a:spLocks noGrp="1"/>
          </p:cNvSpPr>
          <p:nvPr>
            <p:ph type="dt" sz="half" idx="10"/>
          </p:nvPr>
        </p:nvSpPr>
        <p:spPr/>
        <p:txBody>
          <a:bodyPr/>
          <a:lstStyle/>
          <a:p>
            <a:fld id="{08FB55FA-5ACC-F444-A80B-8DA86E8CF148}" type="datetimeFigureOut">
              <a:rPr lang="en-US" smtClean="0"/>
              <a:t>1/30/2017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15B678-041B-D24F-90D4-8355C0F4C51E}" type="slidenum">
              <a:rPr lang="en-US" smtClean="0"/>
              <a:t>‹#›</a:t>
            </a:fld>
            <a:endParaRPr lang="en-US" dirty="0"/>
          </a:p>
        </p:txBody>
      </p:sp>
      <p:sp>
        <p:nvSpPr>
          <p:cNvPr id="9" name="Content Placeholder 8"/>
          <p:cNvSpPr>
            <a:spLocks noGrp="1"/>
          </p:cNvSpPr>
          <p:nvPr>
            <p:ph sz="quarter" idx="13"/>
          </p:nvPr>
        </p:nvSpPr>
        <p:spPr>
          <a:xfrm>
            <a:off x="1042416" y="2313432"/>
            <a:ext cx="3419856" cy="34930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08FB55FA-5ACC-F444-A80B-8DA86E8CF148}" type="datetimeFigureOut">
              <a:rPr lang="en-US" smtClean="0"/>
              <a:t>1/30/2017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15B678-041B-D24F-90D4-8355C0F4C51E}"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08FB55FA-5ACC-F444-A80B-8DA86E8CF148}" type="datetimeFigureOut">
              <a:rPr lang="en-US" smtClean="0"/>
              <a:t>1/30/2017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15B678-041B-D24F-90D4-8355C0F4C51E}"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FB55FA-5ACC-F444-A80B-8DA86E8CF148}" type="datetimeFigureOut">
              <a:rPr lang="en-US" smtClean="0"/>
              <a:t>1/30/2017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15B678-041B-D24F-90D4-8355C0F4C51E}"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ate Placeholder 4"/>
          <p:cNvSpPr>
            <a:spLocks noGrp="1"/>
          </p:cNvSpPr>
          <p:nvPr>
            <p:ph type="dt" sz="half" idx="10"/>
          </p:nvPr>
        </p:nvSpPr>
        <p:spPr/>
        <p:txBody>
          <a:bodyPr/>
          <a:lstStyle/>
          <a:p>
            <a:fld id="{08FB55FA-5ACC-F444-A80B-8DA86E8CF148}" type="datetimeFigureOut">
              <a:rPr lang="en-US" smtClean="0"/>
              <a:t>1/30/2017</a:t>
            </a:fld>
            <a:endParaRPr lang="en-US" dirty="0"/>
          </a:p>
        </p:txBody>
      </p:sp>
      <p:sp>
        <p:nvSpPr>
          <p:cNvPr id="7" name="Slide Number Placeholder 6"/>
          <p:cNvSpPr>
            <a:spLocks noGrp="1"/>
          </p:cNvSpPr>
          <p:nvPr>
            <p:ph type="sldNum" sz="quarter" idx="12"/>
          </p:nvPr>
        </p:nvSpPr>
        <p:spPr/>
        <p:txBody>
          <a:bodyPr/>
          <a:lstStyle/>
          <a:p>
            <a:fld id="{CC15B678-041B-D24F-90D4-8355C0F4C51E}" type="slidenum">
              <a:rPr lang="en-US" smtClean="0"/>
              <a:t>‹#›</a:t>
            </a:fld>
            <a:endParaRPr lang="en-US" dirty="0"/>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dirty="0"/>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GB"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GB"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8FB55FA-5ACC-F444-A80B-8DA86E8CF148}" type="datetimeFigureOut">
              <a:rPr lang="en-US" smtClean="0"/>
              <a:t>1/30/2017</a:t>
            </a:fld>
            <a:endParaRPr lang="en-US" dirty="0"/>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dirty="0"/>
          </a:p>
        </p:txBody>
      </p:sp>
      <p:sp>
        <p:nvSpPr>
          <p:cNvPr id="7" name="Slide Number Placeholder 6"/>
          <p:cNvSpPr>
            <a:spLocks noGrp="1"/>
          </p:cNvSpPr>
          <p:nvPr>
            <p:ph type="sldNum" sz="quarter" idx="12"/>
          </p:nvPr>
        </p:nvSpPr>
        <p:spPr/>
        <p:txBody>
          <a:bodyPr/>
          <a:lstStyle/>
          <a:p>
            <a:fld id="{CC15B678-041B-D24F-90D4-8355C0F4C51E}"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8FB55FA-5ACC-F444-A80B-8DA86E8CF148}" type="datetimeFigureOut">
              <a:rPr lang="en-US" smtClean="0"/>
              <a:t>1/30/2017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15B678-041B-D24F-90D4-8355C0F4C51E}"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GB"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8FB55FA-5ACC-F444-A80B-8DA86E8CF148}" type="datetimeFigureOut">
              <a:rPr lang="en-US" smtClean="0"/>
              <a:t>1/30/2017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15B678-041B-D24F-90D4-8355C0F4C51E}" type="slidenum">
              <a:rPr lang="en-US" smtClean="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Shape 75"/>
          <p:cNvSpPr>
            <a:spLocks noGrp="1"/>
          </p:cNvSpPr>
          <p:nvPr>
            <p:ph type="body" idx="1"/>
          </p:nvPr>
        </p:nvSpPr>
        <p:spPr>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r>
              <a:t>Body Level One</a:t>
            </a:r>
          </a:p>
          <a:p>
            <a:pPr lvl="1"/>
            <a:r>
              <a:t>Body Level Two</a:t>
            </a:r>
          </a:p>
          <a:p>
            <a:pPr lvl="2"/>
            <a:r>
              <a:t>Body Level Three</a:t>
            </a:r>
          </a:p>
          <a:p>
            <a:pPr lvl="3"/>
            <a:r>
              <a:t>Body Level Four</a:t>
            </a:r>
          </a:p>
          <a:p>
            <a:pPr lvl="4"/>
            <a:r>
              <a:t>Body Level Five</a:t>
            </a:r>
          </a:p>
        </p:txBody>
      </p:sp>
      <p:sp>
        <p:nvSpPr>
          <p:cNvPr id="76" name="Shape 76"/>
          <p:cNvSpPr>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894819735"/>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08FB55FA-5ACC-F444-A80B-8DA86E8CF148}" type="datetimeFigureOut">
              <a:rPr lang="en-US" smtClean="0"/>
              <a:t>1/30/2017</a:t>
            </a:fld>
            <a:endParaRPr lang="en-US" dirty="0"/>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CC15B678-041B-D24F-90D4-8355C0F4C51E}"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booksandjournals.brillonline.com/search?value1=&amp;option1=all&amp;value2=Peter+Nissen&amp;option2=author" TargetMode="External"/><Relationship Id="rId3" Type="http://schemas.openxmlformats.org/officeDocument/2006/relationships/hyperlink" Target="http://www" TargetMode="External"/><Relationship Id="rId7" Type="http://schemas.openxmlformats.org/officeDocument/2006/relationships/hyperlink" Target="http://booksandjourn" TargetMode="External"/><Relationship Id="rId2" Type="http://schemas.openxmlformats.org/officeDocument/2006/relationships/hyperlink" Target="http://www.tandfonline.com.ezproxy.uwtsd.ac.uk/author/Ahlin,+Lars" TargetMode="External"/><Relationship Id="rId1" Type="http://schemas.openxmlformats.org/officeDocument/2006/relationships/slideLayout" Target="../slideLayouts/slideLayout12.xml"/><Relationship Id="rId6" Type="http://schemas.openxmlformats.org/officeDocument/2006/relationships/hyperlink" Target="http://booksandjournals.brillonline.com/search?value1=&amp;option1=all&amp;value2=Elisabeth+Hense&amp;option2=author" TargetMode="External"/><Relationship Id="rId5" Type="http://schemas.openxmlformats.org/officeDocument/2006/relationships/hyperlink" Target="http://www.tandfonline.com.ezproxy.uwtsd.ac.uk/toc/cjcr20/28/3" TargetMode="External"/><Relationship Id="rId4" Type="http://schemas.openxmlformats.org/officeDocument/2006/relationships/hyperlink" Target="http://www.tandfonline.com.ezproxy.uwtsd.ac.uk/toc/cjcr20/30/3"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Alternative Spiritualities	</a:t>
            </a:r>
            <a:endParaRPr lang="en-US" dirty="0"/>
          </a:p>
        </p:txBody>
      </p:sp>
      <p:sp>
        <p:nvSpPr>
          <p:cNvPr id="3" name="Subtitle 2"/>
          <p:cNvSpPr>
            <a:spLocks noGrp="1"/>
          </p:cNvSpPr>
          <p:nvPr>
            <p:ph type="subTitle" idx="1"/>
          </p:nvPr>
        </p:nvSpPr>
        <p:spPr/>
        <p:txBody>
          <a:bodyPr/>
          <a:lstStyle/>
          <a:p>
            <a:r>
              <a:rPr lang="en-US" dirty="0" smtClean="0"/>
              <a:t>TRRS5008</a:t>
            </a:r>
            <a:endParaRPr lang="en-US" dirty="0"/>
          </a:p>
        </p:txBody>
      </p:sp>
      <p:pic>
        <p:nvPicPr>
          <p:cNvPr id="5" name="Content Placeholder 3" descr="tree-hugging-now-scientifically-validated.jpg"/>
          <p:cNvPicPr>
            <a:picLocks noChangeAspect="1"/>
          </p:cNvPicPr>
          <p:nvPr/>
        </p:nvPicPr>
        <p:blipFill>
          <a:blip r:embed="rId2">
            <a:extLst>
              <a:ext uri="{28A0092B-C50C-407E-A947-70E740481C1C}">
                <a14:useLocalDpi xmlns:a14="http://schemas.microsoft.com/office/drawing/2010/main" val="0"/>
              </a:ext>
            </a:extLst>
          </a:blip>
          <a:srcRect t="9879" b="9879"/>
          <a:stretch>
            <a:fillRect/>
          </a:stretch>
        </p:blipFill>
        <p:spPr bwMode="auto">
          <a:xfrm>
            <a:off x="2098387" y="140990"/>
            <a:ext cx="4783202" cy="2476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pic>
      <p:pic>
        <p:nvPicPr>
          <p:cNvPr id="6" name="Content Placeholder 3" descr="faeries.jpg"/>
          <p:cNvPicPr>
            <a:picLocks noChangeAspect="1"/>
          </p:cNvPicPr>
          <p:nvPr/>
        </p:nvPicPr>
        <p:blipFill>
          <a:blip r:embed="rId3">
            <a:extLst>
              <a:ext uri="{28A0092B-C50C-407E-A947-70E740481C1C}">
                <a14:useLocalDpi xmlns:a14="http://schemas.microsoft.com/office/drawing/2010/main" val="0"/>
              </a:ext>
            </a:extLst>
          </a:blip>
          <a:srcRect l="-9428" r="-9428"/>
          <a:stretch>
            <a:fillRect/>
          </a:stretch>
        </p:blipFill>
        <p:spPr>
          <a:xfrm>
            <a:off x="-238999" y="4098893"/>
            <a:ext cx="4972364" cy="2574457"/>
          </a:xfrm>
          <a:prstGeom prst="rect">
            <a:avLst/>
          </a:prstGeom>
        </p:spPr>
      </p:pic>
    </p:spTree>
    <p:extLst>
      <p:ext uri="{BB962C8B-B14F-4D97-AF65-F5344CB8AC3E}">
        <p14:creationId xmlns:p14="http://schemas.microsoft.com/office/powerpoint/2010/main" val="11758054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7226" y="427613"/>
            <a:ext cx="4742892" cy="868183"/>
          </a:xfrm>
        </p:spPr>
        <p:txBody>
          <a:bodyPr>
            <a:noAutofit/>
          </a:bodyPr>
          <a:lstStyle/>
          <a:p>
            <a:r>
              <a:rPr lang="en-US" sz="2800" dirty="0" smtClean="0"/>
              <a:t>New Age/</a:t>
            </a:r>
            <a:br>
              <a:rPr lang="en-US" sz="2800" dirty="0" smtClean="0"/>
            </a:br>
            <a:r>
              <a:rPr lang="en-US" sz="2800" dirty="0" smtClean="0"/>
              <a:t>Alternative Spiritualities</a:t>
            </a:r>
            <a:endParaRPr lang="en-US" sz="2800" dirty="0"/>
          </a:p>
        </p:txBody>
      </p:sp>
      <p:sp>
        <p:nvSpPr>
          <p:cNvPr id="3" name="Content Placeholder 2"/>
          <p:cNvSpPr>
            <a:spLocks noGrp="1"/>
          </p:cNvSpPr>
          <p:nvPr>
            <p:ph idx="1"/>
          </p:nvPr>
        </p:nvSpPr>
        <p:spPr>
          <a:xfrm>
            <a:off x="1043492" y="1399460"/>
            <a:ext cx="6777317" cy="4433169"/>
          </a:xfrm>
        </p:spPr>
        <p:txBody>
          <a:bodyPr/>
          <a:lstStyle/>
          <a:p>
            <a:r>
              <a:rPr lang="en-US" dirty="0" smtClean="0"/>
              <a:t>Current expressions of religious or spiritual belief and practice.  </a:t>
            </a:r>
          </a:p>
          <a:p>
            <a:r>
              <a:rPr lang="en-US" dirty="0" smtClean="0"/>
              <a:t>What was, what is and what might be.</a:t>
            </a:r>
          </a:p>
          <a:p>
            <a:r>
              <a:rPr lang="en-US" dirty="0" smtClean="0"/>
              <a:t>All against a backdrop of secularity and pluralism, decline and growth.</a:t>
            </a:r>
          </a:p>
          <a:p>
            <a:endParaRPr lang="en-US" dirty="0"/>
          </a:p>
          <a:p>
            <a:r>
              <a:rPr lang="en-US" dirty="0"/>
              <a:t>Grace Davie (2015) – the situation is complex with numerous factors to take into account when trying to understand the role, etc, of religion in the twenty-first century.  </a:t>
            </a:r>
          </a:p>
          <a:p>
            <a:endParaRPr lang="en-US" dirty="0"/>
          </a:p>
        </p:txBody>
      </p:sp>
    </p:spTree>
    <p:extLst>
      <p:ext uri="{BB962C8B-B14F-4D97-AF65-F5344CB8AC3E}">
        <p14:creationId xmlns:p14="http://schemas.microsoft.com/office/powerpoint/2010/main" val="3291352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686772"/>
            <a:ext cx="6777317" cy="5145857"/>
          </a:xfrm>
        </p:spPr>
        <p:txBody>
          <a:bodyPr>
            <a:normAutofit fontScale="92500" lnSpcReduction="20000"/>
          </a:bodyPr>
          <a:lstStyle/>
          <a:p>
            <a:pPr marL="68580" indent="0">
              <a:buNone/>
            </a:pPr>
            <a:r>
              <a:rPr lang="en-US" dirty="0" smtClean="0"/>
              <a:t>Davie’s factors:</a:t>
            </a:r>
          </a:p>
          <a:p>
            <a:pPr marL="68580" indent="0">
              <a:buNone/>
            </a:pPr>
            <a:endParaRPr lang="en-US" dirty="0"/>
          </a:p>
          <a:p>
            <a:pPr marL="525780" lvl="0" indent="-457200">
              <a:buFont typeface="+mj-ea"/>
              <a:buAutoNum type="circleNumDbPlain"/>
            </a:pPr>
            <a:r>
              <a:rPr lang="en-GB" dirty="0"/>
              <a:t>How historic churches have shaped culture in Britain</a:t>
            </a:r>
          </a:p>
          <a:p>
            <a:pPr marL="525780" lvl="0" indent="-457200">
              <a:buFont typeface="+mj-ea"/>
              <a:buAutoNum type="circleNumDbPlain"/>
            </a:pPr>
            <a:r>
              <a:rPr lang="en-GB" dirty="0"/>
              <a:t>That these churches still have a role to play, at specific times, even if they have no role beyond that.</a:t>
            </a:r>
          </a:p>
          <a:p>
            <a:pPr marL="525780" lvl="0" indent="-457200">
              <a:buFont typeface="+mj-ea"/>
              <a:buAutoNum type="circleNumDbPlain"/>
            </a:pPr>
            <a:r>
              <a:rPr lang="en-GB" dirty="0"/>
              <a:t>That religious belonging is now through choice and not obligation.</a:t>
            </a:r>
          </a:p>
          <a:p>
            <a:pPr marL="525780" lvl="0" indent="-457200">
              <a:buFont typeface="+mj-ea"/>
              <a:buAutoNum type="circleNumDbPlain"/>
            </a:pPr>
            <a:r>
              <a:rPr lang="en-GB" dirty="0"/>
              <a:t>The moving in to Britain of people from other parts of the world who follow a religion that </a:t>
            </a:r>
            <a:r>
              <a:rPr lang="en-GB" dirty="0" smtClean="0"/>
              <a:t>is not </a:t>
            </a:r>
            <a:r>
              <a:rPr lang="en-GB" dirty="0"/>
              <a:t>Christianity.</a:t>
            </a:r>
          </a:p>
          <a:p>
            <a:pPr marL="525780" lvl="0" indent="-457200">
              <a:buFont typeface="+mj-ea"/>
              <a:buAutoNum type="circleNumDbPlain"/>
            </a:pPr>
            <a:r>
              <a:rPr lang="en-GB" dirty="0"/>
              <a:t>How the secular responds to the continued importance of religion.</a:t>
            </a:r>
          </a:p>
          <a:p>
            <a:pPr marL="525780" lvl="0" indent="-457200">
              <a:buFont typeface="+mj-ea"/>
              <a:buAutoNum type="circleNumDbPlain"/>
            </a:pPr>
            <a:r>
              <a:rPr lang="en-GB" dirty="0"/>
              <a:t>The realisation that Europe (includes Britain) is different from the rest of the world.  </a:t>
            </a:r>
          </a:p>
          <a:p>
            <a:pPr marL="68580" indent="0">
              <a:buNone/>
            </a:pPr>
            <a:endParaRPr lang="en-US" dirty="0"/>
          </a:p>
        </p:txBody>
      </p:sp>
    </p:spTree>
    <p:extLst>
      <p:ext uri="{BB962C8B-B14F-4D97-AF65-F5344CB8AC3E}">
        <p14:creationId xmlns:p14="http://schemas.microsoft.com/office/powerpoint/2010/main" val="2467901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5390" y="1438334"/>
            <a:ext cx="8138078" cy="4394296"/>
          </a:xfrm>
        </p:spPr>
        <p:txBody>
          <a:bodyPr>
            <a:normAutofit/>
          </a:bodyPr>
          <a:lstStyle/>
          <a:p>
            <a:pPr marL="68580" lvl="0" indent="0">
              <a:buNone/>
            </a:pPr>
            <a:r>
              <a:rPr lang="en-GB" dirty="0"/>
              <a:t>Christianity shaped British culture (time and space). </a:t>
            </a:r>
            <a:endParaRPr lang="en-GB" dirty="0" smtClean="0"/>
          </a:p>
          <a:p>
            <a:r>
              <a:rPr lang="en-GB" dirty="0" smtClean="0"/>
              <a:t>The </a:t>
            </a:r>
            <a:r>
              <a:rPr lang="en-GB" dirty="0"/>
              <a:t>calendar, weeks and </a:t>
            </a:r>
            <a:r>
              <a:rPr lang="en-GB" dirty="0" smtClean="0"/>
              <a:t>years.  </a:t>
            </a:r>
          </a:p>
          <a:p>
            <a:r>
              <a:rPr lang="en-GB" dirty="0"/>
              <a:t>T</a:t>
            </a:r>
            <a:r>
              <a:rPr lang="en-GB" dirty="0" smtClean="0"/>
              <a:t>here </a:t>
            </a:r>
            <a:r>
              <a:rPr lang="en-GB" dirty="0"/>
              <a:t>is still something distinctive about </a:t>
            </a:r>
            <a:r>
              <a:rPr lang="en-GB" dirty="0" smtClean="0"/>
              <a:t>Sundays.  </a:t>
            </a:r>
          </a:p>
          <a:p>
            <a:r>
              <a:rPr lang="en-GB" dirty="0" smtClean="0"/>
              <a:t>Britain </a:t>
            </a:r>
            <a:r>
              <a:rPr lang="en-GB" dirty="0"/>
              <a:t>is full of churches and divided into parishes</a:t>
            </a:r>
            <a:r>
              <a:rPr lang="en-GB" dirty="0" smtClean="0"/>
              <a:t>.</a:t>
            </a:r>
          </a:p>
          <a:p>
            <a:r>
              <a:rPr lang="en-GB" dirty="0" smtClean="0"/>
              <a:t>‘</a:t>
            </a:r>
            <a:r>
              <a:rPr lang="en-GB" dirty="0"/>
              <a:t>…the legacies of the past remain deeply embedded in both the physical and </a:t>
            </a:r>
            <a:r>
              <a:rPr lang="en-GB" dirty="0" smtClean="0"/>
              <a:t>cultural </a:t>
            </a:r>
            <a:r>
              <a:rPr lang="en-GB" dirty="0"/>
              <a:t>environment’ (Davie, 2015, 4).  </a:t>
            </a:r>
          </a:p>
          <a:p>
            <a:endParaRPr lang="en-US" dirty="0"/>
          </a:p>
        </p:txBody>
      </p:sp>
      <p:sp>
        <p:nvSpPr>
          <p:cNvPr id="4" name="Title 3"/>
          <p:cNvSpPr>
            <a:spLocks noGrp="1"/>
          </p:cNvSpPr>
          <p:nvPr>
            <p:ph type="title"/>
          </p:nvPr>
        </p:nvSpPr>
        <p:spPr>
          <a:xfrm>
            <a:off x="505389" y="790437"/>
            <a:ext cx="8138079" cy="764520"/>
          </a:xfrm>
        </p:spPr>
        <p:txBody>
          <a:bodyPr>
            <a:noAutofit/>
          </a:bodyPr>
          <a:lstStyle/>
          <a:p>
            <a:r>
              <a:rPr lang="en-GB" sz="2000" dirty="0"/>
              <a:t>How historic churches have shaped culture in Britain</a:t>
            </a:r>
            <a:r>
              <a:rPr lang="en-GB" sz="2800" dirty="0"/>
              <a:t/>
            </a:r>
            <a:br>
              <a:rPr lang="en-GB" sz="2800" dirty="0"/>
            </a:br>
            <a:endParaRPr lang="en-US" sz="2800" dirty="0"/>
          </a:p>
        </p:txBody>
      </p:sp>
    </p:spTree>
    <p:extLst>
      <p:ext uri="{BB962C8B-B14F-4D97-AF65-F5344CB8AC3E}">
        <p14:creationId xmlns:p14="http://schemas.microsoft.com/office/powerpoint/2010/main" val="2539887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842268"/>
            <a:ext cx="7024744" cy="842268"/>
          </a:xfrm>
        </p:spPr>
        <p:txBody>
          <a:bodyPr>
            <a:normAutofit fontScale="90000"/>
          </a:bodyPr>
          <a:lstStyle/>
          <a:p>
            <a:pPr lvl="0"/>
            <a:r>
              <a:rPr lang="en-GB" sz="2000" dirty="0"/>
              <a:t>That these churches still have a role to play, at specific times, even if they have no role beyond that.</a:t>
            </a:r>
            <a:br>
              <a:rPr lang="en-GB" sz="2000" dirty="0"/>
            </a:br>
            <a:endParaRPr lang="en-US" sz="2000" dirty="0"/>
          </a:p>
        </p:txBody>
      </p:sp>
      <p:sp>
        <p:nvSpPr>
          <p:cNvPr id="3" name="Content Placeholder 2"/>
          <p:cNvSpPr>
            <a:spLocks noGrp="1"/>
          </p:cNvSpPr>
          <p:nvPr>
            <p:ph idx="1"/>
          </p:nvPr>
        </p:nvSpPr>
        <p:spPr>
          <a:xfrm>
            <a:off x="544266" y="1438334"/>
            <a:ext cx="8021451" cy="4394296"/>
          </a:xfrm>
        </p:spPr>
        <p:txBody>
          <a:bodyPr>
            <a:normAutofit fontScale="92500" lnSpcReduction="10000"/>
          </a:bodyPr>
          <a:lstStyle/>
          <a:p>
            <a:pPr lvl="0"/>
            <a:r>
              <a:rPr lang="en-GB" dirty="0"/>
              <a:t>Churches continue to exist and even though they do not have the same role as they used to, ie </a:t>
            </a:r>
            <a:r>
              <a:rPr lang="en-GB" dirty="0" smtClean="0"/>
              <a:t>no longer a </a:t>
            </a:r>
            <a:r>
              <a:rPr lang="en-GB" dirty="0"/>
              <a:t>‘hands-on role’ (Davie, 2015, 5</a:t>
            </a:r>
            <a:r>
              <a:rPr lang="en-GB" dirty="0" smtClean="0"/>
              <a:t>).</a:t>
            </a:r>
          </a:p>
          <a:p>
            <a:pPr lvl="0"/>
            <a:r>
              <a:rPr lang="en-GB" dirty="0" smtClean="0"/>
              <a:t>From ‘believing </a:t>
            </a:r>
            <a:r>
              <a:rPr lang="en-GB" dirty="0"/>
              <a:t>without belonging’ </a:t>
            </a:r>
            <a:r>
              <a:rPr lang="en-GB" dirty="0" smtClean="0"/>
              <a:t>to ‘</a:t>
            </a:r>
            <a:r>
              <a:rPr lang="en-GB" dirty="0"/>
              <a:t>vicarious religion’ (2015, 4).  </a:t>
            </a:r>
            <a:endParaRPr lang="en-GB" dirty="0" smtClean="0"/>
          </a:p>
          <a:p>
            <a:pPr lvl="0"/>
            <a:r>
              <a:rPr lang="en-GB" dirty="0" smtClean="0"/>
              <a:t>Religiosity </a:t>
            </a:r>
            <a:r>
              <a:rPr lang="en-GB" dirty="0"/>
              <a:t>is </a:t>
            </a:r>
            <a:r>
              <a:rPr lang="en-GB" dirty="0" smtClean="0"/>
              <a:t>measured </a:t>
            </a:r>
            <a:r>
              <a:rPr lang="en-GB" dirty="0"/>
              <a:t>through looking at religion in a traditional way – ie how many people attend church and how many people have </a:t>
            </a:r>
            <a:r>
              <a:rPr lang="en-GB" dirty="0" smtClean="0"/>
              <a:t>Christian </a:t>
            </a:r>
            <a:r>
              <a:rPr lang="en-GB" dirty="0"/>
              <a:t>beliefs.  </a:t>
            </a:r>
            <a:r>
              <a:rPr lang="en-GB" dirty="0" smtClean="0"/>
              <a:t>So, a </a:t>
            </a:r>
            <a:r>
              <a:rPr lang="en-GB" dirty="0"/>
              <a:t>decline in the traditional and the obvious, but not on belief in the less rigid interpretation. </a:t>
            </a:r>
            <a:r>
              <a:rPr lang="en-GB" dirty="0" smtClean="0"/>
              <a:t>Belief </a:t>
            </a:r>
            <a:r>
              <a:rPr lang="en-GB" dirty="0"/>
              <a:t>and belonging can be ‘hard’ or ‘soft’ (Davie, 2015, 6).  </a:t>
            </a:r>
            <a:endParaRPr lang="en-GB" dirty="0" smtClean="0"/>
          </a:p>
          <a:p>
            <a:pPr lvl="0"/>
            <a:r>
              <a:rPr lang="en-GB" dirty="0" smtClean="0"/>
              <a:t>‘Vicarious </a:t>
            </a:r>
            <a:r>
              <a:rPr lang="en-GB" dirty="0"/>
              <a:t>religion’ means religious belief and practice undertaken by the minority on behalf of the </a:t>
            </a:r>
            <a:r>
              <a:rPr lang="en-GB" dirty="0" smtClean="0"/>
              <a:t>majority</a:t>
            </a:r>
            <a:endParaRPr lang="en-US" dirty="0"/>
          </a:p>
        </p:txBody>
      </p:sp>
    </p:spTree>
    <p:extLst>
      <p:ext uri="{BB962C8B-B14F-4D97-AF65-F5344CB8AC3E}">
        <p14:creationId xmlns:p14="http://schemas.microsoft.com/office/powerpoint/2010/main" val="1458048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829309"/>
            <a:ext cx="7024744" cy="1166217"/>
          </a:xfrm>
        </p:spPr>
        <p:txBody>
          <a:bodyPr>
            <a:normAutofit fontScale="90000"/>
          </a:bodyPr>
          <a:lstStyle/>
          <a:p>
            <a:pPr lvl="0"/>
            <a:r>
              <a:rPr lang="en-GB" sz="2200" dirty="0"/>
              <a:t>That religious belonging is now through choice and not obligation.</a:t>
            </a:r>
            <a:r>
              <a:rPr lang="en-GB" dirty="0"/>
              <a:t/>
            </a:r>
            <a:br>
              <a:rPr lang="en-GB" dirty="0"/>
            </a:br>
            <a:endParaRPr lang="en-US" dirty="0"/>
          </a:p>
        </p:txBody>
      </p:sp>
      <p:sp>
        <p:nvSpPr>
          <p:cNvPr id="3" name="Content Placeholder 2"/>
          <p:cNvSpPr>
            <a:spLocks noGrp="1"/>
          </p:cNvSpPr>
          <p:nvPr>
            <p:ph idx="1"/>
          </p:nvPr>
        </p:nvSpPr>
        <p:spPr>
          <a:xfrm>
            <a:off x="583144" y="1658620"/>
            <a:ext cx="8008490" cy="4174010"/>
          </a:xfrm>
        </p:spPr>
        <p:txBody>
          <a:bodyPr>
            <a:normAutofit/>
          </a:bodyPr>
          <a:lstStyle/>
          <a:p>
            <a:pPr lvl="0"/>
            <a:r>
              <a:rPr lang="en-GB" dirty="0"/>
              <a:t>From obligation to choice or consumption. </a:t>
            </a:r>
            <a:endParaRPr lang="en-GB" dirty="0" smtClean="0"/>
          </a:p>
          <a:p>
            <a:pPr lvl="0"/>
            <a:r>
              <a:rPr lang="en-GB" dirty="0" smtClean="0"/>
              <a:t>Adult </a:t>
            </a:r>
            <a:r>
              <a:rPr lang="en-GB" dirty="0"/>
              <a:t>baptism rather than baptism of babies.  </a:t>
            </a:r>
            <a:endParaRPr lang="en-GB" dirty="0" smtClean="0"/>
          </a:p>
          <a:p>
            <a:pPr lvl="0"/>
            <a:r>
              <a:rPr lang="en-GB" dirty="0" smtClean="0"/>
              <a:t>Two </a:t>
            </a:r>
            <a:r>
              <a:rPr lang="en-GB" dirty="0"/>
              <a:t>strands growing (Davie, 2015, 8) charismatic churches and cathedrals or city-centre churches.  </a:t>
            </a:r>
            <a:endParaRPr lang="en-GB" dirty="0" smtClean="0"/>
          </a:p>
          <a:p>
            <a:pPr lvl="0"/>
            <a:r>
              <a:rPr lang="en-GB" dirty="0" smtClean="0"/>
              <a:t>Experiential </a:t>
            </a:r>
            <a:r>
              <a:rPr lang="en-GB" dirty="0"/>
              <a:t>– although different. </a:t>
            </a:r>
            <a:endParaRPr lang="en-GB" dirty="0" smtClean="0"/>
          </a:p>
          <a:p>
            <a:pPr lvl="0"/>
            <a:r>
              <a:rPr lang="en-GB" dirty="0" smtClean="0"/>
              <a:t>‘</a:t>
            </a:r>
            <a:r>
              <a:rPr lang="en-GB" dirty="0"/>
              <a:t>…an almost infinite range of possibilities spreading along a continuum, which creeps incrementally from the religious or spiritual at one end to the more rather than less secular at the other’ (Davie, 2015, 8).  </a:t>
            </a:r>
          </a:p>
          <a:p>
            <a:endParaRPr lang="en-US" dirty="0"/>
          </a:p>
        </p:txBody>
      </p:sp>
    </p:spTree>
    <p:extLst>
      <p:ext uri="{BB962C8B-B14F-4D97-AF65-F5344CB8AC3E}">
        <p14:creationId xmlns:p14="http://schemas.microsoft.com/office/powerpoint/2010/main" val="1501801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2020" y="920015"/>
            <a:ext cx="7446216" cy="790437"/>
          </a:xfrm>
        </p:spPr>
        <p:txBody>
          <a:bodyPr>
            <a:noAutofit/>
          </a:bodyPr>
          <a:lstStyle/>
          <a:p>
            <a:pPr lvl="0"/>
            <a:r>
              <a:rPr lang="en-GB" sz="2000" dirty="0" smtClean="0"/>
              <a:t>The </a:t>
            </a:r>
            <a:r>
              <a:rPr lang="en-GB" sz="2000" dirty="0"/>
              <a:t>moving in to Britain of people from other parts of the </a:t>
            </a:r>
            <a:r>
              <a:rPr lang="en-GB" sz="2000" dirty="0" smtClean="0"/>
              <a:t>world </a:t>
            </a:r>
            <a:r>
              <a:rPr lang="en-GB" sz="2000" dirty="0"/>
              <a:t>who follow a religion that is not Christianity.</a:t>
            </a:r>
            <a:br>
              <a:rPr lang="en-GB" sz="2000" dirty="0"/>
            </a:br>
            <a:endParaRPr lang="en-US" sz="2000" dirty="0"/>
          </a:p>
        </p:txBody>
      </p:sp>
      <p:sp>
        <p:nvSpPr>
          <p:cNvPr id="3" name="Content Placeholder 2"/>
          <p:cNvSpPr>
            <a:spLocks noGrp="1"/>
          </p:cNvSpPr>
          <p:nvPr>
            <p:ph idx="1"/>
          </p:nvPr>
        </p:nvSpPr>
        <p:spPr>
          <a:xfrm>
            <a:off x="622020" y="1710452"/>
            <a:ext cx="7891862" cy="4122178"/>
          </a:xfrm>
        </p:spPr>
        <p:txBody>
          <a:bodyPr/>
          <a:lstStyle/>
          <a:p>
            <a:pPr lvl="0"/>
            <a:r>
              <a:rPr lang="en-GB" dirty="0"/>
              <a:t>Other </a:t>
            </a:r>
            <a:r>
              <a:rPr lang="en-GB" dirty="0" smtClean="0"/>
              <a:t>faiths.  Jewish then Sikh, Hindu, Muslim, latterly eastern European.  </a:t>
            </a:r>
          </a:p>
          <a:p>
            <a:pPr lvl="0"/>
            <a:r>
              <a:rPr lang="en-GB" dirty="0" smtClean="0"/>
              <a:t>Cheap labour</a:t>
            </a:r>
          </a:p>
          <a:p>
            <a:pPr lvl="0"/>
            <a:r>
              <a:rPr lang="en-GB" dirty="0" smtClean="0"/>
              <a:t>End </a:t>
            </a:r>
            <a:r>
              <a:rPr lang="en-GB" dirty="0"/>
              <a:t>of </a:t>
            </a:r>
            <a:r>
              <a:rPr lang="en-GB" dirty="0" smtClean="0"/>
              <a:t>Empire.</a:t>
            </a:r>
          </a:p>
          <a:p>
            <a:pPr lvl="0"/>
            <a:r>
              <a:rPr lang="en-GB" dirty="0" smtClean="0"/>
              <a:t>Immigrants’ religions did not die out. </a:t>
            </a:r>
          </a:p>
          <a:p>
            <a:pPr lvl="0"/>
            <a:r>
              <a:rPr lang="en-GB" dirty="0" smtClean="0"/>
              <a:t>Davie </a:t>
            </a:r>
            <a:r>
              <a:rPr lang="en-GB" dirty="0"/>
              <a:t>notes (2015, 9) the results depend on the immigrants and on the nature of the host society (</a:t>
            </a:r>
            <a:r>
              <a:rPr lang="en-GB" dirty="0" smtClean="0"/>
              <a:t>its </a:t>
            </a:r>
            <a:r>
              <a:rPr lang="en-GB" dirty="0"/>
              <a:t>history, etc).  Challenge to the status quo – eg in education but also in law.</a:t>
            </a:r>
          </a:p>
          <a:p>
            <a:endParaRPr lang="en-US" dirty="0"/>
          </a:p>
        </p:txBody>
      </p:sp>
    </p:spTree>
    <p:extLst>
      <p:ext uri="{BB962C8B-B14F-4D97-AF65-F5344CB8AC3E}">
        <p14:creationId xmlns:p14="http://schemas.microsoft.com/office/powerpoint/2010/main" val="958499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2200" dirty="0"/>
              <a:t>How the secular responds to the continued importance of religion.</a:t>
            </a:r>
            <a:r>
              <a:rPr lang="en-GB" dirty="0"/>
              <a:t/>
            </a:r>
            <a:br>
              <a:rPr lang="en-GB" dirty="0"/>
            </a:br>
            <a:endParaRPr lang="en-US" dirty="0"/>
          </a:p>
        </p:txBody>
      </p:sp>
      <p:sp>
        <p:nvSpPr>
          <p:cNvPr id="3" name="Content Placeholder 2"/>
          <p:cNvSpPr>
            <a:spLocks noGrp="1"/>
          </p:cNvSpPr>
          <p:nvPr>
            <p:ph idx="1"/>
          </p:nvPr>
        </p:nvSpPr>
        <p:spPr>
          <a:xfrm>
            <a:off x="505390" y="2323652"/>
            <a:ext cx="8073286" cy="3508977"/>
          </a:xfrm>
        </p:spPr>
        <p:txBody>
          <a:bodyPr/>
          <a:lstStyle/>
          <a:p>
            <a:pPr lvl="0"/>
            <a:r>
              <a:rPr lang="en-GB" dirty="0"/>
              <a:t>There is secularity, </a:t>
            </a:r>
            <a:r>
              <a:rPr lang="en-GB" dirty="0" smtClean="0"/>
              <a:t>there are secular </a:t>
            </a:r>
            <a:r>
              <a:rPr lang="en-GB" dirty="0"/>
              <a:t>people, secular institutions and they have to be looked at when we look at religion. </a:t>
            </a:r>
            <a:endParaRPr lang="en-GB" dirty="0" smtClean="0"/>
          </a:p>
          <a:p>
            <a:pPr lvl="0"/>
            <a:r>
              <a:rPr lang="en-GB" dirty="0" smtClean="0"/>
              <a:t>Outspoken</a:t>
            </a:r>
          </a:p>
          <a:p>
            <a:pPr lvl="0"/>
            <a:r>
              <a:rPr lang="en-GB" dirty="0" smtClean="0"/>
              <a:t>Dawkins’ publications </a:t>
            </a:r>
            <a:r>
              <a:rPr lang="en-GB" dirty="0"/>
              <a:t>sell in the millions</a:t>
            </a:r>
            <a:r>
              <a:rPr lang="en-GB" dirty="0" smtClean="0"/>
              <a:t>.</a:t>
            </a:r>
          </a:p>
          <a:p>
            <a:pPr lvl="0"/>
            <a:r>
              <a:rPr lang="en-GB" dirty="0" smtClean="0"/>
              <a:t>Not </a:t>
            </a:r>
            <a:r>
              <a:rPr lang="en-GB" dirty="0"/>
              <a:t>toleration but countered – implications.</a:t>
            </a:r>
          </a:p>
          <a:p>
            <a:endParaRPr lang="en-US" dirty="0"/>
          </a:p>
        </p:txBody>
      </p:sp>
    </p:spTree>
    <p:extLst>
      <p:ext uri="{BB962C8B-B14F-4D97-AF65-F5344CB8AC3E}">
        <p14:creationId xmlns:p14="http://schemas.microsoft.com/office/powerpoint/2010/main" val="2481191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751060"/>
            <a:ext cx="7024744" cy="553207"/>
          </a:xfrm>
        </p:spPr>
        <p:txBody>
          <a:bodyPr>
            <a:normAutofit/>
          </a:bodyPr>
          <a:lstStyle/>
          <a:p>
            <a:r>
              <a:rPr lang="en-US" sz="2000" dirty="0" smtClean="0"/>
              <a:t>Factors in the Development of New Age </a:t>
            </a:r>
            <a:endParaRPr lang="en-US" sz="2000" dirty="0"/>
          </a:p>
        </p:txBody>
      </p:sp>
      <p:sp>
        <p:nvSpPr>
          <p:cNvPr id="3" name="Content Placeholder 2"/>
          <p:cNvSpPr>
            <a:spLocks noGrp="1"/>
          </p:cNvSpPr>
          <p:nvPr>
            <p:ph idx="1"/>
          </p:nvPr>
        </p:nvSpPr>
        <p:spPr>
          <a:xfrm>
            <a:off x="557225" y="1412418"/>
            <a:ext cx="8008491" cy="4420212"/>
          </a:xfrm>
        </p:spPr>
        <p:txBody>
          <a:bodyPr>
            <a:normAutofit lnSpcReduction="10000"/>
          </a:bodyPr>
          <a:lstStyle/>
          <a:p>
            <a:r>
              <a:rPr lang="en-GB" dirty="0" smtClean="0"/>
              <a:t>Baby-boomers</a:t>
            </a:r>
            <a:r>
              <a:rPr lang="en-GB" dirty="0"/>
              <a:t>, education, </a:t>
            </a:r>
            <a:r>
              <a:rPr lang="en-GB" dirty="0" smtClean="0"/>
              <a:t>communication, travel, politics, racial inequality, fear of nuclear war,  environmentalism and ecology, LSD, the Pill, Vietnam, psychology, eastern traditions, secularisation theory. </a:t>
            </a:r>
          </a:p>
          <a:p>
            <a:r>
              <a:rPr lang="en-GB" dirty="0" smtClean="0"/>
              <a:t>Greater </a:t>
            </a:r>
            <a:r>
              <a:rPr lang="en-GB" dirty="0"/>
              <a:t>variety than previous </a:t>
            </a:r>
            <a:r>
              <a:rPr lang="en-GB" dirty="0" smtClean="0"/>
              <a:t>centuries.</a:t>
            </a:r>
          </a:p>
          <a:p>
            <a:r>
              <a:rPr lang="en-GB" dirty="0" smtClean="0"/>
              <a:t>NRMs: rigid </a:t>
            </a:r>
            <a:r>
              <a:rPr lang="en-GB" dirty="0"/>
              <a:t>doctrine, charismatic leadership, membership, physical community, rules and regulations</a:t>
            </a:r>
            <a:r>
              <a:rPr lang="en-GB" dirty="0" smtClean="0"/>
              <a:t>.</a:t>
            </a:r>
            <a:r>
              <a:rPr lang="en-GB" dirty="0"/>
              <a:t> </a:t>
            </a:r>
          </a:p>
          <a:p>
            <a:r>
              <a:rPr lang="en-GB" dirty="0" smtClean="0"/>
              <a:t>Decline of NRMs.</a:t>
            </a:r>
            <a:r>
              <a:rPr lang="en-GB" dirty="0"/>
              <a:t> </a:t>
            </a:r>
          </a:p>
          <a:p>
            <a:r>
              <a:rPr lang="en-GB" dirty="0" smtClean="0"/>
              <a:t>Strict New Age – the core </a:t>
            </a:r>
            <a:endParaRPr lang="en-GB" dirty="0"/>
          </a:p>
          <a:p>
            <a:r>
              <a:rPr lang="en-GB" dirty="0" smtClean="0"/>
              <a:t>General New Age – the fringe…the mainstream</a:t>
            </a:r>
            <a:endParaRPr lang="en-GB" dirty="0"/>
          </a:p>
          <a:p>
            <a:pPr marL="68580" indent="0">
              <a:buNone/>
            </a:pPr>
            <a:endParaRPr lang="en-US" dirty="0"/>
          </a:p>
        </p:txBody>
      </p:sp>
    </p:spTree>
    <p:extLst>
      <p:ext uri="{BB962C8B-B14F-4D97-AF65-F5344CB8AC3E}">
        <p14:creationId xmlns:p14="http://schemas.microsoft.com/office/powerpoint/2010/main" val="800234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2200" dirty="0"/>
              <a:t>The realisation that Europe (includes Britain) is different from the rest of the world.  </a:t>
            </a:r>
            <a:r>
              <a:rPr lang="en-GB" dirty="0"/>
              <a:t/>
            </a:r>
            <a:br>
              <a:rPr lang="en-GB" dirty="0"/>
            </a:br>
            <a:endParaRPr lang="en-US" dirty="0"/>
          </a:p>
        </p:txBody>
      </p:sp>
      <p:sp>
        <p:nvSpPr>
          <p:cNvPr id="3" name="Content Placeholder 2"/>
          <p:cNvSpPr>
            <a:spLocks noGrp="1"/>
          </p:cNvSpPr>
          <p:nvPr>
            <p:ph idx="1"/>
          </p:nvPr>
        </p:nvSpPr>
        <p:spPr>
          <a:xfrm>
            <a:off x="557225" y="2323652"/>
            <a:ext cx="8008491" cy="3508977"/>
          </a:xfrm>
        </p:spPr>
        <p:txBody>
          <a:bodyPr>
            <a:normAutofit fontScale="92500" lnSpcReduction="10000"/>
          </a:bodyPr>
          <a:lstStyle/>
          <a:p>
            <a:pPr lvl="0"/>
            <a:r>
              <a:rPr lang="en-GB" dirty="0"/>
              <a:t>How is </a:t>
            </a:r>
            <a:r>
              <a:rPr lang="en-GB" dirty="0" smtClean="0"/>
              <a:t>Europe (including Britain) different?</a:t>
            </a:r>
          </a:p>
          <a:p>
            <a:pPr lvl="0"/>
            <a:r>
              <a:rPr lang="en-GB" dirty="0" smtClean="0"/>
              <a:t>Ask what </a:t>
            </a:r>
            <a:r>
              <a:rPr lang="en-GB" dirty="0"/>
              <a:t>Europe is </a:t>
            </a:r>
            <a:r>
              <a:rPr lang="en-GB" dirty="0">
                <a:solidFill>
                  <a:srgbClr val="FF0000"/>
                </a:solidFill>
              </a:rPr>
              <a:t>not</a:t>
            </a:r>
            <a:r>
              <a:rPr lang="en-GB" dirty="0"/>
              <a:t> rather than what Europe </a:t>
            </a:r>
            <a:r>
              <a:rPr lang="en-GB" dirty="0">
                <a:solidFill>
                  <a:srgbClr val="FF0000"/>
                </a:solidFill>
              </a:rPr>
              <a:t>is</a:t>
            </a:r>
            <a:r>
              <a:rPr lang="en-GB" dirty="0" smtClean="0"/>
              <a:t>.</a:t>
            </a:r>
          </a:p>
          <a:p>
            <a:pPr lvl="0"/>
            <a:r>
              <a:rPr lang="en-GB" dirty="0" smtClean="0"/>
              <a:t>It </a:t>
            </a:r>
            <a:r>
              <a:rPr lang="en-GB" dirty="0"/>
              <a:t>is not the same as the </a:t>
            </a:r>
            <a:r>
              <a:rPr lang="en-GB" dirty="0" smtClean="0"/>
              <a:t>United States.</a:t>
            </a:r>
          </a:p>
          <a:p>
            <a:pPr lvl="0"/>
            <a:r>
              <a:rPr lang="en-GB" dirty="0" smtClean="0"/>
              <a:t>Christianity </a:t>
            </a:r>
            <a:r>
              <a:rPr lang="en-GB" dirty="0"/>
              <a:t>is not growing as it is in </a:t>
            </a:r>
            <a:r>
              <a:rPr lang="en-GB" dirty="0" smtClean="0"/>
              <a:t>South America.  </a:t>
            </a:r>
          </a:p>
          <a:p>
            <a:pPr lvl="0"/>
            <a:r>
              <a:rPr lang="en-GB" dirty="0" smtClean="0"/>
              <a:t>It </a:t>
            </a:r>
            <a:r>
              <a:rPr lang="en-GB" dirty="0"/>
              <a:t>is not ‘run’ by another faith such as Islam.  </a:t>
            </a:r>
            <a:endParaRPr lang="en-GB" dirty="0" smtClean="0"/>
          </a:p>
          <a:p>
            <a:pPr lvl="0"/>
            <a:r>
              <a:rPr lang="en-GB" dirty="0" smtClean="0"/>
              <a:t>Not </a:t>
            </a:r>
            <a:r>
              <a:rPr lang="en-GB" dirty="0"/>
              <a:t>so much religious violence, partly as not linked to political arena. </a:t>
            </a:r>
            <a:endParaRPr lang="en-GB" dirty="0" smtClean="0"/>
          </a:p>
          <a:p>
            <a:pPr lvl="0"/>
            <a:r>
              <a:rPr lang="en-GB" dirty="0" smtClean="0"/>
              <a:t>Education</a:t>
            </a:r>
            <a:r>
              <a:rPr lang="en-GB" dirty="0"/>
              <a:t>, social sciences (atheism/methodological agnosticism/phenomenology) conferences…  </a:t>
            </a:r>
          </a:p>
          <a:p>
            <a:endParaRPr lang="en-US" dirty="0"/>
          </a:p>
        </p:txBody>
      </p:sp>
    </p:spTree>
    <p:extLst>
      <p:ext uri="{BB962C8B-B14F-4D97-AF65-F5344CB8AC3E}">
        <p14:creationId xmlns:p14="http://schemas.microsoft.com/office/powerpoint/2010/main" val="4141329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334971"/>
          </a:xfrm>
        </p:spPr>
        <p:txBody>
          <a:bodyPr>
            <a:normAutofit fontScale="90000"/>
          </a:bodyPr>
          <a:lstStyle/>
          <a:p>
            <a:pPr fontAlgn="auto">
              <a:spcAft>
                <a:spcPts val="0"/>
              </a:spcAft>
              <a:defRPr/>
            </a:pPr>
            <a:r>
              <a:rPr lang="en-US" sz="2000" dirty="0" smtClean="0">
                <a:solidFill>
                  <a:schemeClr val="accent1">
                    <a:satMod val="150000"/>
                  </a:schemeClr>
                </a:solidFill>
              </a:rPr>
              <a:t>There is more to the world that just ‘the West’</a:t>
            </a:r>
            <a:endParaRPr lang="en-US" sz="2000" dirty="0">
              <a:solidFill>
                <a:schemeClr val="accent1">
                  <a:satMod val="150000"/>
                </a:schemeClr>
              </a:solidFill>
            </a:endParaRPr>
          </a:p>
        </p:txBody>
      </p:sp>
      <p:sp>
        <p:nvSpPr>
          <p:cNvPr id="3" name="Content Placeholder 2"/>
          <p:cNvSpPr>
            <a:spLocks noGrp="1"/>
          </p:cNvSpPr>
          <p:nvPr>
            <p:ph idx="1"/>
          </p:nvPr>
        </p:nvSpPr>
        <p:spPr>
          <a:xfrm>
            <a:off x="609600" y="1707776"/>
            <a:ext cx="7924800" cy="4114800"/>
          </a:xfrm>
        </p:spPr>
        <p:txBody>
          <a:bodyPr rtlCol="0">
            <a:normAutofit lnSpcReduction="10000"/>
          </a:bodyPr>
          <a:lstStyle/>
          <a:p>
            <a:pPr marL="0" indent="0" fontAlgn="auto">
              <a:spcBef>
                <a:spcPts val="0"/>
              </a:spcBef>
              <a:spcAft>
                <a:spcPts val="0"/>
              </a:spcAft>
              <a:buFont typeface="Wingdings 2"/>
              <a:buNone/>
              <a:defRPr/>
            </a:pPr>
            <a:r>
              <a:rPr lang="en-GB" dirty="0" err="1" smtClean="0"/>
              <a:t>Horie</a:t>
            </a:r>
            <a:r>
              <a:rPr lang="en-GB" dirty="0" smtClean="0"/>
              <a:t> (2013, 99) </a:t>
            </a:r>
            <a:r>
              <a:rPr lang="en-GB" dirty="0"/>
              <a:t>aims to clarify the relationship between New Age and spirituality, noting a comparison between the Japan, the US and the UK.  He talks </a:t>
            </a:r>
            <a:r>
              <a:rPr lang="en-GB" dirty="0" smtClean="0"/>
              <a:t>about </a:t>
            </a:r>
            <a:r>
              <a:rPr lang="en-GB" dirty="0"/>
              <a:t>‘”Old Age” spirituality</a:t>
            </a:r>
            <a:r>
              <a:rPr lang="en-GB" dirty="0" smtClean="0"/>
              <a:t>’ - Shinto </a:t>
            </a:r>
            <a:r>
              <a:rPr lang="en-GB" dirty="0"/>
              <a:t>and Zen </a:t>
            </a:r>
            <a:r>
              <a:rPr lang="en-GB" dirty="0" smtClean="0"/>
              <a:t>Buddhism</a:t>
            </a:r>
            <a:br>
              <a:rPr lang="en-GB" dirty="0" smtClean="0"/>
            </a:br>
            <a:endParaRPr lang="en-GB" dirty="0"/>
          </a:p>
          <a:p>
            <a:pPr marL="0" indent="0" fontAlgn="auto">
              <a:spcBef>
                <a:spcPts val="0"/>
              </a:spcBef>
              <a:spcAft>
                <a:spcPts val="0"/>
              </a:spcAft>
              <a:buFont typeface="Wingdings 2"/>
              <a:buNone/>
              <a:defRPr/>
            </a:pPr>
            <a:r>
              <a:rPr lang="en-GB" dirty="0" smtClean="0"/>
              <a:t>Neo-Paganism is popular in </a:t>
            </a:r>
            <a:r>
              <a:rPr lang="en-GB" dirty="0"/>
              <a:t>the UK – Glastonbury, Stonehenge.  ‘In contrast, neo-pagan phenomena have hardly appeared in Japan’ (</a:t>
            </a:r>
            <a:r>
              <a:rPr lang="en-GB" dirty="0" err="1"/>
              <a:t>Horie</a:t>
            </a:r>
            <a:r>
              <a:rPr lang="en-GB" dirty="0"/>
              <a:t>: 2013, 101). </a:t>
            </a:r>
            <a:r>
              <a:rPr lang="en-GB" dirty="0" smtClean="0"/>
              <a:t/>
            </a:r>
            <a:br>
              <a:rPr lang="en-GB" dirty="0" smtClean="0"/>
            </a:br>
            <a:endParaRPr lang="en-GB" dirty="0"/>
          </a:p>
          <a:p>
            <a:pPr marL="0" indent="0" fontAlgn="auto">
              <a:spcBef>
                <a:spcPts val="0"/>
              </a:spcBef>
              <a:spcAft>
                <a:spcPts val="0"/>
              </a:spcAft>
              <a:buFont typeface="Wingdings 2"/>
              <a:buNone/>
              <a:defRPr/>
            </a:pPr>
            <a:r>
              <a:rPr lang="en-GB" dirty="0" smtClean="0"/>
              <a:t>Japanese </a:t>
            </a:r>
            <a:r>
              <a:rPr lang="en-GB" dirty="0"/>
              <a:t>people ‘…only give a romantic glance at the exotic </a:t>
            </a:r>
            <a:r>
              <a:rPr lang="en-GB" dirty="0" err="1"/>
              <a:t>pagain</a:t>
            </a:r>
            <a:r>
              <a:rPr lang="en-GB" dirty="0"/>
              <a:t> figures’ (</a:t>
            </a:r>
            <a:r>
              <a:rPr lang="en-GB" dirty="0" err="1"/>
              <a:t>Horie</a:t>
            </a:r>
            <a:r>
              <a:rPr lang="en-GB" dirty="0"/>
              <a:t>: 2013, 101).  </a:t>
            </a:r>
          </a:p>
          <a:p>
            <a:pPr marL="438912" indent="-320040" fontAlgn="auto">
              <a:spcBef>
                <a:spcPts val="0"/>
              </a:spcBef>
              <a:spcAft>
                <a:spcPts val="0"/>
              </a:spcAft>
              <a:buFont typeface="Wingdings" charset="2"/>
              <a:buChar char="v"/>
              <a:defRPr/>
            </a:pPr>
            <a:endParaRPr lang="en-GB" dirty="0"/>
          </a:p>
          <a:p>
            <a:pPr marL="438912" indent="-320040" fontAlgn="auto">
              <a:spcBef>
                <a:spcPts val="0"/>
              </a:spcBef>
              <a:spcAft>
                <a:spcPts val="0"/>
              </a:spcAft>
              <a:buFont typeface="Wingdings" charset="2"/>
              <a:buChar char="v"/>
              <a:defRPr/>
            </a:pPr>
            <a:endParaRPr lang="en-GB" dirty="0" smtClean="0"/>
          </a:p>
          <a:p>
            <a:pPr marL="438912" indent="-320040" fontAlgn="auto">
              <a:spcBef>
                <a:spcPts val="0"/>
              </a:spcBef>
              <a:spcAft>
                <a:spcPts val="0"/>
              </a:spcAft>
              <a:buFont typeface="Wingdings 2"/>
              <a:buChar char=""/>
              <a:defRPr/>
            </a:pPr>
            <a:endParaRPr lang="en-GB" dirty="0"/>
          </a:p>
          <a:p>
            <a:pPr marL="438912" indent="-320040" fontAlgn="auto">
              <a:spcBef>
                <a:spcPts val="0"/>
              </a:spcBef>
              <a:spcAft>
                <a:spcPts val="0"/>
              </a:spcAft>
              <a:buFont typeface="Wingdings 2"/>
              <a:buChar char=""/>
              <a:defRPr/>
            </a:pPr>
            <a:endParaRPr lang="en-US" dirty="0"/>
          </a:p>
        </p:txBody>
      </p:sp>
    </p:spTree>
    <p:extLst>
      <p:ext uri="{BB962C8B-B14F-4D97-AF65-F5344CB8AC3E}">
        <p14:creationId xmlns:p14="http://schemas.microsoft.com/office/powerpoint/2010/main" val="778635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0"/>
            <a:ext cx="7924800" cy="4114800"/>
          </a:xfrm>
        </p:spPr>
        <p:txBody>
          <a:bodyPr rtlCol="0">
            <a:normAutofit fontScale="92500" lnSpcReduction="10000"/>
          </a:bodyPr>
          <a:lstStyle/>
          <a:p>
            <a:pPr marL="438912" indent="-320040" fontAlgn="auto">
              <a:spcBef>
                <a:spcPts val="0"/>
              </a:spcBef>
              <a:spcAft>
                <a:spcPts val="0"/>
              </a:spcAft>
              <a:buFont typeface="Wingdings" charset="2"/>
              <a:buChar char="v"/>
              <a:defRPr/>
            </a:pPr>
            <a:r>
              <a:rPr lang="en-GB" sz="2000" dirty="0"/>
              <a:t>‘New Age’ would not work as a term in Japan as they would see nothing new in what it encompasses (</a:t>
            </a:r>
            <a:r>
              <a:rPr lang="en-GB" sz="2000" dirty="0" err="1"/>
              <a:t>Horie</a:t>
            </a:r>
            <a:r>
              <a:rPr lang="en-GB" sz="2000" dirty="0"/>
              <a:t>: 2013, 102).  ‘the term “spirituality” is used in religious studies, medical care, nursing and psychotherapy, but is not firmly established generally’ (</a:t>
            </a:r>
            <a:r>
              <a:rPr lang="en-GB" sz="2000" dirty="0" err="1"/>
              <a:t>Horie</a:t>
            </a:r>
            <a:r>
              <a:rPr lang="en-GB" sz="2000" dirty="0"/>
              <a:t>: 2013, 102).  </a:t>
            </a:r>
            <a:r>
              <a:rPr lang="en-GB" sz="2000" dirty="0" smtClean="0"/>
              <a:t/>
            </a:r>
            <a:br>
              <a:rPr lang="en-GB" sz="2000" dirty="0" smtClean="0"/>
            </a:br>
            <a:endParaRPr lang="en-GB" sz="2000" dirty="0"/>
          </a:p>
          <a:p>
            <a:pPr marL="438912" indent="-320040" fontAlgn="auto">
              <a:spcBef>
                <a:spcPts val="0"/>
              </a:spcBef>
              <a:spcAft>
                <a:spcPts val="0"/>
              </a:spcAft>
              <a:buFont typeface="Wingdings" charset="2"/>
              <a:buChar char="v"/>
              <a:defRPr/>
            </a:pPr>
            <a:r>
              <a:rPr lang="en-GB" sz="2000" dirty="0"/>
              <a:t>‘…in each country, there is a personal rediscovery and reinterpretation of the local folk and traditional religions…These phenomena should be called rediscovered “</a:t>
            </a:r>
            <a:r>
              <a:rPr lang="en-GB" sz="2000" i="1" dirty="0"/>
              <a:t>old age”</a:t>
            </a:r>
            <a:r>
              <a:rPr lang="en-GB" sz="2000" dirty="0"/>
              <a:t> spirituality rather than “New Age” spirituality’ (</a:t>
            </a:r>
            <a:r>
              <a:rPr lang="en-GB" sz="2000" dirty="0" err="1"/>
              <a:t>Horie</a:t>
            </a:r>
            <a:r>
              <a:rPr lang="en-GB" sz="2000" dirty="0"/>
              <a:t>: 2013, 102).  </a:t>
            </a:r>
            <a:r>
              <a:rPr lang="en-GB" sz="2000" dirty="0" smtClean="0"/>
              <a:t/>
            </a:r>
            <a:br>
              <a:rPr lang="en-GB" sz="2000" dirty="0" smtClean="0"/>
            </a:br>
            <a:endParaRPr lang="en-GB" sz="2000" dirty="0"/>
          </a:p>
          <a:p>
            <a:pPr marL="438912" indent="-320040" fontAlgn="auto">
              <a:spcBef>
                <a:spcPts val="0"/>
              </a:spcBef>
              <a:spcAft>
                <a:spcPts val="0"/>
              </a:spcAft>
              <a:buFont typeface="Wingdings" charset="2"/>
              <a:buChar char="v"/>
              <a:defRPr/>
            </a:pPr>
            <a:r>
              <a:rPr lang="en-GB" sz="2000" dirty="0"/>
              <a:t>‘gods’, ‘spirits’ and ‘ancestors’ are deeply ingrained in people’s lives (</a:t>
            </a:r>
            <a:r>
              <a:rPr lang="en-GB" sz="2000" dirty="0" err="1"/>
              <a:t>Horie</a:t>
            </a:r>
            <a:r>
              <a:rPr lang="en-GB" sz="2000" dirty="0"/>
              <a:t>: 2013, 102) without them realising they are engaged in anything religious.  </a:t>
            </a:r>
          </a:p>
          <a:p>
            <a:pPr marL="438912" indent="-320040" fontAlgn="auto">
              <a:spcBef>
                <a:spcPts val="0"/>
              </a:spcBef>
              <a:spcAft>
                <a:spcPts val="0"/>
              </a:spcAft>
              <a:buFont typeface="Wingdings 2"/>
              <a:buChar char=""/>
              <a:defRPr/>
            </a:pPr>
            <a:endParaRPr lang="en-US" dirty="0"/>
          </a:p>
        </p:txBody>
      </p:sp>
    </p:spTree>
    <p:extLst>
      <p:ext uri="{BB962C8B-B14F-4D97-AF65-F5344CB8AC3E}">
        <p14:creationId xmlns:p14="http://schemas.microsoft.com/office/powerpoint/2010/main" val="687730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Shape 124"/>
          <p:cNvSpPr>
            <a:spLocks noGrp="1"/>
          </p:cNvSpPr>
          <p:nvPr>
            <p:ph type="body" idx="1"/>
          </p:nvPr>
        </p:nvSpPr>
        <p:spPr>
          <a:prstGeom prst="rect">
            <a:avLst/>
          </a:prstGeom>
        </p:spPr>
        <p:txBody>
          <a:bodyPr>
            <a:normAutofit lnSpcReduction="10000"/>
          </a:bodyPr>
          <a:lstStyle/>
          <a:p>
            <a:pPr marL="0" marR="321457" indent="0" defTabSz="321457">
              <a:spcBef>
                <a:spcPts val="0"/>
              </a:spcBef>
              <a:buClrTx/>
              <a:buSzTx/>
              <a:buNone/>
              <a:defRPr sz="2300">
                <a:solidFill>
                  <a:srgbClr val="323333"/>
                </a:solidFill>
                <a:latin typeface="Trebuchet MS"/>
                <a:ea typeface="Trebuchet MS"/>
                <a:cs typeface="Trebuchet MS"/>
                <a:sym typeface="Trebuchet MS"/>
              </a:defRPr>
            </a:pPr>
            <a:r>
              <a:rPr dirty="0"/>
              <a:t>Euro-centrist definitions of religion – Christianity - placing ‘alternative’ (or ‘popular’) spirituality outside the realm of religion.  New age </a:t>
            </a:r>
            <a:r>
              <a:rPr dirty="0" err="1"/>
              <a:t>spiritualities</a:t>
            </a:r>
            <a:r>
              <a:rPr dirty="0"/>
              <a:t> are seen as marginal to the general study of religion (</a:t>
            </a:r>
            <a:r>
              <a:rPr u="sng" dirty="0">
                <a:solidFill>
                  <a:srgbClr val="FF2600"/>
                </a:solidFill>
              </a:rPr>
              <a:t>Sutcliffe</a:t>
            </a:r>
            <a:r>
              <a:rPr dirty="0"/>
              <a:t> &amp; </a:t>
            </a:r>
            <a:r>
              <a:rPr u="sng" dirty="0" err="1">
                <a:solidFill>
                  <a:srgbClr val="FF2600"/>
                </a:solidFill>
              </a:rPr>
              <a:t>Gilhus</a:t>
            </a:r>
            <a:r>
              <a:rPr dirty="0"/>
              <a:t>, 2013, 8).</a:t>
            </a:r>
          </a:p>
          <a:p>
            <a:pPr marL="81852" marR="321457" indent="-81852" defTabSz="321457">
              <a:spcBef>
                <a:spcPts val="0"/>
              </a:spcBef>
              <a:defRPr sz="2300">
                <a:solidFill>
                  <a:srgbClr val="323333"/>
                </a:solidFill>
                <a:latin typeface="Trebuchet MS"/>
                <a:ea typeface="Trebuchet MS"/>
                <a:cs typeface="Trebuchet MS"/>
                <a:sym typeface="Trebuchet MS"/>
              </a:defRPr>
            </a:pPr>
            <a:endParaRPr dirty="0"/>
          </a:p>
          <a:p>
            <a:pPr marL="81852" marR="321457" indent="-81852" defTabSz="321457">
              <a:spcBef>
                <a:spcPts val="0"/>
              </a:spcBef>
              <a:defRPr sz="2300">
                <a:solidFill>
                  <a:srgbClr val="323333"/>
                </a:solidFill>
                <a:latin typeface="Trebuchet MS"/>
                <a:ea typeface="Trebuchet MS"/>
                <a:cs typeface="Trebuchet MS"/>
                <a:sym typeface="Trebuchet MS"/>
              </a:defRPr>
            </a:pPr>
            <a:r>
              <a:rPr lang="en-GB" dirty="0"/>
              <a:t>Spiritual’ became something that stood in opposition to religion – ‘SBNR’ became a ‘thing’.  </a:t>
            </a:r>
          </a:p>
          <a:p>
            <a:pPr marL="81852" marR="321457" indent="-81852" defTabSz="321457">
              <a:spcBef>
                <a:spcPts val="0"/>
              </a:spcBef>
              <a:defRPr sz="2300">
                <a:solidFill>
                  <a:srgbClr val="323333"/>
                </a:solidFill>
                <a:latin typeface="Trebuchet MS"/>
                <a:ea typeface="Trebuchet MS"/>
                <a:cs typeface="Trebuchet MS"/>
                <a:sym typeface="Trebuchet MS"/>
              </a:defRPr>
            </a:pPr>
            <a:endParaRPr dirty="0"/>
          </a:p>
        </p:txBody>
      </p:sp>
    </p:spTree>
    <p:extLst>
      <p:ext uri="{BB962C8B-B14F-4D97-AF65-F5344CB8AC3E}">
        <p14:creationId xmlns:p14="http://schemas.microsoft.com/office/powerpoint/2010/main" val="529410315"/>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Shape 122"/>
          <p:cNvSpPr>
            <a:spLocks noGrp="1"/>
          </p:cNvSpPr>
          <p:nvPr>
            <p:ph type="body" idx="1"/>
          </p:nvPr>
        </p:nvSpPr>
        <p:spPr>
          <a:prstGeom prst="rect">
            <a:avLst/>
          </a:prstGeom>
        </p:spPr>
        <p:txBody>
          <a:bodyPr>
            <a:normAutofit fontScale="92500" lnSpcReduction="20000"/>
          </a:bodyPr>
          <a:lstStyle/>
          <a:p>
            <a:pPr marL="0" marR="321457" indent="0" defTabSz="321457">
              <a:spcBef>
                <a:spcPts val="0"/>
              </a:spcBef>
              <a:buClrTx/>
              <a:buSzTx/>
              <a:buNone/>
              <a:defRPr sz="2200">
                <a:solidFill>
                  <a:srgbClr val="000000"/>
                </a:solidFill>
                <a:latin typeface="Trebuchet MS"/>
                <a:ea typeface="Trebuchet MS"/>
                <a:cs typeface="Trebuchet MS"/>
                <a:sym typeface="Trebuchet MS"/>
              </a:defRPr>
            </a:pPr>
            <a:r>
              <a:rPr dirty="0"/>
              <a:t>Hubert </a:t>
            </a:r>
            <a:r>
              <a:rPr u="sng" dirty="0">
                <a:solidFill>
                  <a:srgbClr val="FF2600"/>
                </a:solidFill>
              </a:rPr>
              <a:t>Knoblauch</a:t>
            </a:r>
            <a:r>
              <a:rPr dirty="0"/>
              <a:t> (2013)  - ‘popular </a:t>
            </a:r>
            <a:r>
              <a:rPr dirty="0" err="1"/>
              <a:t>spiritualities</a:t>
            </a:r>
            <a:r>
              <a:rPr dirty="0"/>
              <a:t>’ not ‘alternative </a:t>
            </a:r>
            <a:r>
              <a:rPr dirty="0" err="1"/>
              <a:t>spiritualities</a:t>
            </a:r>
            <a:r>
              <a:rPr dirty="0"/>
              <a:t>’.  </a:t>
            </a:r>
          </a:p>
          <a:p>
            <a:pPr marL="0" marR="321457" indent="0" defTabSz="321457">
              <a:spcBef>
                <a:spcPts val="0"/>
              </a:spcBef>
              <a:buClrTx/>
              <a:buSzTx/>
              <a:buNone/>
              <a:defRPr sz="2200">
                <a:solidFill>
                  <a:srgbClr val="000000"/>
                </a:solidFill>
                <a:latin typeface="Trebuchet MS"/>
                <a:ea typeface="Trebuchet MS"/>
                <a:cs typeface="Trebuchet MS"/>
                <a:sym typeface="Trebuchet MS"/>
              </a:defRPr>
            </a:pPr>
            <a:endParaRPr dirty="0"/>
          </a:p>
          <a:p>
            <a:pPr marL="0" marR="321457" indent="0" defTabSz="321457">
              <a:spcBef>
                <a:spcPts val="0"/>
              </a:spcBef>
              <a:buClrTx/>
              <a:buSzTx/>
              <a:buNone/>
              <a:defRPr sz="2200">
                <a:solidFill>
                  <a:srgbClr val="000000"/>
                </a:solidFill>
                <a:latin typeface="Trebuchet MS"/>
                <a:ea typeface="Trebuchet MS"/>
                <a:cs typeface="Trebuchet MS"/>
                <a:sym typeface="Trebuchet MS"/>
              </a:defRPr>
            </a:pPr>
            <a:r>
              <a:rPr dirty="0"/>
              <a:t>The mainstreaming of alternatives</a:t>
            </a:r>
          </a:p>
          <a:p>
            <a:pPr marL="0" marR="321457" indent="0" defTabSz="321457">
              <a:spcBef>
                <a:spcPts val="0"/>
              </a:spcBef>
              <a:buClrTx/>
              <a:buSzTx/>
              <a:buNone/>
              <a:defRPr sz="2200">
                <a:solidFill>
                  <a:srgbClr val="000000"/>
                </a:solidFill>
                <a:latin typeface="Trebuchet MS"/>
                <a:ea typeface="Trebuchet MS"/>
                <a:cs typeface="Trebuchet MS"/>
                <a:sym typeface="Trebuchet MS"/>
              </a:defRPr>
            </a:pPr>
            <a:r>
              <a:rPr dirty="0"/>
              <a:t>Compared with what are they ‘alternative’?</a:t>
            </a:r>
          </a:p>
          <a:p>
            <a:pPr marL="0" marR="321457" indent="0" defTabSz="321457">
              <a:spcBef>
                <a:spcPts val="0"/>
              </a:spcBef>
              <a:buClrTx/>
              <a:buSzTx/>
              <a:buNone/>
              <a:defRPr sz="2200">
                <a:solidFill>
                  <a:srgbClr val="000000"/>
                </a:solidFill>
                <a:latin typeface="Trebuchet MS"/>
                <a:ea typeface="Trebuchet MS"/>
                <a:cs typeface="Trebuchet MS"/>
                <a:sym typeface="Trebuchet MS"/>
              </a:defRPr>
            </a:pPr>
            <a:r>
              <a:rPr dirty="0"/>
              <a:t>‘Alternative </a:t>
            </a:r>
            <a:r>
              <a:rPr dirty="0" err="1"/>
              <a:t>spiritualities</a:t>
            </a:r>
            <a:r>
              <a:rPr dirty="0"/>
              <a:t>’ are seen as in opposition to religion</a:t>
            </a:r>
          </a:p>
          <a:p>
            <a:pPr marL="0" marR="321457" indent="0" defTabSz="321457">
              <a:spcBef>
                <a:spcPts val="0"/>
              </a:spcBef>
              <a:buClrTx/>
              <a:buSzTx/>
              <a:buNone/>
              <a:defRPr sz="2200">
                <a:solidFill>
                  <a:srgbClr val="000000"/>
                </a:solidFill>
                <a:latin typeface="Trebuchet MS"/>
                <a:ea typeface="Trebuchet MS"/>
                <a:cs typeface="Trebuchet MS"/>
                <a:sym typeface="Trebuchet MS"/>
              </a:defRPr>
            </a:pPr>
            <a:endParaRPr dirty="0"/>
          </a:p>
          <a:p>
            <a:pPr marL="0" marR="321457" indent="0" defTabSz="321457">
              <a:spcBef>
                <a:spcPts val="0"/>
              </a:spcBef>
              <a:buClrTx/>
              <a:buSzTx/>
              <a:buNone/>
              <a:defRPr sz="2200">
                <a:solidFill>
                  <a:srgbClr val="000000"/>
                </a:solidFill>
                <a:latin typeface="Trebuchet MS"/>
                <a:ea typeface="Trebuchet MS"/>
                <a:cs typeface="Trebuchet MS"/>
                <a:sym typeface="Trebuchet MS"/>
              </a:defRPr>
            </a:pPr>
            <a:r>
              <a:rPr dirty="0"/>
              <a:t>Does religion need </a:t>
            </a:r>
            <a:r>
              <a:rPr dirty="0" err="1"/>
              <a:t>recategorising</a:t>
            </a:r>
            <a:r>
              <a:rPr dirty="0"/>
              <a:t>? </a:t>
            </a:r>
          </a:p>
          <a:p>
            <a:pPr marL="0" marR="321457" indent="0" defTabSz="321457">
              <a:spcBef>
                <a:spcPts val="0"/>
              </a:spcBef>
              <a:buClrTx/>
              <a:buSzTx/>
              <a:buNone/>
              <a:defRPr sz="2200">
                <a:solidFill>
                  <a:srgbClr val="000000"/>
                </a:solidFill>
                <a:latin typeface="Trebuchet MS"/>
                <a:ea typeface="Trebuchet MS"/>
                <a:cs typeface="Trebuchet MS"/>
                <a:sym typeface="Trebuchet MS"/>
              </a:defRPr>
            </a:pPr>
            <a:r>
              <a:rPr dirty="0"/>
              <a:t>World Religions</a:t>
            </a:r>
          </a:p>
          <a:p>
            <a:pPr marL="0" marR="321457" indent="0" defTabSz="321457">
              <a:spcBef>
                <a:spcPts val="0"/>
              </a:spcBef>
              <a:buClrTx/>
              <a:buSzTx/>
              <a:buNone/>
              <a:defRPr sz="2200">
                <a:solidFill>
                  <a:srgbClr val="000000"/>
                </a:solidFill>
                <a:latin typeface="Trebuchet MS"/>
                <a:ea typeface="Trebuchet MS"/>
                <a:cs typeface="Trebuchet MS"/>
                <a:sym typeface="Trebuchet MS"/>
              </a:defRPr>
            </a:pPr>
            <a:r>
              <a:rPr dirty="0"/>
              <a:t>Historical Religions</a:t>
            </a:r>
          </a:p>
          <a:p>
            <a:pPr marL="0" marR="321457" indent="0" defTabSz="321457">
              <a:spcBef>
                <a:spcPts val="0"/>
              </a:spcBef>
              <a:buClrTx/>
              <a:buSzTx/>
              <a:buNone/>
              <a:defRPr sz="2200">
                <a:solidFill>
                  <a:srgbClr val="000000"/>
                </a:solidFill>
                <a:latin typeface="Trebuchet MS"/>
                <a:ea typeface="Trebuchet MS"/>
                <a:cs typeface="Trebuchet MS"/>
                <a:sym typeface="Trebuchet MS"/>
              </a:defRPr>
            </a:pPr>
            <a:r>
              <a:rPr dirty="0"/>
              <a:t>Indigenous Religions</a:t>
            </a:r>
          </a:p>
          <a:p>
            <a:pPr marL="0" marR="321457" indent="0" defTabSz="321457">
              <a:spcBef>
                <a:spcPts val="0"/>
              </a:spcBef>
              <a:buClrTx/>
              <a:buSzTx/>
              <a:buNone/>
              <a:defRPr sz="2200">
                <a:solidFill>
                  <a:srgbClr val="000000"/>
                </a:solidFill>
                <a:latin typeface="Trebuchet MS"/>
                <a:ea typeface="Trebuchet MS"/>
                <a:cs typeface="Trebuchet MS"/>
                <a:sym typeface="Trebuchet MS"/>
              </a:defRPr>
            </a:pPr>
            <a:r>
              <a:rPr dirty="0"/>
              <a:t>New Religious Movements (into infinity…)</a:t>
            </a:r>
          </a:p>
        </p:txBody>
      </p:sp>
    </p:spTree>
    <p:extLst>
      <p:ext uri="{BB962C8B-B14F-4D97-AF65-F5344CB8AC3E}">
        <p14:creationId xmlns:p14="http://schemas.microsoft.com/office/powerpoint/2010/main" val="3861290345"/>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 name="Shape 136"/>
          <p:cNvSpPr>
            <a:spLocks noGrp="1"/>
          </p:cNvSpPr>
          <p:nvPr>
            <p:ph type="body" idx="1"/>
          </p:nvPr>
        </p:nvSpPr>
        <p:spPr>
          <a:xfrm>
            <a:off x="1043492" y="760859"/>
            <a:ext cx="6777317" cy="5656566"/>
          </a:xfrm>
          <a:prstGeom prst="rect">
            <a:avLst/>
          </a:prstGeom>
        </p:spPr>
        <p:txBody>
          <a:bodyPr>
            <a:normAutofit/>
          </a:bodyPr>
          <a:lstStyle/>
          <a:p>
            <a:pPr marL="0" marR="321457" indent="0" defTabSz="321457">
              <a:spcBef>
                <a:spcPts val="0"/>
              </a:spcBef>
              <a:buClrTx/>
              <a:buSzTx/>
              <a:buNone/>
              <a:defRPr sz="2200">
                <a:solidFill>
                  <a:srgbClr val="323333"/>
                </a:solidFill>
                <a:latin typeface="Trebuchet MS"/>
                <a:ea typeface="Trebuchet MS"/>
                <a:cs typeface="Trebuchet MS"/>
                <a:sym typeface="Trebuchet MS"/>
              </a:defRPr>
            </a:pPr>
            <a:r>
              <a:rPr dirty="0"/>
              <a:t>According to </a:t>
            </a:r>
            <a:r>
              <a:rPr u="sng" dirty="0">
                <a:solidFill>
                  <a:srgbClr val="FF2600"/>
                </a:solidFill>
              </a:rPr>
              <a:t>Sutcliffe</a:t>
            </a:r>
            <a:r>
              <a:rPr dirty="0"/>
              <a:t> &amp; </a:t>
            </a:r>
            <a:r>
              <a:rPr u="sng" dirty="0" err="1">
                <a:solidFill>
                  <a:srgbClr val="FF2600"/>
                </a:solidFill>
              </a:rPr>
              <a:t>Gilhus</a:t>
            </a:r>
            <a:r>
              <a:rPr dirty="0">
                <a:solidFill>
                  <a:srgbClr val="FF2600"/>
                </a:solidFill>
              </a:rPr>
              <a:t> (</a:t>
            </a:r>
            <a:r>
              <a:rPr dirty="0"/>
              <a:t>2013)  3 phases in the study of ‘New Age’ </a:t>
            </a:r>
            <a:r>
              <a:rPr dirty="0" err="1"/>
              <a:t>spiritualities</a:t>
            </a:r>
            <a:r>
              <a:rPr dirty="0"/>
              <a:t> can be identified.  </a:t>
            </a:r>
          </a:p>
          <a:p>
            <a:pPr marL="0" marR="321457" indent="0" defTabSz="321457">
              <a:spcBef>
                <a:spcPts val="0"/>
              </a:spcBef>
              <a:buClrTx/>
              <a:buSzTx/>
              <a:buNone/>
              <a:defRPr sz="2200">
                <a:solidFill>
                  <a:srgbClr val="323333"/>
                </a:solidFill>
                <a:latin typeface="Trebuchet MS"/>
                <a:ea typeface="Trebuchet MS"/>
                <a:cs typeface="Trebuchet MS"/>
                <a:sym typeface="Trebuchet MS"/>
              </a:defRPr>
            </a:pPr>
            <a:r>
              <a:rPr dirty="0"/>
              <a:t>First, the definition of the term.</a:t>
            </a:r>
          </a:p>
          <a:p>
            <a:pPr marL="0" marR="321457" indent="0" defTabSz="321457">
              <a:spcBef>
                <a:spcPts val="0"/>
              </a:spcBef>
              <a:buClrTx/>
              <a:buSzTx/>
              <a:buNone/>
              <a:defRPr sz="2200">
                <a:solidFill>
                  <a:srgbClr val="323333"/>
                </a:solidFill>
                <a:latin typeface="Trebuchet MS"/>
                <a:ea typeface="Trebuchet MS"/>
                <a:cs typeface="Trebuchet MS"/>
                <a:sym typeface="Trebuchet MS"/>
              </a:defRPr>
            </a:pPr>
            <a:r>
              <a:rPr dirty="0"/>
              <a:t>Second, studies of specific beliefs and practices </a:t>
            </a:r>
          </a:p>
          <a:p>
            <a:pPr marL="0" marR="321457" indent="0" defTabSz="321457">
              <a:spcBef>
                <a:spcPts val="0"/>
              </a:spcBef>
              <a:buClrTx/>
              <a:buSzTx/>
              <a:buNone/>
              <a:defRPr sz="2200">
                <a:solidFill>
                  <a:srgbClr val="323333"/>
                </a:solidFill>
                <a:latin typeface="Trebuchet MS"/>
                <a:ea typeface="Trebuchet MS"/>
                <a:cs typeface="Trebuchet MS"/>
                <a:sym typeface="Trebuchet MS"/>
              </a:defRPr>
            </a:pPr>
            <a:r>
              <a:rPr dirty="0"/>
              <a:t>Third, to look at New Age at the macro-level, </a:t>
            </a:r>
            <a:r>
              <a:rPr dirty="0" err="1"/>
              <a:t>ie</a:t>
            </a:r>
            <a:r>
              <a:rPr dirty="0"/>
              <a:t> how it relates to categories and theories of religion. </a:t>
            </a:r>
          </a:p>
          <a:p>
            <a:pPr marL="0" marR="321457" indent="0" defTabSz="321457">
              <a:spcBef>
                <a:spcPts val="0"/>
              </a:spcBef>
              <a:buClrTx/>
              <a:buSzTx/>
              <a:buNone/>
              <a:defRPr sz="2200">
                <a:solidFill>
                  <a:srgbClr val="323333"/>
                </a:solidFill>
                <a:latin typeface="Trebuchet MS"/>
                <a:ea typeface="Trebuchet MS"/>
                <a:cs typeface="Trebuchet MS"/>
                <a:sym typeface="Trebuchet MS"/>
              </a:defRPr>
            </a:pPr>
            <a:endParaRPr dirty="0"/>
          </a:p>
          <a:p>
            <a:pPr marL="0" marR="321457" indent="0" defTabSz="321457">
              <a:spcBef>
                <a:spcPts val="0"/>
              </a:spcBef>
              <a:buClrTx/>
              <a:buSzTx/>
              <a:buNone/>
              <a:defRPr sz="1100">
                <a:solidFill>
                  <a:srgbClr val="323333"/>
                </a:solidFill>
                <a:latin typeface="Trebuchet MS"/>
                <a:ea typeface="Trebuchet MS"/>
                <a:cs typeface="Trebuchet MS"/>
                <a:sym typeface="Trebuchet MS"/>
              </a:defRPr>
            </a:pPr>
            <a:r>
              <a:rPr sz="1500" dirty="0"/>
              <a:t>The editors state ‘“New Age” is among the most disputed of categories in the study of religion in terms of agreeing content and boundaries.  Because such disputes reproduce in miniature the debate about the cross-cultural stability of the category “religion”, studying “new age </a:t>
            </a:r>
            <a:r>
              <a:rPr sz="1500" dirty="0" err="1"/>
              <a:t>spiritualities</a:t>
            </a:r>
            <a:r>
              <a:rPr sz="1500" dirty="0"/>
              <a:t>” tantalizingly reproduces issues central to defining and theorizing religion in general’ (</a:t>
            </a:r>
            <a:r>
              <a:rPr sz="1500" u="sng" dirty="0">
                <a:solidFill>
                  <a:srgbClr val="FF2600"/>
                </a:solidFill>
              </a:rPr>
              <a:t>Sutcliffe</a:t>
            </a:r>
            <a:r>
              <a:rPr sz="1500" dirty="0"/>
              <a:t> &amp; </a:t>
            </a:r>
            <a:r>
              <a:rPr sz="1500" u="sng" dirty="0" err="1">
                <a:solidFill>
                  <a:srgbClr val="FF2600"/>
                </a:solidFill>
              </a:rPr>
              <a:t>Gilhus</a:t>
            </a:r>
            <a:r>
              <a:rPr sz="1500" dirty="0"/>
              <a:t>, 2013, 1).  </a:t>
            </a:r>
          </a:p>
        </p:txBody>
      </p:sp>
    </p:spTree>
    <p:extLst>
      <p:ext uri="{BB962C8B-B14F-4D97-AF65-F5344CB8AC3E}">
        <p14:creationId xmlns:p14="http://schemas.microsoft.com/office/powerpoint/2010/main" val="322943141"/>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 name="Shape 138"/>
          <p:cNvSpPr>
            <a:spLocks noGrp="1"/>
          </p:cNvSpPr>
          <p:nvPr>
            <p:ph type="body" idx="1"/>
          </p:nvPr>
        </p:nvSpPr>
        <p:spPr>
          <a:prstGeom prst="rect">
            <a:avLst/>
          </a:prstGeom>
        </p:spPr>
        <p:txBody>
          <a:bodyPr>
            <a:normAutofit fontScale="62500" lnSpcReduction="20000"/>
          </a:bodyPr>
          <a:lstStyle/>
          <a:p>
            <a:pPr marL="0" marR="321457" indent="0" defTabSz="321457">
              <a:spcBef>
                <a:spcPts val="0"/>
              </a:spcBef>
              <a:buClrTx/>
              <a:buSzTx/>
              <a:buNone/>
              <a:defRPr sz="2500">
                <a:solidFill>
                  <a:srgbClr val="323333"/>
                </a:solidFill>
                <a:latin typeface="Trebuchet MS"/>
                <a:ea typeface="Trebuchet MS"/>
                <a:cs typeface="Trebuchet MS"/>
                <a:sym typeface="Trebuchet MS"/>
              </a:defRPr>
            </a:pPr>
            <a:r>
              <a:t>We find religion structured in a ‘top down’ perspective with world religions at the top and folk or popular religion at the bottom.  Can we just reverse them? More productive to ‘… effect a lateral top-slicing of culture in order to expose the different sedimentary layers of beliefs and practices constituting the whole.  Rather than squeezing a complex problem of representation into another false dichotomy, this time between a “top down” and a “bottom up” approach, a series of lateral incisions may be a better analogy for the purposes of sampling the fullest data’ (</a:t>
            </a:r>
            <a:r>
              <a:rPr u="sng">
                <a:solidFill>
                  <a:srgbClr val="FF2600"/>
                </a:solidFill>
              </a:rPr>
              <a:t>Sutcliffe</a:t>
            </a:r>
            <a:r>
              <a:t> &amp; </a:t>
            </a:r>
            <a:r>
              <a:rPr u="sng">
                <a:solidFill>
                  <a:srgbClr val="FF2600"/>
                </a:solidFill>
              </a:rPr>
              <a:t>Gilhus</a:t>
            </a:r>
            <a:r>
              <a:t>, 2013, 11).  </a:t>
            </a:r>
          </a:p>
          <a:p>
            <a:pPr marL="0" marR="321457" indent="0" defTabSz="321457">
              <a:spcBef>
                <a:spcPts val="0"/>
              </a:spcBef>
              <a:buClrTx/>
              <a:buSzTx/>
              <a:buNone/>
              <a:defRPr sz="2500">
                <a:solidFill>
                  <a:srgbClr val="323333"/>
                </a:solidFill>
                <a:latin typeface="Trebuchet MS"/>
                <a:ea typeface="Trebuchet MS"/>
                <a:cs typeface="Trebuchet MS"/>
                <a:sym typeface="Trebuchet MS"/>
              </a:defRPr>
            </a:pPr>
            <a:endParaRPr/>
          </a:p>
          <a:p>
            <a:pPr marL="0" marR="321457" indent="0" defTabSz="321457">
              <a:spcBef>
                <a:spcPts val="0"/>
              </a:spcBef>
              <a:buClrTx/>
              <a:buSzTx/>
              <a:buNone/>
              <a:defRPr sz="2500">
                <a:solidFill>
                  <a:srgbClr val="323333"/>
                </a:solidFill>
                <a:latin typeface="Trebuchet MS"/>
                <a:ea typeface="Trebuchet MS"/>
                <a:cs typeface="Trebuchet MS"/>
                <a:sym typeface="Trebuchet MS"/>
              </a:defRPr>
            </a:pPr>
            <a:r>
              <a:t>The third phase needs to untangle itself from seeing New Age as something out of the ordinary,  to ‘steer new age spiritualities towards the centre of theoretical attention in the modern study of religion…’ (</a:t>
            </a:r>
            <a:r>
              <a:rPr u="sng">
                <a:solidFill>
                  <a:srgbClr val="FF2600"/>
                </a:solidFill>
              </a:rPr>
              <a:t>Sutcliffe</a:t>
            </a:r>
            <a:r>
              <a:t> &amp; </a:t>
            </a:r>
            <a:r>
              <a:rPr u="sng">
                <a:solidFill>
                  <a:srgbClr val="FF2600"/>
                </a:solidFill>
              </a:rPr>
              <a:t>Gilhus</a:t>
            </a:r>
            <a:r>
              <a:t>, 2013, 8). </a:t>
            </a:r>
          </a:p>
        </p:txBody>
      </p:sp>
    </p:spTree>
    <p:extLst>
      <p:ext uri="{BB962C8B-B14F-4D97-AF65-F5344CB8AC3E}">
        <p14:creationId xmlns:p14="http://schemas.microsoft.com/office/powerpoint/2010/main" val="491748197"/>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 name="Shape 140"/>
          <p:cNvSpPr>
            <a:spLocks noGrp="1"/>
          </p:cNvSpPr>
          <p:nvPr>
            <p:ph type="body" idx="1"/>
          </p:nvPr>
        </p:nvSpPr>
        <p:spPr>
          <a:prstGeom prst="rect">
            <a:avLst/>
          </a:prstGeom>
        </p:spPr>
        <p:txBody>
          <a:bodyPr>
            <a:normAutofit fontScale="70000" lnSpcReduction="20000"/>
          </a:bodyPr>
          <a:lstStyle/>
          <a:p>
            <a:pPr marL="0" marR="321457" indent="0" defTabSz="321457">
              <a:spcBef>
                <a:spcPts val="0"/>
              </a:spcBef>
              <a:buClrTx/>
              <a:buSzTx/>
              <a:buNone/>
              <a:defRPr sz="2300">
                <a:solidFill>
                  <a:srgbClr val="000000"/>
                </a:solidFill>
                <a:latin typeface="Trebuchet MS"/>
                <a:ea typeface="Trebuchet MS"/>
                <a:cs typeface="Trebuchet MS"/>
                <a:sym typeface="Trebuchet MS"/>
              </a:defRPr>
            </a:pPr>
            <a:r>
              <a:t>Huss (2014) suggests that the spiritual provides a link between the religious and the secular.  Need to stop trying to decide if spirituality is religious or secular</a:t>
            </a:r>
          </a:p>
          <a:p>
            <a:pPr marL="0" marR="321457" indent="0" defTabSz="321457">
              <a:spcBef>
                <a:spcPts val="0"/>
              </a:spcBef>
              <a:buClrTx/>
              <a:buSzTx/>
              <a:buNone/>
              <a:defRPr sz="2300">
                <a:solidFill>
                  <a:srgbClr val="000000"/>
                </a:solidFill>
                <a:latin typeface="Trebuchet MS"/>
                <a:ea typeface="Trebuchet MS"/>
                <a:cs typeface="Trebuchet MS"/>
                <a:sym typeface="Trebuchet MS"/>
              </a:defRPr>
            </a:pPr>
            <a:endParaRPr/>
          </a:p>
          <a:p>
            <a:pPr marL="0" marR="321457" indent="0" defTabSz="321457">
              <a:spcBef>
                <a:spcPts val="0"/>
              </a:spcBef>
              <a:buClrTx/>
              <a:buSzTx/>
              <a:buNone/>
              <a:defRPr sz="2300">
                <a:solidFill>
                  <a:srgbClr val="000000"/>
                </a:solidFill>
                <a:latin typeface="Trebuchet MS"/>
                <a:ea typeface="Trebuchet MS"/>
                <a:cs typeface="Trebuchet MS"/>
                <a:sym typeface="Trebuchet MS"/>
              </a:defRPr>
            </a:pPr>
            <a:r>
              <a:t>Spirituality does not yet feature as a defining category of academic disciplines – sociology of religion, psychology of religion, etc, but not spirituality. However, it is frequently professed to be a universal, immanent feature of humanity. </a:t>
            </a:r>
          </a:p>
          <a:p>
            <a:pPr marL="0" marR="321457" indent="0" defTabSz="321457">
              <a:spcBef>
                <a:spcPts val="0"/>
              </a:spcBef>
              <a:buClrTx/>
              <a:buSzTx/>
              <a:buNone/>
              <a:defRPr sz="2300">
                <a:solidFill>
                  <a:srgbClr val="000000"/>
                </a:solidFill>
                <a:latin typeface="Trebuchet MS"/>
                <a:ea typeface="Trebuchet MS"/>
                <a:cs typeface="Trebuchet MS"/>
                <a:sym typeface="Trebuchet MS"/>
              </a:defRPr>
            </a:pPr>
            <a:endParaRPr/>
          </a:p>
          <a:p>
            <a:pPr marL="0" marR="321457" indent="0" defTabSz="321457">
              <a:spcBef>
                <a:spcPts val="0"/>
              </a:spcBef>
              <a:buClrTx/>
              <a:buSzTx/>
              <a:buNone/>
              <a:defRPr sz="2300">
                <a:solidFill>
                  <a:srgbClr val="000000"/>
                </a:solidFill>
                <a:latin typeface="Trebuchet MS"/>
                <a:ea typeface="Trebuchet MS"/>
                <a:cs typeface="Trebuchet MS"/>
                <a:sym typeface="Trebuchet MS"/>
              </a:defRPr>
            </a:pPr>
            <a:r>
              <a:t>Huss on spirituality: ‘I suggest to regard it as defined, applied, and practised, since the last decades of the twentieth century, as a new discursive construct—a novel cultural category which is used to classify and interpret human practices, both in the past and in the present’.  Religion is everywhere and seen as a category within culture, why not spirituality?</a:t>
            </a:r>
          </a:p>
          <a:p>
            <a:pPr marL="0" marR="321457" indent="0" defTabSz="321457">
              <a:spcBef>
                <a:spcPts val="0"/>
              </a:spcBef>
              <a:buClrTx/>
              <a:buSzTx/>
              <a:buNone/>
              <a:defRPr sz="1100">
                <a:solidFill>
                  <a:srgbClr val="000000"/>
                </a:solidFill>
                <a:latin typeface="Trebuchet MS"/>
                <a:ea typeface="Trebuchet MS"/>
                <a:cs typeface="Trebuchet MS"/>
                <a:sym typeface="Trebuchet MS"/>
              </a:defRPr>
            </a:pPr>
            <a:endParaRPr/>
          </a:p>
        </p:txBody>
      </p:sp>
    </p:spTree>
    <p:extLst>
      <p:ext uri="{BB962C8B-B14F-4D97-AF65-F5344CB8AC3E}">
        <p14:creationId xmlns:p14="http://schemas.microsoft.com/office/powerpoint/2010/main" val="1909009426"/>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575"/>
            <a:ext cx="8229600" cy="1252538"/>
          </a:xfrm>
        </p:spPr>
        <p:txBody>
          <a:bodyPr/>
          <a:lstStyle/>
          <a:p>
            <a:pPr fontAlgn="auto">
              <a:spcAft>
                <a:spcPts val="0"/>
              </a:spcAft>
              <a:defRPr/>
            </a:pPr>
            <a:endParaRPr lang="en-US">
              <a:solidFill>
                <a:schemeClr val="accent1">
                  <a:satMod val="150000"/>
                </a:schemeClr>
              </a:solidFill>
            </a:endParaRPr>
          </a:p>
        </p:txBody>
      </p:sp>
      <p:sp>
        <p:nvSpPr>
          <p:cNvPr id="3" name="Content Placeholder 2"/>
          <p:cNvSpPr>
            <a:spLocks noGrp="1"/>
          </p:cNvSpPr>
          <p:nvPr>
            <p:ph idx="1"/>
          </p:nvPr>
        </p:nvSpPr>
        <p:spPr>
          <a:xfrm>
            <a:off x="609600" y="1600200"/>
            <a:ext cx="7924800" cy="4114800"/>
          </a:xfrm>
        </p:spPr>
        <p:txBody>
          <a:bodyPr rtlCol="0">
            <a:normAutofit fontScale="77500" lnSpcReduction="20000"/>
          </a:bodyPr>
          <a:lstStyle/>
          <a:p>
            <a:pPr marL="438912" indent="-320040" fontAlgn="auto">
              <a:spcBef>
                <a:spcPts val="0"/>
              </a:spcBef>
              <a:spcAft>
                <a:spcPts val="0"/>
              </a:spcAft>
              <a:buFont typeface="Wingdings" charset="2"/>
              <a:buChar char="v"/>
              <a:defRPr/>
            </a:pPr>
            <a:r>
              <a:rPr lang="en-GB" dirty="0"/>
              <a:t>Davie (2015, 155) notes that we live in a time of religious pluralism.  The foundation is Christianity losing </a:t>
            </a:r>
            <a:r>
              <a:rPr lang="en-GB" dirty="0" smtClean="0"/>
              <a:t>its </a:t>
            </a:r>
            <a:r>
              <a:rPr lang="en-GB" dirty="0"/>
              <a:t>authority and increasing secularity and the pluralism comes from a combination of the results of immigration and creation of alternative </a:t>
            </a:r>
            <a:r>
              <a:rPr lang="en-GB" dirty="0" err="1"/>
              <a:t>spiritualities</a:t>
            </a:r>
            <a:r>
              <a:rPr lang="en-GB" dirty="0"/>
              <a:t>.  </a:t>
            </a:r>
          </a:p>
          <a:p>
            <a:pPr marL="438912" indent="-320040" fontAlgn="auto">
              <a:spcBef>
                <a:spcPts val="0"/>
              </a:spcBef>
              <a:spcAft>
                <a:spcPts val="0"/>
              </a:spcAft>
              <a:buFont typeface="Wingdings" charset="2"/>
              <a:buChar char="v"/>
              <a:defRPr/>
            </a:pPr>
            <a:r>
              <a:rPr lang="en-GB" dirty="0"/>
              <a:t>Problems with using the term ‘pluralism’ ‘…there is a persistent confusion between what is and what ought to be…’ (Davie: 2015, 155).  Perhaps ‘diversity’ is better than ‘pluralism’.  </a:t>
            </a:r>
          </a:p>
          <a:p>
            <a:pPr marL="438912" indent="-320040" fontAlgn="auto">
              <a:spcBef>
                <a:spcPts val="0"/>
              </a:spcBef>
              <a:spcAft>
                <a:spcPts val="0"/>
              </a:spcAft>
              <a:buFont typeface="Wingdings" charset="2"/>
              <a:buChar char="v"/>
              <a:defRPr/>
            </a:pPr>
            <a:r>
              <a:rPr lang="en-GB" dirty="0"/>
              <a:t>‘New Age’ is about the personal not the organisational (Davie: 2015, 158</a:t>
            </a:r>
            <a:r>
              <a:rPr lang="en-GB" dirty="0" smtClean="0"/>
              <a:t>)</a:t>
            </a:r>
            <a:endParaRPr lang="en-GB" dirty="0"/>
          </a:p>
          <a:p>
            <a:pPr marL="438912" indent="-320040" fontAlgn="auto">
              <a:spcBef>
                <a:spcPts val="0"/>
              </a:spcBef>
              <a:spcAft>
                <a:spcPts val="0"/>
              </a:spcAft>
              <a:buFont typeface="Wingdings" charset="2"/>
              <a:buChar char="v"/>
              <a:defRPr/>
            </a:pPr>
            <a:r>
              <a:rPr lang="en-GB" dirty="0"/>
              <a:t>‘…an emphasis on the self and self-discovery, and a desire to “connect”’ (Davie: 2015, 159).</a:t>
            </a:r>
          </a:p>
          <a:p>
            <a:pPr marL="0" indent="0" fontAlgn="auto">
              <a:spcBef>
                <a:spcPts val="0"/>
              </a:spcBef>
              <a:spcAft>
                <a:spcPts val="0"/>
              </a:spcAft>
              <a:buFont typeface="Wingdings 2"/>
              <a:buNone/>
              <a:defRPr/>
            </a:pPr>
            <a:r>
              <a:rPr lang="en-GB" dirty="0" smtClean="0"/>
              <a:t/>
            </a:r>
            <a:br>
              <a:rPr lang="en-GB" dirty="0" smtClean="0"/>
            </a:br>
            <a:r>
              <a:rPr lang="en-GB" dirty="0" smtClean="0"/>
              <a:t>Self </a:t>
            </a:r>
            <a:r>
              <a:rPr lang="en-GB" dirty="0"/>
              <a:t>spirituality</a:t>
            </a:r>
          </a:p>
          <a:p>
            <a:pPr marL="0" indent="0" fontAlgn="auto">
              <a:spcBef>
                <a:spcPts val="0"/>
              </a:spcBef>
              <a:spcAft>
                <a:spcPts val="0"/>
              </a:spcAft>
              <a:buFont typeface="Wingdings 2"/>
              <a:buNone/>
              <a:defRPr/>
            </a:pPr>
            <a:r>
              <a:rPr lang="en-GB" dirty="0" smtClean="0"/>
              <a:t>The </a:t>
            </a:r>
            <a:r>
              <a:rPr lang="en-GB" dirty="0"/>
              <a:t>interconnected person (mind, body spirit)</a:t>
            </a:r>
          </a:p>
          <a:p>
            <a:pPr marL="0" indent="0" fontAlgn="auto">
              <a:spcBef>
                <a:spcPts val="0"/>
              </a:spcBef>
              <a:spcAft>
                <a:spcPts val="0"/>
              </a:spcAft>
              <a:buFont typeface="Wingdings 2"/>
              <a:buNone/>
              <a:defRPr/>
            </a:pPr>
            <a:r>
              <a:rPr lang="en-GB" dirty="0" smtClean="0"/>
              <a:t>The </a:t>
            </a:r>
            <a:r>
              <a:rPr lang="en-GB" dirty="0"/>
              <a:t>interconnected </a:t>
            </a:r>
            <a:r>
              <a:rPr lang="en-GB" dirty="0" smtClean="0"/>
              <a:t>universe</a:t>
            </a:r>
          </a:p>
          <a:p>
            <a:pPr marL="0" indent="0" fontAlgn="auto">
              <a:spcBef>
                <a:spcPts val="0"/>
              </a:spcBef>
              <a:spcAft>
                <a:spcPts val="0"/>
              </a:spcAft>
              <a:buFont typeface="Wingdings 2"/>
              <a:buNone/>
              <a:defRPr/>
            </a:pPr>
            <a:r>
              <a:rPr lang="en-GB" dirty="0" smtClean="0"/>
              <a:t>=on a continuum</a:t>
            </a:r>
            <a:endParaRPr lang="en-GB" dirty="0"/>
          </a:p>
          <a:p>
            <a:pPr marL="438912" indent="-320040" fontAlgn="auto">
              <a:spcBef>
                <a:spcPts val="0"/>
              </a:spcBef>
              <a:spcAft>
                <a:spcPts val="0"/>
              </a:spcAft>
              <a:buFont typeface="Wingdings 2"/>
              <a:buChar char=""/>
              <a:defRPr/>
            </a:pPr>
            <a:endParaRPr lang="en-US" dirty="0"/>
          </a:p>
        </p:txBody>
      </p:sp>
    </p:spTree>
    <p:extLst>
      <p:ext uri="{BB962C8B-B14F-4D97-AF65-F5344CB8AC3E}">
        <p14:creationId xmlns:p14="http://schemas.microsoft.com/office/powerpoint/2010/main" val="7874288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575"/>
            <a:ext cx="8229600" cy="1252538"/>
          </a:xfrm>
        </p:spPr>
        <p:txBody>
          <a:bodyPr/>
          <a:lstStyle/>
          <a:p>
            <a:pPr fontAlgn="auto">
              <a:spcAft>
                <a:spcPts val="0"/>
              </a:spcAft>
              <a:defRPr/>
            </a:pPr>
            <a:endParaRPr lang="en-US">
              <a:solidFill>
                <a:schemeClr val="accent1">
                  <a:satMod val="150000"/>
                </a:schemeClr>
              </a:solidFill>
            </a:endParaRPr>
          </a:p>
        </p:txBody>
      </p:sp>
      <p:sp>
        <p:nvSpPr>
          <p:cNvPr id="3" name="Content Placeholder 2"/>
          <p:cNvSpPr>
            <a:spLocks noGrp="1"/>
          </p:cNvSpPr>
          <p:nvPr>
            <p:ph idx="1"/>
          </p:nvPr>
        </p:nvSpPr>
        <p:spPr>
          <a:xfrm>
            <a:off x="609600" y="1600200"/>
            <a:ext cx="7924800" cy="4114800"/>
          </a:xfrm>
        </p:spPr>
        <p:txBody>
          <a:bodyPr rtlCol="0">
            <a:normAutofit fontScale="70000" lnSpcReduction="20000"/>
          </a:bodyPr>
          <a:lstStyle/>
          <a:p>
            <a:pPr marL="438912" indent="-320040" fontAlgn="auto">
              <a:spcBef>
                <a:spcPts val="0"/>
              </a:spcBef>
              <a:spcAft>
                <a:spcPts val="0"/>
              </a:spcAft>
              <a:buFont typeface="Wingdings" charset="2"/>
              <a:buChar char="v"/>
              <a:defRPr/>
            </a:pPr>
            <a:r>
              <a:rPr lang="en-GB" dirty="0" smtClean="0"/>
              <a:t>At </a:t>
            </a:r>
            <a:r>
              <a:rPr lang="en-GB" dirty="0"/>
              <a:t>the ‘hard end’ </a:t>
            </a:r>
            <a:r>
              <a:rPr lang="en-GB" dirty="0" smtClean="0"/>
              <a:t>of the continuum are </a:t>
            </a:r>
            <a:r>
              <a:rPr lang="en-GB" dirty="0"/>
              <a:t>‘new forms of capitalism and management training’ and at the ‘softer end’ are holistic therapies emphasising that the self needs to be healed.  Then, says Davie (2015, 159) there is a lot </a:t>
            </a:r>
            <a:r>
              <a:rPr lang="en-GB" dirty="0" smtClean="0"/>
              <a:t>in between</a:t>
            </a:r>
            <a:r>
              <a:rPr lang="en-GB" dirty="0"/>
              <a:t>, including green issues. </a:t>
            </a:r>
            <a:endParaRPr lang="en-GB" dirty="0" smtClean="0"/>
          </a:p>
          <a:p>
            <a:pPr marL="438912" indent="-320040" fontAlgn="auto">
              <a:spcBef>
                <a:spcPts val="0"/>
              </a:spcBef>
              <a:spcAft>
                <a:spcPts val="0"/>
              </a:spcAft>
              <a:buFont typeface="Wingdings" charset="2"/>
              <a:buChar char="v"/>
              <a:defRPr/>
            </a:pPr>
            <a:r>
              <a:rPr lang="en-GB" dirty="0"/>
              <a:t>Davie notes (2015, 162) that ‘”I am not religious, but spiritual” has become a cliché – and like most clichés, there is an element of truth in this’.  </a:t>
            </a:r>
            <a:r>
              <a:rPr lang="en-GB" dirty="0" smtClean="0"/>
              <a:t/>
            </a:r>
            <a:br>
              <a:rPr lang="en-GB" dirty="0" smtClean="0"/>
            </a:br>
            <a:r>
              <a:rPr lang="en-GB" dirty="0"/>
              <a:t> </a:t>
            </a:r>
          </a:p>
          <a:p>
            <a:pPr marL="438912" indent="-320040" fontAlgn="auto">
              <a:spcBef>
                <a:spcPts val="0"/>
              </a:spcBef>
              <a:spcAft>
                <a:spcPts val="0"/>
              </a:spcAft>
              <a:buFont typeface="Wingdings" charset="2"/>
              <a:buChar char="v"/>
              <a:defRPr/>
            </a:pPr>
            <a:r>
              <a:rPr lang="en-GB" dirty="0"/>
              <a:t>How can we find out about alternative spirituality?</a:t>
            </a:r>
          </a:p>
          <a:p>
            <a:pPr marL="0" indent="0" fontAlgn="auto">
              <a:spcBef>
                <a:spcPts val="0"/>
              </a:spcBef>
              <a:spcAft>
                <a:spcPts val="0"/>
              </a:spcAft>
              <a:buFont typeface="Wingdings 2"/>
              <a:buNone/>
              <a:defRPr/>
            </a:pPr>
            <a:r>
              <a:rPr lang="en-GB" dirty="0"/>
              <a:t>1 Large-scale enquiries</a:t>
            </a:r>
          </a:p>
          <a:p>
            <a:pPr marL="0" indent="0" fontAlgn="auto">
              <a:spcBef>
                <a:spcPts val="0"/>
              </a:spcBef>
              <a:spcAft>
                <a:spcPts val="0"/>
              </a:spcAft>
              <a:buFont typeface="Wingdings 2"/>
              <a:buNone/>
              <a:defRPr/>
            </a:pPr>
            <a:r>
              <a:rPr lang="en-GB" dirty="0"/>
              <a:t>2 Local studies   </a:t>
            </a:r>
          </a:p>
          <a:p>
            <a:pPr marL="0" indent="0" fontAlgn="auto">
              <a:spcBef>
                <a:spcPts val="0"/>
              </a:spcBef>
              <a:spcAft>
                <a:spcPts val="0"/>
              </a:spcAft>
              <a:buFont typeface="Wingdings 2"/>
              <a:buNone/>
              <a:defRPr/>
            </a:pPr>
            <a:r>
              <a:rPr lang="en-GB" dirty="0"/>
              <a:t>3 ‘Any other religion’ on the 2011 census.  </a:t>
            </a:r>
          </a:p>
          <a:p>
            <a:pPr marL="438912" indent="-320040" fontAlgn="auto">
              <a:spcBef>
                <a:spcPts val="0"/>
              </a:spcBef>
              <a:spcAft>
                <a:spcPts val="0"/>
              </a:spcAft>
              <a:buFont typeface="Wingdings" charset="2"/>
              <a:buChar char="v"/>
              <a:defRPr/>
            </a:pPr>
            <a:r>
              <a:rPr lang="en-GB" dirty="0"/>
              <a:t>Questionnaires tend to ask people if they believe in a ‘personal God’ or a ‘spirit or life-</a:t>
            </a:r>
            <a:r>
              <a:rPr lang="en-GB" dirty="0" smtClean="0"/>
              <a:t>force</a:t>
            </a:r>
            <a:r>
              <a:rPr lang="en-GB" dirty="0"/>
              <a:t>’ (Davie: 2015, 162).  Results of various pieces of research currently (2015) suggested that the UK is a 3</a:t>
            </a:r>
            <a:r>
              <a:rPr lang="en-GB" baseline="30000" dirty="0"/>
              <a:t>rd</a:t>
            </a:r>
            <a:r>
              <a:rPr lang="en-GB" dirty="0"/>
              <a:t> religious, 3</a:t>
            </a:r>
            <a:r>
              <a:rPr lang="en-GB" baseline="30000" dirty="0"/>
              <a:t>rd</a:t>
            </a:r>
            <a:r>
              <a:rPr lang="en-GB" dirty="0"/>
              <a:t> spiritual and 3</a:t>
            </a:r>
            <a:r>
              <a:rPr lang="en-GB" baseline="30000" dirty="0"/>
              <a:t>rd</a:t>
            </a:r>
            <a:r>
              <a:rPr lang="en-GB" dirty="0"/>
              <a:t> secular</a:t>
            </a:r>
          </a:p>
          <a:p>
            <a:pPr marL="438912" indent="-320040" fontAlgn="auto">
              <a:spcBef>
                <a:spcPts val="0"/>
              </a:spcBef>
              <a:spcAft>
                <a:spcPts val="0"/>
              </a:spcAft>
              <a:buFont typeface="Wingdings 2"/>
              <a:buChar char=""/>
              <a:defRPr/>
            </a:pPr>
            <a:endParaRPr lang="en-US" dirty="0"/>
          </a:p>
        </p:txBody>
      </p:sp>
    </p:spTree>
    <p:extLst>
      <p:ext uri="{BB962C8B-B14F-4D97-AF65-F5344CB8AC3E}">
        <p14:creationId xmlns:p14="http://schemas.microsoft.com/office/powerpoint/2010/main" val="31112291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575"/>
            <a:ext cx="8229600" cy="1252538"/>
          </a:xfrm>
        </p:spPr>
        <p:txBody>
          <a:bodyPr/>
          <a:lstStyle/>
          <a:p>
            <a:pPr fontAlgn="auto">
              <a:spcAft>
                <a:spcPts val="0"/>
              </a:spcAft>
              <a:defRPr/>
            </a:pPr>
            <a:endParaRPr lang="en-US">
              <a:solidFill>
                <a:schemeClr val="accent1">
                  <a:satMod val="150000"/>
                </a:schemeClr>
              </a:solidFill>
            </a:endParaRPr>
          </a:p>
        </p:txBody>
      </p:sp>
      <p:sp>
        <p:nvSpPr>
          <p:cNvPr id="3" name="Content Placeholder 2"/>
          <p:cNvSpPr>
            <a:spLocks noGrp="1"/>
          </p:cNvSpPr>
          <p:nvPr>
            <p:ph idx="1"/>
          </p:nvPr>
        </p:nvSpPr>
        <p:spPr>
          <a:xfrm>
            <a:off x="609600" y="1600200"/>
            <a:ext cx="7924800" cy="4114800"/>
          </a:xfrm>
        </p:spPr>
        <p:txBody>
          <a:bodyPr rtlCol="0">
            <a:normAutofit lnSpcReduction="10000"/>
          </a:bodyPr>
          <a:lstStyle/>
          <a:p>
            <a:pPr marL="438912" indent="-320040" fontAlgn="auto">
              <a:spcBef>
                <a:spcPts val="0"/>
              </a:spcBef>
              <a:spcAft>
                <a:spcPts val="0"/>
              </a:spcAft>
              <a:buFont typeface="Wingdings" charset="2"/>
              <a:buChar char="v"/>
              <a:defRPr/>
            </a:pPr>
            <a:r>
              <a:rPr lang="en-GB" sz="2400" dirty="0"/>
              <a:t>Davie (2015: 162) highlights research done by </a:t>
            </a:r>
            <a:r>
              <a:rPr lang="en-GB" sz="2400" dirty="0" err="1"/>
              <a:t>Vincett</a:t>
            </a:r>
            <a:r>
              <a:rPr lang="en-GB" sz="2400" dirty="0"/>
              <a:t> and </a:t>
            </a:r>
            <a:r>
              <a:rPr lang="en-GB" sz="2400" dirty="0" err="1"/>
              <a:t>Woodhead</a:t>
            </a:r>
            <a:r>
              <a:rPr lang="en-GB" sz="2400" dirty="0"/>
              <a:t> (2009) saying that </a:t>
            </a:r>
            <a:r>
              <a:rPr lang="en-GB" sz="2400" dirty="0" smtClean="0"/>
              <a:t>they </a:t>
            </a:r>
            <a:r>
              <a:rPr lang="en-GB" sz="2400" dirty="0"/>
              <a:t>‘offer the following estimates regarding the extent of spirituality, taking into account different levels of commitment’</a:t>
            </a:r>
            <a:r>
              <a:rPr lang="en-GB" sz="2400" dirty="0" smtClean="0"/>
              <a:t>:</a:t>
            </a:r>
            <a:r>
              <a:rPr lang="en-GB" sz="2400" dirty="0"/>
              <a:t> </a:t>
            </a:r>
            <a:r>
              <a:rPr lang="en-GB" sz="2400" dirty="0" smtClean="0"/>
              <a:t/>
            </a:r>
            <a:br>
              <a:rPr lang="en-GB" sz="2400" dirty="0" smtClean="0"/>
            </a:br>
            <a:endParaRPr lang="en-GB" sz="2400" dirty="0"/>
          </a:p>
          <a:p>
            <a:pPr marL="0" indent="0" fontAlgn="auto">
              <a:spcBef>
                <a:spcPts val="0"/>
              </a:spcBef>
              <a:spcAft>
                <a:spcPts val="0"/>
              </a:spcAft>
              <a:buFont typeface="Wingdings 2"/>
              <a:buNone/>
              <a:defRPr/>
            </a:pPr>
            <a:r>
              <a:rPr lang="en-GB" sz="2400" dirty="0"/>
              <a:t>2-5% of the population are regular, </a:t>
            </a:r>
            <a:r>
              <a:rPr lang="en-GB" sz="2400" dirty="0" smtClean="0"/>
              <a:t>committed </a:t>
            </a:r>
            <a:r>
              <a:rPr lang="en-GB" sz="2400" dirty="0"/>
              <a:t>and </a:t>
            </a:r>
            <a:r>
              <a:rPr lang="en-GB" sz="2400" dirty="0" smtClean="0"/>
              <a:t>active </a:t>
            </a:r>
            <a:r>
              <a:rPr lang="en-GB" sz="2400" dirty="0"/>
              <a:t>participants.</a:t>
            </a:r>
          </a:p>
          <a:p>
            <a:pPr marL="0" indent="0" fontAlgn="auto">
              <a:spcBef>
                <a:spcPts val="0"/>
              </a:spcBef>
              <a:spcAft>
                <a:spcPts val="0"/>
              </a:spcAft>
              <a:buFont typeface="Wingdings 2"/>
              <a:buNone/>
              <a:defRPr/>
            </a:pPr>
            <a:r>
              <a:rPr lang="en-GB" sz="2400" dirty="0"/>
              <a:t>10-20% of the population say they are spiritual not </a:t>
            </a:r>
            <a:r>
              <a:rPr lang="en-GB" sz="2400" dirty="0" smtClean="0"/>
              <a:t>religious (SBNR).</a:t>
            </a:r>
            <a:endParaRPr lang="en-GB" sz="2400" dirty="0"/>
          </a:p>
          <a:p>
            <a:pPr marL="0" indent="0" fontAlgn="auto">
              <a:spcBef>
                <a:spcPts val="0"/>
              </a:spcBef>
              <a:spcAft>
                <a:spcPts val="0"/>
              </a:spcAft>
              <a:buFont typeface="Wingdings 2"/>
              <a:buNone/>
              <a:defRPr/>
            </a:pPr>
            <a:r>
              <a:rPr lang="en-GB" sz="2400" dirty="0"/>
              <a:t>20-40% believe in some sort of spirit or life-force, or god-within.</a:t>
            </a:r>
          </a:p>
          <a:p>
            <a:pPr marL="438912" indent="-320040" fontAlgn="auto">
              <a:spcBef>
                <a:spcPts val="0"/>
              </a:spcBef>
              <a:spcAft>
                <a:spcPts val="0"/>
              </a:spcAft>
              <a:buFont typeface="Wingdings 2"/>
              <a:buChar char=""/>
              <a:defRPr/>
            </a:pPr>
            <a:endParaRPr lang="en-US" dirty="0"/>
          </a:p>
        </p:txBody>
      </p:sp>
    </p:spTree>
    <p:extLst>
      <p:ext uri="{BB962C8B-B14F-4D97-AF65-F5344CB8AC3E}">
        <p14:creationId xmlns:p14="http://schemas.microsoft.com/office/powerpoint/2010/main" val="11678673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575"/>
            <a:ext cx="8229600" cy="1252538"/>
          </a:xfrm>
        </p:spPr>
        <p:txBody>
          <a:bodyPr/>
          <a:lstStyle/>
          <a:p>
            <a:pPr fontAlgn="auto">
              <a:spcAft>
                <a:spcPts val="0"/>
              </a:spcAft>
              <a:defRPr/>
            </a:pPr>
            <a:endParaRPr lang="en-US">
              <a:solidFill>
                <a:schemeClr val="accent1">
                  <a:satMod val="150000"/>
                </a:schemeClr>
              </a:solidFill>
            </a:endParaRPr>
          </a:p>
        </p:txBody>
      </p:sp>
      <p:sp>
        <p:nvSpPr>
          <p:cNvPr id="12291" name="Content Placeholder 2"/>
          <p:cNvSpPr>
            <a:spLocks noGrp="1"/>
          </p:cNvSpPr>
          <p:nvPr>
            <p:ph idx="1"/>
          </p:nvPr>
        </p:nvSpPr>
        <p:spPr>
          <a:xfrm>
            <a:off x="609600" y="1600200"/>
            <a:ext cx="7924800" cy="4114800"/>
          </a:xfrm>
        </p:spPr>
        <p:txBody>
          <a:bodyPr>
            <a:normAutofit lnSpcReduction="10000"/>
          </a:bodyPr>
          <a:lstStyle/>
          <a:p>
            <a:pPr>
              <a:buFont typeface="Wingdings" pitchFamily="2" charset="2"/>
              <a:buChar char="v"/>
            </a:pPr>
            <a:r>
              <a:rPr lang="en-US" altLang="en-US" sz="2000" smtClean="0"/>
              <a:t>Mind, Body, Spirit and Paganism</a:t>
            </a:r>
            <a:br>
              <a:rPr lang="en-US" altLang="en-US" sz="2000" smtClean="0"/>
            </a:br>
            <a:endParaRPr lang="en-US" altLang="en-US" sz="2000" smtClean="0"/>
          </a:p>
          <a:p>
            <a:pPr>
              <a:buFont typeface="Wingdings" pitchFamily="2" charset="2"/>
              <a:buChar char="v"/>
            </a:pPr>
            <a:r>
              <a:rPr lang="en-GB" altLang="en-US" sz="2000" smtClean="0"/>
              <a:t>Davie notes that Mind, Body, Spirit Festival - 1977, with its emphasis on ‘…eco-living, natural health, complementary medicine, alternative technology, spirituality and personal growth’ (Davie, 2015, 164).  </a:t>
            </a:r>
            <a:br>
              <a:rPr lang="en-GB" altLang="en-US" sz="2000" smtClean="0"/>
            </a:br>
            <a:endParaRPr lang="en-GB" altLang="en-US" sz="2000" smtClean="0"/>
          </a:p>
          <a:p>
            <a:pPr>
              <a:buFont typeface="Wingdings" pitchFamily="2" charset="2"/>
              <a:buChar char="v"/>
            </a:pPr>
            <a:r>
              <a:rPr lang="en-GB" altLang="en-US" sz="2000" smtClean="0"/>
              <a:t>Paganism – mix of nature, ecology, this-worldly, pre-Christian, mid-twentieth century, new ideas, old ideas, interconnectedness, with lots of different traditions.  </a:t>
            </a:r>
            <a:br>
              <a:rPr lang="en-GB" altLang="en-US" sz="2000" smtClean="0"/>
            </a:br>
            <a:endParaRPr lang="en-GB" altLang="en-US" sz="2000" smtClean="0"/>
          </a:p>
          <a:p>
            <a:pPr>
              <a:buFont typeface="Wingdings" pitchFamily="2" charset="2"/>
              <a:buChar char="v"/>
            </a:pPr>
            <a:r>
              <a:rPr lang="en-GB" altLang="en-US" sz="2000" smtClean="0"/>
              <a:t>Davie (2015, 165) asks ‘Should Pagans be seen as a part of late modern society or as a reaction to this’ </a:t>
            </a:r>
            <a:endParaRPr lang="en-US" altLang="en-US" sz="2000" smtClean="0"/>
          </a:p>
          <a:p>
            <a:endParaRPr lang="en-US" altLang="en-US" smtClean="0"/>
          </a:p>
        </p:txBody>
      </p:sp>
    </p:spTree>
    <p:extLst>
      <p:ext uri="{BB962C8B-B14F-4D97-AF65-F5344CB8AC3E}">
        <p14:creationId xmlns:p14="http://schemas.microsoft.com/office/powerpoint/2010/main" val="38620451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575"/>
            <a:ext cx="8229600" cy="1252538"/>
          </a:xfrm>
        </p:spPr>
        <p:txBody>
          <a:bodyPr/>
          <a:lstStyle/>
          <a:p>
            <a:pPr fontAlgn="auto">
              <a:spcAft>
                <a:spcPts val="0"/>
              </a:spcAft>
              <a:defRPr/>
            </a:pPr>
            <a:endParaRPr lang="en-US">
              <a:solidFill>
                <a:schemeClr val="accent1">
                  <a:satMod val="150000"/>
                </a:schemeClr>
              </a:solidFill>
            </a:endParaRPr>
          </a:p>
        </p:txBody>
      </p:sp>
      <p:sp>
        <p:nvSpPr>
          <p:cNvPr id="3" name="Content Placeholder 2"/>
          <p:cNvSpPr>
            <a:spLocks noGrp="1"/>
          </p:cNvSpPr>
          <p:nvPr>
            <p:ph idx="1"/>
          </p:nvPr>
        </p:nvSpPr>
        <p:spPr>
          <a:xfrm>
            <a:off x="609600" y="1600200"/>
            <a:ext cx="7924800" cy="4114800"/>
          </a:xfrm>
        </p:spPr>
        <p:txBody>
          <a:bodyPr rtlCol="0">
            <a:normAutofit fontScale="70000" lnSpcReduction="20000"/>
          </a:bodyPr>
          <a:lstStyle/>
          <a:p>
            <a:pPr marL="438912" indent="-320040" fontAlgn="auto">
              <a:spcBef>
                <a:spcPts val="0"/>
              </a:spcBef>
              <a:spcAft>
                <a:spcPts val="0"/>
              </a:spcAft>
              <a:buFont typeface="Wingdings" charset="2"/>
              <a:buChar char="v"/>
              <a:defRPr/>
            </a:pPr>
            <a:r>
              <a:rPr lang="en-GB" dirty="0"/>
              <a:t>Urban </a:t>
            </a:r>
            <a:r>
              <a:rPr lang="en-GB" dirty="0" smtClean="0"/>
              <a:t>(2015) sees Paganism </a:t>
            </a:r>
            <a:r>
              <a:rPr lang="en-GB" dirty="0"/>
              <a:t>as one category of alternative spirituality movements </a:t>
            </a:r>
            <a:r>
              <a:rPr lang="en-GB" dirty="0" smtClean="0"/>
              <a:t>and he includes it </a:t>
            </a:r>
            <a:r>
              <a:rPr lang="en-GB" dirty="0"/>
              <a:t>in his book.  The others are new religious movements and New Age spirituality.  </a:t>
            </a:r>
            <a:r>
              <a:rPr lang="en-GB" dirty="0" smtClean="0"/>
              <a:t/>
            </a:r>
            <a:br>
              <a:rPr lang="en-GB" dirty="0" smtClean="0"/>
            </a:br>
            <a:endParaRPr lang="en-GB" dirty="0"/>
          </a:p>
          <a:p>
            <a:pPr marL="0" indent="0" fontAlgn="auto">
              <a:spcBef>
                <a:spcPts val="0"/>
              </a:spcBef>
              <a:spcAft>
                <a:spcPts val="0"/>
              </a:spcAft>
              <a:buFont typeface="Wingdings 2"/>
              <a:buNone/>
              <a:defRPr/>
            </a:pPr>
            <a:r>
              <a:rPr lang="en-GB" dirty="0" smtClean="0"/>
              <a:t>NRMs </a:t>
            </a:r>
            <a:r>
              <a:rPr lang="en-GB" dirty="0"/>
              <a:t>– last 150 years, clear boundaries between insiders and outsiders and organised around a charismatic leader (Urban: 2015, 5)</a:t>
            </a:r>
          </a:p>
          <a:p>
            <a:pPr marL="0" indent="0" fontAlgn="auto">
              <a:spcBef>
                <a:spcPts val="0"/>
              </a:spcBef>
              <a:spcAft>
                <a:spcPts val="0"/>
              </a:spcAft>
              <a:buFont typeface="Wingdings 2"/>
              <a:buNone/>
              <a:defRPr/>
            </a:pPr>
            <a:r>
              <a:rPr lang="en-GB" dirty="0"/>
              <a:t>New Age – ‘amorphous, diffuse, decentralized’ (Urban: 2015, 5).  Age of Aquarius, individualistic, ‘focused on the optimum physical, psychological, and spiritual development of the individual practitioner, who is free to pick and choose from a wide array of spiritual options’ (Urban: 2015, 5</a:t>
            </a:r>
            <a:r>
              <a:rPr lang="en-GB" dirty="0" smtClean="0"/>
              <a:t>).</a:t>
            </a:r>
            <a:br>
              <a:rPr lang="en-GB" dirty="0" smtClean="0"/>
            </a:br>
            <a:endParaRPr lang="en-GB" dirty="0"/>
          </a:p>
          <a:p>
            <a:pPr marL="0" indent="0" fontAlgn="auto">
              <a:spcBef>
                <a:spcPts val="0"/>
              </a:spcBef>
              <a:spcAft>
                <a:spcPts val="0"/>
              </a:spcAft>
              <a:buFont typeface="Wingdings 2"/>
              <a:buNone/>
              <a:defRPr/>
            </a:pPr>
            <a:r>
              <a:rPr lang="en-GB" dirty="0" err="1"/>
              <a:t>Neopaganism</a:t>
            </a:r>
            <a:r>
              <a:rPr lang="en-GB" dirty="0"/>
              <a:t> – ‘blanket term that covers a broad array of movements that have emerged since the middle of the twentieth century’ (Urban: 2015, 5).  </a:t>
            </a:r>
          </a:p>
          <a:p>
            <a:pPr marL="438912" indent="-320040" fontAlgn="auto">
              <a:spcBef>
                <a:spcPts val="0"/>
              </a:spcBef>
              <a:spcAft>
                <a:spcPts val="0"/>
              </a:spcAft>
              <a:buFont typeface="Wingdings" charset="2"/>
              <a:buChar char="v"/>
              <a:defRPr/>
            </a:pPr>
            <a:r>
              <a:rPr lang="en-GB" dirty="0"/>
              <a:t>The US, from the start, has seen the growth of new </a:t>
            </a:r>
            <a:r>
              <a:rPr lang="en-GB" dirty="0" smtClean="0"/>
              <a:t>religions </a:t>
            </a:r>
            <a:r>
              <a:rPr lang="en-GB" dirty="0"/>
              <a:t>and has been an ideal place for this.  Expressions of freedom of speech and freedom of religion, ‘individualism, and an entrepreneurial spirit’ (Urban: 2015, 4-5)</a:t>
            </a:r>
          </a:p>
          <a:p>
            <a:pPr marL="438912" indent="-320040" fontAlgn="auto">
              <a:spcBef>
                <a:spcPts val="0"/>
              </a:spcBef>
              <a:spcAft>
                <a:spcPts val="0"/>
              </a:spcAft>
              <a:buFont typeface="Wingdings" charset="2"/>
              <a:buChar char="v"/>
              <a:defRPr/>
            </a:pPr>
            <a:endParaRPr lang="en-US" dirty="0"/>
          </a:p>
        </p:txBody>
      </p:sp>
    </p:spTree>
    <p:extLst>
      <p:ext uri="{BB962C8B-B14F-4D97-AF65-F5344CB8AC3E}">
        <p14:creationId xmlns:p14="http://schemas.microsoft.com/office/powerpoint/2010/main" val="36119198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575"/>
            <a:ext cx="8229600" cy="1252538"/>
          </a:xfrm>
        </p:spPr>
        <p:txBody>
          <a:bodyPr/>
          <a:lstStyle/>
          <a:p>
            <a:pPr fontAlgn="auto">
              <a:spcAft>
                <a:spcPts val="0"/>
              </a:spcAft>
              <a:defRPr/>
            </a:pPr>
            <a:endParaRPr lang="en-US">
              <a:solidFill>
                <a:schemeClr val="accent1">
                  <a:satMod val="150000"/>
                </a:schemeClr>
              </a:solidFill>
            </a:endParaRPr>
          </a:p>
        </p:txBody>
      </p:sp>
      <p:sp>
        <p:nvSpPr>
          <p:cNvPr id="3" name="Content Placeholder 2"/>
          <p:cNvSpPr>
            <a:spLocks noGrp="1"/>
          </p:cNvSpPr>
          <p:nvPr>
            <p:ph idx="1"/>
          </p:nvPr>
        </p:nvSpPr>
        <p:spPr>
          <a:xfrm>
            <a:off x="609600" y="1600200"/>
            <a:ext cx="7924800" cy="4114800"/>
          </a:xfrm>
        </p:spPr>
        <p:txBody>
          <a:bodyPr rtlCol="0">
            <a:normAutofit fontScale="77500" lnSpcReduction="20000"/>
          </a:bodyPr>
          <a:lstStyle/>
          <a:p>
            <a:pPr marL="438912" indent="-320040" fontAlgn="auto">
              <a:spcBef>
                <a:spcPts val="0"/>
              </a:spcBef>
              <a:spcAft>
                <a:spcPts val="0"/>
              </a:spcAft>
              <a:buFont typeface="Wingdings 2"/>
              <a:buChar char=""/>
              <a:defRPr/>
            </a:pPr>
            <a:r>
              <a:rPr lang="en-GB" dirty="0"/>
              <a:t>Urban (2015: 3-4) writes of </a:t>
            </a:r>
            <a:r>
              <a:rPr lang="en-GB" dirty="0" smtClean="0"/>
              <a:t>the:</a:t>
            </a:r>
            <a:br>
              <a:rPr lang="en-GB" dirty="0" smtClean="0"/>
            </a:br>
            <a:endParaRPr lang="en-GB" dirty="0" smtClean="0"/>
          </a:p>
          <a:p>
            <a:pPr marL="0" indent="0" fontAlgn="auto">
              <a:spcBef>
                <a:spcPts val="0"/>
              </a:spcBef>
              <a:spcAft>
                <a:spcPts val="0"/>
              </a:spcAft>
              <a:buFont typeface="Wingdings 2"/>
              <a:buNone/>
              <a:defRPr/>
            </a:pPr>
            <a:r>
              <a:rPr lang="en-GB" dirty="0"/>
              <a:t>	</a:t>
            </a:r>
            <a:r>
              <a:rPr lang="en-GB" dirty="0" smtClean="0"/>
              <a:t>…</a:t>
            </a:r>
            <a:r>
              <a:rPr lang="en-GB" dirty="0"/>
              <a:t>astounding diversity of alternative spiritual life that exists </a:t>
            </a:r>
            <a:r>
              <a:rPr lang="en-GB" dirty="0" smtClean="0"/>
              <a:t>	almost </a:t>
            </a:r>
            <a:r>
              <a:rPr lang="en-GB" dirty="0"/>
              <a:t>everywhere </a:t>
            </a:r>
            <a:r>
              <a:rPr lang="en-GB" dirty="0" smtClean="0"/>
              <a:t>across </a:t>
            </a:r>
            <a:r>
              <a:rPr lang="en-GB" dirty="0"/>
              <a:t>the United States…’. </a:t>
            </a:r>
            <a:r>
              <a:rPr lang="en-GB" dirty="0"/>
              <a:t>He goes </a:t>
            </a:r>
            <a:r>
              <a:rPr lang="en-GB" dirty="0" smtClean="0"/>
              <a:t>	on to note </a:t>
            </a:r>
            <a:r>
              <a:rPr lang="en-GB" dirty="0"/>
              <a:t>that alongside all types of </a:t>
            </a:r>
            <a:r>
              <a:rPr lang="en-GB" dirty="0" smtClean="0"/>
              <a:t>Christianity, Judaism</a:t>
            </a:r>
            <a:r>
              <a:rPr lang="en-GB" dirty="0"/>
              <a:t>, </a:t>
            </a:r>
            <a:r>
              <a:rPr lang="en-GB" dirty="0" smtClean="0"/>
              <a:t>	Islam, Hinduism</a:t>
            </a:r>
            <a:r>
              <a:rPr lang="en-GB" dirty="0"/>
              <a:t>, Buddhism, Jainism and Sikhism</a:t>
            </a:r>
            <a:r>
              <a:rPr lang="en-GB" dirty="0" smtClean="0"/>
              <a:t>, ‘</a:t>
            </a:r>
            <a:r>
              <a:rPr lang="en-GB" dirty="0"/>
              <a:t>the </a:t>
            </a:r>
            <a:r>
              <a:rPr lang="en-GB" dirty="0" smtClean="0"/>
              <a:t>	United </a:t>
            </a:r>
            <a:r>
              <a:rPr lang="en-GB" dirty="0" smtClean="0"/>
              <a:t>States </a:t>
            </a:r>
            <a:r>
              <a:rPr lang="en-GB" dirty="0"/>
              <a:t>is </a:t>
            </a:r>
            <a:r>
              <a:rPr lang="en-GB" dirty="0" smtClean="0"/>
              <a:t>	home </a:t>
            </a:r>
            <a:r>
              <a:rPr lang="en-GB" dirty="0"/>
              <a:t>to an incredible array of New Age, </a:t>
            </a:r>
            <a:r>
              <a:rPr lang="en-GB" dirty="0" smtClean="0"/>
              <a:t>	</a:t>
            </a:r>
            <a:r>
              <a:rPr lang="en-GB" dirty="0" err="1" smtClean="0"/>
              <a:t>neopagan</a:t>
            </a:r>
            <a:r>
              <a:rPr lang="en-GB" dirty="0"/>
              <a:t>, and </a:t>
            </a:r>
            <a:r>
              <a:rPr lang="en-GB" dirty="0" smtClean="0"/>
              <a:t>new religious </a:t>
            </a:r>
            <a:r>
              <a:rPr lang="en-GB" dirty="0" smtClean="0"/>
              <a:t>movements…including </a:t>
            </a:r>
            <a:r>
              <a:rPr lang="en-GB" dirty="0" smtClean="0"/>
              <a:t>	huge </a:t>
            </a:r>
            <a:r>
              <a:rPr lang="en-GB" dirty="0"/>
              <a:t>global </a:t>
            </a:r>
            <a:r>
              <a:rPr lang="en-GB" dirty="0" smtClean="0"/>
              <a:t>movements…small </a:t>
            </a:r>
            <a:r>
              <a:rPr lang="en-GB" dirty="0" smtClean="0"/>
              <a:t>and </a:t>
            </a:r>
            <a:r>
              <a:rPr lang="en-GB" dirty="0" smtClean="0"/>
              <a:t>fairly esoteric </a:t>
            </a:r>
            <a:r>
              <a:rPr lang="en-GB" dirty="0" smtClean="0"/>
              <a:t>	groups</a:t>
            </a:r>
            <a:r>
              <a:rPr lang="en-GB" dirty="0" smtClean="0"/>
              <a:t>… high-profile groups…and </a:t>
            </a:r>
            <a:r>
              <a:rPr lang="en-GB" dirty="0"/>
              <a:t>fairly </a:t>
            </a:r>
            <a:r>
              <a:rPr lang="en-GB" dirty="0" smtClean="0"/>
              <a:t>obscure</a:t>
            </a:r>
            <a:r>
              <a:rPr lang="en-GB" dirty="0"/>
              <a:t>, </a:t>
            </a:r>
            <a:r>
              <a:rPr lang="en-GB" dirty="0" smtClean="0"/>
              <a:t>low-	profile </a:t>
            </a:r>
            <a:r>
              <a:rPr lang="en-GB" dirty="0" smtClean="0"/>
              <a:t>groups…new </a:t>
            </a:r>
            <a:r>
              <a:rPr lang="en-GB" dirty="0"/>
              <a:t>forms </a:t>
            </a:r>
            <a:r>
              <a:rPr lang="en-GB" dirty="0" smtClean="0"/>
              <a:t>of </a:t>
            </a:r>
            <a:r>
              <a:rPr lang="en-GB" dirty="0" smtClean="0"/>
              <a:t>Christianity…various forms </a:t>
            </a:r>
            <a:r>
              <a:rPr lang="en-GB" dirty="0"/>
              <a:t>of </a:t>
            </a:r>
            <a:r>
              <a:rPr lang="en-GB" dirty="0" smtClean="0"/>
              <a:t>	Satanism…movements </a:t>
            </a:r>
            <a:r>
              <a:rPr lang="en-GB" dirty="0"/>
              <a:t>that </a:t>
            </a:r>
            <a:r>
              <a:rPr lang="en-GB" dirty="0" smtClean="0"/>
              <a:t>emerged </a:t>
            </a:r>
            <a:r>
              <a:rPr lang="en-GB" dirty="0"/>
              <a:t>in the </a:t>
            </a:r>
            <a:r>
              <a:rPr lang="en-GB" dirty="0" smtClean="0"/>
              <a:t>nineteenth 	century…groups </a:t>
            </a:r>
            <a:r>
              <a:rPr lang="en-GB" dirty="0"/>
              <a:t>that </a:t>
            </a:r>
            <a:r>
              <a:rPr lang="en-GB" dirty="0" smtClean="0"/>
              <a:t>emerged </a:t>
            </a:r>
            <a:r>
              <a:rPr lang="en-GB" dirty="0"/>
              <a:t>in the </a:t>
            </a:r>
            <a:r>
              <a:rPr lang="en-GB" dirty="0" smtClean="0"/>
              <a:t>age </a:t>
            </a:r>
            <a:r>
              <a:rPr lang="en-GB" dirty="0"/>
              <a:t>of </a:t>
            </a:r>
            <a:r>
              <a:rPr lang="en-GB" dirty="0" smtClean="0"/>
              <a:t>cloning 	technology…earth-based </a:t>
            </a:r>
            <a:r>
              <a:rPr lang="en-GB" dirty="0"/>
              <a:t>forms of </a:t>
            </a:r>
            <a:r>
              <a:rPr lang="en-GB" dirty="0" smtClean="0"/>
              <a:t>spirituality…groups 	based </a:t>
            </a:r>
            <a:r>
              <a:rPr lang="en-GB" dirty="0" smtClean="0"/>
              <a:t>on </a:t>
            </a:r>
            <a:r>
              <a:rPr lang="en-GB" dirty="0" smtClean="0"/>
              <a:t>UFOs…movements </a:t>
            </a:r>
            <a:r>
              <a:rPr lang="en-GB" dirty="0"/>
              <a:t>based on </a:t>
            </a:r>
            <a:r>
              <a:rPr lang="en-GB" dirty="0" smtClean="0"/>
              <a:t>Eastern </a:t>
            </a:r>
            <a:r>
              <a:rPr lang="en-GB" dirty="0" smtClean="0"/>
              <a:t>	religions…movements </a:t>
            </a:r>
            <a:r>
              <a:rPr lang="en-GB" dirty="0" smtClean="0"/>
              <a:t>	rooted </a:t>
            </a:r>
            <a:r>
              <a:rPr lang="en-GB" dirty="0"/>
              <a:t>in </a:t>
            </a:r>
            <a:r>
              <a:rPr lang="en-GB" dirty="0" smtClean="0"/>
              <a:t>European </a:t>
            </a:r>
            <a:r>
              <a:rPr lang="en-GB" dirty="0" smtClean="0"/>
              <a:t>	traditions…and </a:t>
            </a:r>
            <a:r>
              <a:rPr lang="en-GB" dirty="0"/>
              <a:t>many hundreds </a:t>
            </a:r>
            <a:r>
              <a:rPr lang="en-GB" dirty="0" smtClean="0"/>
              <a:t>of others.</a:t>
            </a:r>
            <a:endParaRPr lang="en-US" dirty="0"/>
          </a:p>
        </p:txBody>
      </p:sp>
    </p:spTree>
    <p:extLst>
      <p:ext uri="{BB962C8B-B14F-4D97-AF65-F5344CB8AC3E}">
        <p14:creationId xmlns:p14="http://schemas.microsoft.com/office/powerpoint/2010/main" val="27978091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223" y="401698"/>
            <a:ext cx="3388394" cy="803393"/>
          </a:xfrm>
        </p:spPr>
        <p:txBody>
          <a:bodyPr>
            <a:noAutofit/>
          </a:bodyPr>
          <a:lstStyle/>
          <a:p>
            <a:r>
              <a:rPr lang="en-US" sz="2800" dirty="0" smtClean="0"/>
              <a:t>Definitions and Approaches</a:t>
            </a:r>
            <a:endParaRPr lang="en-US" sz="2800" dirty="0"/>
          </a:p>
        </p:txBody>
      </p:sp>
      <p:sp>
        <p:nvSpPr>
          <p:cNvPr id="5" name="Content Placeholder 4"/>
          <p:cNvSpPr>
            <a:spLocks noGrp="1"/>
          </p:cNvSpPr>
          <p:nvPr>
            <p:ph idx="1"/>
          </p:nvPr>
        </p:nvSpPr>
        <p:spPr>
          <a:xfrm>
            <a:off x="686812" y="1205091"/>
            <a:ext cx="7865946" cy="5118393"/>
          </a:xfrm>
        </p:spPr>
        <p:txBody>
          <a:bodyPr>
            <a:normAutofit fontScale="70000" lnSpcReduction="20000"/>
          </a:bodyPr>
          <a:lstStyle/>
          <a:p>
            <a:r>
              <a:rPr lang="en-GB" dirty="0"/>
              <a:t>So, we began by looking at definitions of ‘New Age’ – from scholars, from those we might call New Agers (Bloom, holism, Kumar) and from various types of critics (Christian</a:t>
            </a:r>
            <a:r>
              <a:rPr lang="en-GB" dirty="0" smtClean="0"/>
              <a:t>/sceptics/</a:t>
            </a:r>
            <a:r>
              <a:rPr lang="en-GB" dirty="0"/>
              <a:t>even practitioners who won’t like the label) (narcissistic, void, individuals, anti-Christian).  </a:t>
            </a:r>
          </a:p>
          <a:p>
            <a:r>
              <a:rPr lang="en-GB" dirty="0"/>
              <a:t>Look at local studies/decline and census/publications/website/twitter</a:t>
            </a:r>
          </a:p>
          <a:p>
            <a:r>
              <a:rPr lang="en-GB" dirty="0"/>
              <a:t> </a:t>
            </a:r>
            <a:r>
              <a:rPr lang="en-GB" dirty="0" smtClean="0"/>
              <a:t>Interconnectedness</a:t>
            </a:r>
            <a:endParaRPr lang="en-GB" dirty="0"/>
          </a:p>
          <a:p>
            <a:r>
              <a:rPr lang="en-GB" dirty="0"/>
              <a:t>Mind, body, spirit</a:t>
            </a:r>
          </a:p>
          <a:p>
            <a:r>
              <a:rPr lang="en-GB" dirty="0"/>
              <a:t>Diffuse</a:t>
            </a:r>
          </a:p>
          <a:p>
            <a:r>
              <a:rPr lang="en-GB" dirty="0"/>
              <a:t>Decentralised </a:t>
            </a:r>
          </a:p>
          <a:p>
            <a:r>
              <a:rPr lang="en-GB" dirty="0"/>
              <a:t>Fragmented</a:t>
            </a:r>
          </a:p>
          <a:p>
            <a:r>
              <a:rPr lang="en-GB" dirty="0"/>
              <a:t>A label and a phenomenon</a:t>
            </a:r>
          </a:p>
          <a:p>
            <a:r>
              <a:rPr lang="en-GB" dirty="0"/>
              <a:t>New Age – a positive and a negative</a:t>
            </a:r>
          </a:p>
          <a:p>
            <a:r>
              <a:rPr lang="en-GB" dirty="0"/>
              <a:t>Age of Aquarius – cannot be avoided (how we feel, think and behave).  Bloom, Crowley</a:t>
            </a:r>
          </a:p>
          <a:p>
            <a:r>
              <a:rPr lang="en-GB" dirty="0"/>
              <a:t>Huge variety</a:t>
            </a:r>
          </a:p>
          <a:p>
            <a:r>
              <a:rPr lang="en-GB" dirty="0"/>
              <a:t>New Age as old age.</a:t>
            </a:r>
          </a:p>
          <a:p>
            <a:r>
              <a:rPr lang="en-GB" dirty="0"/>
              <a:t>Strict (1950s) and general (1970s)</a:t>
            </a:r>
          </a:p>
          <a:p>
            <a:r>
              <a:rPr lang="en-GB" dirty="0"/>
              <a:t>Commitment or ease of belonging</a:t>
            </a:r>
          </a:p>
          <a:p>
            <a:endParaRPr lang="en-US" dirty="0"/>
          </a:p>
        </p:txBody>
      </p:sp>
    </p:spTree>
    <p:extLst>
      <p:ext uri="{BB962C8B-B14F-4D97-AF65-F5344CB8AC3E}">
        <p14:creationId xmlns:p14="http://schemas.microsoft.com/office/powerpoint/2010/main" val="19683190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2181" y="403327"/>
            <a:ext cx="3427270" cy="488417"/>
          </a:xfrm>
        </p:spPr>
        <p:txBody>
          <a:bodyPr>
            <a:normAutofit fontScale="90000"/>
          </a:bodyPr>
          <a:lstStyle/>
          <a:p>
            <a:r>
              <a:rPr lang="en-US" dirty="0" smtClean="0"/>
              <a:t>Paganism</a:t>
            </a:r>
            <a:endParaRPr lang="en-US" dirty="0"/>
          </a:p>
        </p:txBody>
      </p:sp>
      <p:sp>
        <p:nvSpPr>
          <p:cNvPr id="3" name="Content Placeholder 2"/>
          <p:cNvSpPr>
            <a:spLocks noGrp="1"/>
          </p:cNvSpPr>
          <p:nvPr>
            <p:ph idx="1"/>
          </p:nvPr>
        </p:nvSpPr>
        <p:spPr>
          <a:xfrm>
            <a:off x="719523" y="1005734"/>
            <a:ext cx="5396996" cy="4826896"/>
          </a:xfrm>
        </p:spPr>
        <p:txBody>
          <a:bodyPr>
            <a:normAutofit fontScale="70000" lnSpcReduction="20000"/>
          </a:bodyPr>
          <a:lstStyle/>
          <a:p>
            <a:r>
              <a:rPr lang="en-GB" dirty="0"/>
              <a:t>An umbrella term.  Possibly a new religious movement or at least a collection of movements not true NRMs like the standard NRMs.  Wicca, Druidry, shamanism, Radical Faeries, solitary practitioners</a:t>
            </a:r>
          </a:p>
          <a:p>
            <a:r>
              <a:rPr lang="en-GB" dirty="0"/>
              <a:t>Some key figures, like CLs – Aleister Crowley and Gerald Gardner and Wicca – but different.</a:t>
            </a:r>
          </a:p>
          <a:p>
            <a:r>
              <a:rPr lang="en-GB" dirty="0"/>
              <a:t>Nature and revering/worshipping/equality with nature as living being and humanity not </a:t>
            </a:r>
            <a:r>
              <a:rPr lang="en-GB" dirty="0" smtClean="0"/>
              <a:t>superior.  </a:t>
            </a:r>
            <a:r>
              <a:rPr lang="en-GB" dirty="0"/>
              <a:t>Goddess.</a:t>
            </a:r>
          </a:p>
          <a:p>
            <a:r>
              <a:rPr lang="en-GB" dirty="0"/>
              <a:t>Tied with ecology.  </a:t>
            </a:r>
          </a:p>
          <a:p>
            <a:r>
              <a:rPr lang="en-GB" dirty="0"/>
              <a:t>Pre-Christian</a:t>
            </a:r>
          </a:p>
          <a:p>
            <a:r>
              <a:rPr lang="en-GB" dirty="0"/>
              <a:t>Practice more than belief - rituals</a:t>
            </a:r>
          </a:p>
          <a:p>
            <a:r>
              <a:rPr lang="en-GB" dirty="0"/>
              <a:t>Tied to the seasons – festivals and celebrations</a:t>
            </a:r>
          </a:p>
          <a:p>
            <a:r>
              <a:rPr lang="en-GB" dirty="0"/>
              <a:t>Urban shamanism</a:t>
            </a:r>
          </a:p>
          <a:p>
            <a:r>
              <a:rPr lang="en-GB" dirty="0"/>
              <a:t>Problems with definitions – Paganism as New Age </a:t>
            </a:r>
          </a:p>
          <a:p>
            <a:r>
              <a:rPr lang="en-GB" dirty="0"/>
              <a:t>Paganism as Satanism</a:t>
            </a:r>
          </a:p>
          <a:p>
            <a:endParaRPr lang="en-US" dirty="0"/>
          </a:p>
        </p:txBody>
      </p:sp>
      <p:pic>
        <p:nvPicPr>
          <p:cNvPr id="4" name="Content Placeholder 3" descr="the_wheel_of_the_year_by_trish2.jpg"/>
          <p:cNvPicPr>
            <a:picLocks noChangeAspect="1"/>
          </p:cNvPicPr>
          <p:nvPr/>
        </p:nvPicPr>
        <p:blipFill>
          <a:blip r:embed="rId2">
            <a:extLst>
              <a:ext uri="{28A0092B-C50C-407E-A947-70E740481C1C}">
                <a14:useLocalDpi xmlns:a14="http://schemas.microsoft.com/office/drawing/2010/main" val="0"/>
              </a:ext>
            </a:extLst>
          </a:blip>
          <a:srcRect l="-74974" r="-74974"/>
          <a:stretch>
            <a:fillRect/>
          </a:stretch>
        </p:blipFill>
        <p:spPr>
          <a:xfrm>
            <a:off x="4146792" y="173079"/>
            <a:ext cx="6777037" cy="3508375"/>
          </a:xfrm>
          <a:prstGeom prst="rect">
            <a:avLst/>
          </a:prstGeom>
        </p:spPr>
      </p:pic>
      <p:pic>
        <p:nvPicPr>
          <p:cNvPr id="5" name="Picture 4" descr="radical 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7211" y="4629312"/>
            <a:ext cx="2771800" cy="2078850"/>
          </a:xfrm>
          <a:prstGeom prst="rect">
            <a:avLst/>
          </a:prstGeom>
        </p:spPr>
      </p:pic>
    </p:spTree>
    <p:extLst>
      <p:ext uri="{BB962C8B-B14F-4D97-AF65-F5344CB8AC3E}">
        <p14:creationId xmlns:p14="http://schemas.microsoft.com/office/powerpoint/2010/main" val="28409342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223" y="423126"/>
            <a:ext cx="3362476" cy="553207"/>
          </a:xfrm>
        </p:spPr>
        <p:txBody>
          <a:bodyPr>
            <a:normAutofit fontScale="90000"/>
          </a:bodyPr>
          <a:lstStyle/>
          <a:p>
            <a:r>
              <a:rPr lang="en-US" dirty="0" smtClean="0"/>
              <a:t>Ecology</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l="-46571" r="-46571"/>
          <a:stretch>
            <a:fillRect/>
          </a:stretch>
        </p:blipFill>
        <p:spPr>
          <a:xfrm>
            <a:off x="4150821" y="222026"/>
            <a:ext cx="4751824" cy="246027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5" name="TextBox 4"/>
          <p:cNvSpPr txBox="1"/>
          <p:nvPr/>
        </p:nvSpPr>
        <p:spPr>
          <a:xfrm>
            <a:off x="499223" y="1645661"/>
            <a:ext cx="3543899" cy="3693319"/>
          </a:xfrm>
          <a:prstGeom prst="rect">
            <a:avLst/>
          </a:prstGeom>
          <a:noFill/>
        </p:spPr>
        <p:txBody>
          <a:bodyPr wrap="square" rtlCol="0">
            <a:spAutoFit/>
          </a:bodyPr>
          <a:lstStyle/>
          <a:p>
            <a:r>
              <a:rPr lang="en-GB" dirty="0"/>
              <a:t>James Lovelock’s Gaia and the revenge of Gaia.</a:t>
            </a:r>
          </a:p>
          <a:p>
            <a:r>
              <a:rPr lang="en-GB" dirty="0"/>
              <a:t>Deep ecology</a:t>
            </a:r>
          </a:p>
          <a:p>
            <a:r>
              <a:rPr lang="en-GB" dirty="0"/>
              <a:t>What religions of the world are saying about ecology</a:t>
            </a:r>
          </a:p>
          <a:p>
            <a:r>
              <a:rPr lang="en-GB" dirty="0"/>
              <a:t>Green is everywhere but why?</a:t>
            </a:r>
          </a:p>
          <a:p>
            <a:r>
              <a:rPr lang="en-GB" dirty="0"/>
              <a:t>Less alternative now</a:t>
            </a:r>
          </a:p>
          <a:p>
            <a:r>
              <a:rPr lang="en-GB" dirty="0"/>
              <a:t>Eco-feminism</a:t>
            </a:r>
          </a:p>
          <a:p>
            <a:r>
              <a:rPr lang="en-GB" dirty="0"/>
              <a:t>Small is beautiful</a:t>
            </a:r>
          </a:p>
          <a:p>
            <a:r>
              <a:rPr lang="en-GB" dirty="0"/>
              <a:t>Christian exploitation</a:t>
            </a:r>
          </a:p>
          <a:p>
            <a:r>
              <a:rPr lang="en-GB" dirty="0"/>
              <a:t>World’s religions on ecology</a:t>
            </a:r>
          </a:p>
          <a:p>
            <a:r>
              <a:rPr lang="en-GB" dirty="0"/>
              <a:t>Green Bible</a:t>
            </a:r>
          </a:p>
          <a:p>
            <a:endParaRPr lang="en-US" dirty="0"/>
          </a:p>
        </p:txBody>
      </p:sp>
    </p:spTree>
    <p:extLst>
      <p:ext uri="{BB962C8B-B14F-4D97-AF65-F5344CB8AC3E}">
        <p14:creationId xmlns:p14="http://schemas.microsoft.com/office/powerpoint/2010/main" val="38229124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6976" y="483429"/>
            <a:ext cx="2157315" cy="643913"/>
          </a:xfrm>
        </p:spPr>
        <p:txBody>
          <a:bodyPr>
            <a:normAutofit fontScale="90000"/>
          </a:bodyPr>
          <a:lstStyle/>
          <a:p>
            <a:r>
              <a:rPr lang="en-US" dirty="0" smtClean="0"/>
              <a:t>Healing</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l="-22314" r="-22314"/>
          <a:stretch>
            <a:fillRect/>
          </a:stretch>
        </p:blipFill>
        <p:spPr>
          <a:xfrm>
            <a:off x="6739538" y="172631"/>
            <a:ext cx="2519689" cy="1304577"/>
          </a:xfrm>
          <a:prstGeom prst="rect">
            <a:avLst/>
          </a:prstGeom>
        </p:spPr>
      </p:pic>
      <p:sp>
        <p:nvSpPr>
          <p:cNvPr id="5" name="TextBox 4"/>
          <p:cNvSpPr txBox="1"/>
          <p:nvPr/>
        </p:nvSpPr>
        <p:spPr>
          <a:xfrm>
            <a:off x="673853" y="1365031"/>
            <a:ext cx="7788194" cy="4801315"/>
          </a:xfrm>
          <a:prstGeom prst="rect">
            <a:avLst/>
          </a:prstGeom>
          <a:noFill/>
        </p:spPr>
        <p:txBody>
          <a:bodyPr wrap="square" rtlCol="0">
            <a:spAutoFit/>
          </a:bodyPr>
          <a:lstStyle/>
          <a:p>
            <a:r>
              <a:rPr lang="en-GB" dirty="0"/>
              <a:t>Paganism and ecology but also CAM</a:t>
            </a:r>
          </a:p>
          <a:p>
            <a:r>
              <a:rPr lang="en-GB" dirty="0"/>
              <a:t>The here-and-now if no afterlife (other than maybe back to the earth)</a:t>
            </a:r>
          </a:p>
          <a:p>
            <a:r>
              <a:rPr lang="en-GB" dirty="0"/>
              <a:t>Not just healthy but super</a:t>
            </a:r>
            <a:r>
              <a:rPr lang="en-GB" dirty="0" smtClean="0"/>
              <a:t>-healthy </a:t>
            </a:r>
            <a:r>
              <a:rPr lang="en-GB" dirty="0"/>
              <a:t>optimum performance.  We can’t put up with anything.</a:t>
            </a:r>
          </a:p>
          <a:p>
            <a:r>
              <a:rPr lang="en-GB" dirty="0"/>
              <a:t>HPM in the past but now more CAM.</a:t>
            </a:r>
          </a:p>
          <a:p>
            <a:r>
              <a:rPr lang="en-GB" dirty="0"/>
              <a:t>Moving away from western bio-medicine.  Great but problems too.  Ideas of failure.  </a:t>
            </a:r>
          </a:p>
          <a:p>
            <a:r>
              <a:rPr lang="en-GB" dirty="0"/>
              <a:t>Holistic – the whole person.  Same as the whole earth and nature, etc.  </a:t>
            </a:r>
          </a:p>
          <a:p>
            <a:r>
              <a:rPr lang="en-GB" dirty="0"/>
              <a:t>CAM more mainstream</a:t>
            </a:r>
          </a:p>
          <a:p>
            <a:r>
              <a:rPr lang="en-GB" dirty="0"/>
              <a:t>Types of healers</a:t>
            </a:r>
          </a:p>
          <a:p>
            <a:r>
              <a:rPr lang="en-GB" dirty="0"/>
              <a:t>Audience and client</a:t>
            </a:r>
          </a:p>
          <a:p>
            <a:r>
              <a:rPr lang="en-GB" dirty="0"/>
              <a:t>Teacher and guide</a:t>
            </a:r>
          </a:p>
          <a:p>
            <a:r>
              <a:rPr lang="en-GB" dirty="0"/>
              <a:t>Many different types of healing – hands on and hands off</a:t>
            </a:r>
          </a:p>
          <a:p>
            <a:r>
              <a:rPr lang="en-GB" dirty="0"/>
              <a:t>Narcissism, won’t grow up, vulnerability</a:t>
            </a:r>
          </a:p>
          <a:p>
            <a:endParaRPr lang="en-US" dirty="0"/>
          </a:p>
        </p:txBody>
      </p:sp>
      <p:pic>
        <p:nvPicPr>
          <p:cNvPr id="6" name="Content Placeholder 3"/>
          <p:cNvPicPr>
            <a:picLocks noChangeAspect="1"/>
          </p:cNvPicPr>
          <p:nvPr/>
        </p:nvPicPr>
        <p:blipFill>
          <a:blip r:embed="rId3">
            <a:extLst>
              <a:ext uri="{28A0092B-C50C-407E-A947-70E740481C1C}">
                <a14:useLocalDpi xmlns:a14="http://schemas.microsoft.com/office/drawing/2010/main" val="0"/>
              </a:ext>
            </a:extLst>
          </a:blip>
          <a:srcRect l="-104449" r="-104449"/>
          <a:stretch>
            <a:fillRect/>
          </a:stretch>
        </p:blipFill>
        <p:spPr>
          <a:xfrm>
            <a:off x="7432143" y="5383036"/>
            <a:ext cx="2520157" cy="1304819"/>
          </a:xfrm>
          <a:prstGeom prst="rect">
            <a:avLst/>
          </a:prstGeom>
        </p:spPr>
      </p:pic>
    </p:spTree>
    <p:extLst>
      <p:ext uri="{BB962C8B-B14F-4D97-AF65-F5344CB8AC3E}">
        <p14:creationId xmlns:p14="http://schemas.microsoft.com/office/powerpoint/2010/main" val="6552781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 name="Shape 144"/>
          <p:cNvSpPr>
            <a:spLocks noGrp="1"/>
          </p:cNvSpPr>
          <p:nvPr>
            <p:ph type="body" idx="1"/>
          </p:nvPr>
        </p:nvSpPr>
        <p:spPr>
          <a:xfrm>
            <a:off x="1043492" y="332510"/>
            <a:ext cx="6777317" cy="5500120"/>
          </a:xfrm>
          <a:prstGeom prst="rect">
            <a:avLst/>
          </a:prstGeom>
        </p:spPr>
        <p:txBody>
          <a:bodyPr>
            <a:normAutofit fontScale="77500" lnSpcReduction="20000"/>
          </a:bodyPr>
          <a:lstStyle/>
          <a:p>
            <a:pPr marL="0" marR="321457" indent="0" defTabSz="321457">
              <a:spcBef>
                <a:spcPts val="0"/>
              </a:spcBef>
              <a:buClrTx/>
              <a:buSzTx/>
              <a:buNone/>
              <a:defRPr sz="1700">
                <a:solidFill>
                  <a:srgbClr val="000000"/>
                </a:solidFill>
                <a:latin typeface="Trebuchet MS"/>
                <a:ea typeface="Trebuchet MS"/>
                <a:cs typeface="Trebuchet MS"/>
                <a:sym typeface="Trebuchet MS"/>
              </a:defRPr>
            </a:pPr>
            <a:r>
              <a:rPr dirty="0" smtClean="0"/>
              <a:t>Bibliography</a:t>
            </a:r>
          </a:p>
          <a:p>
            <a:pPr marL="0" marR="321457" indent="0" defTabSz="321457">
              <a:spcBef>
                <a:spcPts val="0"/>
              </a:spcBef>
              <a:buClrTx/>
              <a:buSzTx/>
              <a:buNone/>
              <a:defRPr sz="1700">
                <a:solidFill>
                  <a:srgbClr val="000000"/>
                </a:solidFill>
                <a:latin typeface="Trebuchet MS"/>
                <a:ea typeface="Trebuchet MS"/>
                <a:cs typeface="Trebuchet MS"/>
                <a:sym typeface="Trebuchet MS"/>
              </a:defRPr>
            </a:pPr>
            <a:r>
              <a:rPr dirty="0" err="1" smtClean="0">
                <a:hlinkClick r:id="rId2"/>
              </a:rPr>
              <a:t>Ahlin</a:t>
            </a:r>
            <a:r>
              <a:rPr dirty="0" smtClean="0">
                <a:hlinkClick r:id="rId2"/>
              </a:rPr>
              <a:t>, Lars, </a:t>
            </a:r>
            <a:r>
              <a:rPr dirty="0" smtClean="0"/>
              <a:t>‘The Growth of Alternative Therapy: A Valid Argument against the </a:t>
            </a:r>
            <a:r>
              <a:rPr dirty="0" err="1" smtClean="0"/>
              <a:t>Secularisation</a:t>
            </a:r>
            <a:r>
              <a:rPr dirty="0" smtClean="0"/>
              <a:t> Thesis?’, </a:t>
            </a:r>
            <a:r>
              <a:rPr i="1" dirty="0" smtClean="0">
                <a:hlinkClick r:id="rId3"/>
              </a:rPr>
              <a:t>Journal of Contemporary Religion</a:t>
            </a:r>
            <a:r>
              <a:rPr dirty="0" smtClean="0"/>
              <a:t>, Volume 30, 2015 - </a:t>
            </a:r>
            <a:r>
              <a:rPr dirty="0" smtClean="0">
                <a:hlinkClick r:id="rId4"/>
              </a:rPr>
              <a:t>Issue 3</a:t>
            </a:r>
            <a:r>
              <a:rPr dirty="0" smtClean="0"/>
              <a:t>, 23 Sep 2015, 399-413 [online]</a:t>
            </a:r>
          </a:p>
          <a:p>
            <a:pPr marL="0" marR="321457" indent="0" defTabSz="321457">
              <a:spcBef>
                <a:spcPts val="0"/>
              </a:spcBef>
              <a:buClrTx/>
              <a:buSzTx/>
              <a:buNone/>
              <a:defRPr sz="1700">
                <a:solidFill>
                  <a:srgbClr val="000000"/>
                </a:solidFill>
                <a:latin typeface="Trebuchet MS"/>
                <a:ea typeface="Trebuchet MS"/>
                <a:cs typeface="Trebuchet MS"/>
                <a:sym typeface="Trebuchet MS"/>
              </a:defRPr>
            </a:pPr>
            <a:endParaRPr dirty="0" smtClean="0"/>
          </a:p>
          <a:p>
            <a:pPr marL="0" marR="321457" indent="0" defTabSz="321457">
              <a:spcBef>
                <a:spcPts val="0"/>
              </a:spcBef>
              <a:buClrTx/>
              <a:buSzTx/>
              <a:buNone/>
              <a:defRPr sz="1700">
                <a:solidFill>
                  <a:srgbClr val="000000"/>
                </a:solidFill>
                <a:latin typeface="Trebuchet MS"/>
                <a:ea typeface="Trebuchet MS"/>
                <a:cs typeface="Trebuchet MS"/>
                <a:sym typeface="Trebuchet MS"/>
              </a:defRPr>
            </a:pPr>
            <a:r>
              <a:rPr dirty="0" smtClean="0"/>
              <a:t>Bruce, Steve, ‘Post-Secularity and Religion in Britain: An Empirical Assessment’, </a:t>
            </a:r>
            <a:r>
              <a:rPr i="1" dirty="0" smtClean="0"/>
              <a:t>Journal of Contemporary Religion</a:t>
            </a:r>
            <a:r>
              <a:rPr dirty="0" smtClean="0"/>
              <a:t>, Volume 28, 2013 - </a:t>
            </a:r>
            <a:r>
              <a:rPr dirty="0" smtClean="0">
                <a:hlinkClick r:id="rId5"/>
              </a:rPr>
              <a:t>Issue 3</a:t>
            </a:r>
            <a:r>
              <a:rPr dirty="0" smtClean="0"/>
              <a:t>, 369-384 [online] </a:t>
            </a:r>
          </a:p>
          <a:p>
            <a:pPr marL="0" marR="321457" indent="0" defTabSz="321457">
              <a:spcBef>
                <a:spcPts val="0"/>
              </a:spcBef>
              <a:buClrTx/>
              <a:buSzTx/>
              <a:buNone/>
              <a:defRPr sz="1700">
                <a:solidFill>
                  <a:srgbClr val="000000"/>
                </a:solidFill>
                <a:latin typeface="Trebuchet MS"/>
                <a:ea typeface="Trebuchet MS"/>
                <a:cs typeface="Trebuchet MS"/>
                <a:sym typeface="Trebuchet MS"/>
              </a:defRPr>
            </a:pPr>
            <a:endParaRPr dirty="0" smtClean="0"/>
          </a:p>
          <a:p>
            <a:pPr marL="0" marR="321457" indent="0" defTabSz="321457">
              <a:spcBef>
                <a:spcPts val="0"/>
              </a:spcBef>
              <a:buClrTx/>
              <a:buSzTx/>
              <a:buNone/>
              <a:defRPr sz="1700">
                <a:solidFill>
                  <a:srgbClr val="000000"/>
                </a:solidFill>
                <a:latin typeface="Trebuchet MS"/>
                <a:ea typeface="Trebuchet MS"/>
                <a:cs typeface="Trebuchet MS"/>
                <a:sym typeface="Trebuchet MS"/>
              </a:defRPr>
            </a:pPr>
            <a:r>
              <a:rPr dirty="0" err="1" smtClean="0"/>
              <a:t>Hense</a:t>
            </a:r>
            <a:r>
              <a:rPr dirty="0" smtClean="0"/>
              <a:t>, Elisabeth, </a:t>
            </a:r>
            <a:r>
              <a:rPr dirty="0" err="1" smtClean="0"/>
              <a:t>Frans</a:t>
            </a:r>
            <a:r>
              <a:rPr dirty="0" smtClean="0"/>
              <a:t> </a:t>
            </a:r>
            <a:r>
              <a:rPr dirty="0" err="1" smtClean="0"/>
              <a:t>Jespers</a:t>
            </a:r>
            <a:r>
              <a:rPr dirty="0" smtClean="0"/>
              <a:t> &amp; Peter </a:t>
            </a:r>
            <a:r>
              <a:rPr dirty="0" err="1" smtClean="0"/>
              <a:t>Nissen</a:t>
            </a:r>
            <a:r>
              <a:rPr dirty="0" smtClean="0"/>
              <a:t>, </a:t>
            </a:r>
            <a:r>
              <a:rPr dirty="0" err="1" smtClean="0"/>
              <a:t>eds</a:t>
            </a:r>
            <a:r>
              <a:rPr dirty="0" smtClean="0"/>
              <a:t>, (2013) </a:t>
            </a:r>
            <a:r>
              <a:rPr i="1" dirty="0" smtClean="0"/>
              <a:t>Present-Day </a:t>
            </a:r>
            <a:r>
              <a:rPr i="1" dirty="0" err="1" smtClean="0"/>
              <a:t>Spiritualities</a:t>
            </a:r>
            <a:r>
              <a:rPr i="1" dirty="0" smtClean="0"/>
              <a:t> Contrasts and Overlaps</a:t>
            </a:r>
            <a:r>
              <a:rPr dirty="0" smtClean="0"/>
              <a:t>, Leiden: Brill.</a:t>
            </a:r>
          </a:p>
          <a:p>
            <a:pPr marL="0" marR="321457" indent="0" defTabSz="321457">
              <a:spcBef>
                <a:spcPts val="0"/>
              </a:spcBef>
              <a:buClrTx/>
              <a:buSzTx/>
              <a:buNone/>
              <a:defRPr sz="1700">
                <a:solidFill>
                  <a:srgbClr val="000000"/>
                </a:solidFill>
                <a:latin typeface="Trebuchet MS"/>
                <a:ea typeface="Trebuchet MS"/>
                <a:cs typeface="Trebuchet MS"/>
                <a:sym typeface="Trebuchet MS"/>
              </a:defRPr>
            </a:pPr>
            <a:endParaRPr dirty="0" smtClean="0"/>
          </a:p>
          <a:p>
            <a:pPr marL="0" marR="321457" indent="0" defTabSz="321457">
              <a:spcBef>
                <a:spcPts val="0"/>
              </a:spcBef>
              <a:buClrTx/>
              <a:buSzTx/>
              <a:buNone/>
              <a:defRPr sz="1700">
                <a:solidFill>
                  <a:srgbClr val="000000"/>
                </a:solidFill>
                <a:latin typeface="Trebuchet MS"/>
                <a:ea typeface="Trebuchet MS"/>
                <a:cs typeface="Trebuchet MS"/>
                <a:sym typeface="Trebuchet MS"/>
              </a:defRPr>
            </a:pPr>
            <a:r>
              <a:rPr dirty="0" err="1" smtClean="0">
                <a:hlinkClick r:id="rId6"/>
              </a:rPr>
              <a:t>Hense</a:t>
            </a:r>
            <a:r>
              <a:rPr dirty="0" smtClean="0"/>
              <a:t>, </a:t>
            </a:r>
            <a:r>
              <a:rPr dirty="0" err="1" smtClean="0"/>
              <a:t>Alisabeth</a:t>
            </a:r>
            <a:r>
              <a:rPr dirty="0" smtClean="0"/>
              <a:t>, </a:t>
            </a:r>
            <a:r>
              <a:rPr dirty="0" err="1" smtClean="0">
                <a:hlinkClick r:id="rId7"/>
              </a:rPr>
              <a:t>Frans</a:t>
            </a:r>
            <a:r>
              <a:rPr dirty="0" smtClean="0">
                <a:hlinkClick r:id="rId7"/>
              </a:rPr>
              <a:t> </a:t>
            </a:r>
            <a:r>
              <a:rPr dirty="0" err="1" smtClean="0">
                <a:hlinkClick r:id="rId7"/>
              </a:rPr>
              <a:t>Jespers</a:t>
            </a:r>
            <a:r>
              <a:rPr dirty="0" smtClean="0"/>
              <a:t> &amp; </a:t>
            </a:r>
            <a:r>
              <a:rPr dirty="0" smtClean="0">
                <a:hlinkClick r:id="rId8"/>
              </a:rPr>
              <a:t>Peter </a:t>
            </a:r>
            <a:r>
              <a:rPr dirty="0" err="1" smtClean="0">
                <a:hlinkClick r:id="rId8"/>
              </a:rPr>
              <a:t>Nissen</a:t>
            </a:r>
            <a:r>
              <a:rPr dirty="0" smtClean="0"/>
              <a:t>, ‘Some Remarkable Overlaps in the Study of Present-Day </a:t>
            </a:r>
            <a:r>
              <a:rPr dirty="0" err="1" smtClean="0"/>
              <a:t>Spiritualities</a:t>
            </a:r>
            <a:r>
              <a:rPr dirty="0" smtClean="0"/>
              <a:t>’, in </a:t>
            </a:r>
            <a:r>
              <a:rPr dirty="0" err="1" smtClean="0"/>
              <a:t>Hense</a:t>
            </a:r>
            <a:r>
              <a:rPr dirty="0" smtClean="0"/>
              <a:t>, Elisabeth, </a:t>
            </a:r>
            <a:r>
              <a:rPr dirty="0" err="1" smtClean="0"/>
              <a:t>Frans</a:t>
            </a:r>
            <a:r>
              <a:rPr dirty="0" smtClean="0"/>
              <a:t> </a:t>
            </a:r>
            <a:r>
              <a:rPr dirty="0" err="1" smtClean="0"/>
              <a:t>Jespers</a:t>
            </a:r>
            <a:r>
              <a:rPr dirty="0" smtClean="0"/>
              <a:t> &amp; Peter </a:t>
            </a:r>
            <a:r>
              <a:rPr dirty="0" err="1" smtClean="0"/>
              <a:t>Nissen</a:t>
            </a:r>
            <a:r>
              <a:rPr dirty="0" smtClean="0"/>
              <a:t>, </a:t>
            </a:r>
            <a:r>
              <a:rPr dirty="0" err="1" smtClean="0"/>
              <a:t>eds</a:t>
            </a:r>
            <a:r>
              <a:rPr dirty="0" smtClean="0"/>
              <a:t>, (2013) </a:t>
            </a:r>
            <a:r>
              <a:rPr i="1" dirty="0" smtClean="0"/>
              <a:t>Present-Day </a:t>
            </a:r>
            <a:r>
              <a:rPr i="1" dirty="0" err="1" smtClean="0"/>
              <a:t>Spiritualities</a:t>
            </a:r>
            <a:r>
              <a:rPr i="1" dirty="0" smtClean="0"/>
              <a:t> Contrasts and Overlaps</a:t>
            </a:r>
            <a:r>
              <a:rPr dirty="0" smtClean="0"/>
              <a:t>, Leiden: Brill, pp.: 219–223.</a:t>
            </a:r>
          </a:p>
          <a:p>
            <a:pPr marL="0" marR="321457" indent="0" defTabSz="321457">
              <a:spcBef>
                <a:spcPts val="0"/>
              </a:spcBef>
              <a:buClrTx/>
              <a:buSzTx/>
              <a:buNone/>
              <a:defRPr sz="1700">
                <a:solidFill>
                  <a:srgbClr val="000000"/>
                </a:solidFill>
                <a:latin typeface="Trebuchet MS"/>
                <a:ea typeface="Trebuchet MS"/>
                <a:cs typeface="Trebuchet MS"/>
                <a:sym typeface="Trebuchet MS"/>
              </a:defRPr>
            </a:pPr>
            <a:endParaRPr dirty="0" smtClean="0"/>
          </a:p>
          <a:p>
            <a:pPr marL="0" marR="321457" indent="0" defTabSz="321457">
              <a:spcBef>
                <a:spcPts val="0"/>
              </a:spcBef>
              <a:buClrTx/>
              <a:buSzTx/>
              <a:buNone/>
              <a:defRPr sz="1700">
                <a:solidFill>
                  <a:srgbClr val="000000"/>
                </a:solidFill>
                <a:latin typeface="Trebuchet MS"/>
                <a:ea typeface="Trebuchet MS"/>
                <a:cs typeface="Trebuchet MS"/>
                <a:sym typeface="Trebuchet MS"/>
              </a:defRPr>
            </a:pPr>
            <a:r>
              <a:rPr dirty="0" err="1" smtClean="0"/>
              <a:t>Heelas</a:t>
            </a:r>
            <a:r>
              <a:rPr dirty="0" smtClean="0"/>
              <a:t>, Paul (2013) ‘CAM: Healing the Person, Spiritual Humanism, and the Cultivation of Humanity’, in </a:t>
            </a:r>
            <a:r>
              <a:rPr dirty="0" err="1" smtClean="0"/>
              <a:t>Hense</a:t>
            </a:r>
            <a:r>
              <a:rPr dirty="0" smtClean="0"/>
              <a:t>, Elisabeth, </a:t>
            </a:r>
            <a:r>
              <a:rPr dirty="0" err="1" smtClean="0"/>
              <a:t>Frans</a:t>
            </a:r>
            <a:r>
              <a:rPr dirty="0" smtClean="0"/>
              <a:t> </a:t>
            </a:r>
            <a:r>
              <a:rPr dirty="0" err="1" smtClean="0"/>
              <a:t>Jespers</a:t>
            </a:r>
            <a:r>
              <a:rPr dirty="0" smtClean="0"/>
              <a:t> &amp; Peter </a:t>
            </a:r>
            <a:r>
              <a:rPr dirty="0" err="1" smtClean="0"/>
              <a:t>Nissen</a:t>
            </a:r>
            <a:r>
              <a:rPr dirty="0" smtClean="0"/>
              <a:t>, </a:t>
            </a:r>
            <a:r>
              <a:rPr dirty="0" err="1" smtClean="0"/>
              <a:t>eds</a:t>
            </a:r>
            <a:r>
              <a:rPr dirty="0" smtClean="0"/>
              <a:t>, (2013) </a:t>
            </a:r>
            <a:r>
              <a:rPr i="1" dirty="0" smtClean="0"/>
              <a:t>Present-Day </a:t>
            </a:r>
            <a:r>
              <a:rPr i="1" dirty="0" err="1" smtClean="0"/>
              <a:t>Spiritualities</a:t>
            </a:r>
            <a:r>
              <a:rPr i="1" dirty="0" smtClean="0"/>
              <a:t> Contrasts and Overlaps</a:t>
            </a:r>
            <a:r>
              <a:rPr dirty="0" smtClean="0"/>
              <a:t>, Leiden: Brill, pp.: 113–140</a:t>
            </a:r>
          </a:p>
          <a:p>
            <a:pPr marL="0" marR="321457" indent="0" defTabSz="321457">
              <a:spcBef>
                <a:spcPts val="0"/>
              </a:spcBef>
              <a:buClrTx/>
              <a:buSzTx/>
              <a:buNone/>
              <a:defRPr sz="1700">
                <a:solidFill>
                  <a:srgbClr val="000000"/>
                </a:solidFill>
                <a:latin typeface="Trebuchet MS"/>
                <a:ea typeface="Trebuchet MS"/>
                <a:cs typeface="Trebuchet MS"/>
                <a:sym typeface="Trebuchet MS"/>
              </a:defRPr>
            </a:pPr>
            <a:endParaRPr dirty="0" smtClean="0"/>
          </a:p>
          <a:p>
            <a:pPr marL="0" marR="321457" indent="0" defTabSz="321457">
              <a:spcBef>
                <a:spcPts val="0"/>
              </a:spcBef>
              <a:buClrTx/>
              <a:buSzTx/>
              <a:buNone/>
              <a:defRPr sz="1700">
                <a:solidFill>
                  <a:srgbClr val="000000"/>
                </a:solidFill>
                <a:latin typeface="Trebuchet MS"/>
                <a:ea typeface="Trebuchet MS"/>
                <a:cs typeface="Trebuchet MS"/>
                <a:sym typeface="Trebuchet MS"/>
              </a:defRPr>
            </a:pPr>
            <a:r>
              <a:rPr dirty="0" smtClean="0"/>
              <a:t>Huss, Boaz, ‘Spirituality: The Emergence of a New Cultural Category and its Challenge to the Religious and the Secular’, </a:t>
            </a:r>
            <a:r>
              <a:rPr i="1" dirty="0" smtClean="0"/>
              <a:t>Journal of Contemporary Religion</a:t>
            </a:r>
            <a:r>
              <a:rPr dirty="0" smtClean="0"/>
              <a:t>, Volume 29, issue 1, January 2014, 47-60 [online].</a:t>
            </a:r>
          </a:p>
          <a:p>
            <a:pPr marL="0" marR="321457" indent="0" defTabSz="321457">
              <a:spcBef>
                <a:spcPts val="0"/>
              </a:spcBef>
              <a:buClrTx/>
              <a:buSzTx/>
              <a:buNone/>
              <a:defRPr sz="1700">
                <a:solidFill>
                  <a:srgbClr val="000000"/>
                </a:solidFill>
                <a:latin typeface="Trebuchet MS"/>
                <a:ea typeface="Trebuchet MS"/>
                <a:cs typeface="Trebuchet MS"/>
                <a:sym typeface="Trebuchet MS"/>
              </a:defRPr>
            </a:pPr>
            <a:endParaRPr dirty="0" smtClean="0"/>
          </a:p>
          <a:p>
            <a:pPr marL="0" marR="321457" indent="0" defTabSz="321457">
              <a:spcBef>
                <a:spcPts val="0"/>
              </a:spcBef>
              <a:buClrTx/>
              <a:buSzTx/>
              <a:buNone/>
              <a:defRPr sz="1700">
                <a:solidFill>
                  <a:srgbClr val="000000"/>
                </a:solidFill>
                <a:latin typeface="Trebuchet MS"/>
                <a:ea typeface="Trebuchet MS"/>
                <a:cs typeface="Trebuchet MS"/>
                <a:sym typeface="Trebuchet MS"/>
              </a:defRPr>
            </a:pPr>
            <a:r>
              <a:rPr dirty="0" smtClean="0"/>
              <a:t>Knoblauch, Hubert (2013) ‘Popular Spirituality’ in </a:t>
            </a:r>
            <a:r>
              <a:rPr dirty="0" err="1" smtClean="0"/>
              <a:t>Hense</a:t>
            </a:r>
            <a:r>
              <a:rPr dirty="0" smtClean="0"/>
              <a:t>, Elisabeth, </a:t>
            </a:r>
            <a:r>
              <a:rPr dirty="0" err="1" smtClean="0"/>
              <a:t>Frans</a:t>
            </a:r>
            <a:r>
              <a:rPr dirty="0" smtClean="0"/>
              <a:t> </a:t>
            </a:r>
            <a:r>
              <a:rPr dirty="0" err="1" smtClean="0"/>
              <a:t>Jespers</a:t>
            </a:r>
            <a:r>
              <a:rPr dirty="0" smtClean="0"/>
              <a:t> &amp; Peter </a:t>
            </a:r>
            <a:r>
              <a:rPr dirty="0" err="1" smtClean="0"/>
              <a:t>Nissen</a:t>
            </a:r>
            <a:r>
              <a:rPr dirty="0" smtClean="0"/>
              <a:t>, </a:t>
            </a:r>
            <a:r>
              <a:rPr dirty="0" err="1" smtClean="0"/>
              <a:t>eds</a:t>
            </a:r>
            <a:r>
              <a:rPr dirty="0" smtClean="0"/>
              <a:t>, (2013) </a:t>
            </a:r>
            <a:r>
              <a:rPr i="1" dirty="0" smtClean="0"/>
              <a:t>Present-Day </a:t>
            </a:r>
            <a:r>
              <a:rPr i="1" dirty="0" err="1" smtClean="0"/>
              <a:t>Spiritualities</a:t>
            </a:r>
            <a:r>
              <a:rPr i="1" dirty="0" smtClean="0"/>
              <a:t> Contrasts and Overlaps</a:t>
            </a:r>
            <a:r>
              <a:rPr dirty="0" smtClean="0"/>
              <a:t>, Leiden: Brill, pp.: 43–61</a:t>
            </a:r>
          </a:p>
          <a:p>
            <a:pPr marL="0" marR="321457" indent="0" defTabSz="321457">
              <a:spcBef>
                <a:spcPts val="0"/>
              </a:spcBef>
              <a:buClrTx/>
              <a:buSzTx/>
              <a:buNone/>
              <a:defRPr sz="1700">
                <a:solidFill>
                  <a:srgbClr val="000000"/>
                </a:solidFill>
                <a:latin typeface="Trebuchet MS"/>
                <a:ea typeface="Trebuchet MS"/>
                <a:cs typeface="Trebuchet MS"/>
                <a:sym typeface="Trebuchet MS"/>
              </a:defRPr>
            </a:pPr>
            <a:endParaRPr dirty="0" smtClean="0"/>
          </a:p>
          <a:p>
            <a:pPr marL="0" marR="321457" indent="0" defTabSz="321457">
              <a:spcBef>
                <a:spcPts val="0"/>
              </a:spcBef>
              <a:buClrTx/>
              <a:buSzTx/>
              <a:buNone/>
              <a:defRPr sz="1700" i="1">
                <a:solidFill>
                  <a:srgbClr val="000000"/>
                </a:solidFill>
                <a:latin typeface="Trebuchet MS"/>
                <a:ea typeface="Trebuchet MS"/>
                <a:cs typeface="Trebuchet MS"/>
                <a:sym typeface="Trebuchet MS"/>
              </a:defRPr>
            </a:pPr>
            <a:r>
              <a:rPr i="0" dirty="0" err="1" smtClean="0"/>
              <a:t>Mercadante</a:t>
            </a:r>
            <a:r>
              <a:rPr i="0" dirty="0" smtClean="0"/>
              <a:t>, Linda A (2014) </a:t>
            </a:r>
            <a:r>
              <a:rPr dirty="0" smtClean="0"/>
              <a:t>Belief without Borders: Inside the Minds of the Spiritual but not Religious</a:t>
            </a:r>
            <a:r>
              <a:rPr i="0" dirty="0" smtClean="0"/>
              <a:t>, Oxford: Oxford University Press.  </a:t>
            </a:r>
          </a:p>
          <a:p>
            <a:pPr marL="0" marR="321457" indent="0" defTabSz="321457">
              <a:spcBef>
                <a:spcPts val="0"/>
              </a:spcBef>
              <a:buClrTx/>
              <a:buSzTx/>
              <a:buNone/>
              <a:defRPr sz="1700">
                <a:solidFill>
                  <a:srgbClr val="000000"/>
                </a:solidFill>
                <a:latin typeface="Trebuchet MS"/>
                <a:ea typeface="Trebuchet MS"/>
                <a:cs typeface="Trebuchet MS"/>
                <a:sym typeface="Trebuchet MS"/>
              </a:defRPr>
            </a:pPr>
            <a:endParaRPr i="0" dirty="0" smtClean="0"/>
          </a:p>
          <a:p>
            <a:pPr marL="0" marR="321457" indent="0" algn="just" defTabSz="321457">
              <a:spcBef>
                <a:spcPts val="0"/>
              </a:spcBef>
              <a:buClrTx/>
              <a:buSzTx/>
              <a:buNone/>
              <a:tabLst>
                <a:tab pos="321457" algn="l"/>
                <a:tab pos="642915" algn="l"/>
                <a:tab pos="964372" algn="l"/>
                <a:tab pos="1285829" algn="l"/>
                <a:tab pos="1607287" algn="l"/>
                <a:tab pos="1928744" algn="l"/>
                <a:tab pos="2250201" algn="l"/>
                <a:tab pos="2571659" algn="l"/>
                <a:tab pos="2893116" algn="l"/>
                <a:tab pos="3214573" algn="l"/>
                <a:tab pos="3536031" algn="l"/>
              </a:tabLst>
              <a:defRPr sz="1700">
                <a:solidFill>
                  <a:srgbClr val="000000"/>
                </a:solidFill>
                <a:latin typeface="Trebuchet MS"/>
                <a:ea typeface="Trebuchet MS"/>
                <a:cs typeface="Trebuchet MS"/>
                <a:sym typeface="Trebuchet MS"/>
              </a:defRPr>
            </a:pPr>
            <a:r>
              <a:rPr dirty="0" smtClean="0"/>
              <a:t>Sutcliffe, Steven J &amp; </a:t>
            </a:r>
            <a:r>
              <a:rPr dirty="0" err="1" smtClean="0"/>
              <a:t>Ingvild</a:t>
            </a:r>
            <a:r>
              <a:rPr dirty="0" smtClean="0"/>
              <a:t> </a:t>
            </a:r>
            <a:r>
              <a:rPr dirty="0" err="1" smtClean="0"/>
              <a:t>Saelid</a:t>
            </a:r>
            <a:r>
              <a:rPr dirty="0" smtClean="0"/>
              <a:t> </a:t>
            </a:r>
            <a:r>
              <a:rPr dirty="0" err="1" smtClean="0"/>
              <a:t>Gilhus</a:t>
            </a:r>
            <a:r>
              <a:rPr dirty="0" smtClean="0"/>
              <a:t> (</a:t>
            </a:r>
            <a:r>
              <a:rPr dirty="0" err="1" smtClean="0"/>
              <a:t>eds</a:t>
            </a:r>
            <a:r>
              <a:rPr dirty="0" smtClean="0"/>
              <a:t>) </a:t>
            </a:r>
            <a:r>
              <a:rPr i="1" dirty="0" smtClean="0"/>
              <a:t>New Age Spirituality: Rethinking Religion</a:t>
            </a:r>
            <a:r>
              <a:rPr dirty="0" smtClean="0"/>
              <a:t>, London: Routledge, 2013.  E-Book</a:t>
            </a:r>
            <a:endParaRPr dirty="0"/>
          </a:p>
        </p:txBody>
      </p:sp>
    </p:spTree>
    <p:extLst>
      <p:ext uri="{BB962C8B-B14F-4D97-AF65-F5344CB8AC3E}">
        <p14:creationId xmlns:p14="http://schemas.microsoft.com/office/powerpoint/2010/main" val="2822858154"/>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2"/>
          <p:cNvSpPr>
            <a:spLocks noGrp="1"/>
          </p:cNvSpPr>
          <p:nvPr>
            <p:ph idx="1"/>
          </p:nvPr>
        </p:nvSpPr>
        <p:spPr>
          <a:xfrm>
            <a:off x="1043492" y="714896"/>
            <a:ext cx="6777317" cy="8160192"/>
          </a:xfrm>
        </p:spPr>
        <p:txBody>
          <a:bodyPr rtlCol="0">
            <a:normAutofit/>
          </a:bodyPr>
          <a:lstStyle/>
          <a:p>
            <a:pPr marL="0" indent="0" fontAlgn="auto">
              <a:lnSpc>
                <a:spcPct val="80000"/>
              </a:lnSpc>
              <a:spcBef>
                <a:spcPts val="0"/>
              </a:spcBef>
              <a:spcAft>
                <a:spcPts val="0"/>
              </a:spcAft>
              <a:buFont typeface="Wingdings 2" pitchFamily="18" charset="2"/>
              <a:buNone/>
              <a:defRPr/>
            </a:pPr>
            <a:r>
              <a:rPr lang="en-GB" altLang="en-US" sz="1400" dirty="0" smtClean="0">
                <a:ea typeface="ＭＳ Ｐゴシック" pitchFamily="34" charset="-128"/>
              </a:rPr>
              <a:t>Baer, Randall N (1989) </a:t>
            </a:r>
            <a:r>
              <a:rPr lang="en-GB" altLang="en-US" sz="1400" i="1" dirty="0" smtClean="0">
                <a:ea typeface="ＭＳ Ｐゴシック" pitchFamily="34" charset="-128"/>
              </a:rPr>
              <a:t>Inside the New Age Nightmare</a:t>
            </a:r>
            <a:r>
              <a:rPr lang="en-GB" altLang="en-US" sz="1400" dirty="0" smtClean="0">
                <a:ea typeface="ＭＳ Ｐゴシック" pitchFamily="34" charset="-128"/>
              </a:rPr>
              <a:t>, Huntington House Inc.</a:t>
            </a:r>
            <a:br>
              <a:rPr lang="en-GB" altLang="en-US" sz="1400" dirty="0" smtClean="0">
                <a:ea typeface="ＭＳ Ｐゴシック" pitchFamily="34" charset="-128"/>
              </a:rPr>
            </a:br>
            <a:r>
              <a:rPr lang="en-GB" altLang="en-US" sz="1400" dirty="0" smtClean="0">
                <a:ea typeface="ＭＳ Ｐゴシック" pitchFamily="34" charset="-128"/>
              </a:rPr>
              <a:t>Barker, Eileen (1992) </a:t>
            </a:r>
            <a:r>
              <a:rPr lang="en-GB" altLang="en-US" sz="1400" i="1" dirty="0" smtClean="0">
                <a:ea typeface="ＭＳ Ｐゴシック" pitchFamily="34" charset="-128"/>
              </a:rPr>
              <a:t>New Religious Movements: A Practical Introduction</a:t>
            </a:r>
            <a:r>
              <a:rPr lang="en-GB" altLang="en-US" sz="1400" dirty="0" smtClean="0">
                <a:ea typeface="ＭＳ Ｐゴシック" pitchFamily="34" charset="-128"/>
              </a:rPr>
              <a:t>, London, HMSO.</a:t>
            </a:r>
            <a:br>
              <a:rPr lang="en-GB" altLang="en-US" sz="1400" dirty="0" smtClean="0">
                <a:ea typeface="ＭＳ Ｐゴシック" pitchFamily="34" charset="-128"/>
              </a:rPr>
            </a:br>
            <a:r>
              <a:rPr lang="en-GB" altLang="en-US" sz="1400" dirty="0" smtClean="0">
                <a:ea typeface="ＭＳ Ｐゴシック" pitchFamily="34" charset="-128"/>
              </a:rPr>
              <a:t>Barrett, David V (2001) </a:t>
            </a:r>
            <a:r>
              <a:rPr lang="en-GB" altLang="en-US" sz="1400" i="1" dirty="0" smtClean="0">
                <a:ea typeface="ＭＳ Ｐゴシック" pitchFamily="34" charset="-128"/>
              </a:rPr>
              <a:t>The New Believers</a:t>
            </a:r>
            <a:r>
              <a:rPr lang="en-GB" altLang="en-US" sz="1400" dirty="0" smtClean="0">
                <a:ea typeface="ＭＳ Ｐゴシック" pitchFamily="34" charset="-128"/>
              </a:rPr>
              <a:t>, London: </a:t>
            </a:r>
            <a:r>
              <a:rPr lang="en-GB" altLang="en-US" sz="1400" dirty="0" err="1" smtClean="0">
                <a:ea typeface="ＭＳ Ｐゴシック" pitchFamily="34" charset="-128"/>
              </a:rPr>
              <a:t>Cassell</a:t>
            </a:r>
            <a:r>
              <a:rPr lang="en-GB" altLang="en-US" sz="1400" dirty="0" smtClean="0">
                <a:ea typeface="ＭＳ Ｐゴシック" pitchFamily="34" charset="-128"/>
              </a:rPr>
              <a:t>.</a:t>
            </a:r>
            <a:br>
              <a:rPr lang="en-GB" altLang="en-US" sz="1400" dirty="0" smtClean="0">
                <a:ea typeface="ＭＳ Ｐゴシック" pitchFamily="34" charset="-128"/>
              </a:rPr>
            </a:br>
            <a:r>
              <a:rPr lang="en-GB" altLang="en-US" sz="1400" dirty="0" smtClean="0">
                <a:ea typeface="ＭＳ Ｐゴシック" pitchFamily="34" charset="-128"/>
              </a:rPr>
              <a:t>Bloom, W </a:t>
            </a:r>
            <a:r>
              <a:rPr lang="en-GB" altLang="en-US" sz="1400" dirty="0" err="1" smtClean="0">
                <a:ea typeface="ＭＳ Ｐゴシック" pitchFamily="34" charset="-128"/>
              </a:rPr>
              <a:t>ed</a:t>
            </a:r>
            <a:r>
              <a:rPr lang="en-GB" altLang="en-US" sz="1400" dirty="0" smtClean="0">
                <a:ea typeface="ＭＳ Ｐゴシック" pitchFamily="34" charset="-128"/>
              </a:rPr>
              <a:t> (1991) </a:t>
            </a:r>
            <a:r>
              <a:rPr lang="en-GB" altLang="en-US" sz="1400" i="1" dirty="0" smtClean="0">
                <a:ea typeface="ＭＳ Ｐゴシック" pitchFamily="34" charset="-128"/>
              </a:rPr>
              <a:t>The New Age, An Anthology of Essential Writings</a:t>
            </a:r>
            <a:r>
              <a:rPr lang="en-GB" altLang="en-US" sz="1400" dirty="0" smtClean="0">
                <a:ea typeface="ＭＳ Ｐゴシック" pitchFamily="34" charset="-128"/>
              </a:rPr>
              <a:t>, London, Rider.</a:t>
            </a:r>
            <a:br>
              <a:rPr lang="en-GB" altLang="en-US" sz="1400" dirty="0" smtClean="0">
                <a:ea typeface="ＭＳ Ｐゴシック" pitchFamily="34" charset="-128"/>
              </a:rPr>
            </a:br>
            <a:r>
              <a:rPr lang="en-GB" altLang="en-US" sz="1400" dirty="0" smtClean="0">
                <a:ea typeface="ＭＳ Ｐゴシック" pitchFamily="34" charset="-128"/>
              </a:rPr>
              <a:t>Bloom, William (2005) </a:t>
            </a:r>
            <a:r>
              <a:rPr lang="en-GB" altLang="en-US" sz="1400" i="1" dirty="0" err="1" smtClean="0">
                <a:ea typeface="ＭＳ Ｐゴシック" pitchFamily="34" charset="-128"/>
              </a:rPr>
              <a:t>Soulution</a:t>
            </a:r>
            <a:r>
              <a:rPr lang="en-GB" altLang="en-US" sz="1400" i="1" dirty="0" smtClean="0">
                <a:ea typeface="ＭＳ Ｐゴシック" pitchFamily="34" charset="-128"/>
              </a:rPr>
              <a:t>, The Holistic Manifesto</a:t>
            </a:r>
            <a:r>
              <a:rPr lang="en-GB" altLang="en-US" sz="1400" dirty="0" smtClean="0">
                <a:ea typeface="ＭＳ Ｐゴシック" pitchFamily="34" charset="-128"/>
              </a:rPr>
              <a:t>, London, Hay House UK Ltd.</a:t>
            </a:r>
            <a:br>
              <a:rPr lang="en-GB" altLang="en-US" sz="1400" dirty="0" smtClean="0">
                <a:ea typeface="ＭＳ Ｐゴシック" pitchFamily="34" charset="-128"/>
              </a:rPr>
            </a:br>
            <a:r>
              <a:rPr lang="en-GB" altLang="en-US" sz="1400" dirty="0" err="1" smtClean="0">
                <a:ea typeface="ＭＳ Ｐゴシック" pitchFamily="34" charset="-128"/>
              </a:rPr>
              <a:t>Chryssides</a:t>
            </a:r>
            <a:r>
              <a:rPr lang="en-GB" altLang="en-US" sz="1400" dirty="0" smtClean="0">
                <a:ea typeface="ＭＳ Ｐゴシック" pitchFamily="34" charset="-128"/>
              </a:rPr>
              <a:t>, George (1999) </a:t>
            </a:r>
            <a:r>
              <a:rPr lang="en-GB" altLang="en-US" sz="1400" i="1" dirty="0" smtClean="0">
                <a:ea typeface="ＭＳ Ｐゴシック" pitchFamily="34" charset="-128"/>
              </a:rPr>
              <a:t>Exploring New Religions</a:t>
            </a:r>
            <a:r>
              <a:rPr lang="en-GB" altLang="en-US" sz="1400" dirty="0" smtClean="0">
                <a:ea typeface="ＭＳ Ｐゴシック" pitchFamily="34" charset="-128"/>
              </a:rPr>
              <a:t>, London, </a:t>
            </a:r>
            <a:r>
              <a:rPr lang="en-GB" altLang="en-US" sz="1400" dirty="0" err="1" smtClean="0">
                <a:ea typeface="ＭＳ Ｐゴシック" pitchFamily="34" charset="-128"/>
              </a:rPr>
              <a:t>Cassell</a:t>
            </a:r>
            <a:r>
              <a:rPr lang="en-GB" altLang="en-US" sz="1400" dirty="0" smtClean="0">
                <a:ea typeface="ＭＳ Ｐゴシック" pitchFamily="34" charset="-128"/>
              </a:rPr>
              <a:t>.  </a:t>
            </a:r>
            <a:br>
              <a:rPr lang="en-GB" altLang="en-US" sz="1400" dirty="0" smtClean="0">
                <a:ea typeface="ＭＳ Ｐゴシック" pitchFamily="34" charset="-128"/>
              </a:rPr>
            </a:br>
            <a:r>
              <a:rPr lang="en-GB" altLang="en-US" sz="1400" dirty="0" smtClean="0">
                <a:ea typeface="ＭＳ Ｐゴシック" pitchFamily="34" charset="-128"/>
              </a:rPr>
              <a:t>Clarke, Peter (2006) </a:t>
            </a:r>
            <a:r>
              <a:rPr lang="en-GB" altLang="en-US" sz="1400" i="1" dirty="0" smtClean="0">
                <a:ea typeface="ＭＳ Ｐゴシック" pitchFamily="34" charset="-128"/>
              </a:rPr>
              <a:t>New Religions in Global Perspective</a:t>
            </a:r>
            <a:r>
              <a:rPr lang="en-GB" altLang="en-US" sz="1400" dirty="0" smtClean="0">
                <a:ea typeface="ＭＳ Ｐゴシック" pitchFamily="34" charset="-128"/>
              </a:rPr>
              <a:t>, Abingdon, Routledge.</a:t>
            </a:r>
            <a:br>
              <a:rPr lang="en-GB" altLang="en-US" sz="1400" dirty="0" smtClean="0">
                <a:ea typeface="ＭＳ Ｐゴシック" pitchFamily="34" charset="-128"/>
              </a:rPr>
            </a:br>
            <a:r>
              <a:rPr lang="en-GB" altLang="en-US" sz="1400" dirty="0" smtClean="0">
                <a:ea typeface="ＭＳ Ｐゴシック" pitchFamily="34" charset="-128"/>
              </a:rPr>
              <a:t>Crowley, </a:t>
            </a:r>
            <a:r>
              <a:rPr lang="en-GB" altLang="en-US" sz="1400" dirty="0" err="1" smtClean="0">
                <a:ea typeface="ＭＳ Ｐゴシック" pitchFamily="34" charset="-128"/>
              </a:rPr>
              <a:t>Vivianne</a:t>
            </a:r>
            <a:r>
              <a:rPr lang="en-GB" altLang="en-US" sz="1400" dirty="0" smtClean="0">
                <a:ea typeface="ＭＳ Ｐゴシック" pitchFamily="34" charset="-128"/>
              </a:rPr>
              <a:t> (1994)</a:t>
            </a:r>
            <a:r>
              <a:rPr lang="en-GB" altLang="en-US" sz="1400" i="1" dirty="0" smtClean="0">
                <a:ea typeface="ＭＳ Ｐゴシック" pitchFamily="34" charset="-128"/>
              </a:rPr>
              <a:t> Phoenix from the Flame, Pagan Spirituality in the Western World</a:t>
            </a:r>
            <a:r>
              <a:rPr lang="en-GB" altLang="en-US" sz="1400" dirty="0" smtClean="0">
                <a:ea typeface="ＭＳ Ｐゴシック" pitchFamily="34" charset="-128"/>
              </a:rPr>
              <a:t>, London, </a:t>
            </a:r>
            <a:r>
              <a:rPr lang="en-GB" altLang="en-US" sz="1400" dirty="0" err="1" smtClean="0">
                <a:ea typeface="ＭＳ Ｐゴシック" pitchFamily="34" charset="-128"/>
              </a:rPr>
              <a:t>Thorsons</a:t>
            </a:r>
            <a:r>
              <a:rPr lang="en-GB" altLang="en-US" sz="1400" dirty="0" smtClean="0">
                <a:ea typeface="ＭＳ Ｐゴシック" pitchFamily="34" charset="-128"/>
              </a:rPr>
              <a:t>.  </a:t>
            </a:r>
          </a:p>
          <a:p>
            <a:pPr marL="0" indent="0" fontAlgn="auto">
              <a:lnSpc>
                <a:spcPct val="80000"/>
              </a:lnSpc>
              <a:spcBef>
                <a:spcPts val="0"/>
              </a:spcBef>
              <a:spcAft>
                <a:spcPts val="0"/>
              </a:spcAft>
              <a:buFont typeface="Wingdings 2"/>
              <a:buNone/>
              <a:defRPr/>
            </a:pPr>
            <a:r>
              <a:rPr lang="en-GB" sz="1400" dirty="0"/>
              <a:t>Davie, Grace (2015) </a:t>
            </a:r>
            <a:r>
              <a:rPr lang="en-GB" sz="1400" i="1" dirty="0"/>
              <a:t>Religion in Britain: A Persistent Paradox</a:t>
            </a:r>
            <a:r>
              <a:rPr lang="en-GB" sz="1400" dirty="0"/>
              <a:t>, Sussex: Wiley-Blackwell.</a:t>
            </a:r>
          </a:p>
          <a:p>
            <a:pPr marL="0" indent="0" fontAlgn="auto">
              <a:lnSpc>
                <a:spcPct val="80000"/>
              </a:lnSpc>
              <a:spcBef>
                <a:spcPts val="0"/>
              </a:spcBef>
              <a:spcAft>
                <a:spcPts val="0"/>
              </a:spcAft>
              <a:buFont typeface="Wingdings 2" pitchFamily="18" charset="2"/>
              <a:buNone/>
              <a:defRPr/>
            </a:pPr>
            <a:r>
              <a:rPr lang="en-GB" altLang="en-US" sz="1400" dirty="0" smtClean="0">
                <a:ea typeface="ＭＳ Ｐゴシック" pitchFamily="34" charset="-128"/>
              </a:rPr>
              <a:t>De Bono, Edward (2006) </a:t>
            </a:r>
            <a:r>
              <a:rPr lang="en-GB" altLang="en-US" sz="1400" i="1" dirty="0" smtClean="0">
                <a:ea typeface="ＭＳ Ｐゴシック" pitchFamily="34" charset="-128"/>
              </a:rPr>
              <a:t>A New Religion? H+</a:t>
            </a:r>
            <a:r>
              <a:rPr lang="en-GB" altLang="en-US" sz="1400" dirty="0" smtClean="0">
                <a:ea typeface="ＭＳ Ｐゴシック" pitchFamily="34" charset="-128"/>
              </a:rPr>
              <a:t>, London, Vermilion.</a:t>
            </a:r>
            <a:br>
              <a:rPr lang="en-GB" altLang="en-US" sz="1400" dirty="0" smtClean="0">
                <a:ea typeface="ＭＳ Ｐゴシック" pitchFamily="34" charset="-128"/>
              </a:rPr>
            </a:br>
            <a:r>
              <a:rPr lang="en-GB" altLang="en-US" sz="1400" dirty="0" smtClean="0">
                <a:ea typeface="ＭＳ Ｐゴシック" pitchFamily="34" charset="-128"/>
              </a:rPr>
              <a:t>Drury, </a:t>
            </a:r>
            <a:r>
              <a:rPr lang="en-GB" altLang="en-US" sz="1400" dirty="0" err="1" smtClean="0">
                <a:ea typeface="ＭＳ Ｐゴシック" pitchFamily="34" charset="-128"/>
              </a:rPr>
              <a:t>Nevill</a:t>
            </a:r>
            <a:r>
              <a:rPr lang="en-GB" altLang="en-US" sz="1400" dirty="0" smtClean="0">
                <a:ea typeface="ＭＳ Ｐゴシック" pitchFamily="34" charset="-128"/>
              </a:rPr>
              <a:t> (2004) </a:t>
            </a:r>
            <a:r>
              <a:rPr lang="en-GB" altLang="en-US" sz="1400" i="1" dirty="0" smtClean="0">
                <a:ea typeface="ＭＳ Ｐゴシック" pitchFamily="34" charset="-128"/>
              </a:rPr>
              <a:t>The Dictionary of the Esoteric</a:t>
            </a:r>
            <a:r>
              <a:rPr lang="en-GB" altLang="en-US" sz="1400" dirty="0" smtClean="0">
                <a:ea typeface="ＭＳ Ｐゴシック" pitchFamily="34" charset="-128"/>
              </a:rPr>
              <a:t>, London, Watkins Publishing.</a:t>
            </a:r>
            <a:br>
              <a:rPr lang="en-GB" altLang="en-US" sz="1400" dirty="0" smtClean="0">
                <a:ea typeface="ＭＳ Ｐゴシック" pitchFamily="34" charset="-128"/>
              </a:rPr>
            </a:br>
            <a:r>
              <a:rPr lang="en-GB" altLang="en-US" sz="1400" dirty="0" smtClean="0">
                <a:ea typeface="ＭＳ Ｐゴシック" pitchFamily="34" charset="-128"/>
              </a:rPr>
              <a:t>Faber, MD (1996) </a:t>
            </a:r>
            <a:r>
              <a:rPr lang="en-GB" altLang="en-US" sz="1400" i="1" dirty="0" smtClean="0">
                <a:ea typeface="ＭＳ Ｐゴシック" pitchFamily="34" charset="-128"/>
              </a:rPr>
              <a:t>New Age Thinking</a:t>
            </a:r>
            <a:r>
              <a:rPr lang="en-GB" altLang="en-US" sz="1400" dirty="0" smtClean="0">
                <a:ea typeface="ＭＳ Ｐゴシック" pitchFamily="34" charset="-128"/>
              </a:rPr>
              <a:t>, Ottawa: University of Ottawa press.</a:t>
            </a:r>
            <a:br>
              <a:rPr lang="en-GB" altLang="en-US" sz="1400" dirty="0" smtClean="0">
                <a:ea typeface="ＭＳ Ｐゴシック" pitchFamily="34" charset="-128"/>
              </a:rPr>
            </a:br>
            <a:r>
              <a:rPr lang="en-GB" altLang="en-US" sz="1400" dirty="0" smtClean="0">
                <a:ea typeface="ＭＳ Ｐゴシック" pitchFamily="34" charset="-128"/>
              </a:rPr>
              <a:t>York, Michael (2004) “New Age Traditions”, in </a:t>
            </a:r>
            <a:r>
              <a:rPr lang="en-GB" altLang="en-US" sz="1400" i="1" dirty="0" err="1" smtClean="0">
                <a:ea typeface="ＭＳ Ｐゴシック" pitchFamily="34" charset="-128"/>
              </a:rPr>
              <a:t>Encyclopedia</a:t>
            </a:r>
            <a:r>
              <a:rPr lang="en-GB" altLang="en-US" sz="1400" i="1" dirty="0" smtClean="0">
                <a:ea typeface="ＭＳ Ｐゴシック" pitchFamily="34" charset="-128"/>
              </a:rPr>
              <a:t> of New Religions</a:t>
            </a:r>
            <a:r>
              <a:rPr lang="en-GB" altLang="en-US" sz="1400" dirty="0" smtClean="0">
                <a:ea typeface="ＭＳ Ｐゴシック" pitchFamily="34" charset="-128"/>
              </a:rPr>
              <a:t>, Partridge, Christopher </a:t>
            </a:r>
            <a:r>
              <a:rPr lang="en-GB" altLang="en-US" sz="1400" dirty="0" err="1" smtClean="0">
                <a:ea typeface="ＭＳ Ｐゴシック" pitchFamily="34" charset="-128"/>
              </a:rPr>
              <a:t>ed</a:t>
            </a:r>
            <a:r>
              <a:rPr lang="en-GB" altLang="en-US" sz="1400" dirty="0" smtClean="0">
                <a:ea typeface="ＭＳ Ｐゴシック" pitchFamily="34" charset="-128"/>
              </a:rPr>
              <a:t>, Oxford, Lion Publishing Plc.</a:t>
            </a:r>
          </a:p>
          <a:p>
            <a:pPr marL="0" indent="0" fontAlgn="auto">
              <a:lnSpc>
                <a:spcPct val="80000"/>
              </a:lnSpc>
              <a:spcBef>
                <a:spcPts val="0"/>
              </a:spcBef>
              <a:spcAft>
                <a:spcPts val="0"/>
              </a:spcAft>
              <a:buFont typeface="Wingdings 2"/>
              <a:buNone/>
              <a:defRPr/>
            </a:pPr>
            <a:r>
              <a:rPr lang="en-GB" altLang="en-US" sz="1400" dirty="0" err="1">
                <a:ea typeface="ＭＳ Ｐゴシック" pitchFamily="34" charset="-128"/>
              </a:rPr>
              <a:t>Hanegraaff</a:t>
            </a:r>
            <a:r>
              <a:rPr lang="en-GB" altLang="en-US" sz="1400" dirty="0">
                <a:ea typeface="ＭＳ Ｐゴシック" pitchFamily="34" charset="-128"/>
              </a:rPr>
              <a:t>, </a:t>
            </a:r>
            <a:r>
              <a:rPr lang="en-GB" altLang="en-US" sz="1400" dirty="0" err="1">
                <a:ea typeface="ＭＳ Ｐゴシック" pitchFamily="34" charset="-128"/>
              </a:rPr>
              <a:t>WouterJ</a:t>
            </a:r>
            <a:r>
              <a:rPr lang="en-GB" altLang="en-US" sz="1400" dirty="0">
                <a:ea typeface="ＭＳ Ｐゴシック" pitchFamily="34" charset="-128"/>
              </a:rPr>
              <a:t> (1996) </a:t>
            </a:r>
            <a:r>
              <a:rPr lang="en-GB" altLang="en-US" sz="1400" i="1" dirty="0">
                <a:ea typeface="ＭＳ Ｐゴシック" pitchFamily="34" charset="-128"/>
              </a:rPr>
              <a:t>New Age Religion and Western Culture</a:t>
            </a:r>
            <a:r>
              <a:rPr lang="en-GB" altLang="en-US" sz="1400" dirty="0">
                <a:ea typeface="ＭＳ Ｐゴシック" pitchFamily="34" charset="-128"/>
              </a:rPr>
              <a:t>, New York: EJ Brill.</a:t>
            </a:r>
            <a:br>
              <a:rPr lang="en-GB" altLang="en-US" sz="1400" dirty="0">
                <a:ea typeface="ＭＳ Ｐゴシック" pitchFamily="34" charset="-128"/>
              </a:rPr>
            </a:br>
            <a:r>
              <a:rPr lang="en-GB" altLang="en-US" sz="1400" dirty="0" err="1">
                <a:ea typeface="ＭＳ Ｐゴシック" pitchFamily="34" charset="-128"/>
              </a:rPr>
              <a:t>Heelas</a:t>
            </a:r>
            <a:r>
              <a:rPr lang="en-GB" altLang="en-US" sz="1400" dirty="0">
                <a:ea typeface="ＭＳ Ｐゴシック" pitchFamily="34" charset="-128"/>
              </a:rPr>
              <a:t>, Paul (1996) </a:t>
            </a:r>
            <a:r>
              <a:rPr lang="en-GB" altLang="en-US" sz="1400" i="1" dirty="0">
                <a:ea typeface="ＭＳ Ｐゴシック" pitchFamily="34" charset="-128"/>
              </a:rPr>
              <a:t>The New Age</a:t>
            </a:r>
            <a:r>
              <a:rPr lang="en-GB" altLang="en-US" sz="1400" dirty="0">
                <a:ea typeface="ＭＳ Ｐゴシック" pitchFamily="34" charset="-128"/>
              </a:rPr>
              <a:t>, Oxford, Blackwell</a:t>
            </a:r>
            <a:r>
              <a:rPr lang="en-GB" altLang="en-US" sz="1400" dirty="0" smtClean="0">
                <a:ea typeface="ＭＳ Ｐゴシック" pitchFamily="34" charset="-128"/>
              </a:rPr>
              <a:t>.</a:t>
            </a:r>
          </a:p>
          <a:p>
            <a:pPr marL="0" indent="0" fontAlgn="auto">
              <a:lnSpc>
                <a:spcPct val="80000"/>
              </a:lnSpc>
              <a:spcBef>
                <a:spcPts val="0"/>
              </a:spcBef>
              <a:spcAft>
                <a:spcPts val="0"/>
              </a:spcAft>
              <a:buFont typeface="Wingdings 2"/>
              <a:buNone/>
              <a:defRPr/>
            </a:pPr>
            <a:r>
              <a:rPr lang="en-GB" sz="1400" dirty="0" err="1"/>
              <a:t>Horie</a:t>
            </a:r>
            <a:r>
              <a:rPr lang="en-GB" sz="1400" dirty="0"/>
              <a:t>, </a:t>
            </a:r>
            <a:r>
              <a:rPr lang="en-GB" sz="1400" dirty="0" err="1"/>
              <a:t>Norichika</a:t>
            </a:r>
            <a:r>
              <a:rPr lang="en-GB" sz="1400" dirty="0"/>
              <a:t>, ‘Narrow New Age and broad spirituality: a comprehensive scheme and a comparative analysis’, in Sutcliffe, Steven J &amp; </a:t>
            </a:r>
            <a:r>
              <a:rPr lang="en-GB" sz="1400" dirty="0" err="1"/>
              <a:t>Ingvild</a:t>
            </a:r>
            <a:r>
              <a:rPr lang="en-GB" sz="1400" dirty="0"/>
              <a:t> </a:t>
            </a:r>
            <a:r>
              <a:rPr lang="en-GB" sz="1400" dirty="0" err="1"/>
              <a:t>Saelid</a:t>
            </a:r>
            <a:r>
              <a:rPr lang="en-GB" sz="1400" dirty="0"/>
              <a:t> </a:t>
            </a:r>
            <a:r>
              <a:rPr lang="en-GB" sz="1400" dirty="0" err="1"/>
              <a:t>Gilhus</a:t>
            </a:r>
            <a:r>
              <a:rPr lang="en-GB" sz="1400" dirty="0"/>
              <a:t> (2013) </a:t>
            </a:r>
            <a:r>
              <a:rPr lang="en-GB" sz="1400" dirty="0" err="1"/>
              <a:t>eds</a:t>
            </a:r>
            <a:r>
              <a:rPr lang="en-GB" sz="1400" dirty="0"/>
              <a:t>, </a:t>
            </a:r>
            <a:r>
              <a:rPr lang="en-GB" sz="1400" i="1" dirty="0"/>
              <a:t>New Age Spirituality: Rethinking Religion</a:t>
            </a:r>
            <a:r>
              <a:rPr lang="en-GB" sz="1400" dirty="0"/>
              <a:t>, London: </a:t>
            </a:r>
            <a:r>
              <a:rPr lang="en-GB" sz="1400" dirty="0" smtClean="0"/>
              <a:t>Routledge</a:t>
            </a:r>
            <a:r>
              <a:rPr lang="en-GB" sz="1400" dirty="0" smtClean="0"/>
              <a:t>.</a:t>
            </a:r>
            <a:endParaRPr lang="en-GB" sz="1400" dirty="0" smtClean="0"/>
          </a:p>
        </p:txBody>
      </p:sp>
    </p:spTree>
    <p:extLst>
      <p:ext uri="{BB962C8B-B14F-4D97-AF65-F5344CB8AC3E}">
        <p14:creationId xmlns:p14="http://schemas.microsoft.com/office/powerpoint/2010/main" val="25860178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55000" lnSpcReduction="20000"/>
          </a:bodyPr>
          <a:lstStyle/>
          <a:p>
            <a:pPr marL="0" indent="0" fontAlgn="auto">
              <a:lnSpc>
                <a:spcPct val="80000"/>
              </a:lnSpc>
              <a:spcBef>
                <a:spcPts val="0"/>
              </a:spcBef>
              <a:spcAft>
                <a:spcPts val="0"/>
              </a:spcAft>
              <a:buFont typeface="Wingdings 2"/>
              <a:buNone/>
              <a:defRPr/>
            </a:pPr>
            <a:r>
              <a:rPr lang="en-GB" altLang="en-US" dirty="0">
                <a:ea typeface="ＭＳ Ｐゴシック" pitchFamily="34" charset="-128"/>
              </a:rPr>
              <a:t>Hunt, Stephen (2002) </a:t>
            </a:r>
            <a:r>
              <a:rPr lang="en-GB" altLang="en-US" i="1" dirty="0">
                <a:ea typeface="ＭＳ Ｐゴシック" pitchFamily="34" charset="-128"/>
              </a:rPr>
              <a:t>Religion in Western Society</a:t>
            </a:r>
            <a:r>
              <a:rPr lang="en-GB" altLang="en-US" dirty="0">
                <a:ea typeface="ＭＳ Ｐゴシック" pitchFamily="34" charset="-128"/>
              </a:rPr>
              <a:t>, Basingstoke, Palgrave.</a:t>
            </a:r>
            <a:br>
              <a:rPr lang="en-GB" altLang="en-US" dirty="0">
                <a:ea typeface="ＭＳ Ｐゴシック" pitchFamily="34" charset="-128"/>
              </a:rPr>
            </a:br>
            <a:r>
              <a:rPr lang="en-GB" altLang="en-US" dirty="0">
                <a:ea typeface="ＭＳ Ｐゴシック" pitchFamily="34" charset="-128"/>
              </a:rPr>
              <a:t>Kumar, S (2005) </a:t>
            </a:r>
            <a:r>
              <a:rPr lang="en-GB" altLang="en-US" i="1" dirty="0">
                <a:ea typeface="ＭＳ Ｐゴシック" pitchFamily="34" charset="-128"/>
              </a:rPr>
              <a:t>You Are Therefore I Am</a:t>
            </a:r>
            <a:r>
              <a:rPr lang="en-GB" altLang="en-US" dirty="0">
                <a:ea typeface="ＭＳ Ｐゴシック" pitchFamily="34" charset="-128"/>
              </a:rPr>
              <a:t>, Totnes, Green Books.</a:t>
            </a:r>
            <a:br>
              <a:rPr lang="en-GB" altLang="en-US" dirty="0">
                <a:ea typeface="ＭＳ Ｐゴシック" pitchFamily="34" charset="-128"/>
              </a:rPr>
            </a:br>
            <a:r>
              <a:rPr lang="en-GB" altLang="en-US" dirty="0">
                <a:ea typeface="ＭＳ Ｐゴシック" pitchFamily="34" charset="-128"/>
              </a:rPr>
              <a:t>Routledge.</a:t>
            </a:r>
            <a:br>
              <a:rPr lang="en-GB" altLang="en-US" dirty="0">
                <a:ea typeface="ＭＳ Ｐゴシック" pitchFamily="34" charset="-128"/>
              </a:rPr>
            </a:br>
            <a:r>
              <a:rPr lang="en-GB" altLang="en-US" dirty="0">
                <a:ea typeface="ＭＳ Ｐゴシック" pitchFamily="34" charset="-128"/>
              </a:rPr>
              <a:t>Kemp, Daren (2004) </a:t>
            </a:r>
            <a:r>
              <a:rPr lang="en-GB" altLang="en-US" i="1" dirty="0">
                <a:ea typeface="ＭＳ Ｐゴシック" pitchFamily="34" charset="-128"/>
              </a:rPr>
              <a:t>New Age: A Guide</a:t>
            </a:r>
            <a:r>
              <a:rPr lang="en-GB" altLang="en-US" dirty="0">
                <a:ea typeface="ＭＳ Ｐゴシック" pitchFamily="34" charset="-128"/>
              </a:rPr>
              <a:t>, Edinburgh, Edinburgh University Press.</a:t>
            </a:r>
            <a:br>
              <a:rPr lang="en-GB" altLang="en-US" dirty="0">
                <a:ea typeface="ＭＳ Ｐゴシック" pitchFamily="34" charset="-128"/>
              </a:rPr>
            </a:br>
            <a:r>
              <a:rPr lang="en-GB" altLang="en-US" dirty="0">
                <a:ea typeface="ＭＳ Ｐゴシック" pitchFamily="34" charset="-128"/>
              </a:rPr>
              <a:t>Martin, Walter, in </a:t>
            </a:r>
            <a:r>
              <a:rPr lang="en-GB" altLang="en-US" dirty="0" err="1">
                <a:ea typeface="ＭＳ Ｐゴシック" pitchFamily="34" charset="-128"/>
              </a:rPr>
              <a:t>Groothuis</a:t>
            </a:r>
            <a:r>
              <a:rPr lang="en-GB" altLang="en-US" dirty="0">
                <a:ea typeface="ＭＳ Ｐゴシック" pitchFamily="34" charset="-128"/>
              </a:rPr>
              <a:t>, D (1988) </a:t>
            </a:r>
            <a:r>
              <a:rPr lang="en-GB" altLang="en-US" i="1" dirty="0">
                <a:ea typeface="ＭＳ Ｐゴシック" pitchFamily="34" charset="-128"/>
              </a:rPr>
              <a:t>Confronting the New Age</a:t>
            </a:r>
            <a:r>
              <a:rPr lang="en-GB" altLang="en-US" dirty="0">
                <a:ea typeface="ＭＳ Ｐゴシック" pitchFamily="34" charset="-128"/>
              </a:rPr>
              <a:t>, Illinois: </a:t>
            </a:r>
            <a:r>
              <a:rPr lang="en-GB" altLang="en-US" dirty="0" err="1">
                <a:ea typeface="ＭＳ Ｐゴシック" pitchFamily="34" charset="-128"/>
              </a:rPr>
              <a:t>InterVarsity</a:t>
            </a:r>
            <a:r>
              <a:rPr lang="en-GB" altLang="en-US" dirty="0">
                <a:ea typeface="ＭＳ Ｐゴシック" pitchFamily="34" charset="-128"/>
              </a:rPr>
              <a:t> Press, foreword.</a:t>
            </a:r>
            <a:br>
              <a:rPr lang="en-GB" altLang="en-US" dirty="0">
                <a:ea typeface="ＭＳ Ｐゴシック" pitchFamily="34" charset="-128"/>
              </a:rPr>
            </a:br>
            <a:r>
              <a:rPr lang="en-GB" altLang="en-US" dirty="0">
                <a:ea typeface="ＭＳ Ｐゴシック" pitchFamily="34" charset="-128"/>
              </a:rPr>
              <a:t>Rhodes, Ron (1995) </a:t>
            </a:r>
            <a:r>
              <a:rPr lang="en-GB" altLang="en-US" i="1" dirty="0">
                <a:ea typeface="ＭＳ Ｐゴシック" pitchFamily="34" charset="-128"/>
              </a:rPr>
              <a:t>New Age Movement</a:t>
            </a:r>
            <a:r>
              <a:rPr lang="en-GB" altLang="en-US" dirty="0">
                <a:ea typeface="ＭＳ Ｐゴシック" pitchFamily="34" charset="-128"/>
              </a:rPr>
              <a:t>, Carlisle, OM Publishing.</a:t>
            </a:r>
            <a:br>
              <a:rPr lang="en-GB" altLang="en-US" dirty="0">
                <a:ea typeface="ＭＳ Ｐゴシック" pitchFamily="34" charset="-128"/>
              </a:rPr>
            </a:br>
            <a:r>
              <a:rPr lang="en-GB" altLang="en-US" dirty="0" err="1">
                <a:ea typeface="ＭＳ Ｐゴシック" pitchFamily="34" charset="-128"/>
              </a:rPr>
              <a:t>Saliba</a:t>
            </a:r>
            <a:r>
              <a:rPr lang="en-GB" altLang="en-US" dirty="0">
                <a:ea typeface="ＭＳ Ｐゴシック" pitchFamily="34" charset="-128"/>
              </a:rPr>
              <a:t>, John (1995) </a:t>
            </a:r>
            <a:r>
              <a:rPr lang="en-GB" altLang="en-US" i="1" dirty="0">
                <a:ea typeface="ＭＳ Ｐゴシック" pitchFamily="34" charset="-128"/>
              </a:rPr>
              <a:t>Perspectives on New Religious Movements</a:t>
            </a:r>
            <a:r>
              <a:rPr lang="en-GB" altLang="en-US" dirty="0">
                <a:ea typeface="ＭＳ Ｐゴシック" pitchFamily="34" charset="-128"/>
              </a:rPr>
              <a:t>, London: Geoffrey Chapman. </a:t>
            </a:r>
            <a:br>
              <a:rPr lang="en-GB" altLang="en-US" dirty="0">
                <a:ea typeface="ＭＳ Ｐゴシック" pitchFamily="34" charset="-128"/>
              </a:rPr>
            </a:br>
            <a:r>
              <a:rPr lang="en-GB" altLang="en-US" dirty="0">
                <a:ea typeface="ＭＳ Ｐゴシック" pitchFamily="34" charset="-128"/>
              </a:rPr>
              <a:t>Palmer, Martin (1994) </a:t>
            </a:r>
            <a:r>
              <a:rPr lang="en-GB" altLang="en-US" i="1" dirty="0">
                <a:ea typeface="ＭＳ Ｐゴシック" pitchFamily="34" charset="-128"/>
              </a:rPr>
              <a:t>The Elements of Taoism</a:t>
            </a:r>
            <a:r>
              <a:rPr lang="en-GB" altLang="en-US" dirty="0">
                <a:ea typeface="ＭＳ Ｐゴシック" pitchFamily="34" charset="-128"/>
              </a:rPr>
              <a:t>, Shaftesbury, Element Books Limited.</a:t>
            </a:r>
            <a:br>
              <a:rPr lang="en-GB" altLang="en-US" dirty="0">
                <a:ea typeface="ＭＳ Ｐゴシック" pitchFamily="34" charset="-128"/>
              </a:rPr>
            </a:br>
            <a:r>
              <a:rPr lang="en-GB" altLang="en-US" dirty="0" err="1">
                <a:ea typeface="ＭＳ Ｐゴシック" pitchFamily="34" charset="-128"/>
              </a:rPr>
              <a:t>Possamai</a:t>
            </a:r>
            <a:r>
              <a:rPr lang="en-GB" altLang="en-US" dirty="0">
                <a:ea typeface="ＭＳ Ｐゴシック" pitchFamily="34" charset="-128"/>
              </a:rPr>
              <a:t>, Adam (2005) </a:t>
            </a:r>
            <a:r>
              <a:rPr lang="en-GB" altLang="en-US" i="1" dirty="0">
                <a:ea typeface="ＭＳ Ｐゴシック" pitchFamily="34" charset="-128"/>
              </a:rPr>
              <a:t>In Search of New Age </a:t>
            </a:r>
            <a:r>
              <a:rPr lang="en-GB" altLang="en-US" i="1" dirty="0" err="1">
                <a:ea typeface="ＭＳ Ｐゴシック" pitchFamily="34" charset="-128"/>
              </a:rPr>
              <a:t>Spiritualities</a:t>
            </a:r>
            <a:r>
              <a:rPr lang="en-GB" altLang="en-US" dirty="0">
                <a:ea typeface="ＭＳ Ｐゴシック" pitchFamily="34" charset="-128"/>
              </a:rPr>
              <a:t>, London, </a:t>
            </a:r>
            <a:r>
              <a:rPr lang="en-GB" altLang="en-US" dirty="0" err="1">
                <a:ea typeface="ＭＳ Ｐゴシック" pitchFamily="34" charset="-128"/>
              </a:rPr>
              <a:t>Ashgate</a:t>
            </a:r>
            <a:r>
              <a:rPr lang="en-GB" altLang="en-US" dirty="0">
                <a:ea typeface="ＭＳ Ｐゴシック" pitchFamily="34" charset="-128"/>
              </a:rPr>
              <a:t>.</a:t>
            </a:r>
            <a:br>
              <a:rPr lang="en-GB" altLang="en-US" dirty="0">
                <a:ea typeface="ＭＳ Ｐゴシック" pitchFamily="34" charset="-128"/>
              </a:rPr>
            </a:br>
            <a:r>
              <a:rPr lang="en-GB" altLang="en-US" dirty="0">
                <a:ea typeface="ＭＳ Ｐゴシック" pitchFamily="34" charset="-128"/>
              </a:rPr>
              <a:t>Sutcliffe, Stephen (2003) </a:t>
            </a:r>
            <a:r>
              <a:rPr lang="en-GB" altLang="en-US" i="1" dirty="0">
                <a:ea typeface="ＭＳ Ｐゴシック" pitchFamily="34" charset="-128"/>
              </a:rPr>
              <a:t>Children of the New Age</a:t>
            </a:r>
            <a:r>
              <a:rPr lang="en-GB" altLang="en-US" dirty="0">
                <a:ea typeface="ＭＳ Ｐゴシック" pitchFamily="34" charset="-128"/>
              </a:rPr>
              <a:t>, London, Routledge.</a:t>
            </a:r>
            <a:br>
              <a:rPr lang="en-GB" altLang="en-US" dirty="0">
                <a:ea typeface="ＭＳ Ｐゴシック" pitchFamily="34" charset="-128"/>
              </a:rPr>
            </a:br>
            <a:r>
              <a:rPr lang="en-GB" altLang="en-US" dirty="0">
                <a:ea typeface="ＭＳ Ｐゴシック" pitchFamily="34" charset="-128"/>
              </a:rPr>
              <a:t>Stephen (2002) </a:t>
            </a:r>
            <a:r>
              <a:rPr lang="en-GB" altLang="en-US" i="1" dirty="0">
                <a:ea typeface="ＭＳ Ｐゴシック" pitchFamily="34" charset="-128"/>
              </a:rPr>
              <a:t>Religion in Western Society</a:t>
            </a:r>
            <a:r>
              <a:rPr lang="en-GB" altLang="en-US" dirty="0">
                <a:ea typeface="ＭＳ Ｐゴシック" pitchFamily="34" charset="-128"/>
              </a:rPr>
              <a:t>, Basingstoke, Palgrave.</a:t>
            </a:r>
          </a:p>
          <a:p>
            <a:pPr marL="0" indent="0" fontAlgn="auto">
              <a:lnSpc>
                <a:spcPct val="80000"/>
              </a:lnSpc>
              <a:spcBef>
                <a:spcPts val="0"/>
              </a:spcBef>
              <a:spcAft>
                <a:spcPts val="0"/>
              </a:spcAft>
              <a:buFont typeface="Wingdings 2"/>
              <a:buNone/>
              <a:defRPr/>
            </a:pPr>
            <a:r>
              <a:rPr lang="en-GB" dirty="0"/>
              <a:t>Urban, Hugh B (2015) </a:t>
            </a:r>
            <a:r>
              <a:rPr lang="en-GB" i="1" dirty="0"/>
              <a:t>New Age, </a:t>
            </a:r>
            <a:r>
              <a:rPr lang="en-GB" i="1" dirty="0" err="1"/>
              <a:t>Neopagan</a:t>
            </a:r>
            <a:r>
              <a:rPr lang="en-GB" i="1" dirty="0"/>
              <a:t>, and New Religious Movements: Alternative Spirituality in Contemporary America</a:t>
            </a:r>
            <a:r>
              <a:rPr lang="en-GB" dirty="0"/>
              <a:t>: California: University of California Press.  </a:t>
            </a:r>
          </a:p>
          <a:p>
            <a:pPr marL="0" indent="0" fontAlgn="auto">
              <a:lnSpc>
                <a:spcPct val="80000"/>
              </a:lnSpc>
              <a:spcBef>
                <a:spcPts val="0"/>
              </a:spcBef>
              <a:spcAft>
                <a:spcPts val="0"/>
              </a:spcAft>
              <a:buFont typeface="Wingdings 2"/>
              <a:buNone/>
              <a:defRPr/>
            </a:pPr>
            <a:r>
              <a:rPr lang="en-GB" dirty="0" err="1"/>
              <a:t>Vincett</a:t>
            </a:r>
            <a:r>
              <a:rPr lang="en-GB" dirty="0"/>
              <a:t>, Giselle and Linda </a:t>
            </a:r>
            <a:r>
              <a:rPr lang="en-GB" dirty="0" err="1"/>
              <a:t>Woodhead</a:t>
            </a:r>
            <a:r>
              <a:rPr lang="en-GB" dirty="0"/>
              <a:t> (2009) ‘Spirituality’, in </a:t>
            </a:r>
            <a:r>
              <a:rPr lang="en-GB" i="1" dirty="0"/>
              <a:t>Religions in the Modern World: Traditions and Transformations</a:t>
            </a:r>
            <a:r>
              <a:rPr lang="en-GB" dirty="0"/>
              <a:t>, Linda </a:t>
            </a:r>
            <a:r>
              <a:rPr lang="en-GB" dirty="0" err="1"/>
              <a:t>Woodhead</a:t>
            </a:r>
            <a:r>
              <a:rPr lang="en-GB" dirty="0"/>
              <a:t>, Hiroko </a:t>
            </a:r>
            <a:r>
              <a:rPr lang="en-GB" dirty="0" err="1"/>
              <a:t>Kawanami</a:t>
            </a:r>
            <a:r>
              <a:rPr lang="en-GB" dirty="0"/>
              <a:t> and Christopher Partridge </a:t>
            </a:r>
            <a:r>
              <a:rPr lang="en-GB" dirty="0" err="1"/>
              <a:t>eds</a:t>
            </a:r>
            <a:r>
              <a:rPr lang="en-GB" dirty="0"/>
              <a:t>, London: Routledge, pp319-338.</a:t>
            </a:r>
          </a:p>
          <a:p>
            <a:pPr marL="0" indent="0" fontAlgn="auto">
              <a:lnSpc>
                <a:spcPct val="80000"/>
              </a:lnSpc>
              <a:spcBef>
                <a:spcPts val="0"/>
              </a:spcBef>
              <a:spcAft>
                <a:spcPts val="0"/>
              </a:spcAft>
              <a:buFont typeface="Wingdings 2"/>
              <a:buNone/>
              <a:defRPr/>
            </a:pPr>
            <a:r>
              <a:rPr lang="en-GB" altLang="en-US" dirty="0">
                <a:ea typeface="ＭＳ Ｐゴシック" pitchFamily="34" charset="-128"/>
              </a:rPr>
              <a:t>Whitworth, Barbara (2004) </a:t>
            </a:r>
            <a:r>
              <a:rPr lang="en-GB" altLang="en-US" i="1" dirty="0">
                <a:ea typeface="ＭＳ Ｐゴシック" pitchFamily="34" charset="-128"/>
              </a:rPr>
              <a:t>New Age </a:t>
            </a:r>
            <a:r>
              <a:rPr lang="en-GB" altLang="en-US" i="1" dirty="0" err="1">
                <a:ea typeface="ＭＳ Ｐゴシック" pitchFamily="34" charset="-128"/>
              </a:rPr>
              <a:t>Encyclopedia</a:t>
            </a:r>
            <a:r>
              <a:rPr lang="en-GB" altLang="en-US" dirty="0">
                <a:ea typeface="ＭＳ Ｐゴシック" pitchFamily="34" charset="-128"/>
              </a:rPr>
              <a:t>, New Jersey, The Career Press.</a:t>
            </a:r>
          </a:p>
          <a:p>
            <a:pPr marL="0" indent="0">
              <a:lnSpc>
                <a:spcPct val="80000"/>
              </a:lnSpc>
              <a:spcBef>
                <a:spcPts val="0"/>
              </a:spcBef>
              <a:buNone/>
              <a:defRPr/>
            </a:pPr>
            <a:r>
              <a:rPr lang="en-GB" altLang="en-US" dirty="0">
                <a:ea typeface="ＭＳ Ｐゴシック" pitchFamily="34" charset="-128"/>
              </a:rPr>
              <a:t/>
            </a:r>
            <a:br>
              <a:rPr lang="en-GB" altLang="en-US" dirty="0">
                <a:ea typeface="ＭＳ Ｐゴシック" pitchFamily="34" charset="-128"/>
              </a:rPr>
            </a:br>
            <a:endParaRPr lang="en-GB" altLang="en-US" dirty="0">
              <a:ea typeface="ＭＳ Ｐゴシック" pitchFamily="34" charset="-128"/>
            </a:endParaRPr>
          </a:p>
          <a:p>
            <a:endParaRPr lang="en-GB" dirty="0"/>
          </a:p>
        </p:txBody>
      </p:sp>
    </p:spTree>
    <p:extLst>
      <p:ext uri="{BB962C8B-B14F-4D97-AF65-F5344CB8AC3E}">
        <p14:creationId xmlns:p14="http://schemas.microsoft.com/office/powerpoint/2010/main" val="33960161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Austin.thmx</Template>
  <TotalTime>112</TotalTime>
  <Words>2215</Words>
  <Application>Microsoft Office PowerPoint</Application>
  <PresentationFormat>On-screen Show (4:3)</PresentationFormat>
  <Paragraphs>204</Paragraphs>
  <Slides>30</Slides>
  <Notes>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Austin</vt:lpstr>
      <vt:lpstr>Alternative Spiritualities </vt:lpstr>
      <vt:lpstr>New Age/ Alternative Spiritualities</vt:lpstr>
      <vt:lpstr>PowerPoint Presentation</vt:lpstr>
      <vt:lpstr>How historic churches have shaped culture in Britain </vt:lpstr>
      <vt:lpstr>That these churches still have a role to play, at specific times, even if they have no role beyond that. </vt:lpstr>
      <vt:lpstr>That religious belonging is now through choice and not obligation. </vt:lpstr>
      <vt:lpstr>The moving in to Britain of people from other parts of the world who follow a religion that is not Christianity. </vt:lpstr>
      <vt:lpstr>How the secular responds to the continued importance of religion. </vt:lpstr>
      <vt:lpstr>Factors in the Development of New Age </vt:lpstr>
      <vt:lpstr>The realisation that Europe (includes Britain) is different from the rest of the world.   </vt:lpstr>
      <vt:lpstr>There is more to the world that just ‘the West’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Definitions and Approaches</vt:lpstr>
      <vt:lpstr>Paganism</vt:lpstr>
      <vt:lpstr>Ecology</vt:lpstr>
      <vt:lpstr>Healing</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Administrator</cp:lastModifiedBy>
  <cp:revision>15</cp:revision>
  <dcterms:created xsi:type="dcterms:W3CDTF">2016-04-28T21:28:54Z</dcterms:created>
  <dcterms:modified xsi:type="dcterms:W3CDTF">2017-01-30T12:17:09Z</dcterms:modified>
</cp:coreProperties>
</file>