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346" r:id="rId3"/>
    <p:sldId id="328" r:id="rId4"/>
    <p:sldId id="347" r:id="rId5"/>
    <p:sldId id="348" r:id="rId6"/>
    <p:sldId id="350" r:id="rId7"/>
    <p:sldId id="351" r:id="rId8"/>
    <p:sldId id="352" r:id="rId9"/>
    <p:sldId id="353" r:id="rId10"/>
    <p:sldId id="354" r:id="rId11"/>
    <p:sldId id="349" r:id="rId12"/>
    <p:sldId id="356" r:id="rId13"/>
    <p:sldId id="357" r:id="rId14"/>
    <p:sldId id="358" r:id="rId15"/>
    <p:sldId id="359" r:id="rId16"/>
    <p:sldId id="361" r:id="rId17"/>
    <p:sldId id="362" r:id="rId18"/>
    <p:sldId id="360" r:id="rId19"/>
    <p:sldId id="363" r:id="rId20"/>
    <p:sldId id="366" r:id="rId21"/>
    <p:sldId id="364" r:id="rId22"/>
    <p:sldId id="365" r:id="rId23"/>
    <p:sldId id="34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21" d="100"/>
          <a:sy n="121" d="100"/>
        </p:scale>
        <p:origin x="101" y="108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A68EE-489C-4184-9083-96D4B88D5BB4}" type="datetimeFigureOut">
              <a:rPr lang="en-GB" smtClean="0"/>
              <a:t>20/08/2021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4383DA-7CBE-41F9-8EE7-1FE92FBF6CD5}" type="slidenum">
              <a:rPr lang="en-GB" smtClean="0"/>
              <a:t>‹#›</a:t>
            </a:fld>
            <a:endParaRPr lang="en-GB"/>
          </a:p>
        </p:txBody>
      </p:sp>
    </p:spTree>
    <p:extLst>
      <p:ext uri="{BB962C8B-B14F-4D97-AF65-F5344CB8AC3E}">
        <p14:creationId xmlns:p14="http://schemas.microsoft.com/office/powerpoint/2010/main" val="2085653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20/08/2021</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20/08/2021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20/08/2021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20/08/2021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20/08/2021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biblegateway.com/passage/?search=Matthew+5&amp;version=NIV#fen-NIV-23278i"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Introduction to Christian Ethics – Scripture and Authority in Christian Ethics</a:t>
            </a:r>
          </a:p>
        </p:txBody>
      </p:sp>
      <p:sp>
        <p:nvSpPr>
          <p:cNvPr id="5" name="Subtitle 4"/>
          <p:cNvSpPr>
            <a:spLocks noGrp="1"/>
          </p:cNvSpPr>
          <p:nvPr>
            <p:ph type="subTitle" idx="1"/>
          </p:nvPr>
        </p:nvSpPr>
        <p:spPr/>
        <p:txBody>
          <a:bodyPr/>
          <a:lstStyle/>
          <a:p>
            <a:r>
              <a:rPr lang="en-GB" dirty="0"/>
              <a:t>HPRS4092</a:t>
            </a:r>
          </a:p>
          <a:p>
            <a:endParaRPr lang="en-GB" dirty="0"/>
          </a:p>
          <a:p>
            <a:r>
              <a:rPr lang="en-GB" dirty="0"/>
              <a:t>Dr Angus M Slater</a:t>
            </a:r>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Scripture and Authority in Christian Ethics</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a:bodyPr>
          <a:lstStyle/>
          <a:p>
            <a:pPr marL="0" indent="0">
              <a:buNone/>
            </a:pPr>
            <a:r>
              <a:rPr lang="en-GB" sz="1600" dirty="0"/>
              <a:t>In this initial section, we begin our exploration of specifically Christian ethics – the moral and ethical reasoning that takes place within the bounds of Christian historical traditions and utilises those sources and methods recognised within the Christian faith. </a:t>
            </a:r>
          </a:p>
          <a:p>
            <a:pPr marL="0" indent="0">
              <a:buNone/>
            </a:pPr>
            <a:r>
              <a:rPr lang="en-GB" sz="1600" dirty="0"/>
              <a:t>In doing so, I want us to begin by outlining some of the key moral valuations that underpin much of the way the Christian tradition has sought to think about ethics – most of which arise from specific scriptural injunctions. </a:t>
            </a:r>
          </a:p>
          <a:p>
            <a:pPr marL="0" indent="0">
              <a:buNone/>
            </a:pPr>
            <a:r>
              <a:rPr lang="en-GB" sz="1600" dirty="0"/>
              <a:t>Having examined these general moral valuations, this section then begins to introduce the special place that scripture, as a source of revelation, has in the development of Christian ethical attitudes as well as the differing attitudes towards different forms of scripture found in the Christian tradition. </a:t>
            </a:r>
          </a:p>
        </p:txBody>
      </p:sp>
      <p:pic>
        <p:nvPicPr>
          <p:cNvPr id="5" name="Content Placeholder 4" descr="A picture containing text, fabric&#10;&#10;Description automatically generated">
            <a:extLst>
              <a:ext uri="{FF2B5EF4-FFF2-40B4-BE49-F238E27FC236}">
                <a16:creationId xmlns:a16="http://schemas.microsoft.com/office/drawing/2014/main" id="{621E870C-EE1A-495A-B195-A16BBE209E8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08400" y="1824382"/>
            <a:ext cx="5448236" cy="3209235"/>
          </a:xfrm>
        </p:spPr>
      </p:pic>
    </p:spTree>
    <p:extLst>
      <p:ext uri="{BB962C8B-B14F-4D97-AF65-F5344CB8AC3E}">
        <p14:creationId xmlns:p14="http://schemas.microsoft.com/office/powerpoint/2010/main" val="4228640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t>Moral Valuations in the Christian Tradition</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22733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82F67-694B-42C6-A167-3036A52E9E59}"/>
              </a:ext>
            </a:extLst>
          </p:cNvPr>
          <p:cNvSpPr>
            <a:spLocks noGrp="1"/>
          </p:cNvSpPr>
          <p:nvPr>
            <p:ph type="title"/>
          </p:nvPr>
        </p:nvSpPr>
        <p:spPr/>
        <p:txBody>
          <a:bodyPr/>
          <a:lstStyle/>
          <a:p>
            <a:r>
              <a:rPr lang="en-GB" dirty="0"/>
              <a:t>Moral Valuations in the Christian Tradition</a:t>
            </a:r>
          </a:p>
        </p:txBody>
      </p:sp>
      <p:sp>
        <p:nvSpPr>
          <p:cNvPr id="3" name="Content Placeholder 2">
            <a:extLst>
              <a:ext uri="{FF2B5EF4-FFF2-40B4-BE49-F238E27FC236}">
                <a16:creationId xmlns:a16="http://schemas.microsoft.com/office/drawing/2014/main" id="{82E044B1-1825-4576-A33F-E3F82B9C8126}"/>
              </a:ext>
            </a:extLst>
          </p:cNvPr>
          <p:cNvSpPr>
            <a:spLocks noGrp="1"/>
          </p:cNvSpPr>
          <p:nvPr>
            <p:ph sz="half" idx="1"/>
          </p:nvPr>
        </p:nvSpPr>
        <p:spPr/>
        <p:txBody>
          <a:bodyPr>
            <a:normAutofit fontScale="77500" lnSpcReduction="20000"/>
          </a:bodyPr>
          <a:lstStyle/>
          <a:p>
            <a:pPr marL="0" indent="0">
              <a:buNone/>
            </a:pPr>
            <a:r>
              <a:rPr lang="en-GB" dirty="0"/>
              <a:t>As we discussed in the previous section, moral valuations lie at the bedrock of moral and ethical reflection – when we choose to value some things over others. </a:t>
            </a:r>
          </a:p>
          <a:p>
            <a:pPr marL="0" indent="0">
              <a:buNone/>
            </a:pPr>
            <a:r>
              <a:rPr lang="en-GB" dirty="0"/>
              <a:t>One of the very first moral valuations we should address is the valuation of moral and ethical reflection itself – why does the Christian tradition value this activity in the way it does?</a:t>
            </a:r>
          </a:p>
          <a:p>
            <a:pPr marL="0" indent="0">
              <a:buNone/>
            </a:pPr>
            <a:r>
              <a:rPr lang="en-GB" dirty="0"/>
              <a:t>The opposite scriptural quotation goes some way to explaining this valuation – moral reflection is valued because it is integral to the development of knowledge, self-control, virtue, and faith. </a:t>
            </a:r>
          </a:p>
        </p:txBody>
      </p:sp>
      <p:sp>
        <p:nvSpPr>
          <p:cNvPr id="4" name="Content Placeholder 3">
            <a:extLst>
              <a:ext uri="{FF2B5EF4-FFF2-40B4-BE49-F238E27FC236}">
                <a16:creationId xmlns:a16="http://schemas.microsoft.com/office/drawing/2014/main" id="{841B1748-6873-4928-BBE9-EB2857AE3F88}"/>
              </a:ext>
            </a:extLst>
          </p:cNvPr>
          <p:cNvSpPr>
            <a:spLocks noGrp="1"/>
          </p:cNvSpPr>
          <p:nvPr>
            <p:ph sz="half" idx="2"/>
          </p:nvPr>
        </p:nvSpPr>
        <p:spPr/>
        <p:txBody>
          <a:bodyPr>
            <a:noAutofit/>
          </a:bodyPr>
          <a:lstStyle/>
          <a:p>
            <a:pPr marL="0" indent="0">
              <a:lnSpc>
                <a:spcPct val="150000"/>
              </a:lnSpc>
              <a:buNone/>
            </a:pPr>
            <a:r>
              <a:rPr lang="en-GB" sz="1800" i="1" baseline="30000" dirty="0">
                <a:latin typeface="Aparajita" panose="02020603050405020304" pitchFamily="18" charset="0"/>
                <a:cs typeface="Aparajita" panose="02020603050405020304" pitchFamily="18" charset="0"/>
              </a:rPr>
              <a:t>5 </a:t>
            </a:r>
            <a:r>
              <a:rPr lang="en-GB" sz="1800" i="1" dirty="0">
                <a:latin typeface="Aparajita" panose="02020603050405020304" pitchFamily="18" charset="0"/>
                <a:cs typeface="Aparajita" panose="02020603050405020304" pitchFamily="18" charset="0"/>
              </a:rPr>
              <a:t>For this very reason, make every effort to add to your faith goodness; and to goodness, knowledge; </a:t>
            </a:r>
            <a:r>
              <a:rPr lang="en-GB" sz="1800" i="1" baseline="30000" dirty="0">
                <a:latin typeface="Aparajita" panose="02020603050405020304" pitchFamily="18" charset="0"/>
                <a:cs typeface="Aparajita" panose="02020603050405020304" pitchFamily="18" charset="0"/>
              </a:rPr>
              <a:t>6 </a:t>
            </a:r>
            <a:r>
              <a:rPr lang="en-GB" sz="1800" i="1" dirty="0">
                <a:latin typeface="Aparajita" panose="02020603050405020304" pitchFamily="18" charset="0"/>
                <a:cs typeface="Aparajita" panose="02020603050405020304" pitchFamily="18" charset="0"/>
              </a:rPr>
              <a:t>and to knowledge, self-control; and to self-control, perseverance; and to perseverance, godliness; </a:t>
            </a:r>
            <a:r>
              <a:rPr lang="en-GB" sz="1800" i="1" baseline="30000" dirty="0">
                <a:latin typeface="Aparajita" panose="02020603050405020304" pitchFamily="18" charset="0"/>
                <a:cs typeface="Aparajita" panose="02020603050405020304" pitchFamily="18" charset="0"/>
              </a:rPr>
              <a:t>7 </a:t>
            </a:r>
            <a:r>
              <a:rPr lang="en-GB" sz="1800" i="1" dirty="0">
                <a:latin typeface="Aparajita" panose="02020603050405020304" pitchFamily="18" charset="0"/>
                <a:cs typeface="Aparajita" panose="02020603050405020304" pitchFamily="18" charset="0"/>
              </a:rPr>
              <a:t>and to godliness, mutual affection; and to mutual affection, love. </a:t>
            </a:r>
            <a:r>
              <a:rPr lang="en-GB" sz="1800" i="1" baseline="30000" dirty="0">
                <a:latin typeface="Aparajita" panose="02020603050405020304" pitchFamily="18" charset="0"/>
                <a:cs typeface="Aparajita" panose="02020603050405020304" pitchFamily="18" charset="0"/>
              </a:rPr>
              <a:t>8 </a:t>
            </a:r>
            <a:r>
              <a:rPr lang="en-GB" sz="1800" i="1" dirty="0">
                <a:latin typeface="Aparajita" panose="02020603050405020304" pitchFamily="18" charset="0"/>
                <a:cs typeface="Aparajita" panose="02020603050405020304" pitchFamily="18" charset="0"/>
              </a:rPr>
              <a:t>For if you possess these qualities in increasing measure, they will keep you from being ineffective and unproductive in your knowledge of our Lord Jesus Christ.</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2 Peter 1:5-8</a:t>
            </a:r>
          </a:p>
          <a:p>
            <a:endParaRPr lang="en-GB" dirty="0"/>
          </a:p>
        </p:txBody>
      </p:sp>
    </p:spTree>
    <p:extLst>
      <p:ext uri="{BB962C8B-B14F-4D97-AF65-F5344CB8AC3E}">
        <p14:creationId xmlns:p14="http://schemas.microsoft.com/office/powerpoint/2010/main" val="1736122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CC1D8-265B-4CB5-977C-E0D281C0C2EF}"/>
              </a:ext>
            </a:extLst>
          </p:cNvPr>
          <p:cNvSpPr>
            <a:spLocks noGrp="1"/>
          </p:cNvSpPr>
          <p:nvPr>
            <p:ph type="title"/>
          </p:nvPr>
        </p:nvSpPr>
        <p:spPr/>
        <p:txBody>
          <a:bodyPr/>
          <a:lstStyle/>
          <a:p>
            <a:r>
              <a:rPr lang="en-GB" dirty="0"/>
              <a:t>Moral Valuations in the Christian Tradition</a:t>
            </a:r>
          </a:p>
        </p:txBody>
      </p:sp>
      <p:sp>
        <p:nvSpPr>
          <p:cNvPr id="3" name="Content Placeholder 2">
            <a:extLst>
              <a:ext uri="{FF2B5EF4-FFF2-40B4-BE49-F238E27FC236}">
                <a16:creationId xmlns:a16="http://schemas.microsoft.com/office/drawing/2014/main" id="{BC63DEDD-A900-46A7-8C1E-D6043369A2BC}"/>
              </a:ext>
            </a:extLst>
          </p:cNvPr>
          <p:cNvSpPr>
            <a:spLocks noGrp="1"/>
          </p:cNvSpPr>
          <p:nvPr>
            <p:ph sz="half" idx="1"/>
          </p:nvPr>
        </p:nvSpPr>
        <p:spPr/>
        <p:txBody>
          <a:bodyPr>
            <a:normAutofit fontScale="77500" lnSpcReduction="20000"/>
          </a:bodyPr>
          <a:lstStyle/>
          <a:p>
            <a:pPr marL="0" indent="0">
              <a:buNone/>
            </a:pPr>
            <a:r>
              <a:rPr lang="en-GB" dirty="0"/>
              <a:t>Similarly undergirding much Christian moral and ethical reflection is a belief that good and evil do exist, that these are universal in nature, and that this moral judgement is accessible through the diligent application of faith and/or reason. </a:t>
            </a:r>
          </a:p>
          <a:p>
            <a:pPr marL="0" indent="0">
              <a:buNone/>
            </a:pPr>
            <a:r>
              <a:rPr lang="en-GB" dirty="0"/>
              <a:t>As we saw in the previous section, this is not always the case in ethical reflection – e.g. in morally relativist systems of thought – but it is a central commitment of the Christian tradition.</a:t>
            </a:r>
          </a:p>
          <a:p>
            <a:pPr marL="0" indent="0">
              <a:buNone/>
            </a:pPr>
            <a:r>
              <a:rPr lang="en-GB" dirty="0"/>
              <a:t>The moral judgments made by the tradition, and the ethical reflection based on them, are therefore absolute.  </a:t>
            </a:r>
          </a:p>
        </p:txBody>
      </p:sp>
      <p:sp>
        <p:nvSpPr>
          <p:cNvPr id="4" name="Content Placeholder 3">
            <a:extLst>
              <a:ext uri="{FF2B5EF4-FFF2-40B4-BE49-F238E27FC236}">
                <a16:creationId xmlns:a16="http://schemas.microsoft.com/office/drawing/2014/main" id="{61D0842A-BBD2-4869-A103-E783B814F694}"/>
              </a:ext>
            </a:extLst>
          </p:cNvPr>
          <p:cNvSpPr>
            <a:spLocks noGrp="1"/>
          </p:cNvSpPr>
          <p:nvPr>
            <p:ph sz="half" idx="2"/>
          </p:nvPr>
        </p:nvSpPr>
        <p:spPr/>
        <p:txBody>
          <a:bodyPr>
            <a:noAutofit/>
          </a:bodyPr>
          <a:lstStyle/>
          <a:p>
            <a:pPr marL="0" indent="0">
              <a:lnSpc>
                <a:spcPct val="150000"/>
              </a:lnSpc>
              <a:buNone/>
            </a:pPr>
            <a:r>
              <a:rPr lang="en-GB" sz="1800" i="1" baseline="30000" dirty="0">
                <a:latin typeface="Aparajita" panose="02020603050405020304" pitchFamily="18" charset="0"/>
                <a:cs typeface="Aparajita" panose="02020603050405020304" pitchFamily="18" charset="0"/>
              </a:rPr>
              <a:t>2 </a:t>
            </a:r>
            <a:r>
              <a:rPr lang="en-GB" sz="1800" i="1" dirty="0">
                <a:latin typeface="Aparajita" panose="02020603050405020304" pitchFamily="18" charset="0"/>
                <a:cs typeface="Aparajita" panose="02020603050405020304" pitchFamily="18" charset="0"/>
              </a:rPr>
              <a:t>Now we know that God’s judgment against those who do such things is based on truth. </a:t>
            </a:r>
            <a:r>
              <a:rPr lang="en-GB" sz="1800" i="1" baseline="30000" dirty="0">
                <a:latin typeface="Aparajita" panose="02020603050405020304" pitchFamily="18" charset="0"/>
                <a:cs typeface="Aparajita" panose="02020603050405020304" pitchFamily="18" charset="0"/>
              </a:rPr>
              <a:t>3 </a:t>
            </a:r>
            <a:r>
              <a:rPr lang="en-GB" sz="1800" i="1" dirty="0">
                <a:latin typeface="Aparajita" panose="02020603050405020304" pitchFamily="18" charset="0"/>
                <a:cs typeface="Aparajita" panose="02020603050405020304" pitchFamily="18" charset="0"/>
              </a:rPr>
              <a:t>So when you, a mere human being, pass judgment on them and yet do the same things, do you think you will escape God’s judgment? </a:t>
            </a:r>
            <a:r>
              <a:rPr lang="en-GB" sz="1800" i="1" baseline="30000" dirty="0">
                <a:latin typeface="Aparajita" panose="02020603050405020304" pitchFamily="18" charset="0"/>
                <a:cs typeface="Aparajita" panose="02020603050405020304" pitchFamily="18" charset="0"/>
              </a:rPr>
              <a:t>4 </a:t>
            </a:r>
            <a:r>
              <a:rPr lang="en-GB" sz="1800" i="1" dirty="0">
                <a:latin typeface="Aparajita" panose="02020603050405020304" pitchFamily="18" charset="0"/>
                <a:cs typeface="Aparajita" panose="02020603050405020304" pitchFamily="18" charset="0"/>
              </a:rPr>
              <a:t>Or do you show contempt for the riches of his kindness, forbearance and patience, not realizing that God’s kindness is intended to lead you to repentance?</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Romans 2:2-4</a:t>
            </a:r>
          </a:p>
        </p:txBody>
      </p:sp>
    </p:spTree>
    <p:extLst>
      <p:ext uri="{BB962C8B-B14F-4D97-AF65-F5344CB8AC3E}">
        <p14:creationId xmlns:p14="http://schemas.microsoft.com/office/powerpoint/2010/main" val="2284187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D7766-A92D-4627-A904-1508DE6DBC1B}"/>
              </a:ext>
            </a:extLst>
          </p:cNvPr>
          <p:cNvSpPr>
            <a:spLocks noGrp="1"/>
          </p:cNvSpPr>
          <p:nvPr>
            <p:ph type="title"/>
          </p:nvPr>
        </p:nvSpPr>
        <p:spPr/>
        <p:txBody>
          <a:bodyPr/>
          <a:lstStyle/>
          <a:p>
            <a:r>
              <a:rPr lang="en-GB" dirty="0"/>
              <a:t>Moral Valuations in the Christian Tradition</a:t>
            </a:r>
          </a:p>
        </p:txBody>
      </p:sp>
      <p:sp>
        <p:nvSpPr>
          <p:cNvPr id="3" name="Content Placeholder 2">
            <a:extLst>
              <a:ext uri="{FF2B5EF4-FFF2-40B4-BE49-F238E27FC236}">
                <a16:creationId xmlns:a16="http://schemas.microsoft.com/office/drawing/2014/main" id="{4B3A5083-61CA-4AB2-B926-88CA75E8099C}"/>
              </a:ext>
            </a:extLst>
          </p:cNvPr>
          <p:cNvSpPr>
            <a:spLocks noGrp="1"/>
          </p:cNvSpPr>
          <p:nvPr>
            <p:ph sz="half" idx="1"/>
          </p:nvPr>
        </p:nvSpPr>
        <p:spPr/>
        <p:txBody>
          <a:bodyPr>
            <a:normAutofit fontScale="92500" lnSpcReduction="10000"/>
          </a:bodyPr>
          <a:lstStyle/>
          <a:p>
            <a:pPr marL="0" indent="0">
              <a:buNone/>
            </a:pPr>
            <a:r>
              <a:rPr lang="en-GB" sz="2400" dirty="0"/>
              <a:t>So, where do these universal moral answers come from?</a:t>
            </a:r>
          </a:p>
          <a:p>
            <a:pPr marL="0" indent="0">
              <a:buNone/>
            </a:pPr>
            <a:r>
              <a:rPr lang="en-GB" sz="2400" dirty="0"/>
              <a:t>In the Christian tradition, moral goodness flows from God – who is himself good in an absolute way. </a:t>
            </a:r>
          </a:p>
          <a:p>
            <a:pPr marL="0" indent="0">
              <a:buNone/>
            </a:pPr>
            <a:r>
              <a:rPr lang="en-GB" sz="2400" dirty="0"/>
              <a:t>Just as God is Love, or God is Peace, describe characteristic qualities of the Christian God, so too does Goodness.</a:t>
            </a:r>
          </a:p>
          <a:p>
            <a:pPr marL="0" indent="0">
              <a:buNone/>
            </a:pPr>
            <a:r>
              <a:rPr lang="en-GB" sz="2400" dirty="0"/>
              <a:t>If we seek an answer to what is good, then it is only through and in the divine that we can find the reliable answer – God’s being shows us goodness. </a:t>
            </a:r>
          </a:p>
          <a:p>
            <a:pPr marL="0" indent="0">
              <a:buNone/>
            </a:pPr>
            <a:endParaRPr lang="en-GB" dirty="0"/>
          </a:p>
        </p:txBody>
      </p:sp>
      <p:sp>
        <p:nvSpPr>
          <p:cNvPr id="4" name="Content Placeholder 3">
            <a:extLst>
              <a:ext uri="{FF2B5EF4-FFF2-40B4-BE49-F238E27FC236}">
                <a16:creationId xmlns:a16="http://schemas.microsoft.com/office/drawing/2014/main" id="{3BC96B44-44A7-41D9-9C81-EC3A47AC056C}"/>
              </a:ext>
            </a:extLst>
          </p:cNvPr>
          <p:cNvSpPr>
            <a:spLocks noGrp="1"/>
          </p:cNvSpPr>
          <p:nvPr>
            <p:ph sz="half" idx="2"/>
          </p:nvPr>
        </p:nvSpPr>
        <p:spPr/>
        <p:txBody>
          <a:bodyPr>
            <a:noAutofit/>
          </a:bodyPr>
          <a:lstStyle/>
          <a:p>
            <a:pPr marL="0" indent="0">
              <a:lnSpc>
                <a:spcPct val="170000"/>
              </a:lnSpc>
              <a:buNone/>
            </a:pPr>
            <a:r>
              <a:rPr lang="en-GB" sz="1800" i="1" baseline="30000" dirty="0">
                <a:latin typeface="Aparajita" panose="02020603050405020304" pitchFamily="18" charset="0"/>
                <a:cs typeface="Aparajita" panose="02020603050405020304" pitchFamily="18" charset="0"/>
              </a:rPr>
              <a:t>17 </a:t>
            </a:r>
            <a:r>
              <a:rPr lang="en-GB" sz="1800" i="1" dirty="0">
                <a:latin typeface="Aparajita" panose="02020603050405020304" pitchFamily="18" charset="0"/>
                <a:cs typeface="Aparajita" panose="02020603050405020304" pitchFamily="18" charset="0"/>
              </a:rPr>
              <a:t>And when he was gone forth into the way, there came one running, and kneeled to him, and asked him, Good Master, what shall I do that I may inherit eternal life?</a:t>
            </a:r>
          </a:p>
          <a:p>
            <a:pPr marL="0" indent="0">
              <a:lnSpc>
                <a:spcPct val="170000"/>
              </a:lnSpc>
              <a:buNone/>
            </a:pPr>
            <a:r>
              <a:rPr lang="en-GB" sz="1800" i="1" baseline="30000" dirty="0">
                <a:latin typeface="Aparajita" panose="02020603050405020304" pitchFamily="18" charset="0"/>
                <a:cs typeface="Aparajita" panose="02020603050405020304" pitchFamily="18" charset="0"/>
              </a:rPr>
              <a:t>18 </a:t>
            </a:r>
            <a:r>
              <a:rPr lang="en-GB" sz="1800" i="1" dirty="0">
                <a:latin typeface="Aparajita" panose="02020603050405020304" pitchFamily="18" charset="0"/>
                <a:cs typeface="Aparajita" panose="02020603050405020304" pitchFamily="18" charset="0"/>
              </a:rPr>
              <a:t>And Jesus said unto him, Why </a:t>
            </a:r>
            <a:r>
              <a:rPr lang="en-GB" sz="1800" i="1" dirty="0" err="1">
                <a:latin typeface="Aparajita" panose="02020603050405020304" pitchFamily="18" charset="0"/>
                <a:cs typeface="Aparajita" panose="02020603050405020304" pitchFamily="18" charset="0"/>
              </a:rPr>
              <a:t>callest</a:t>
            </a:r>
            <a:r>
              <a:rPr lang="en-GB" sz="1800" i="1" dirty="0">
                <a:latin typeface="Aparajita" panose="02020603050405020304" pitchFamily="18" charset="0"/>
                <a:cs typeface="Aparajita" panose="02020603050405020304" pitchFamily="18" charset="0"/>
              </a:rPr>
              <a:t> thou me good? there is none good but one, that is, God.</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Mark 10: 17-18</a:t>
            </a:r>
          </a:p>
        </p:txBody>
      </p:sp>
    </p:spTree>
    <p:extLst>
      <p:ext uri="{BB962C8B-B14F-4D97-AF65-F5344CB8AC3E}">
        <p14:creationId xmlns:p14="http://schemas.microsoft.com/office/powerpoint/2010/main" val="3187275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A934E-305A-4BBC-AE7C-CB0E29E00008}"/>
              </a:ext>
            </a:extLst>
          </p:cNvPr>
          <p:cNvSpPr>
            <a:spLocks noGrp="1"/>
          </p:cNvSpPr>
          <p:nvPr>
            <p:ph type="title"/>
          </p:nvPr>
        </p:nvSpPr>
        <p:spPr/>
        <p:txBody>
          <a:bodyPr/>
          <a:lstStyle/>
          <a:p>
            <a:r>
              <a:rPr lang="en-GB" dirty="0"/>
              <a:t>Moral Valuations in the Christian Tradition</a:t>
            </a:r>
          </a:p>
        </p:txBody>
      </p:sp>
      <p:sp>
        <p:nvSpPr>
          <p:cNvPr id="3" name="Content Placeholder 2">
            <a:extLst>
              <a:ext uri="{FF2B5EF4-FFF2-40B4-BE49-F238E27FC236}">
                <a16:creationId xmlns:a16="http://schemas.microsoft.com/office/drawing/2014/main" id="{76BEAF62-9CB0-4456-A2F9-AD0D93700BBD}"/>
              </a:ext>
            </a:extLst>
          </p:cNvPr>
          <p:cNvSpPr>
            <a:spLocks noGrp="1"/>
          </p:cNvSpPr>
          <p:nvPr>
            <p:ph sz="half" idx="1"/>
          </p:nvPr>
        </p:nvSpPr>
        <p:spPr/>
        <p:txBody>
          <a:bodyPr>
            <a:normAutofit fontScale="77500" lnSpcReduction="20000"/>
          </a:bodyPr>
          <a:lstStyle/>
          <a:p>
            <a:pPr marL="0" indent="0" eaLnBrk="1" hangingPunct="1">
              <a:buNone/>
            </a:pPr>
            <a:r>
              <a:rPr lang="en-US" altLang="en-US" dirty="0"/>
              <a:t>Having identified the location where absolute and universal moral valuations can be found – God – the Christian tradition has also come to stress the importance of seeking out this knowledge in order to perfect and practice moral valuation that accords with it. </a:t>
            </a:r>
          </a:p>
          <a:p>
            <a:pPr marL="0" indent="0" eaLnBrk="1" hangingPunct="1">
              <a:buNone/>
            </a:pPr>
            <a:endParaRPr lang="en-US" altLang="en-US" dirty="0"/>
          </a:p>
          <a:p>
            <a:pPr marL="0" indent="0" eaLnBrk="1" hangingPunct="1">
              <a:buNone/>
            </a:pPr>
            <a:r>
              <a:rPr lang="en-US" altLang="en-US" dirty="0"/>
              <a:t>In this sense, it is possible to learn what pleases God and to practice doing so. Those who are mature in their faith in God are able to better discern the will of God, and should be able to better discern good from evil actions in new circumstances. </a:t>
            </a:r>
          </a:p>
          <a:p>
            <a:pPr eaLnBrk="1" hangingPunct="1"/>
            <a:endParaRPr lang="en-US" altLang="en-US" dirty="0"/>
          </a:p>
          <a:p>
            <a:endParaRPr lang="en-GB" dirty="0"/>
          </a:p>
        </p:txBody>
      </p:sp>
      <p:sp>
        <p:nvSpPr>
          <p:cNvPr id="4" name="Content Placeholder 3">
            <a:extLst>
              <a:ext uri="{FF2B5EF4-FFF2-40B4-BE49-F238E27FC236}">
                <a16:creationId xmlns:a16="http://schemas.microsoft.com/office/drawing/2014/main" id="{28E188AD-FF13-420D-95C4-AA8265297C81}"/>
              </a:ext>
            </a:extLst>
          </p:cNvPr>
          <p:cNvSpPr>
            <a:spLocks noGrp="1"/>
          </p:cNvSpPr>
          <p:nvPr>
            <p:ph sz="half" idx="2"/>
          </p:nvPr>
        </p:nvSpPr>
        <p:spPr/>
        <p:txBody>
          <a:bodyPr>
            <a:noAutofit/>
          </a:bodyPr>
          <a:lstStyle/>
          <a:p>
            <a:pPr marL="0" indent="0">
              <a:lnSpc>
                <a:spcPct val="160000"/>
              </a:lnSpc>
              <a:buNone/>
            </a:pPr>
            <a:r>
              <a:rPr lang="en-GB" sz="1800" i="1" baseline="30000" dirty="0">
                <a:latin typeface="Aparajita" panose="02020603050405020304" pitchFamily="18" charset="0"/>
                <a:cs typeface="Aparajita" panose="02020603050405020304" pitchFamily="18" charset="0"/>
              </a:rPr>
              <a:t>8 </a:t>
            </a:r>
            <a:r>
              <a:rPr lang="en-GB" sz="1800" i="1" dirty="0">
                <a:latin typeface="Aparajita" panose="02020603050405020304" pitchFamily="18" charset="0"/>
                <a:cs typeface="Aparajita" panose="02020603050405020304" pitchFamily="18" charset="0"/>
              </a:rPr>
              <a:t>For you were once darkness, but now you are light in the Lord. Live as children of light </a:t>
            </a:r>
            <a:r>
              <a:rPr lang="en-GB" sz="1800" i="1" baseline="30000" dirty="0">
                <a:latin typeface="Aparajita" panose="02020603050405020304" pitchFamily="18" charset="0"/>
                <a:cs typeface="Aparajita" panose="02020603050405020304" pitchFamily="18" charset="0"/>
              </a:rPr>
              <a:t>9 </a:t>
            </a:r>
            <a:r>
              <a:rPr lang="en-GB" sz="1800" i="1" dirty="0">
                <a:latin typeface="Aparajita" panose="02020603050405020304" pitchFamily="18" charset="0"/>
                <a:cs typeface="Aparajita" panose="02020603050405020304" pitchFamily="18" charset="0"/>
              </a:rPr>
              <a:t>(for the fruit of the light consists in all goodness, righteousness and truth) </a:t>
            </a:r>
            <a:r>
              <a:rPr lang="en-GB" sz="1800" i="1" baseline="30000" dirty="0">
                <a:latin typeface="Aparajita" panose="02020603050405020304" pitchFamily="18" charset="0"/>
                <a:cs typeface="Aparajita" panose="02020603050405020304" pitchFamily="18" charset="0"/>
              </a:rPr>
              <a:t>10 </a:t>
            </a:r>
            <a:r>
              <a:rPr lang="en-GB" sz="1800" i="1" dirty="0">
                <a:latin typeface="Aparajita" panose="02020603050405020304" pitchFamily="18" charset="0"/>
                <a:cs typeface="Aparajita" panose="02020603050405020304" pitchFamily="18" charset="0"/>
              </a:rPr>
              <a:t>and find out what pleases the Lord. </a:t>
            </a:r>
            <a:r>
              <a:rPr lang="en-GB" sz="1800" i="1" baseline="30000" dirty="0">
                <a:latin typeface="Aparajita" panose="02020603050405020304" pitchFamily="18" charset="0"/>
                <a:cs typeface="Aparajita" panose="02020603050405020304" pitchFamily="18" charset="0"/>
              </a:rPr>
              <a:t>11 </a:t>
            </a:r>
            <a:r>
              <a:rPr lang="en-GB" sz="1800" i="1" dirty="0">
                <a:latin typeface="Aparajita" panose="02020603050405020304" pitchFamily="18" charset="0"/>
                <a:cs typeface="Aparajita" panose="02020603050405020304" pitchFamily="18" charset="0"/>
              </a:rPr>
              <a:t>Have nothing to do with the fruitless deeds of darkness, but rather expose them.</a:t>
            </a:r>
            <a:endParaRPr lang="en-GB" sz="1800" i="1" baseline="30000" dirty="0">
              <a:latin typeface="Aparajita" panose="02020603050405020304" pitchFamily="18" charset="0"/>
              <a:cs typeface="Aparajita" panose="02020603050405020304" pitchFamily="18" charset="0"/>
            </a:endParaRPr>
          </a:p>
          <a:p>
            <a:pPr marL="0" indent="0">
              <a:lnSpc>
                <a:spcPct val="160000"/>
              </a:lnSpc>
              <a:buNone/>
            </a:pPr>
            <a:endParaRPr lang="en-GB" sz="1800" i="1" baseline="30000" dirty="0">
              <a:latin typeface="Aparajita" panose="02020603050405020304" pitchFamily="18" charset="0"/>
              <a:cs typeface="Aparajita" panose="02020603050405020304" pitchFamily="18" charset="0"/>
            </a:endParaRPr>
          </a:p>
          <a:p>
            <a:pPr marL="0" indent="0">
              <a:lnSpc>
                <a:spcPct val="160000"/>
              </a:lnSpc>
              <a:buNone/>
            </a:pPr>
            <a:r>
              <a:rPr lang="en-GB" sz="1800" i="1" dirty="0">
                <a:latin typeface="Aparajita" panose="02020603050405020304" pitchFamily="18" charset="0"/>
                <a:cs typeface="Aparajita" panose="02020603050405020304" pitchFamily="18" charset="0"/>
              </a:rPr>
              <a:t>Ephesians 5:8-11</a:t>
            </a:r>
          </a:p>
        </p:txBody>
      </p:sp>
    </p:spTree>
    <p:extLst>
      <p:ext uri="{BB962C8B-B14F-4D97-AF65-F5344CB8AC3E}">
        <p14:creationId xmlns:p14="http://schemas.microsoft.com/office/powerpoint/2010/main" val="3445621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3DF35-E902-46C9-9121-B121CAF17158}"/>
              </a:ext>
            </a:extLst>
          </p:cNvPr>
          <p:cNvSpPr>
            <a:spLocks noGrp="1"/>
          </p:cNvSpPr>
          <p:nvPr>
            <p:ph type="title"/>
          </p:nvPr>
        </p:nvSpPr>
        <p:spPr/>
        <p:txBody>
          <a:bodyPr/>
          <a:lstStyle/>
          <a:p>
            <a:r>
              <a:rPr lang="en-GB" dirty="0"/>
              <a:t>Moral Valuations in the Christian Tradition</a:t>
            </a:r>
          </a:p>
        </p:txBody>
      </p:sp>
      <p:sp>
        <p:nvSpPr>
          <p:cNvPr id="3" name="Content Placeholder 2">
            <a:extLst>
              <a:ext uri="{FF2B5EF4-FFF2-40B4-BE49-F238E27FC236}">
                <a16:creationId xmlns:a16="http://schemas.microsoft.com/office/drawing/2014/main" id="{6C13CB8C-AB1D-41CE-B167-7DF2F32C13BD}"/>
              </a:ext>
            </a:extLst>
          </p:cNvPr>
          <p:cNvSpPr>
            <a:spLocks noGrp="1"/>
          </p:cNvSpPr>
          <p:nvPr>
            <p:ph sz="half" idx="1"/>
          </p:nvPr>
        </p:nvSpPr>
        <p:spPr/>
        <p:txBody>
          <a:bodyPr>
            <a:normAutofit fontScale="77500" lnSpcReduction="20000"/>
          </a:bodyPr>
          <a:lstStyle/>
          <a:p>
            <a:pPr marL="0" indent="0">
              <a:buNone/>
            </a:pPr>
            <a:r>
              <a:rPr lang="en-GB" dirty="0"/>
              <a:t>Following on from this assumption that moral action flows from one’s knowledge of God’s will, is the concomitant expectation that our external moral behaviour mirrors the extent of our relationship with the divine. </a:t>
            </a:r>
          </a:p>
          <a:p>
            <a:pPr marL="0" indent="0">
              <a:buNone/>
            </a:pPr>
            <a:r>
              <a:rPr lang="en-GB" dirty="0"/>
              <a:t>What this means is that external goodness mirrors internal goodness – without external morality, one cannot claim internal purity; without internal purity, one cannot have external morality. </a:t>
            </a:r>
          </a:p>
          <a:p>
            <a:pPr marL="0" indent="0">
              <a:buNone/>
            </a:pPr>
            <a:r>
              <a:rPr lang="en-GB" dirty="0"/>
              <a:t>This returns us to a number of the questions raised in the previous section about intent and motivation in ethics. </a:t>
            </a:r>
          </a:p>
        </p:txBody>
      </p:sp>
      <p:sp>
        <p:nvSpPr>
          <p:cNvPr id="4" name="Content Placeholder 3">
            <a:extLst>
              <a:ext uri="{FF2B5EF4-FFF2-40B4-BE49-F238E27FC236}">
                <a16:creationId xmlns:a16="http://schemas.microsoft.com/office/drawing/2014/main" id="{B3FED2D7-7501-4A03-A9FA-EE36F7485600}"/>
              </a:ext>
            </a:extLst>
          </p:cNvPr>
          <p:cNvSpPr>
            <a:spLocks noGrp="1"/>
          </p:cNvSpPr>
          <p:nvPr>
            <p:ph sz="half" idx="2"/>
          </p:nvPr>
        </p:nvSpPr>
        <p:spPr/>
        <p:txBody>
          <a:bodyPr>
            <a:noAutofit/>
          </a:bodyPr>
          <a:lstStyle/>
          <a:p>
            <a:pPr marL="0" indent="0">
              <a:lnSpc>
                <a:spcPct val="150000"/>
              </a:lnSpc>
              <a:buNone/>
            </a:pPr>
            <a:r>
              <a:rPr lang="en-GB" sz="2000" i="1" baseline="30000" dirty="0">
                <a:latin typeface="Aparajita" panose="02020603050405020304" pitchFamily="18" charset="0"/>
                <a:cs typeface="Aparajita" panose="02020603050405020304" pitchFamily="18" charset="0"/>
              </a:rPr>
              <a:t>11 </a:t>
            </a:r>
            <a:r>
              <a:rPr lang="en-GB" sz="2000" i="1" dirty="0">
                <a:latin typeface="Aparajita" panose="02020603050405020304" pitchFamily="18" charset="0"/>
                <a:cs typeface="Aparajita" panose="02020603050405020304" pitchFamily="18" charset="0"/>
              </a:rPr>
              <a:t>Dear friend, do not imitate what is evil but what is good. Anyone who does what is good is from God. Anyone who does what is evil has not seen God.</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3 John 1:11</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8 </a:t>
            </a:r>
            <a:r>
              <a:rPr lang="en-GB" sz="2000" i="1" dirty="0">
                <a:latin typeface="Aparajita" panose="02020603050405020304" pitchFamily="18" charset="0"/>
                <a:cs typeface="Aparajita" panose="02020603050405020304" pitchFamily="18" charset="0"/>
              </a:rPr>
              <a:t>But for those who are self-seeking and who reject the truth and follow evil, there will be wrath and anger.</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Romans 2:8</a:t>
            </a:r>
          </a:p>
        </p:txBody>
      </p:sp>
    </p:spTree>
    <p:extLst>
      <p:ext uri="{BB962C8B-B14F-4D97-AF65-F5344CB8AC3E}">
        <p14:creationId xmlns:p14="http://schemas.microsoft.com/office/powerpoint/2010/main" val="84673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5F299-8757-45C8-BA9E-BA9FC42E02F0}"/>
              </a:ext>
            </a:extLst>
          </p:cNvPr>
          <p:cNvSpPr>
            <a:spLocks noGrp="1"/>
          </p:cNvSpPr>
          <p:nvPr>
            <p:ph type="title"/>
          </p:nvPr>
        </p:nvSpPr>
        <p:spPr/>
        <p:txBody>
          <a:bodyPr/>
          <a:lstStyle/>
          <a:p>
            <a:r>
              <a:rPr lang="en-GB" dirty="0"/>
              <a:t>Moral Valuation</a:t>
            </a:r>
          </a:p>
        </p:txBody>
      </p:sp>
      <p:sp>
        <p:nvSpPr>
          <p:cNvPr id="3" name="Content Placeholder 2">
            <a:extLst>
              <a:ext uri="{FF2B5EF4-FFF2-40B4-BE49-F238E27FC236}">
                <a16:creationId xmlns:a16="http://schemas.microsoft.com/office/drawing/2014/main" id="{B3E8EE7A-88F6-4446-A7E5-C26483D3F45C}"/>
              </a:ext>
            </a:extLst>
          </p:cNvPr>
          <p:cNvSpPr>
            <a:spLocks noGrp="1"/>
          </p:cNvSpPr>
          <p:nvPr>
            <p:ph sz="half" idx="1"/>
          </p:nvPr>
        </p:nvSpPr>
        <p:spPr/>
        <p:txBody>
          <a:bodyPr>
            <a:normAutofit fontScale="77500" lnSpcReduction="20000"/>
          </a:bodyPr>
          <a:lstStyle/>
          <a:p>
            <a:pPr marL="0" indent="0" eaLnBrk="1" hangingPunct="1">
              <a:buNone/>
            </a:pPr>
            <a:r>
              <a:rPr lang="en-GB" dirty="0"/>
              <a:t>Because of God’s perfect goodness, imbued within his character, what God wills must also be both good and perfect.</a:t>
            </a:r>
          </a:p>
          <a:p>
            <a:pPr marL="0" indent="0" eaLnBrk="1" hangingPunct="1">
              <a:buNone/>
            </a:pPr>
            <a:r>
              <a:rPr lang="en-GB" dirty="0"/>
              <a:t>God’s actions and will define, for us, what is good in a universal and absolute sense – this formulation offers the Christian ethical tradition (as well as, in similar forms, most religious ethical systems) a certainty for their ethical speculation. </a:t>
            </a:r>
          </a:p>
          <a:p>
            <a:pPr marL="0" indent="0" eaLnBrk="1" hangingPunct="1">
              <a:buNone/>
            </a:pPr>
            <a:r>
              <a:rPr lang="en-GB" dirty="0"/>
              <a:t>Morality becomes following the expressed will of the divine which, while still requiring interpretation and application to new circumstances, is accessible  to us through revelation.</a:t>
            </a:r>
          </a:p>
        </p:txBody>
      </p:sp>
      <p:sp>
        <p:nvSpPr>
          <p:cNvPr id="4" name="Content Placeholder 3">
            <a:extLst>
              <a:ext uri="{FF2B5EF4-FFF2-40B4-BE49-F238E27FC236}">
                <a16:creationId xmlns:a16="http://schemas.microsoft.com/office/drawing/2014/main" id="{71AB14B2-39AE-4242-BD94-0112578D1B35}"/>
              </a:ext>
            </a:extLst>
          </p:cNvPr>
          <p:cNvSpPr>
            <a:spLocks noGrp="1"/>
          </p:cNvSpPr>
          <p:nvPr>
            <p:ph sz="half" idx="2"/>
          </p:nvPr>
        </p:nvSpPr>
        <p:spPr>
          <a:xfrm>
            <a:off x="6172200" y="365125"/>
            <a:ext cx="5181600" cy="5228367"/>
          </a:xfrm>
        </p:spPr>
        <p:txBody>
          <a:bodyPr>
            <a:noAutofit/>
          </a:bodyPr>
          <a:lstStyle/>
          <a:p>
            <a:pPr marL="0" indent="0">
              <a:lnSpc>
                <a:spcPct val="170000"/>
              </a:lnSpc>
              <a:buNone/>
            </a:pPr>
            <a:r>
              <a:rPr lang="en-GB" sz="1800" i="1" baseline="30000" dirty="0">
                <a:latin typeface="Aparajita" panose="02020603050405020304" pitchFamily="18" charset="0"/>
                <a:cs typeface="Aparajita" panose="02020603050405020304" pitchFamily="18" charset="0"/>
              </a:rPr>
              <a:t>43 </a:t>
            </a:r>
            <a:r>
              <a:rPr lang="en-GB" sz="1800" i="1" dirty="0">
                <a:latin typeface="Aparajita" panose="02020603050405020304" pitchFamily="18" charset="0"/>
                <a:cs typeface="Aparajita" panose="02020603050405020304" pitchFamily="18" charset="0"/>
              </a:rPr>
              <a:t>“You have heard that it was said, ‘Love your neighbour</a:t>
            </a:r>
            <a:r>
              <a:rPr lang="en-GB" sz="1800" i="1" baseline="30000" dirty="0">
                <a:latin typeface="Aparajita" panose="02020603050405020304" pitchFamily="18" charset="0"/>
                <a:cs typeface="Aparajita" panose="02020603050405020304" pitchFamily="18" charset="0"/>
              </a:rPr>
              <a:t>[</a:t>
            </a:r>
            <a:r>
              <a:rPr lang="en-GB" sz="1800" i="1" baseline="30000" dirty="0" err="1">
                <a:latin typeface="Aparajita" panose="02020603050405020304" pitchFamily="18" charset="0"/>
                <a:cs typeface="Aparajita" panose="02020603050405020304" pitchFamily="18" charset="0"/>
                <a:hlinkClick r:id="rId2" tooltip="See footnote i"/>
              </a:rPr>
              <a:t>i</a:t>
            </a:r>
            <a:r>
              <a:rPr lang="en-GB" sz="1800" i="1" baseline="30000" dirty="0">
                <a:latin typeface="Aparajita" panose="02020603050405020304" pitchFamily="18" charset="0"/>
                <a:cs typeface="Aparajita" panose="02020603050405020304" pitchFamily="18" charset="0"/>
              </a:rPr>
              <a:t>]</a:t>
            </a:r>
            <a:r>
              <a:rPr lang="en-GB" sz="1800" i="1" dirty="0">
                <a:latin typeface="Aparajita" panose="02020603050405020304" pitchFamily="18" charset="0"/>
                <a:cs typeface="Aparajita" panose="02020603050405020304" pitchFamily="18" charset="0"/>
              </a:rPr>
              <a:t> and hate your enemy.’ </a:t>
            </a:r>
            <a:r>
              <a:rPr lang="en-GB" sz="1800" i="1" baseline="30000" dirty="0">
                <a:latin typeface="Aparajita" panose="02020603050405020304" pitchFamily="18" charset="0"/>
                <a:cs typeface="Aparajita" panose="02020603050405020304" pitchFamily="18" charset="0"/>
              </a:rPr>
              <a:t>44 </a:t>
            </a:r>
            <a:r>
              <a:rPr lang="en-GB" sz="1800" i="1" dirty="0">
                <a:latin typeface="Aparajita" panose="02020603050405020304" pitchFamily="18" charset="0"/>
                <a:cs typeface="Aparajita" panose="02020603050405020304" pitchFamily="18" charset="0"/>
              </a:rPr>
              <a:t>But I tell you, love your enemies and pray for those who persecute you, </a:t>
            </a:r>
            <a:r>
              <a:rPr lang="en-GB" sz="1800" i="1" baseline="30000" dirty="0">
                <a:latin typeface="Aparajita" panose="02020603050405020304" pitchFamily="18" charset="0"/>
                <a:cs typeface="Aparajita" panose="02020603050405020304" pitchFamily="18" charset="0"/>
              </a:rPr>
              <a:t>45 </a:t>
            </a:r>
            <a:r>
              <a:rPr lang="en-GB" sz="1800" i="1" dirty="0">
                <a:latin typeface="Aparajita" panose="02020603050405020304" pitchFamily="18" charset="0"/>
                <a:cs typeface="Aparajita" panose="02020603050405020304" pitchFamily="18" charset="0"/>
              </a:rPr>
              <a:t>that you may be children of your Father in heaven. He causes his sun to rise on the evil and the good, and sends rain on the righteous and the unrighteous. </a:t>
            </a:r>
            <a:r>
              <a:rPr lang="en-GB" sz="1800" i="1" baseline="30000" dirty="0">
                <a:latin typeface="Aparajita" panose="02020603050405020304" pitchFamily="18" charset="0"/>
                <a:cs typeface="Aparajita" panose="02020603050405020304" pitchFamily="18" charset="0"/>
              </a:rPr>
              <a:t>46 </a:t>
            </a:r>
            <a:r>
              <a:rPr lang="en-GB" sz="1800" i="1" dirty="0">
                <a:latin typeface="Aparajita" panose="02020603050405020304" pitchFamily="18" charset="0"/>
                <a:cs typeface="Aparajita" panose="02020603050405020304" pitchFamily="18" charset="0"/>
              </a:rPr>
              <a:t>If you love those who love you, what reward will you get? Are not even the tax collectors doing that? </a:t>
            </a:r>
            <a:r>
              <a:rPr lang="en-GB" sz="1800" i="1" baseline="30000" dirty="0">
                <a:latin typeface="Aparajita" panose="02020603050405020304" pitchFamily="18" charset="0"/>
                <a:cs typeface="Aparajita" panose="02020603050405020304" pitchFamily="18" charset="0"/>
              </a:rPr>
              <a:t>47 </a:t>
            </a:r>
            <a:r>
              <a:rPr lang="en-GB" sz="1800" i="1" dirty="0">
                <a:latin typeface="Aparajita" panose="02020603050405020304" pitchFamily="18" charset="0"/>
                <a:cs typeface="Aparajita" panose="02020603050405020304" pitchFamily="18" charset="0"/>
              </a:rPr>
              <a:t>And if you greet only your own people, what are you doing more than others? Do not even pagans do that? </a:t>
            </a:r>
            <a:r>
              <a:rPr lang="en-GB" sz="1800" i="1" baseline="30000" dirty="0">
                <a:latin typeface="Aparajita" panose="02020603050405020304" pitchFamily="18" charset="0"/>
                <a:cs typeface="Aparajita" panose="02020603050405020304" pitchFamily="18" charset="0"/>
              </a:rPr>
              <a:t>48 </a:t>
            </a:r>
            <a:r>
              <a:rPr lang="en-GB" sz="1800" b="1" i="1" dirty="0">
                <a:latin typeface="Aparajita" panose="02020603050405020304" pitchFamily="18" charset="0"/>
                <a:cs typeface="Aparajita" panose="02020603050405020304" pitchFamily="18" charset="0"/>
              </a:rPr>
              <a:t>Be perfect, therefore, as your heavenly Father is perfect.</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Matthew 5: 43-48</a:t>
            </a:r>
          </a:p>
        </p:txBody>
      </p:sp>
    </p:spTree>
    <p:extLst>
      <p:ext uri="{BB962C8B-B14F-4D97-AF65-F5344CB8AC3E}">
        <p14:creationId xmlns:p14="http://schemas.microsoft.com/office/powerpoint/2010/main" val="1190449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812C-3C5B-4418-B202-B03B502CCD4B}"/>
              </a:ext>
            </a:extLst>
          </p:cNvPr>
          <p:cNvSpPr>
            <a:spLocks noGrp="1"/>
          </p:cNvSpPr>
          <p:nvPr>
            <p:ph type="title"/>
          </p:nvPr>
        </p:nvSpPr>
        <p:spPr/>
        <p:txBody>
          <a:bodyPr/>
          <a:lstStyle/>
          <a:p>
            <a:r>
              <a:rPr lang="en-GB" dirty="0"/>
              <a:t>Moral Valuations in the Christian Tradition</a:t>
            </a:r>
          </a:p>
        </p:txBody>
      </p:sp>
      <p:sp>
        <p:nvSpPr>
          <p:cNvPr id="3" name="Content Placeholder 2">
            <a:extLst>
              <a:ext uri="{FF2B5EF4-FFF2-40B4-BE49-F238E27FC236}">
                <a16:creationId xmlns:a16="http://schemas.microsoft.com/office/drawing/2014/main" id="{2B8B3489-A621-48FE-A5E6-D0B905F7B3FE}"/>
              </a:ext>
            </a:extLst>
          </p:cNvPr>
          <p:cNvSpPr>
            <a:spLocks noGrp="1"/>
          </p:cNvSpPr>
          <p:nvPr>
            <p:ph sz="half" idx="1"/>
          </p:nvPr>
        </p:nvSpPr>
        <p:spPr/>
        <p:txBody>
          <a:bodyPr>
            <a:normAutofit/>
          </a:bodyPr>
          <a:lstStyle/>
          <a:p>
            <a:pPr marL="0" indent="0">
              <a:buNone/>
            </a:pPr>
            <a:r>
              <a:rPr lang="en-GB" sz="2200" dirty="0"/>
              <a:t>This revelation of morality occurs through Scripture (e.g. reading the Bible), but also through the character of the divine. </a:t>
            </a:r>
          </a:p>
          <a:p>
            <a:pPr marL="0" indent="0">
              <a:buNone/>
            </a:pPr>
            <a:endParaRPr lang="en-GB" sz="2200" dirty="0"/>
          </a:p>
          <a:p>
            <a:pPr marL="0" indent="0">
              <a:buNone/>
            </a:pPr>
            <a:r>
              <a:rPr lang="en-GB" sz="2200" dirty="0"/>
              <a:t>God’s nature is expressed through God’s actions towards us – the ongoing wonderous gifts of creation, sustaining, and redemption – and it is through these actions that we fallible and broken humans are given examples to follow. </a:t>
            </a:r>
          </a:p>
        </p:txBody>
      </p:sp>
      <p:sp>
        <p:nvSpPr>
          <p:cNvPr id="4" name="Content Placeholder 3">
            <a:extLst>
              <a:ext uri="{FF2B5EF4-FFF2-40B4-BE49-F238E27FC236}">
                <a16:creationId xmlns:a16="http://schemas.microsoft.com/office/drawing/2014/main" id="{E43B7E7C-1316-4FD4-AC49-75079BF1C485}"/>
              </a:ext>
            </a:extLst>
          </p:cNvPr>
          <p:cNvSpPr>
            <a:spLocks noGrp="1"/>
          </p:cNvSpPr>
          <p:nvPr>
            <p:ph sz="half" idx="2"/>
          </p:nvPr>
        </p:nvSpPr>
        <p:spPr>
          <a:xfrm>
            <a:off x="6172200" y="1690688"/>
            <a:ext cx="5181600" cy="3902804"/>
          </a:xfrm>
        </p:spPr>
        <p:txBody>
          <a:bodyPr>
            <a:normAutofit/>
          </a:bodyPr>
          <a:lstStyle/>
          <a:p>
            <a:pPr marL="0" indent="0">
              <a:lnSpc>
                <a:spcPct val="150000"/>
              </a:lnSpc>
              <a:buNone/>
            </a:pPr>
            <a:r>
              <a:rPr lang="en-GB" sz="2400" i="1" baseline="30000" dirty="0">
                <a:latin typeface="Aparajita" panose="02020603050405020304" pitchFamily="18" charset="0"/>
                <a:cs typeface="Aparajita" panose="02020603050405020304" pitchFamily="18" charset="0"/>
              </a:rPr>
              <a:t>31 </a:t>
            </a:r>
            <a:r>
              <a:rPr lang="en-GB" sz="2400" i="1" dirty="0">
                <a:latin typeface="Aparajita" panose="02020603050405020304" pitchFamily="18" charset="0"/>
                <a:cs typeface="Aparajita" panose="02020603050405020304" pitchFamily="18" charset="0"/>
              </a:rPr>
              <a:t>God saw all that he had made, and it was </a:t>
            </a:r>
            <a:r>
              <a:rPr lang="en-GB" sz="2400" b="1" i="1" dirty="0">
                <a:latin typeface="Aparajita" panose="02020603050405020304" pitchFamily="18" charset="0"/>
                <a:cs typeface="Aparajita" panose="02020603050405020304" pitchFamily="18" charset="0"/>
              </a:rPr>
              <a:t>good</a:t>
            </a:r>
            <a:r>
              <a:rPr lang="en-GB" sz="2400" i="1" dirty="0">
                <a:latin typeface="Aparajita" panose="02020603050405020304" pitchFamily="18" charset="0"/>
                <a:cs typeface="Aparajita" panose="02020603050405020304" pitchFamily="18" charset="0"/>
              </a:rPr>
              <a:t>. And there was evening, and there was morning —the sixth day.</a:t>
            </a:r>
            <a:br>
              <a:rPr lang="en-GB" sz="2400" i="1" dirty="0">
                <a:latin typeface="Aparajita" panose="02020603050405020304" pitchFamily="18" charset="0"/>
                <a:cs typeface="Aparajita" panose="02020603050405020304" pitchFamily="18" charset="0"/>
              </a:rPr>
            </a:b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Genesis 1:31</a:t>
            </a:r>
          </a:p>
        </p:txBody>
      </p:sp>
    </p:spTree>
    <p:extLst>
      <p:ext uri="{BB962C8B-B14F-4D97-AF65-F5344CB8AC3E}">
        <p14:creationId xmlns:p14="http://schemas.microsoft.com/office/powerpoint/2010/main" val="2359017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8F35-361B-4141-A11D-723D736335C6}"/>
              </a:ext>
            </a:extLst>
          </p:cNvPr>
          <p:cNvSpPr>
            <a:spLocks noGrp="1"/>
          </p:cNvSpPr>
          <p:nvPr>
            <p:ph type="title"/>
          </p:nvPr>
        </p:nvSpPr>
        <p:spPr/>
        <p:txBody>
          <a:bodyPr/>
          <a:lstStyle/>
          <a:p>
            <a:r>
              <a:rPr lang="en-GB" dirty="0"/>
              <a:t>Moral Valuation</a:t>
            </a:r>
          </a:p>
        </p:txBody>
      </p:sp>
      <p:sp>
        <p:nvSpPr>
          <p:cNvPr id="3" name="Content Placeholder 2">
            <a:extLst>
              <a:ext uri="{FF2B5EF4-FFF2-40B4-BE49-F238E27FC236}">
                <a16:creationId xmlns:a16="http://schemas.microsoft.com/office/drawing/2014/main" id="{91B26C09-EFF0-446F-8FF5-9E8FA8AEDEC5}"/>
              </a:ext>
            </a:extLst>
          </p:cNvPr>
          <p:cNvSpPr>
            <a:spLocks noGrp="1"/>
          </p:cNvSpPr>
          <p:nvPr>
            <p:ph sz="half" idx="1"/>
          </p:nvPr>
        </p:nvSpPr>
        <p:spPr/>
        <p:txBody>
          <a:bodyPr>
            <a:noAutofit/>
          </a:bodyPr>
          <a:lstStyle/>
          <a:p>
            <a:pPr marL="0" indent="0">
              <a:buNone/>
            </a:pPr>
            <a:r>
              <a:rPr lang="en-GB" sz="2200" dirty="0"/>
              <a:t>What then is the core moral assumption of the Christian tradition?</a:t>
            </a:r>
          </a:p>
          <a:p>
            <a:pPr marL="0" indent="0">
              <a:buNone/>
            </a:pPr>
            <a:endParaRPr lang="en-GB" sz="2200" dirty="0"/>
          </a:p>
          <a:p>
            <a:pPr marL="0" indent="0">
              <a:buNone/>
            </a:pPr>
            <a:r>
              <a:rPr lang="en-GB" sz="2200" dirty="0"/>
              <a:t>That the ‘good’ sought by morality and ethics can be found in the </a:t>
            </a:r>
            <a:r>
              <a:rPr lang="en-GB" sz="2200" b="1" dirty="0"/>
              <a:t>revealed will of God</a:t>
            </a:r>
            <a:r>
              <a:rPr lang="en-GB" sz="2200" dirty="0"/>
              <a:t>, through the </a:t>
            </a:r>
            <a:r>
              <a:rPr lang="en-GB" sz="2200" b="1" dirty="0"/>
              <a:t>divine example </a:t>
            </a:r>
            <a:r>
              <a:rPr lang="en-GB" sz="2200" dirty="0"/>
              <a:t>and through </a:t>
            </a:r>
            <a:r>
              <a:rPr lang="en-GB" sz="2200" b="1" dirty="0"/>
              <a:t>scripture</a:t>
            </a:r>
            <a:r>
              <a:rPr lang="en-GB" sz="2200" dirty="0"/>
              <a:t>, and that this can be relied upon </a:t>
            </a:r>
            <a:r>
              <a:rPr lang="en-GB" sz="2200" b="1" dirty="0"/>
              <a:t>absolutely</a:t>
            </a:r>
            <a:r>
              <a:rPr lang="en-GB" sz="2200" dirty="0"/>
              <a:t> and </a:t>
            </a:r>
            <a:r>
              <a:rPr lang="en-GB" sz="2200" b="1" dirty="0"/>
              <a:t>universally</a:t>
            </a:r>
            <a:r>
              <a:rPr lang="en-GB" sz="2200" dirty="0"/>
              <a:t>. </a:t>
            </a:r>
            <a:br>
              <a:rPr lang="en-GB" sz="2200" dirty="0"/>
            </a:br>
            <a:endParaRPr lang="en-GB" sz="2200" dirty="0"/>
          </a:p>
          <a:p>
            <a:pPr marL="0" indent="0">
              <a:buNone/>
            </a:pPr>
            <a:r>
              <a:rPr lang="en-GB" sz="2200" dirty="0"/>
              <a:t>As Micha 6:8 next summarises:</a:t>
            </a:r>
          </a:p>
        </p:txBody>
      </p:sp>
      <p:pic>
        <p:nvPicPr>
          <p:cNvPr id="6" name="Content Placeholder 5">
            <a:extLst>
              <a:ext uri="{FF2B5EF4-FFF2-40B4-BE49-F238E27FC236}">
                <a16:creationId xmlns:a16="http://schemas.microsoft.com/office/drawing/2014/main" id="{5863E60C-3542-4CFC-A3D0-B2230E5FF0AC}"/>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06685" y="230901"/>
            <a:ext cx="4990585" cy="5227638"/>
          </a:xfrm>
        </p:spPr>
      </p:pic>
    </p:spTree>
    <p:extLst>
      <p:ext uri="{BB962C8B-B14F-4D97-AF65-F5344CB8AC3E}">
        <p14:creationId xmlns:p14="http://schemas.microsoft.com/office/powerpoint/2010/main" val="455237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1B6146-08C5-4217-ABF7-18915F2D6F52}"/>
              </a:ext>
            </a:extLst>
          </p:cNvPr>
          <p:cNvSpPr>
            <a:spLocks noGrp="1"/>
          </p:cNvSpPr>
          <p:nvPr>
            <p:ph sz="half" idx="1"/>
          </p:nvPr>
        </p:nvSpPr>
        <p:spPr>
          <a:xfrm>
            <a:off x="502641" y="109057"/>
            <a:ext cx="5181600" cy="5165653"/>
          </a:xfrm>
        </p:spPr>
        <p:txBody>
          <a:bodyPr>
            <a:noAutofit/>
          </a:bodyPr>
          <a:lstStyle/>
          <a:p>
            <a:pPr marL="0" indent="0">
              <a:lnSpc>
                <a:spcPct val="150000"/>
              </a:lnSpc>
              <a:buNone/>
            </a:pPr>
            <a:r>
              <a:rPr lang="en-GB" sz="2800" i="1" dirty="0">
                <a:latin typeface="Aparajita" panose="02020603050405020304" pitchFamily="18" charset="0"/>
                <a:cs typeface="Aparajita" panose="02020603050405020304" pitchFamily="18" charset="0"/>
              </a:rPr>
              <a:t>With what shall I come before the </a:t>
            </a:r>
            <a:r>
              <a:rPr lang="en-GB" sz="2800" i="1" cap="small" dirty="0">
                <a:effectLst/>
                <a:latin typeface="Aparajita" panose="02020603050405020304" pitchFamily="18" charset="0"/>
                <a:cs typeface="Aparajita" panose="02020603050405020304" pitchFamily="18" charset="0"/>
              </a:rPr>
              <a:t>Lord</a:t>
            </a:r>
            <a:r>
              <a:rPr lang="en-GB" sz="2800" i="1" dirty="0">
                <a:latin typeface="Aparajita" panose="02020603050405020304" pitchFamily="18" charset="0"/>
                <a:cs typeface="Aparajita" panose="02020603050405020304" pitchFamily="18" charset="0"/>
              </a:rPr>
              <a:t>,</a:t>
            </a:r>
            <a:r>
              <a:rPr lang="en-GB" i="1" dirty="0">
                <a:latin typeface="Aparajita" panose="02020603050405020304" pitchFamily="18" charset="0"/>
                <a:cs typeface="Aparajita" panose="02020603050405020304" pitchFamily="18" charset="0"/>
              </a:rPr>
              <a:t> </a:t>
            </a:r>
            <a:r>
              <a:rPr lang="en-GB" sz="2800" i="1" dirty="0">
                <a:latin typeface="Aparajita" panose="02020603050405020304" pitchFamily="18" charset="0"/>
                <a:cs typeface="Aparajita" panose="02020603050405020304" pitchFamily="18" charset="0"/>
              </a:rPr>
              <a:t>and bow myself before God on high?</a:t>
            </a:r>
            <a:br>
              <a:rPr lang="en-GB" sz="2800" i="1" dirty="0">
                <a:latin typeface="Aparajita" panose="02020603050405020304" pitchFamily="18" charset="0"/>
                <a:cs typeface="Aparajita" panose="02020603050405020304" pitchFamily="18" charset="0"/>
              </a:rPr>
            </a:br>
            <a:br>
              <a:rPr lang="en-GB" sz="2800" i="1" dirty="0">
                <a:latin typeface="Aparajita" panose="02020603050405020304" pitchFamily="18" charset="0"/>
                <a:cs typeface="Aparajita" panose="02020603050405020304" pitchFamily="18" charset="0"/>
              </a:rPr>
            </a:br>
            <a:r>
              <a:rPr lang="en-GB" sz="2800" i="1" dirty="0">
                <a:latin typeface="Aparajita" panose="02020603050405020304" pitchFamily="18" charset="0"/>
                <a:cs typeface="Aparajita" panose="02020603050405020304" pitchFamily="18" charset="0"/>
              </a:rPr>
              <a:t>Shall I come before him with burnt  offerings, with calves a year old?</a:t>
            </a:r>
            <a:br>
              <a:rPr lang="en-GB" sz="2800" i="1" dirty="0">
                <a:latin typeface="Aparajita" panose="02020603050405020304" pitchFamily="18" charset="0"/>
                <a:cs typeface="Aparajita" panose="02020603050405020304" pitchFamily="18" charset="0"/>
              </a:rPr>
            </a:br>
            <a:br>
              <a:rPr lang="en-GB" sz="2800" i="1" dirty="0">
                <a:latin typeface="Aparajita" panose="02020603050405020304" pitchFamily="18" charset="0"/>
                <a:cs typeface="Aparajita" panose="02020603050405020304" pitchFamily="18" charset="0"/>
              </a:rPr>
            </a:br>
            <a:r>
              <a:rPr lang="en-GB" sz="2800" i="1" dirty="0">
                <a:latin typeface="Aparajita" panose="02020603050405020304" pitchFamily="18" charset="0"/>
                <a:cs typeface="Aparajita" panose="02020603050405020304" pitchFamily="18" charset="0"/>
              </a:rPr>
              <a:t>Will the </a:t>
            </a:r>
            <a:r>
              <a:rPr lang="en-GB" sz="2800" i="1" cap="small" dirty="0">
                <a:effectLst/>
                <a:latin typeface="Aparajita" panose="02020603050405020304" pitchFamily="18" charset="0"/>
                <a:cs typeface="Aparajita" panose="02020603050405020304" pitchFamily="18" charset="0"/>
              </a:rPr>
              <a:t>Lord</a:t>
            </a:r>
            <a:r>
              <a:rPr lang="en-GB" sz="2800" i="1" dirty="0">
                <a:latin typeface="Aparajita" panose="02020603050405020304" pitchFamily="18" charset="0"/>
                <a:cs typeface="Aparajita" panose="02020603050405020304" pitchFamily="18" charset="0"/>
              </a:rPr>
              <a:t> be pleased with thousands of rams, with ten thousands of rivers of oil?</a:t>
            </a:r>
            <a:endParaRPr lang="en-GB" dirty="0"/>
          </a:p>
        </p:txBody>
      </p:sp>
      <p:sp>
        <p:nvSpPr>
          <p:cNvPr id="4" name="Content Placeholder 3">
            <a:extLst>
              <a:ext uri="{FF2B5EF4-FFF2-40B4-BE49-F238E27FC236}">
                <a16:creationId xmlns:a16="http://schemas.microsoft.com/office/drawing/2014/main" id="{CEB34AA1-16C9-433B-AF21-2CA2E91EA5FC}"/>
              </a:ext>
            </a:extLst>
          </p:cNvPr>
          <p:cNvSpPr>
            <a:spLocks noGrp="1"/>
          </p:cNvSpPr>
          <p:nvPr>
            <p:ph sz="half" idx="2"/>
          </p:nvPr>
        </p:nvSpPr>
        <p:spPr>
          <a:xfrm>
            <a:off x="6507761" y="356532"/>
            <a:ext cx="5181600" cy="5165654"/>
          </a:xfrm>
        </p:spPr>
        <p:txBody>
          <a:bodyPr>
            <a:noAutofit/>
          </a:bodyPr>
          <a:lstStyle/>
          <a:p>
            <a:pPr marL="0" indent="0">
              <a:lnSpc>
                <a:spcPct val="150000"/>
              </a:lnSpc>
              <a:buNone/>
            </a:pPr>
            <a:r>
              <a:rPr lang="en-GB" sz="2800" i="1" dirty="0">
                <a:latin typeface="Aparajita" panose="02020603050405020304" pitchFamily="18" charset="0"/>
                <a:cs typeface="Aparajita" panose="02020603050405020304" pitchFamily="18" charset="0"/>
              </a:rPr>
              <a:t>Shall I give my firstborn for my transgression, the fruit of my body for the sin of my soul?</a:t>
            </a:r>
            <a:br>
              <a:rPr lang="en-GB" sz="2800" i="1" dirty="0">
                <a:latin typeface="Aparajita" panose="02020603050405020304" pitchFamily="18" charset="0"/>
                <a:cs typeface="Aparajita" panose="02020603050405020304" pitchFamily="18" charset="0"/>
              </a:rPr>
            </a:br>
            <a:br>
              <a:rPr lang="en-GB" sz="2800" i="1" dirty="0">
                <a:latin typeface="Aparajita" panose="02020603050405020304" pitchFamily="18" charset="0"/>
                <a:cs typeface="Aparajita" panose="02020603050405020304" pitchFamily="18" charset="0"/>
              </a:rPr>
            </a:br>
            <a:r>
              <a:rPr lang="en-GB" sz="2800" b="1" i="1" dirty="0">
                <a:latin typeface="Aparajita" panose="02020603050405020304" pitchFamily="18" charset="0"/>
                <a:cs typeface="Aparajita" panose="02020603050405020304" pitchFamily="18" charset="0"/>
              </a:rPr>
              <a:t>He has told you, O man, what is good;</a:t>
            </a:r>
            <a:r>
              <a:rPr lang="en-GB" b="1" i="1" dirty="0">
                <a:latin typeface="Aparajita" panose="02020603050405020304" pitchFamily="18" charset="0"/>
                <a:cs typeface="Aparajita" panose="02020603050405020304" pitchFamily="18" charset="0"/>
              </a:rPr>
              <a:t> </a:t>
            </a:r>
            <a:r>
              <a:rPr lang="en-GB" sz="2800" b="1" i="1" dirty="0">
                <a:latin typeface="Aparajita" panose="02020603050405020304" pitchFamily="18" charset="0"/>
                <a:cs typeface="Aparajita" panose="02020603050405020304" pitchFamily="18" charset="0"/>
              </a:rPr>
              <a:t>and what does the </a:t>
            </a:r>
            <a:r>
              <a:rPr lang="en-GB" sz="2800" b="1" i="1" cap="small" dirty="0">
                <a:effectLst/>
                <a:latin typeface="Aparajita" panose="02020603050405020304" pitchFamily="18" charset="0"/>
                <a:cs typeface="Aparajita" panose="02020603050405020304" pitchFamily="18" charset="0"/>
              </a:rPr>
              <a:t>Lord</a:t>
            </a:r>
            <a:r>
              <a:rPr lang="en-GB" sz="2800" b="1" i="1" dirty="0">
                <a:latin typeface="Aparajita" panose="02020603050405020304" pitchFamily="18" charset="0"/>
                <a:cs typeface="Aparajita" panose="02020603050405020304" pitchFamily="18" charset="0"/>
              </a:rPr>
              <a:t> require of you but to do justice, and to love kindness,</a:t>
            </a:r>
            <a:r>
              <a:rPr lang="en-GB" b="1" i="1" baseline="30000" dirty="0">
                <a:latin typeface="Aparajita" panose="02020603050405020304" pitchFamily="18" charset="0"/>
                <a:cs typeface="Aparajita" panose="02020603050405020304" pitchFamily="18" charset="0"/>
              </a:rPr>
              <a:t> </a:t>
            </a:r>
            <a:r>
              <a:rPr lang="en-GB" sz="2800" b="1" i="1" dirty="0">
                <a:latin typeface="Aparajita" panose="02020603050405020304" pitchFamily="18" charset="0"/>
                <a:cs typeface="Aparajita" panose="02020603050405020304" pitchFamily="18" charset="0"/>
              </a:rPr>
              <a:t>and to walk humbly with your God?</a:t>
            </a:r>
            <a:endParaRPr lang="en-GB" b="1" dirty="0"/>
          </a:p>
        </p:txBody>
      </p:sp>
      <p:cxnSp>
        <p:nvCxnSpPr>
          <p:cNvPr id="6" name="Straight Connector 5">
            <a:extLst>
              <a:ext uri="{FF2B5EF4-FFF2-40B4-BE49-F238E27FC236}">
                <a16:creationId xmlns:a16="http://schemas.microsoft.com/office/drawing/2014/main" id="{ECE35E45-135C-42E9-A660-426142BA836F}"/>
              </a:ext>
            </a:extLst>
          </p:cNvPr>
          <p:cNvCxnSpPr/>
          <p:nvPr/>
        </p:nvCxnSpPr>
        <p:spPr>
          <a:xfrm>
            <a:off x="6023295" y="394283"/>
            <a:ext cx="0" cy="4689445"/>
          </a:xfrm>
          <a:prstGeom prst="line">
            <a:avLst/>
          </a:prstGeom>
          <a:ln w="76200">
            <a:solidFill>
              <a:srgbClr val="800000"/>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12849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B047A-1A94-4D2E-BE48-689F7C4DEAC3}"/>
              </a:ext>
            </a:extLst>
          </p:cNvPr>
          <p:cNvSpPr>
            <a:spLocks noGrp="1"/>
          </p:cNvSpPr>
          <p:nvPr>
            <p:ph type="title"/>
          </p:nvPr>
        </p:nvSpPr>
        <p:spPr/>
        <p:txBody>
          <a:bodyPr/>
          <a:lstStyle/>
          <a:p>
            <a:r>
              <a:rPr lang="en-GB" dirty="0"/>
              <a:t>Scriptural Injunctions</a:t>
            </a:r>
          </a:p>
        </p:txBody>
      </p:sp>
      <p:sp>
        <p:nvSpPr>
          <p:cNvPr id="3" name="Text Placeholder 2">
            <a:extLst>
              <a:ext uri="{FF2B5EF4-FFF2-40B4-BE49-F238E27FC236}">
                <a16:creationId xmlns:a16="http://schemas.microsoft.com/office/drawing/2014/main" id="{F56A6892-380B-48A5-9F80-05D196E610AA}"/>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9060427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7B2CC-B1CF-4C88-BF8B-115085CC1458}"/>
              </a:ext>
            </a:extLst>
          </p:cNvPr>
          <p:cNvSpPr>
            <a:spLocks noGrp="1"/>
          </p:cNvSpPr>
          <p:nvPr>
            <p:ph type="title"/>
          </p:nvPr>
        </p:nvSpPr>
        <p:spPr/>
        <p:txBody>
          <a:bodyPr/>
          <a:lstStyle/>
          <a:p>
            <a:r>
              <a:rPr lang="en-GB" dirty="0"/>
              <a:t>Scriptural Injunctions</a:t>
            </a:r>
          </a:p>
        </p:txBody>
      </p:sp>
      <p:sp>
        <p:nvSpPr>
          <p:cNvPr id="3" name="Content Placeholder 2">
            <a:extLst>
              <a:ext uri="{FF2B5EF4-FFF2-40B4-BE49-F238E27FC236}">
                <a16:creationId xmlns:a16="http://schemas.microsoft.com/office/drawing/2014/main" id="{2F9CFD42-3210-4683-B58F-73C4D6E6A77A}"/>
              </a:ext>
            </a:extLst>
          </p:cNvPr>
          <p:cNvSpPr>
            <a:spLocks noGrp="1"/>
          </p:cNvSpPr>
          <p:nvPr>
            <p:ph sz="half" idx="1"/>
          </p:nvPr>
        </p:nvSpPr>
        <p:spPr/>
        <p:txBody>
          <a:bodyPr>
            <a:normAutofit fontScale="77500" lnSpcReduction="20000"/>
          </a:bodyPr>
          <a:lstStyle/>
          <a:p>
            <a:pPr marL="0" indent="0">
              <a:buNone/>
            </a:pPr>
            <a:r>
              <a:rPr lang="en-GB" dirty="0"/>
              <a:t>These moral valuations to be found in the Christian scriptures outline the key operative judgements within Christian ethics as a whole. </a:t>
            </a:r>
          </a:p>
          <a:p>
            <a:pPr marL="0" indent="0">
              <a:buNone/>
            </a:pPr>
            <a:r>
              <a:rPr lang="en-GB" dirty="0"/>
              <a:t>While this has been presented in a relatively straight forward way – lacking difficulties of translation, hermeneutics, interpretation, or genre – it also leaves open a number of problematic tensions within the structure of Christian ethics. </a:t>
            </a:r>
          </a:p>
          <a:p>
            <a:pPr marL="0" indent="0">
              <a:buNone/>
            </a:pPr>
            <a:r>
              <a:rPr lang="en-GB" dirty="0"/>
              <a:t>I want us to quickly hit on some of these areas now, in order to more fully illuminate the reading you will be doing for this section. </a:t>
            </a:r>
          </a:p>
        </p:txBody>
      </p:sp>
      <p:pic>
        <p:nvPicPr>
          <p:cNvPr id="6" name="Content Placeholder 5" descr="A picture containing person&#10;&#10;Description automatically generated">
            <a:extLst>
              <a:ext uri="{FF2B5EF4-FFF2-40B4-BE49-F238E27FC236}">
                <a16:creationId xmlns:a16="http://schemas.microsoft.com/office/drawing/2014/main" id="{E9F773DD-74F0-4AB3-B627-19341EECD95D}"/>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229913" y="444564"/>
            <a:ext cx="4058198" cy="4885473"/>
          </a:xfrm>
        </p:spPr>
      </p:pic>
    </p:spTree>
    <p:extLst>
      <p:ext uri="{BB962C8B-B14F-4D97-AF65-F5344CB8AC3E}">
        <p14:creationId xmlns:p14="http://schemas.microsoft.com/office/powerpoint/2010/main" val="1933584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25A4-2B01-4AEA-BB82-6536DCA02328}"/>
              </a:ext>
            </a:extLst>
          </p:cNvPr>
          <p:cNvSpPr>
            <a:spLocks noGrp="1"/>
          </p:cNvSpPr>
          <p:nvPr>
            <p:ph type="title"/>
          </p:nvPr>
        </p:nvSpPr>
        <p:spPr/>
        <p:txBody>
          <a:bodyPr/>
          <a:lstStyle/>
          <a:p>
            <a:r>
              <a:rPr lang="en-GB" dirty="0"/>
              <a:t>Scriptural Injunctions</a:t>
            </a:r>
          </a:p>
        </p:txBody>
      </p:sp>
      <p:sp>
        <p:nvSpPr>
          <p:cNvPr id="3" name="Content Placeholder 2">
            <a:extLst>
              <a:ext uri="{FF2B5EF4-FFF2-40B4-BE49-F238E27FC236}">
                <a16:creationId xmlns:a16="http://schemas.microsoft.com/office/drawing/2014/main" id="{1BBF4EDF-44DD-4E04-A326-BC07E648B9A7}"/>
              </a:ext>
            </a:extLst>
          </p:cNvPr>
          <p:cNvSpPr>
            <a:spLocks noGrp="1"/>
          </p:cNvSpPr>
          <p:nvPr>
            <p:ph sz="half" idx="1"/>
          </p:nvPr>
        </p:nvSpPr>
        <p:spPr/>
        <p:txBody>
          <a:bodyPr>
            <a:noAutofit/>
          </a:bodyPr>
          <a:lstStyle/>
          <a:p>
            <a:pPr marL="0" indent="0">
              <a:buNone/>
            </a:pPr>
            <a:r>
              <a:rPr lang="en-GB" sz="2400" dirty="0"/>
              <a:t>The first of these is this:</a:t>
            </a:r>
          </a:p>
          <a:p>
            <a:pPr marL="0" indent="0">
              <a:buNone/>
            </a:pPr>
            <a:br>
              <a:rPr lang="en-GB" sz="2400" dirty="0"/>
            </a:br>
            <a:r>
              <a:rPr lang="en-GB" sz="2400" dirty="0"/>
              <a:t>Even if we know good from evil, and know we are supposed to do good, why does it matter what we do if God is all-forgiving and gracious?</a:t>
            </a:r>
          </a:p>
          <a:p>
            <a:pPr marL="0" indent="0">
              <a:buNone/>
            </a:pPr>
            <a:endParaRPr lang="en-GB" sz="2400" dirty="0"/>
          </a:p>
          <a:p>
            <a:pPr marL="0" indent="0">
              <a:buNone/>
            </a:pPr>
            <a:r>
              <a:rPr lang="en-GB" sz="2400" dirty="0"/>
              <a:t>Does the forgiving nature of God mean that our actions, good or evil, are ultimately meaningless?</a:t>
            </a:r>
          </a:p>
        </p:txBody>
      </p:sp>
      <p:sp>
        <p:nvSpPr>
          <p:cNvPr id="4" name="Content Placeholder 3">
            <a:extLst>
              <a:ext uri="{FF2B5EF4-FFF2-40B4-BE49-F238E27FC236}">
                <a16:creationId xmlns:a16="http://schemas.microsoft.com/office/drawing/2014/main" id="{011FDCBB-6FD2-4CB9-A72D-39D8D1EED8AC}"/>
              </a:ext>
            </a:extLst>
          </p:cNvPr>
          <p:cNvSpPr>
            <a:spLocks noGrp="1"/>
          </p:cNvSpPr>
          <p:nvPr>
            <p:ph sz="half" idx="2"/>
          </p:nvPr>
        </p:nvSpPr>
        <p:spPr>
          <a:xfrm>
            <a:off x="6172200" y="365125"/>
            <a:ext cx="5181600" cy="5228367"/>
          </a:xfrm>
        </p:spPr>
        <p:txBody>
          <a:bodyPr>
            <a:normAutofit fontScale="85000" lnSpcReduction="20000"/>
          </a:bodyPr>
          <a:lstStyle/>
          <a:p>
            <a:pPr marL="0" indent="0">
              <a:buNone/>
            </a:pPr>
            <a:r>
              <a:rPr lang="en-GB" dirty="0"/>
              <a:t>Unsurprisingly, the biblical text offers a number of reasons why we should continue to practice morally good behaviour:</a:t>
            </a:r>
            <a:br>
              <a:rPr lang="en-GB" dirty="0"/>
            </a:br>
            <a:br>
              <a:rPr lang="en-GB" dirty="0"/>
            </a:br>
            <a:r>
              <a:rPr lang="en-GB" dirty="0">
                <a:latin typeface="Aparajita" panose="02020603050405020304" pitchFamily="18" charset="0"/>
                <a:cs typeface="Aparajita" panose="02020603050405020304" pitchFamily="18" charset="0"/>
              </a:rPr>
              <a:t>Matt. 4:7 – </a:t>
            </a:r>
            <a:r>
              <a:rPr lang="en-GB" i="1" dirty="0">
                <a:latin typeface="Aparajita" panose="02020603050405020304" pitchFamily="18" charset="0"/>
                <a:cs typeface="Aparajita" panose="02020603050405020304" pitchFamily="18" charset="0"/>
              </a:rPr>
              <a:t>“Jesus answered him, ‘It is also written: ‘Do not put the Lord your God to the test’”</a:t>
            </a:r>
            <a:br>
              <a:rPr lang="en-GB" i="1" dirty="0">
                <a:latin typeface="Aparajita" panose="02020603050405020304" pitchFamily="18" charset="0"/>
                <a:cs typeface="Aparajita" panose="02020603050405020304" pitchFamily="18" charset="0"/>
              </a:rPr>
            </a:br>
            <a:br>
              <a:rPr lang="en-GB" i="1" dirty="0">
                <a:latin typeface="Aparajita" panose="02020603050405020304" pitchFamily="18" charset="0"/>
                <a:cs typeface="Aparajita" panose="02020603050405020304" pitchFamily="18" charset="0"/>
              </a:rPr>
            </a:br>
            <a:r>
              <a:rPr lang="en-GB" dirty="0">
                <a:latin typeface="Aparajita" panose="02020603050405020304" pitchFamily="18" charset="0"/>
                <a:cs typeface="Aparajita" panose="02020603050405020304" pitchFamily="18" charset="0"/>
              </a:rPr>
              <a:t>John 5:29 – </a:t>
            </a:r>
            <a:r>
              <a:rPr lang="en-GB" i="1" dirty="0">
                <a:latin typeface="Aparajita" panose="02020603050405020304" pitchFamily="18" charset="0"/>
                <a:cs typeface="Aparajita" panose="02020603050405020304" pitchFamily="18" charset="0"/>
              </a:rPr>
              <a:t>“And shall come forth; they that have done good, unto the resurrection of life; and they that have done evil, unto the resurrection of damnation”</a:t>
            </a:r>
          </a:p>
          <a:p>
            <a:pPr marL="0" indent="0">
              <a:buNone/>
            </a:pPr>
            <a:endParaRPr lang="en-GB" i="1" dirty="0"/>
          </a:p>
          <a:p>
            <a:pPr marL="0" indent="0">
              <a:buNone/>
            </a:pPr>
            <a:r>
              <a:rPr lang="en-GB" dirty="0"/>
              <a:t>We should not test God’s graciousness nor should we expect no punishment for evil. </a:t>
            </a:r>
          </a:p>
        </p:txBody>
      </p:sp>
    </p:spTree>
    <p:extLst>
      <p:ext uri="{BB962C8B-B14F-4D97-AF65-F5344CB8AC3E}">
        <p14:creationId xmlns:p14="http://schemas.microsoft.com/office/powerpoint/2010/main" val="215741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014B-1759-45C9-8ABE-F7638D904F55}"/>
              </a:ext>
            </a:extLst>
          </p:cNvPr>
          <p:cNvSpPr>
            <a:spLocks noGrp="1"/>
          </p:cNvSpPr>
          <p:nvPr>
            <p:ph type="title"/>
          </p:nvPr>
        </p:nvSpPr>
        <p:spPr/>
        <p:txBody>
          <a:bodyPr/>
          <a:lstStyle/>
          <a:p>
            <a:r>
              <a:rPr lang="en-GB" dirty="0"/>
              <a:t>Scriptural Injunctions</a:t>
            </a:r>
          </a:p>
        </p:txBody>
      </p:sp>
      <p:sp>
        <p:nvSpPr>
          <p:cNvPr id="3" name="Content Placeholder 2">
            <a:extLst>
              <a:ext uri="{FF2B5EF4-FFF2-40B4-BE49-F238E27FC236}">
                <a16:creationId xmlns:a16="http://schemas.microsoft.com/office/drawing/2014/main" id="{EEA2E108-C0E9-407B-9076-0CB623555C36}"/>
              </a:ext>
            </a:extLst>
          </p:cNvPr>
          <p:cNvSpPr>
            <a:spLocks noGrp="1"/>
          </p:cNvSpPr>
          <p:nvPr>
            <p:ph sz="half" idx="1"/>
          </p:nvPr>
        </p:nvSpPr>
        <p:spPr/>
        <p:txBody>
          <a:bodyPr>
            <a:normAutofit fontScale="85000" lnSpcReduction="10000"/>
          </a:bodyPr>
          <a:lstStyle/>
          <a:p>
            <a:pPr marL="0" indent="0">
              <a:buNone/>
            </a:pPr>
            <a:r>
              <a:rPr lang="en-GB" dirty="0"/>
              <a:t>The second is this:</a:t>
            </a:r>
            <a:br>
              <a:rPr lang="en-GB" dirty="0"/>
            </a:br>
            <a:br>
              <a:rPr lang="en-GB" dirty="0"/>
            </a:br>
            <a:r>
              <a:rPr lang="en-GB" dirty="0"/>
              <a:t>Why, if we are created by the innately good God in his image, is it so hard for us to do good?</a:t>
            </a:r>
            <a:br>
              <a:rPr lang="en-GB" dirty="0"/>
            </a:br>
            <a:br>
              <a:rPr lang="en-GB" dirty="0"/>
            </a:br>
            <a:endParaRPr lang="en-GB" dirty="0"/>
          </a:p>
        </p:txBody>
      </p:sp>
      <p:sp>
        <p:nvSpPr>
          <p:cNvPr id="4" name="Content Placeholder 3">
            <a:extLst>
              <a:ext uri="{FF2B5EF4-FFF2-40B4-BE49-F238E27FC236}">
                <a16:creationId xmlns:a16="http://schemas.microsoft.com/office/drawing/2014/main" id="{028A2110-9760-4650-BC49-D82E3616B200}"/>
              </a:ext>
            </a:extLst>
          </p:cNvPr>
          <p:cNvSpPr>
            <a:spLocks noGrp="1"/>
          </p:cNvSpPr>
          <p:nvPr>
            <p:ph sz="half" idx="2"/>
          </p:nvPr>
        </p:nvSpPr>
        <p:spPr>
          <a:xfrm>
            <a:off x="6172200" y="365125"/>
            <a:ext cx="5181600" cy="5228367"/>
          </a:xfrm>
        </p:spPr>
        <p:txBody>
          <a:bodyPr>
            <a:noAutofit/>
          </a:bodyPr>
          <a:lstStyle/>
          <a:p>
            <a:pPr marL="0" indent="0">
              <a:lnSpc>
                <a:spcPct val="100000"/>
              </a:lnSpc>
              <a:buNone/>
            </a:pPr>
            <a:r>
              <a:rPr lang="en-GB" sz="2200" dirty="0"/>
              <a:t>Within the biblical text, we see a number of ways of approaching this issue, largely exploring the nature of sin and its connection to morally bad behaviour. </a:t>
            </a:r>
            <a:br>
              <a:rPr lang="en-GB" sz="2200" dirty="0"/>
            </a:br>
            <a:br>
              <a:rPr lang="en-GB" sz="2200" dirty="0"/>
            </a:br>
            <a:r>
              <a:rPr lang="en-GB" sz="2200" dirty="0"/>
              <a:t>Largely, humans are considered within Christian ethics to be both ignorant of the good, and often, deliberately engaged in evil behaviour. </a:t>
            </a:r>
            <a:br>
              <a:rPr lang="en-GB" sz="2200" dirty="0"/>
            </a:br>
            <a:br>
              <a:rPr lang="en-GB" sz="2200" dirty="0"/>
            </a:br>
            <a:r>
              <a:rPr lang="en-GB" sz="2200" dirty="0">
                <a:latin typeface="Aparajita" panose="02020603050405020304" pitchFamily="18" charset="0"/>
                <a:cs typeface="Aparajita" panose="02020603050405020304" pitchFamily="18" charset="0"/>
              </a:rPr>
              <a:t>Matthew 7:11 – </a:t>
            </a:r>
            <a:r>
              <a:rPr lang="en-GB" sz="2200" i="1" dirty="0">
                <a:latin typeface="Aparajita" panose="02020603050405020304" pitchFamily="18" charset="0"/>
                <a:cs typeface="Aparajita" panose="02020603050405020304" pitchFamily="18" charset="0"/>
              </a:rPr>
              <a:t>“If you, then, though you are evil, know how to give good gifts to your children, how much more will your Father in heaven give good gifts to those who ask him!”</a:t>
            </a:r>
            <a:endParaRPr lang="en-GB" sz="2200"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2126321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E1BD6-59BE-44F0-AD02-2053FC7C62CA}"/>
              </a:ext>
            </a:extLst>
          </p:cNvPr>
          <p:cNvSpPr>
            <a:spLocks noGrp="1"/>
          </p:cNvSpPr>
          <p:nvPr>
            <p:ph type="title"/>
          </p:nvPr>
        </p:nvSpPr>
        <p:spPr/>
        <p:txBody>
          <a:bodyPr/>
          <a:lstStyle/>
          <a:p>
            <a:r>
              <a:rPr lang="en-GB" dirty="0"/>
              <a:t>Scriptural Injunctions</a:t>
            </a:r>
          </a:p>
        </p:txBody>
      </p:sp>
      <p:sp>
        <p:nvSpPr>
          <p:cNvPr id="3" name="Content Placeholder 2">
            <a:extLst>
              <a:ext uri="{FF2B5EF4-FFF2-40B4-BE49-F238E27FC236}">
                <a16:creationId xmlns:a16="http://schemas.microsoft.com/office/drawing/2014/main" id="{6C9BD606-F701-4D37-8A77-89DD2E71F588}"/>
              </a:ext>
            </a:extLst>
          </p:cNvPr>
          <p:cNvSpPr>
            <a:spLocks noGrp="1"/>
          </p:cNvSpPr>
          <p:nvPr>
            <p:ph sz="half" idx="1"/>
          </p:nvPr>
        </p:nvSpPr>
        <p:spPr/>
        <p:txBody>
          <a:bodyPr>
            <a:noAutofit/>
          </a:bodyPr>
          <a:lstStyle/>
          <a:p>
            <a:pPr marL="0" indent="0">
              <a:buNone/>
            </a:pPr>
            <a:r>
              <a:rPr lang="en-GB" sz="1800" dirty="0"/>
              <a:t>However, this negative view of the nature of humanity is not absolute or total. While we are often ensnared by evil, common grace (living with others, laws, government etc) allows us to recognise the good more easily. </a:t>
            </a:r>
            <a:br>
              <a:rPr lang="en-GB" sz="1800" dirty="0"/>
            </a:br>
            <a:endParaRPr lang="en-GB" sz="1800" dirty="0"/>
          </a:p>
          <a:p>
            <a:pPr marL="0" indent="0">
              <a:buNone/>
            </a:pPr>
            <a:r>
              <a:rPr lang="en-GB" sz="1800" dirty="0"/>
              <a:t>We still know, as God does to us, how to give good gifts – how to recognise other people as in some way the same as us and deserving of the same goods as us.</a:t>
            </a:r>
            <a:br>
              <a:rPr lang="en-GB" sz="1800" dirty="0"/>
            </a:br>
            <a:r>
              <a:rPr lang="en-GB" sz="1800" dirty="0"/>
              <a:t> </a:t>
            </a:r>
          </a:p>
          <a:p>
            <a:pPr marL="0" indent="0">
              <a:buNone/>
            </a:pPr>
            <a:r>
              <a:rPr lang="en-GB" sz="1800" dirty="0"/>
              <a:t>We are not necessarily selfish – but can learn to be giving of ourselves to others. </a:t>
            </a:r>
          </a:p>
        </p:txBody>
      </p:sp>
      <p:sp>
        <p:nvSpPr>
          <p:cNvPr id="4" name="Content Placeholder 3">
            <a:extLst>
              <a:ext uri="{FF2B5EF4-FFF2-40B4-BE49-F238E27FC236}">
                <a16:creationId xmlns:a16="http://schemas.microsoft.com/office/drawing/2014/main" id="{CFD4060E-ABE4-4550-BAC2-6775FB99C96F}"/>
              </a:ext>
            </a:extLst>
          </p:cNvPr>
          <p:cNvSpPr>
            <a:spLocks noGrp="1"/>
          </p:cNvSpPr>
          <p:nvPr>
            <p:ph sz="half" idx="2"/>
          </p:nvPr>
        </p:nvSpPr>
        <p:spPr>
          <a:xfrm>
            <a:off x="6172200" y="365125"/>
            <a:ext cx="5181600" cy="5228368"/>
          </a:xfrm>
        </p:spPr>
        <p:txBody>
          <a:bodyPr>
            <a:noAutofit/>
          </a:bodyPr>
          <a:lstStyle/>
          <a:p>
            <a:pPr marL="0" indent="0">
              <a:lnSpc>
                <a:spcPct val="150000"/>
              </a:lnSpc>
              <a:buNone/>
            </a:pPr>
            <a:r>
              <a:rPr lang="en-GB" sz="2000" i="1" baseline="30000" dirty="0">
                <a:latin typeface="Aparajita" panose="02020603050405020304" pitchFamily="18" charset="0"/>
                <a:cs typeface="Aparajita" panose="02020603050405020304" pitchFamily="18" charset="0"/>
              </a:rPr>
              <a:t>21 </a:t>
            </a:r>
            <a:r>
              <a:rPr lang="en-GB" sz="2000" i="1" dirty="0">
                <a:latin typeface="Aparajita" panose="02020603050405020304" pitchFamily="18" charset="0"/>
                <a:cs typeface="Aparajita" panose="02020603050405020304" pitchFamily="18" charset="0"/>
              </a:rPr>
              <a:t>So I find this law at work: Although I want to do good, evil is right there with me. </a:t>
            </a:r>
            <a:r>
              <a:rPr lang="en-GB" sz="2000" i="1" baseline="30000" dirty="0">
                <a:latin typeface="Aparajita" panose="02020603050405020304" pitchFamily="18" charset="0"/>
                <a:cs typeface="Aparajita" panose="02020603050405020304" pitchFamily="18" charset="0"/>
              </a:rPr>
              <a:t>22 </a:t>
            </a:r>
            <a:r>
              <a:rPr lang="en-GB" sz="2000" i="1" dirty="0">
                <a:latin typeface="Aparajita" panose="02020603050405020304" pitchFamily="18" charset="0"/>
                <a:cs typeface="Aparajita" panose="02020603050405020304" pitchFamily="18" charset="0"/>
              </a:rPr>
              <a:t>For in my inner being I delight in God’s law; </a:t>
            </a:r>
            <a:r>
              <a:rPr lang="en-GB" sz="2000" i="1" baseline="30000" dirty="0">
                <a:latin typeface="Aparajita" panose="02020603050405020304" pitchFamily="18" charset="0"/>
                <a:cs typeface="Aparajita" panose="02020603050405020304" pitchFamily="18" charset="0"/>
              </a:rPr>
              <a:t>23 </a:t>
            </a:r>
            <a:r>
              <a:rPr lang="en-GB" sz="2000" i="1" dirty="0">
                <a:latin typeface="Aparajita" panose="02020603050405020304" pitchFamily="18" charset="0"/>
                <a:cs typeface="Aparajita" panose="02020603050405020304" pitchFamily="18" charset="0"/>
              </a:rPr>
              <a:t>but I see another law at work in me, waging war against the law of my mind and making me a prisoner of the law of sin at work within me. </a:t>
            </a:r>
            <a:r>
              <a:rPr lang="en-GB" sz="2000" i="1" baseline="30000" dirty="0">
                <a:latin typeface="Aparajita" panose="02020603050405020304" pitchFamily="18" charset="0"/>
                <a:cs typeface="Aparajita" panose="02020603050405020304" pitchFamily="18" charset="0"/>
              </a:rPr>
              <a:t>24 </a:t>
            </a:r>
            <a:r>
              <a:rPr lang="en-GB" sz="2000" i="1" dirty="0">
                <a:latin typeface="Aparajita" panose="02020603050405020304" pitchFamily="18" charset="0"/>
                <a:cs typeface="Aparajita" panose="02020603050405020304" pitchFamily="18" charset="0"/>
              </a:rPr>
              <a:t>What a wretched man I am! Who will rescue me from this body that is subject to death? </a:t>
            </a:r>
            <a:r>
              <a:rPr lang="en-GB" sz="2000" i="1" baseline="30000" dirty="0">
                <a:latin typeface="Aparajita" panose="02020603050405020304" pitchFamily="18" charset="0"/>
                <a:cs typeface="Aparajita" panose="02020603050405020304" pitchFamily="18" charset="0"/>
              </a:rPr>
              <a:t>25 </a:t>
            </a:r>
            <a:r>
              <a:rPr lang="en-GB" sz="2000" i="1" dirty="0">
                <a:latin typeface="Aparajita" panose="02020603050405020304" pitchFamily="18" charset="0"/>
                <a:cs typeface="Aparajita" panose="02020603050405020304" pitchFamily="18" charset="0"/>
              </a:rPr>
              <a:t>Thanks be to God, who delivers me through Jesus Christ our Lord!</a:t>
            </a:r>
          </a:p>
          <a:p>
            <a:pPr marL="0" indent="0">
              <a:lnSpc>
                <a:spcPct val="150000"/>
              </a:lnSpc>
              <a:buNone/>
            </a:pPr>
            <a:r>
              <a:rPr lang="en-GB" sz="2000" i="1" dirty="0">
                <a:latin typeface="Aparajita" panose="02020603050405020304" pitchFamily="18" charset="0"/>
                <a:cs typeface="Aparajita" panose="02020603050405020304" pitchFamily="18" charset="0"/>
              </a:rPr>
              <a:t>So then, I myself in my mind am a slave to God’s law, but in my sinful nature a slave to the law of sin.</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Romans 7:21-25</a:t>
            </a:r>
          </a:p>
          <a:p>
            <a:pPr marL="0" indent="0">
              <a:buNone/>
            </a:pPr>
            <a:endParaRPr lang="en-GB" sz="1600" dirty="0"/>
          </a:p>
        </p:txBody>
      </p:sp>
    </p:spTree>
    <p:extLst>
      <p:ext uri="{BB962C8B-B14F-4D97-AF65-F5344CB8AC3E}">
        <p14:creationId xmlns:p14="http://schemas.microsoft.com/office/powerpoint/2010/main" val="2316582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47C9C-879A-432D-A315-13B5E8D7215A}"/>
              </a:ext>
            </a:extLst>
          </p:cNvPr>
          <p:cNvSpPr>
            <a:spLocks noGrp="1"/>
          </p:cNvSpPr>
          <p:nvPr>
            <p:ph type="title"/>
          </p:nvPr>
        </p:nvSpPr>
        <p:spPr/>
        <p:txBody>
          <a:bodyPr/>
          <a:lstStyle/>
          <a:p>
            <a:r>
              <a:rPr lang="en-GB" dirty="0"/>
              <a:t>Scriptural Injunctions</a:t>
            </a:r>
          </a:p>
        </p:txBody>
      </p:sp>
      <p:sp>
        <p:nvSpPr>
          <p:cNvPr id="3" name="Content Placeholder 2">
            <a:extLst>
              <a:ext uri="{FF2B5EF4-FFF2-40B4-BE49-F238E27FC236}">
                <a16:creationId xmlns:a16="http://schemas.microsoft.com/office/drawing/2014/main" id="{F10BB0B7-6A6F-47E5-9E11-E18C303941ED}"/>
              </a:ext>
            </a:extLst>
          </p:cNvPr>
          <p:cNvSpPr>
            <a:spLocks noGrp="1"/>
          </p:cNvSpPr>
          <p:nvPr>
            <p:ph sz="half" idx="1"/>
          </p:nvPr>
        </p:nvSpPr>
        <p:spPr/>
        <p:txBody>
          <a:bodyPr>
            <a:noAutofit/>
          </a:bodyPr>
          <a:lstStyle/>
          <a:p>
            <a:pPr marL="0" indent="0">
              <a:buNone/>
            </a:pPr>
            <a:r>
              <a:rPr lang="en-GB" sz="2000" dirty="0"/>
              <a:t>This tussle between our sinful natures and our recognition of the good is, obviously, at the heart of Christian ethics. </a:t>
            </a:r>
          </a:p>
          <a:p>
            <a:pPr marL="0" indent="0">
              <a:buNone/>
            </a:pPr>
            <a:endParaRPr lang="en-GB" sz="2000" dirty="0"/>
          </a:p>
          <a:p>
            <a:pPr marL="0" indent="0">
              <a:buNone/>
            </a:pPr>
            <a:r>
              <a:rPr lang="en-GB" sz="2000" dirty="0"/>
              <a:t>But where does this sinful nature arise from?</a:t>
            </a:r>
          </a:p>
          <a:p>
            <a:pPr marL="0" indent="0">
              <a:buNone/>
            </a:pPr>
            <a:endParaRPr lang="en-GB" sz="2000" dirty="0"/>
          </a:p>
          <a:p>
            <a:pPr marL="0" indent="0">
              <a:buNone/>
            </a:pPr>
            <a:r>
              <a:rPr lang="en-GB" sz="2000" dirty="0"/>
              <a:t>Within the Christian tradition, there are two internal sources of our sinful nature – the original sin of Adam and Eve, and our own personal sinful actions. </a:t>
            </a:r>
          </a:p>
        </p:txBody>
      </p:sp>
      <p:sp>
        <p:nvSpPr>
          <p:cNvPr id="4" name="Content Placeholder 3">
            <a:extLst>
              <a:ext uri="{FF2B5EF4-FFF2-40B4-BE49-F238E27FC236}">
                <a16:creationId xmlns:a16="http://schemas.microsoft.com/office/drawing/2014/main" id="{B5F96766-AE54-4D9E-BBC4-523B540EE74F}"/>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2000" dirty="0">
                <a:cs typeface="Aparajita" panose="02020603050405020304" pitchFamily="18" charset="0"/>
              </a:rPr>
              <a:t>Original Sin:</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a:t>
            </a:r>
            <a:r>
              <a:rPr lang="en-GB" sz="2000" i="1" baseline="30000" dirty="0">
                <a:latin typeface="Aparajita" panose="02020603050405020304" pitchFamily="18" charset="0"/>
                <a:cs typeface="Aparajita" panose="02020603050405020304" pitchFamily="18" charset="0"/>
              </a:rPr>
              <a:t>12 </a:t>
            </a:r>
            <a:r>
              <a:rPr lang="en-GB" sz="2000" i="1" dirty="0">
                <a:latin typeface="Aparajita" panose="02020603050405020304" pitchFamily="18" charset="0"/>
                <a:cs typeface="Aparajita" panose="02020603050405020304" pitchFamily="18" charset="0"/>
              </a:rPr>
              <a:t>Therefore, just as sin entered the world through one man, and death through sin, and in this way death came to all people, because all sinned” – Romans 5:12</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dirty="0">
                <a:cs typeface="Aparajita" panose="02020603050405020304" pitchFamily="18" charset="0"/>
              </a:rPr>
              <a:t>Personal Sin:</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“There is no difference between Jew and Gentile, </a:t>
            </a:r>
            <a:r>
              <a:rPr lang="en-GB" sz="2000" i="1" baseline="30000" dirty="0">
                <a:latin typeface="Aparajita" panose="02020603050405020304" pitchFamily="18" charset="0"/>
                <a:cs typeface="Aparajita" panose="02020603050405020304" pitchFamily="18" charset="0"/>
              </a:rPr>
              <a:t>23 </a:t>
            </a:r>
            <a:r>
              <a:rPr lang="en-GB" sz="2000" i="1" dirty="0">
                <a:latin typeface="Aparajita" panose="02020603050405020304" pitchFamily="18" charset="0"/>
                <a:cs typeface="Aparajita" panose="02020603050405020304" pitchFamily="18" charset="0"/>
              </a:rPr>
              <a:t>for all have sinned and fall short of the glory of God, </a:t>
            </a:r>
            <a:r>
              <a:rPr lang="en-GB" sz="2000" i="1" baseline="30000" dirty="0">
                <a:latin typeface="Aparajita" panose="02020603050405020304" pitchFamily="18" charset="0"/>
                <a:cs typeface="Aparajita" panose="02020603050405020304" pitchFamily="18" charset="0"/>
              </a:rPr>
              <a:t>24 </a:t>
            </a:r>
            <a:r>
              <a:rPr lang="en-GB" sz="2000" i="1" dirty="0">
                <a:latin typeface="Aparajita" panose="02020603050405020304" pitchFamily="18" charset="0"/>
                <a:cs typeface="Aparajita" panose="02020603050405020304" pitchFamily="18" charset="0"/>
              </a:rPr>
              <a:t>and all are justified freely by his grace through the redemption that came by Christ Jesus” – Romans 3:22-25</a:t>
            </a:r>
            <a:br>
              <a:rPr lang="en-GB" sz="1600" dirty="0"/>
            </a:br>
            <a:br>
              <a:rPr lang="en-GB" sz="1600" dirty="0"/>
            </a:br>
            <a:endParaRPr lang="en-GB" sz="1600" dirty="0"/>
          </a:p>
        </p:txBody>
      </p:sp>
    </p:spTree>
    <p:extLst>
      <p:ext uri="{BB962C8B-B14F-4D97-AF65-F5344CB8AC3E}">
        <p14:creationId xmlns:p14="http://schemas.microsoft.com/office/powerpoint/2010/main" val="181583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3F1A-66DE-4FBC-AB02-E3E2C9FCDEBA}"/>
              </a:ext>
            </a:extLst>
          </p:cNvPr>
          <p:cNvSpPr>
            <a:spLocks noGrp="1"/>
          </p:cNvSpPr>
          <p:nvPr>
            <p:ph type="title"/>
          </p:nvPr>
        </p:nvSpPr>
        <p:spPr/>
        <p:txBody>
          <a:bodyPr/>
          <a:lstStyle/>
          <a:p>
            <a:r>
              <a:rPr lang="en-GB" dirty="0"/>
              <a:t>Scriptural Injunctions</a:t>
            </a:r>
          </a:p>
        </p:txBody>
      </p:sp>
      <p:sp>
        <p:nvSpPr>
          <p:cNvPr id="3" name="Content Placeholder 2">
            <a:extLst>
              <a:ext uri="{FF2B5EF4-FFF2-40B4-BE49-F238E27FC236}">
                <a16:creationId xmlns:a16="http://schemas.microsoft.com/office/drawing/2014/main" id="{CBD79FD7-0917-4C0F-A2EE-972F97150840}"/>
              </a:ext>
            </a:extLst>
          </p:cNvPr>
          <p:cNvSpPr>
            <a:spLocks noGrp="1"/>
          </p:cNvSpPr>
          <p:nvPr>
            <p:ph sz="half" idx="1"/>
          </p:nvPr>
        </p:nvSpPr>
        <p:spPr/>
        <p:txBody>
          <a:bodyPr>
            <a:noAutofit/>
          </a:bodyPr>
          <a:lstStyle/>
          <a:p>
            <a:pPr marL="0" indent="0">
              <a:buNone/>
            </a:pPr>
            <a:r>
              <a:rPr lang="en-GB" sz="2000" dirty="0"/>
              <a:t>Further to these two internal sources of our sinful nature, the Christian tradition also posits a number of external sources of temptation to sinful behaviour – the devil or spirits etc – which cause us to be tempted away from a correct course of action we have recognised. </a:t>
            </a:r>
          </a:p>
          <a:p>
            <a:pPr marL="0" indent="0">
              <a:buNone/>
            </a:pPr>
            <a:endParaRPr lang="en-GB" sz="2000" dirty="0"/>
          </a:p>
          <a:p>
            <a:pPr marL="0" indent="0">
              <a:buNone/>
            </a:pPr>
            <a:r>
              <a:rPr lang="en-GB" sz="2000" dirty="0"/>
              <a:t>This, of course, relates back to the discussions about intent and recognition in ethics that we have previously been discussing. </a:t>
            </a:r>
          </a:p>
        </p:txBody>
      </p:sp>
      <p:sp>
        <p:nvSpPr>
          <p:cNvPr id="4" name="Content Placeholder 3">
            <a:extLst>
              <a:ext uri="{FF2B5EF4-FFF2-40B4-BE49-F238E27FC236}">
                <a16:creationId xmlns:a16="http://schemas.microsoft.com/office/drawing/2014/main" id="{A258FB3A-6C56-4B84-933B-8C4D83ECCEF8}"/>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2000" dirty="0">
                <a:cs typeface="Aparajita" panose="02020603050405020304" pitchFamily="18" charset="0"/>
              </a:rPr>
              <a:t>External Forces:</a:t>
            </a:r>
            <a:br>
              <a:rPr lang="en-GB" sz="2800" i="1" dirty="0">
                <a:latin typeface="Aparajita" panose="02020603050405020304" pitchFamily="18" charset="0"/>
                <a:cs typeface="Aparajita" panose="02020603050405020304" pitchFamily="18" charset="0"/>
              </a:rPr>
            </a:br>
            <a:r>
              <a:rPr lang="en-GB" sz="2800" i="1" dirty="0">
                <a:latin typeface="Aparajita" panose="02020603050405020304" pitchFamily="18" charset="0"/>
                <a:cs typeface="Aparajita" panose="02020603050405020304" pitchFamily="18" charset="0"/>
              </a:rPr>
              <a:t>“</a:t>
            </a:r>
            <a:r>
              <a:rPr lang="en-GB" sz="2800" i="1" baseline="30000" dirty="0">
                <a:latin typeface="Aparajita" panose="02020603050405020304" pitchFamily="18" charset="0"/>
                <a:cs typeface="Aparajita" panose="02020603050405020304" pitchFamily="18" charset="0"/>
              </a:rPr>
              <a:t>12 </a:t>
            </a:r>
            <a:r>
              <a:rPr lang="en-GB" sz="2800" i="1" dirty="0">
                <a:latin typeface="Aparajita" panose="02020603050405020304" pitchFamily="18" charset="0"/>
                <a:cs typeface="Aparajita" panose="02020603050405020304" pitchFamily="18" charset="0"/>
              </a:rPr>
              <a:t>For our struggle is not against flesh and blood, but against the rulers, against the authorities, against the powers of this dark world and against the spiritual forces of evil in the heavenly realms.”</a:t>
            </a:r>
            <a:br>
              <a:rPr lang="en-GB" sz="2800" i="1" dirty="0">
                <a:latin typeface="Aparajita" panose="02020603050405020304" pitchFamily="18" charset="0"/>
                <a:cs typeface="Aparajita" panose="02020603050405020304" pitchFamily="18" charset="0"/>
              </a:rPr>
            </a:br>
            <a:br>
              <a:rPr lang="en-GB" sz="2800" i="1" dirty="0">
                <a:latin typeface="Aparajita" panose="02020603050405020304" pitchFamily="18" charset="0"/>
                <a:cs typeface="Aparajita" panose="02020603050405020304" pitchFamily="18" charset="0"/>
              </a:rPr>
            </a:br>
            <a:r>
              <a:rPr lang="en-GB" sz="2800" i="1" dirty="0">
                <a:latin typeface="Aparajita" panose="02020603050405020304" pitchFamily="18" charset="0"/>
                <a:cs typeface="Aparajita" panose="02020603050405020304" pitchFamily="18" charset="0"/>
              </a:rPr>
              <a:t>Ephesians 6:12</a:t>
            </a:r>
            <a:endParaRPr lang="en-GB"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16275661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27B0C-6CD1-4C6E-B3B5-92E52C3B0198}"/>
              </a:ext>
            </a:extLst>
          </p:cNvPr>
          <p:cNvSpPr>
            <a:spLocks noGrp="1"/>
          </p:cNvSpPr>
          <p:nvPr>
            <p:ph type="title"/>
          </p:nvPr>
        </p:nvSpPr>
        <p:spPr/>
        <p:txBody>
          <a:bodyPr/>
          <a:lstStyle/>
          <a:p>
            <a:r>
              <a:rPr lang="en-GB" dirty="0"/>
              <a:t>Conclusion</a:t>
            </a:r>
          </a:p>
        </p:txBody>
      </p:sp>
      <p:sp>
        <p:nvSpPr>
          <p:cNvPr id="3" name="Text Placeholder 2">
            <a:extLst>
              <a:ext uri="{FF2B5EF4-FFF2-40B4-BE49-F238E27FC236}">
                <a16:creationId xmlns:a16="http://schemas.microsoft.com/office/drawing/2014/main" id="{DC5BCDD1-D6E6-431C-B1AB-9C55766635B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2164086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1538F-F44A-4E88-A7AE-36F4CB8310B4}"/>
              </a:ext>
            </a:extLst>
          </p:cNvPr>
          <p:cNvSpPr>
            <a:spLocks noGrp="1"/>
          </p:cNvSpPr>
          <p:nvPr>
            <p:ph type="title"/>
          </p:nvPr>
        </p:nvSpPr>
        <p:spPr/>
        <p:txBody>
          <a:bodyPr/>
          <a:lstStyle/>
          <a:p>
            <a:r>
              <a:rPr lang="en-GB" dirty="0"/>
              <a:t>Scripture and Authority in Christian Ethics</a:t>
            </a:r>
          </a:p>
        </p:txBody>
      </p:sp>
      <p:sp>
        <p:nvSpPr>
          <p:cNvPr id="3" name="Content Placeholder 2">
            <a:extLst>
              <a:ext uri="{FF2B5EF4-FFF2-40B4-BE49-F238E27FC236}">
                <a16:creationId xmlns:a16="http://schemas.microsoft.com/office/drawing/2014/main" id="{B9F6980D-A3CD-4B8F-A20B-4F78D8A9AAA7}"/>
              </a:ext>
            </a:extLst>
          </p:cNvPr>
          <p:cNvSpPr>
            <a:spLocks noGrp="1"/>
          </p:cNvSpPr>
          <p:nvPr>
            <p:ph sz="half" idx="1"/>
          </p:nvPr>
        </p:nvSpPr>
        <p:spPr/>
        <p:txBody>
          <a:bodyPr>
            <a:normAutofit fontScale="77500" lnSpcReduction="20000"/>
          </a:bodyPr>
          <a:lstStyle/>
          <a:p>
            <a:pPr marL="0" indent="0">
              <a:buNone/>
            </a:pPr>
            <a:r>
              <a:rPr lang="en-GB" dirty="0"/>
              <a:t>As we have seen in this lecture, the notion of a ‘biblical ethics’ and the use of scripture in ethical reasoning is a complicated business, full of moral valuations, ethical judgements, and inter-locking assumptions about the nature of our actions. </a:t>
            </a:r>
          </a:p>
          <a:p>
            <a:pPr marL="0" indent="0">
              <a:buNone/>
            </a:pPr>
            <a:endParaRPr lang="en-GB" dirty="0"/>
          </a:p>
          <a:p>
            <a:pPr marL="0" indent="0">
              <a:buNone/>
            </a:pPr>
            <a:r>
              <a:rPr lang="en-GB" dirty="0"/>
              <a:t>Ultimately, Christian ethics which engages with scripture does so because of a belief that the Bible offers a guide to moral action that is certain and true – and one that can assist us in overcoming our sinful and distracted natures. </a:t>
            </a:r>
          </a:p>
        </p:txBody>
      </p:sp>
      <p:pic>
        <p:nvPicPr>
          <p:cNvPr id="6" name="Content Placeholder 5" descr="A picture containing text&#10;&#10;Description automatically generated">
            <a:extLst>
              <a:ext uri="{FF2B5EF4-FFF2-40B4-BE49-F238E27FC236}">
                <a16:creationId xmlns:a16="http://schemas.microsoft.com/office/drawing/2014/main" id="{796B0B47-2E46-4DBB-B6E5-147A0530D14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25175" y="1545431"/>
            <a:ext cx="4728625" cy="3767138"/>
          </a:xfrm>
        </p:spPr>
      </p:pic>
    </p:spTree>
    <p:extLst>
      <p:ext uri="{BB962C8B-B14F-4D97-AF65-F5344CB8AC3E}">
        <p14:creationId xmlns:p14="http://schemas.microsoft.com/office/powerpoint/2010/main" val="36822268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DB29-274D-4423-815B-BE33B62D3229}"/>
              </a:ext>
            </a:extLst>
          </p:cNvPr>
          <p:cNvSpPr>
            <a:spLocks noGrp="1"/>
          </p:cNvSpPr>
          <p:nvPr>
            <p:ph type="title"/>
          </p:nvPr>
        </p:nvSpPr>
        <p:spPr/>
        <p:txBody>
          <a:bodyPr/>
          <a:lstStyle/>
          <a:p>
            <a:r>
              <a:rPr lang="en-GB" dirty="0"/>
              <a:t>Scripture and Authority in Christian Ethics</a:t>
            </a:r>
          </a:p>
        </p:txBody>
      </p:sp>
      <p:sp>
        <p:nvSpPr>
          <p:cNvPr id="3" name="Content Placeholder 2">
            <a:extLst>
              <a:ext uri="{FF2B5EF4-FFF2-40B4-BE49-F238E27FC236}">
                <a16:creationId xmlns:a16="http://schemas.microsoft.com/office/drawing/2014/main" id="{04F9CCCD-24A5-4737-8605-1C2E7A12FB08}"/>
              </a:ext>
            </a:extLst>
          </p:cNvPr>
          <p:cNvSpPr>
            <a:spLocks noGrp="1"/>
          </p:cNvSpPr>
          <p:nvPr>
            <p:ph sz="half" idx="1"/>
          </p:nvPr>
        </p:nvSpPr>
        <p:spPr/>
        <p:txBody>
          <a:bodyPr>
            <a:normAutofit fontScale="85000" lnSpcReduction="10000"/>
          </a:bodyPr>
          <a:lstStyle/>
          <a:p>
            <a:pPr marL="0" indent="0">
              <a:buNone/>
            </a:pPr>
            <a:r>
              <a:rPr lang="en-GB" sz="2400" dirty="0"/>
              <a:t>And yet, as should also have become clear, the Bible does not contain within it specific answers to all moral questions – a great deal of our contemporary lives lie completely outside the frame of the biblical text – and we must, when seeking answers within the text, be open to the interpretative and hermeneutical task required.</a:t>
            </a:r>
            <a:br>
              <a:rPr lang="en-GB" sz="2400" dirty="0"/>
            </a:br>
            <a:endParaRPr lang="en-GB" sz="2400" dirty="0"/>
          </a:p>
          <a:p>
            <a:pPr marL="0" indent="0">
              <a:buNone/>
            </a:pPr>
            <a:r>
              <a:rPr lang="en-GB" sz="2400" dirty="0"/>
              <a:t>Over the next couple of sections we will begin to examine the way in which different Christian traditions have incorporated scripture into their broader ethical reasoning as well as how they have attempted to extract certain principles of moral behaviour from it.</a:t>
            </a:r>
          </a:p>
        </p:txBody>
      </p:sp>
      <p:pic>
        <p:nvPicPr>
          <p:cNvPr id="6" name="Content Placeholder 5" descr="A picture containing nature, fireplace, dark&#10;&#10;Description automatically generated">
            <a:extLst>
              <a:ext uri="{FF2B5EF4-FFF2-40B4-BE49-F238E27FC236}">
                <a16:creationId xmlns:a16="http://schemas.microsoft.com/office/drawing/2014/main" id="{8E4CC6F4-7D77-4286-A392-8D4411B29C2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62286" y="1551848"/>
            <a:ext cx="5181600" cy="3754304"/>
          </a:xfrm>
        </p:spPr>
      </p:pic>
    </p:spTree>
    <p:extLst>
      <p:ext uri="{BB962C8B-B14F-4D97-AF65-F5344CB8AC3E}">
        <p14:creationId xmlns:p14="http://schemas.microsoft.com/office/powerpoint/2010/main" val="20056136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7DC1-8A01-4DCE-B12B-863931E4DDAF}"/>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CFD1750F-C0DD-433F-880F-8204F16D78FF}"/>
              </a:ext>
            </a:extLst>
          </p:cNvPr>
          <p:cNvSpPr>
            <a:spLocks noGrp="1"/>
          </p:cNvSpPr>
          <p:nvPr>
            <p:ph sz="half" idx="1"/>
          </p:nvPr>
        </p:nvSpPr>
        <p:spPr/>
        <p:txBody>
          <a:bodyPr>
            <a:normAutofit fontScale="77500" lnSpcReduction="20000"/>
          </a:bodyPr>
          <a:lstStyle/>
          <a:p>
            <a:pPr marL="0" indent="0">
              <a:buNone/>
            </a:pPr>
            <a:r>
              <a:rPr lang="en-GB" dirty="0"/>
              <a:t>The reading for this section is two chapters from the book, Bible and Ethics in the Christian Life:</a:t>
            </a:r>
            <a:br>
              <a:rPr lang="en-GB" dirty="0"/>
            </a:br>
            <a:br>
              <a:rPr lang="en-GB" dirty="0"/>
            </a:br>
            <a:r>
              <a:rPr lang="en-GB" dirty="0"/>
              <a:t>BIRCH, B., LAPSLEY, J., MOE-LOBEDA, C., &amp; RASMUSSEN, L. (2018). A Two-Part Consensus. In </a:t>
            </a:r>
            <a:r>
              <a:rPr lang="en-GB" i="1" dirty="0"/>
              <a:t>Bible and Ethics in the Christian Life: A New Conversation</a:t>
            </a:r>
            <a:r>
              <a:rPr lang="en-GB" dirty="0"/>
              <a:t> (pp. 3-12).</a:t>
            </a:r>
            <a:br>
              <a:rPr lang="en-GB" dirty="0"/>
            </a:br>
            <a:br>
              <a:rPr lang="en-GB" dirty="0"/>
            </a:br>
            <a:r>
              <a:rPr lang="en-GB" dirty="0"/>
              <a:t>BIRCH, B., LAPSLEY, J., MOE-LOBEDA, C., &amp; RASMUSSEN, L. (2018). Biblical Authority. In </a:t>
            </a:r>
            <a:r>
              <a:rPr lang="en-GB" i="1" dirty="0"/>
              <a:t>Bible and Ethics in the Christian Life: A New Conversation</a:t>
            </a:r>
            <a:r>
              <a:rPr lang="en-GB" dirty="0"/>
              <a:t> (pp. 39-60)</a:t>
            </a:r>
          </a:p>
        </p:txBody>
      </p:sp>
      <p:pic>
        <p:nvPicPr>
          <p:cNvPr id="8" name="Content Placeholder 7">
            <a:extLst>
              <a:ext uri="{FF2B5EF4-FFF2-40B4-BE49-F238E27FC236}">
                <a16:creationId xmlns:a16="http://schemas.microsoft.com/office/drawing/2014/main" id="{A5AF6FC1-2224-486C-8D25-7E89386EEB3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860075" y="645280"/>
            <a:ext cx="3030097" cy="4524945"/>
          </a:xfrm>
        </p:spPr>
      </p:pic>
    </p:spTree>
    <p:extLst>
      <p:ext uri="{BB962C8B-B14F-4D97-AF65-F5344CB8AC3E}">
        <p14:creationId xmlns:p14="http://schemas.microsoft.com/office/powerpoint/2010/main" val="1178160273"/>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Lampeter</Template>
  <TotalTime>669</TotalTime>
  <Words>2785</Words>
  <Application>Microsoft Office PowerPoint</Application>
  <PresentationFormat>Widescreen</PresentationFormat>
  <Paragraphs>100</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Aparajita</vt:lpstr>
      <vt:lpstr>Arial</vt:lpstr>
      <vt:lpstr>Calibri</vt:lpstr>
      <vt:lpstr>Calibri Light</vt:lpstr>
      <vt:lpstr>Lampeter</vt:lpstr>
      <vt:lpstr>Introduction to Christian Ethics – Scripture and Authority in Christian Ethics</vt:lpstr>
      <vt:lpstr>Scripture and Authority in Christian Ethics</vt:lpstr>
      <vt:lpstr>Moral Valuations in the Christian Tradition</vt:lpstr>
      <vt:lpstr>Moral Valuations in the Christian Tradition</vt:lpstr>
      <vt:lpstr>Moral Valuations in the Christian Tradition</vt:lpstr>
      <vt:lpstr>Moral Valuations in the Christian Tradition</vt:lpstr>
      <vt:lpstr>Moral Valuations in the Christian Tradition</vt:lpstr>
      <vt:lpstr>Moral Valuations in the Christian Tradition</vt:lpstr>
      <vt:lpstr>Moral Valuation</vt:lpstr>
      <vt:lpstr>Moral Valuations in the Christian Tradition</vt:lpstr>
      <vt:lpstr>Moral Valuation</vt:lpstr>
      <vt:lpstr>PowerPoint Presentation</vt:lpstr>
      <vt:lpstr>Scriptural Injunctions</vt:lpstr>
      <vt:lpstr>Scriptural Injunctions</vt:lpstr>
      <vt:lpstr>Scriptural Injunctions</vt:lpstr>
      <vt:lpstr>Scriptural Injunctions</vt:lpstr>
      <vt:lpstr>Scriptural Injunctions</vt:lpstr>
      <vt:lpstr>Scriptural Injunctions</vt:lpstr>
      <vt:lpstr>Scriptural Injunctions</vt:lpstr>
      <vt:lpstr>Conclusion</vt:lpstr>
      <vt:lpstr>Scripture and Authority in Christian Ethics</vt:lpstr>
      <vt:lpstr>Scripture and Authority in Christian Ethics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John Smith</cp:lastModifiedBy>
  <cp:revision>38</cp:revision>
  <dcterms:created xsi:type="dcterms:W3CDTF">2018-09-20T09:13:54Z</dcterms:created>
  <dcterms:modified xsi:type="dcterms:W3CDTF">2021-08-20T09:04:10Z</dcterms:modified>
</cp:coreProperties>
</file>