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2/15/26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42214-B1EB-1AEA-318F-A33D6BE90A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96648" y="3906596"/>
            <a:ext cx="7197726" cy="2421464"/>
          </a:xfrm>
        </p:spPr>
        <p:txBody>
          <a:bodyPr>
            <a:normAutofit fontScale="90000"/>
          </a:bodyPr>
          <a:lstStyle/>
          <a:p>
            <a:r>
              <a:rPr lang="en-GB"/>
              <a:t>Lifespan Development and Community Support Plan for Jenny (Age 16)</a:t>
            </a:r>
            <a:br>
              <a:rPr lang="en-GB"/>
            </a:br>
            <a:br>
              <a:rPr lang="en-GB"/>
            </a:br>
            <a:br>
              <a:rPr lang="en-GB"/>
            </a:br>
            <a:r>
              <a:rPr lang="en-GB"/>
              <a:t>Ahlam Hail</a:t>
            </a:r>
            <a:br>
              <a:rPr lang="en-GB"/>
            </a:br>
            <a:r>
              <a:rPr lang="en-GB"/>
              <a:t>Lifespan Development</a:t>
            </a:r>
            <a:br>
              <a:rPr lang="en-GB"/>
            </a:br>
            <a:r>
              <a:rPr lang="en-GB"/>
              <a:t>Assessment Component 1 – Individual Presentation</a:t>
            </a:r>
          </a:p>
        </p:txBody>
      </p:sp>
    </p:spTree>
    <p:extLst>
      <p:ext uri="{BB962C8B-B14F-4D97-AF65-F5344CB8AC3E}">
        <p14:creationId xmlns:p14="http://schemas.microsoft.com/office/powerpoint/2010/main" val="4053261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1762283-B4E4-D4C1-7329-1B6F3E92ACDF}"/>
              </a:ext>
            </a:extLst>
          </p:cNvPr>
          <p:cNvSpPr txBox="1"/>
          <p:nvPr/>
        </p:nvSpPr>
        <p:spPr>
          <a:xfrm>
            <a:off x="461818" y="1933862"/>
            <a:ext cx="943840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i="0" u="none" strike="noStrike" dirty="0">
                <a:solidFill>
                  <a:schemeClr val="tx1">
                    <a:lumMod val="90000"/>
                  </a:schemeClr>
                </a:solidFill>
                <a:effectLst/>
                <a:latin typeface="Inter"/>
              </a:rPr>
              <a:t>INTRODUCTION &amp; CASE OVERVIEW</a:t>
            </a:r>
          </a:p>
          <a:p>
            <a:r>
              <a:rPr lang="en-GB" b="1" i="0" u="none" strike="noStrike" dirty="0">
                <a:solidFill>
                  <a:schemeClr val="tx1">
                    <a:lumMod val="90000"/>
                  </a:schemeClr>
                </a:solidFill>
                <a:effectLst/>
                <a:latin typeface="Inter"/>
              </a:rPr>
              <a:t> • Jenny is a 16-year-old who takes on the role of a young carer. • For the last five years, she has been caring for her mother. • Her father has passed away and previously played a caregiving role. • Jenny's mother faces: • Issues with mobility. • Problems with memory and forgetfulness. • A persistently low mood. • Jenny offers practical assistance, emotional support, and helps with administrative tasks. Aim: To investigate how Jenny's experiences have influenced her development and to suggest a support plan based on </a:t>
            </a:r>
            <a:r>
              <a:rPr lang="en-GB" b="1" i="0" u="none" strike="noStrike" dirty="0" err="1">
                <a:solidFill>
                  <a:schemeClr val="tx1">
                    <a:lumMod val="90000"/>
                  </a:schemeClr>
                </a:solidFill>
                <a:effectLst/>
                <a:latin typeface="Inter"/>
              </a:rPr>
              <a:t>Bowlby’s</a:t>
            </a:r>
            <a:r>
              <a:rPr lang="en-GB" b="1" i="0" u="none" strike="noStrike" dirty="0">
                <a:solidFill>
                  <a:schemeClr val="tx1">
                    <a:lumMod val="90000"/>
                  </a:schemeClr>
                </a:solidFill>
                <a:effectLst/>
                <a:latin typeface="Inter"/>
              </a:rPr>
              <a:t> Attachment Theory.</a:t>
            </a:r>
            <a:endParaRPr lang="en-US" b="1" dirty="0">
              <a:solidFill>
                <a:schemeClr val="tx1">
                  <a:lumMod val="9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8105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5DB742B-62BE-F40A-AC1D-989E449CAE7B}"/>
              </a:ext>
            </a:extLst>
          </p:cNvPr>
          <p:cNvSpPr txBox="1"/>
          <p:nvPr/>
        </p:nvSpPr>
        <p:spPr>
          <a:xfrm>
            <a:off x="712932" y="2228671"/>
            <a:ext cx="10766135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LIFESPAN THEORY: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BOWLBY'S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ATTACHMENT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THEORY </a:t>
            </a:r>
          </a:p>
          <a:p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• Attachment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is an emotional bond between a child and caregiver (</a:t>
            </a:r>
            <a:r>
              <a:rPr lang="en-GB" b="0" i="0" u="none" strike="noStrike" dirty="0" err="1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Bowlby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,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1988) • Insecure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attachment may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arise from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loss, stress, or emotional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unavailability • Internal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Working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Model: • Self-worth beliefs • Relationship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and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other expectations.</a:t>
            </a:r>
            <a:endParaRPr lang="en-US" dirty="0">
              <a:solidFill>
                <a:schemeClr val="bg1">
                  <a:lumMod val="10000"/>
                  <a:lumOff val="9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288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49B9F-7034-AB22-0940-76B1D8C89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RELEVANCE OF ATTACHMENT THEORY TO JENNY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840D41-B722-36D0-FE5E-9F0BC800E829}"/>
              </a:ext>
            </a:extLst>
          </p:cNvPr>
          <p:cNvSpPr txBox="1"/>
          <p:nvPr/>
        </p:nvSpPr>
        <p:spPr>
          <a:xfrm>
            <a:off x="685801" y="2136338"/>
            <a:ext cx="8462528" cy="2031325"/>
          </a:xfrm>
          <a:prstGeom prst="rect">
            <a:avLst/>
          </a:prstGeom>
          <a:noFill/>
          <a:ln>
            <a:solidFill>
              <a:schemeClr val="tx1">
                <a:lumMod val="9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Jenny's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attachment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system was disrupted by her father's death; her mother's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illness may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limit her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emotional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availability; she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has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undergone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role reversal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(</a:t>
            </a:r>
            <a:r>
              <a:rPr lang="en-GB" b="0" i="0" dirty="0" err="1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parentification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); and her increased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responsibility during adolescence may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have an impact on her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emotional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security. Attachment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theory is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pertinent because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it explains how emotional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development can be impacted by both loss and caregiving.</a:t>
            </a:r>
            <a:endParaRPr lang="en-US" dirty="0">
              <a:solidFill>
                <a:schemeClr val="bg1">
                  <a:lumMod val="10000"/>
                  <a:lumOff val="9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683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F79E6-1191-E9D5-FC45-6D11C6000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IMPACT ON JENNY’S EMOTIONAL DEVELOPMENT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4AA55D-5BA1-CED8-0D79-4FEBE5AAC448}"/>
              </a:ext>
            </a:extLst>
          </p:cNvPr>
          <p:cNvSpPr txBox="1"/>
          <p:nvPr/>
        </p:nvSpPr>
        <p:spPr>
          <a:xfrm>
            <a:off x="1183409" y="2551837"/>
            <a:ext cx="79649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• Feelings of guilt when concentrating on oneself; • Increased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stress and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anxiety; • Emotional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suppression to </a:t>
            </a:r>
            <a:r>
              <a:rPr lang="en-GB" b="0" i="0" dirty="0" err="1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prioritize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 mother's needs; • Difficulty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seeking emotional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support; • Diminished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sense of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self-worth from an attachment perspective.</a:t>
            </a:r>
            <a:endParaRPr lang="en-US" dirty="0">
              <a:solidFill>
                <a:schemeClr val="bg1">
                  <a:lumMod val="10000"/>
                  <a:lumOff val="9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636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A64B0-1452-1BD0-96BD-8335CCDFD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IMPACT ON SOCIAL &amp; IDENTITY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9E5891-AC20-3FD5-44F9-BE9A0D2B32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/>
              <a:t>Social development:</a:t>
            </a:r>
          </a:p>
          <a:p>
            <a:r>
              <a:rPr lang="en-GB"/>
              <a:t>Reduced time with peers</a:t>
            </a:r>
          </a:p>
          <a:p>
            <a:r>
              <a:rPr lang="en-GB"/>
              <a:t>Risk of social isolation</a:t>
            </a:r>
          </a:p>
          <a:p>
            <a:br>
              <a:rPr lang="en-GB"/>
            </a:br>
            <a:endParaRPr lang="en-GB"/>
          </a:p>
          <a:p>
            <a:r>
              <a:rPr lang="en-GB"/>
              <a:t>Identity development:</a:t>
            </a:r>
          </a:p>
          <a:p>
            <a:r>
              <a:rPr lang="en-GB"/>
              <a:t>Limited independence</a:t>
            </a:r>
          </a:p>
          <a:p>
            <a:r>
              <a:rPr lang="en-GB"/>
              <a:t>Identity shaped around caregiving role</a:t>
            </a:r>
          </a:p>
          <a:p>
            <a:r>
              <a:rPr lang="en-GB"/>
              <a:t>Missed typical adolescent experiences</a:t>
            </a:r>
          </a:p>
          <a:p>
            <a:br>
              <a:rPr lang="en-GB"/>
            </a:br>
            <a:endParaRPr lang="en-GB"/>
          </a:p>
          <a:p>
            <a:r>
              <a:rPr lang="en-GB"/>
              <a:t>Secure attachments usually support confidence and exploration, which may be limited for Jenny.</a:t>
            </a:r>
          </a:p>
        </p:txBody>
      </p:sp>
    </p:spTree>
    <p:extLst>
      <p:ext uri="{BB962C8B-B14F-4D97-AF65-F5344CB8AC3E}">
        <p14:creationId xmlns:p14="http://schemas.microsoft.com/office/powerpoint/2010/main" val="381618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8BCA9-A068-7222-7DA8-BAB466C83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NATURE AND NURTURE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79A4BDF-3A1F-F2E7-EC6B-C08180CE1B56}"/>
              </a:ext>
            </a:extLst>
          </p:cNvPr>
          <p:cNvSpPr txBox="1"/>
          <p:nvPr/>
        </p:nvSpPr>
        <p:spPr>
          <a:xfrm>
            <a:off x="685802" y="2065868"/>
            <a:ext cx="1013142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Nature (biological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influences): • Adolescent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brain still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developing; • Increased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emotional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sensitivity; • Stress affects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emotional regulation and mental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health; • Nurture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(environmental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influences): • Bereavement; • Long-term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caregiving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responsibilities; • Chronic stress; • Limited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adult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support Jenny's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development is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impacted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by the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interplay between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nature and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nurture.</a:t>
            </a:r>
            <a:endParaRPr lang="en-US" dirty="0">
              <a:solidFill>
                <a:schemeClr val="bg1">
                  <a:lumMod val="10000"/>
                  <a:lumOff val="9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69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7BD01-34CF-9199-7281-44DA49C6C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COMMUNITY SUPPORT PLAN (ATTACHMENT-BASED)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E619355-0844-2369-C7BE-448AEBD54DCF}"/>
              </a:ext>
            </a:extLst>
          </p:cNvPr>
          <p:cNvSpPr txBox="1"/>
          <p:nvPr/>
        </p:nvSpPr>
        <p:spPr>
          <a:xfrm>
            <a:off x="952500" y="2274838"/>
            <a:ext cx="819582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The following interventions are intended to lessen Jenny's caregiving burden and boost her emotional security: the assignment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of a consistent key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worker; referral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to young carers support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services; bereavement </a:t>
            </a:r>
            <a:r>
              <a:rPr lang="en-GB" b="0" i="0" dirty="0" err="1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counseling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or emotional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therapy; social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care support for mother (home care and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administrative support); school-based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pastoral support and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schedule flexibility.</a:t>
            </a:r>
            <a:endParaRPr lang="en-US" dirty="0">
              <a:solidFill>
                <a:schemeClr val="bg1">
                  <a:lumMod val="10000"/>
                  <a:lumOff val="9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9005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CFE4A-9768-7A6C-26A9-9A9A5AA6E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HOW THE PLAN SUPPORTS JENNY’S WELL-BEING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0F003E-AFE3-6F3C-8CBC-00167870F216}"/>
              </a:ext>
            </a:extLst>
          </p:cNvPr>
          <p:cNvSpPr txBox="1"/>
          <p:nvPr/>
        </p:nvSpPr>
        <p:spPr>
          <a:xfrm>
            <a:off x="461818" y="2228671"/>
            <a:ext cx="955386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This is in line with </a:t>
            </a:r>
            <a:r>
              <a:rPr lang="en-GB" b="0" i="0" dirty="0" err="1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Bowlby's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 emphasis on secure attachments because it: • Restores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age-appropriate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roles; • Offers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consistent adult emotional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support; • Promotes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emotional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expression; • Supports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healthy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independence; and • Reduces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stress and emotional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overload.</a:t>
            </a:r>
            <a:endParaRPr lang="en-US" dirty="0">
              <a:solidFill>
                <a:schemeClr val="bg1">
                  <a:lumMod val="10000"/>
                  <a:lumOff val="9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042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A7E18-D2F0-6F32-0D7D-01A84BA63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CRITICAL EVALUATION OF ATTACHMENT THEORY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3ED944-CCC2-1553-67BE-4DACB5722BC9}"/>
              </a:ext>
            </a:extLst>
          </p:cNvPr>
          <p:cNvSpPr txBox="1"/>
          <p:nvPr/>
        </p:nvSpPr>
        <p:spPr>
          <a:xfrm>
            <a:off x="685801" y="2413337"/>
            <a:ext cx="846252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Limitations: • Focuses primarily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on early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childhood; • Underestimates resilience; • Limited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consideration of cultural and social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factors; • Explains the emotional impact of loss and caregiving; • Useful in health and social care planning; • Strong evidence base.” Attachment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theory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works best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when combined with other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viewpoints.</a:t>
            </a:r>
            <a:endParaRPr lang="en-US" dirty="0">
              <a:solidFill>
                <a:schemeClr val="bg1">
                  <a:lumMod val="10000"/>
                  <a:lumOff val="9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5779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A78EC-13D2-BF60-4330-D7055EEC7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CONCLUSION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80FACE-20FD-325A-663B-03DE348C945B}"/>
              </a:ext>
            </a:extLst>
          </p:cNvPr>
          <p:cNvSpPr txBox="1"/>
          <p:nvPr/>
        </p:nvSpPr>
        <p:spPr>
          <a:xfrm>
            <a:off x="685801" y="2551837"/>
            <a:ext cx="846252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Jenny's development has been greatly impacted by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her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experiences; </a:t>
            </a:r>
            <a:r>
              <a:rPr lang="en-GB" b="0" i="0" dirty="0" err="1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Bowlby's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Attachment Theory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offers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a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helpful framework; community-based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support can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enhance Jenny's wellbeing; and reducing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caregiving responsibilities is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crucial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for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the development of </a:t>
            </a:r>
            <a:r>
              <a:rPr lang="en-GB" b="0" i="0" u="none" strike="noStrike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healthy </a:t>
            </a:r>
            <a:r>
              <a:rPr lang="en-GB" b="0" i="0" dirty="0">
                <a:solidFill>
                  <a:schemeClr val="bg1">
                    <a:lumMod val="10000"/>
                    <a:lumOff val="90000"/>
                  </a:schemeClr>
                </a:solidFill>
                <a:effectLst/>
                <a:latin typeface="Work Sans" pitchFamily="2" charset="77"/>
              </a:rPr>
              <a:t>adolescents.</a:t>
            </a:r>
            <a:endParaRPr lang="en-US" dirty="0">
              <a:solidFill>
                <a:schemeClr val="bg1">
                  <a:lumMod val="10000"/>
                  <a:lumOff val="9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7719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68D94-24E9-9B28-A6F2-8CD6054C1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REFERENCES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64246A-C964-5FEA-67DF-9E46F392E1A5}"/>
              </a:ext>
            </a:extLst>
          </p:cNvPr>
          <p:cNvSpPr txBox="1"/>
          <p:nvPr/>
        </p:nvSpPr>
        <p:spPr>
          <a:xfrm>
            <a:off x="426172" y="1735282"/>
            <a:ext cx="10650681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dirty="0" err="1"/>
              <a:t>Bowlby</a:t>
            </a:r>
            <a:r>
              <a:rPr lang="en-GB" dirty="0"/>
              <a:t>, J. (1988) A Secure Base: Parent-Child Attachment and Healthy Human Development. London: </a:t>
            </a:r>
            <a:r>
              <a:rPr lang="en-GB" dirty="0" err="1"/>
              <a:t>Routledge</a:t>
            </a:r>
            <a:r>
              <a:rPr lang="en-GB" dirty="0"/>
              <a:t>.</a:t>
            </a:r>
          </a:p>
          <a:p>
            <a:pPr>
              <a:buNone/>
            </a:pPr>
            <a:br>
              <a:rPr lang="en-GB" dirty="0"/>
            </a:br>
            <a:endParaRPr lang="en-GB" dirty="0"/>
          </a:p>
          <a:p>
            <a:pPr>
              <a:buNone/>
            </a:pPr>
            <a:r>
              <a:rPr lang="en-GB" dirty="0"/>
              <a:t>Ainsworth, M.D.S., </a:t>
            </a:r>
            <a:r>
              <a:rPr lang="en-GB" dirty="0" err="1"/>
              <a:t>Blehar</a:t>
            </a:r>
            <a:r>
              <a:rPr lang="en-GB" dirty="0"/>
              <a:t>, M.C., Waters, E. and Wall, S. (1978) Patterns of Attachment. Hillsdale, NJ: </a:t>
            </a:r>
            <a:r>
              <a:rPr lang="en-GB" dirty="0" err="1"/>
              <a:t>Erlbaum</a:t>
            </a:r>
            <a:r>
              <a:rPr lang="en-GB" dirty="0"/>
              <a:t>.</a:t>
            </a:r>
          </a:p>
          <a:p>
            <a:pPr>
              <a:buNone/>
            </a:pPr>
            <a:br>
              <a:rPr lang="en-GB" dirty="0"/>
            </a:br>
            <a:endParaRPr lang="en-GB" dirty="0"/>
          </a:p>
          <a:p>
            <a:pPr>
              <a:buNone/>
            </a:pPr>
            <a:r>
              <a:rPr lang="en-GB" dirty="0"/>
              <a:t>Joseph, S., Becker, S. and Becker, F. (2009) ‘Manual for measures of caring activities and outcomes for young carers’, Journal of Family Studies, 15(1), pp. 7–22.</a:t>
            </a:r>
          </a:p>
          <a:p>
            <a:pPr>
              <a:buNone/>
            </a:pPr>
            <a:br>
              <a:rPr lang="en-GB" dirty="0"/>
            </a:br>
            <a:endParaRPr lang="en-GB" dirty="0"/>
          </a:p>
          <a:p>
            <a:pPr>
              <a:buNone/>
            </a:pPr>
            <a:r>
              <a:rPr lang="en-GB" dirty="0"/>
              <a:t>McLeod, S. (2017) ‘Attachment theory’, Simply Psychology.</a:t>
            </a:r>
          </a:p>
          <a:p>
            <a:pPr>
              <a:buNone/>
            </a:pPr>
            <a:br>
              <a:rPr lang="en-GB" dirty="0"/>
            </a:br>
            <a:endParaRPr lang="en-GB" dirty="0"/>
          </a:p>
          <a:p>
            <a:pPr>
              <a:buNone/>
            </a:pPr>
            <a:r>
              <a:rPr lang="en-GB" dirty="0"/>
              <a:t>NICE (2020) Supporting Young Carers. London: National Institute for Health and Care Excellence.</a:t>
            </a:r>
          </a:p>
          <a:p>
            <a:pPr>
              <a:buNone/>
            </a:pPr>
            <a:br>
              <a:rPr lang="en-GB" dirty="0"/>
            </a:br>
            <a:endParaRPr lang="en-GB" dirty="0"/>
          </a:p>
          <a:p>
            <a:pPr>
              <a:buNone/>
            </a:pPr>
            <a:r>
              <a:rPr lang="en-GB" dirty="0"/>
              <a:t>NSPCC (2023) The impact of caring responsibilities on young people.</a:t>
            </a:r>
          </a:p>
        </p:txBody>
      </p:sp>
    </p:spTree>
    <p:extLst>
      <p:ext uri="{BB962C8B-B14F-4D97-AF65-F5344CB8AC3E}">
        <p14:creationId xmlns:p14="http://schemas.microsoft.com/office/powerpoint/2010/main" val="121885524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Celestial</vt:lpstr>
      <vt:lpstr>Lifespan Development and Community Support Plan for Jenny (Age 16)   Ahlam Hail Lifespan Development Assessment Component 1 – Individual Presentation</vt:lpstr>
      <vt:lpstr>PowerPoint Presentation</vt:lpstr>
      <vt:lpstr>PowerPoint Presentation</vt:lpstr>
      <vt:lpstr>RELEVANCE OF ATTACHMENT THEORY TO JENNY</vt:lpstr>
      <vt:lpstr>IMPACT ON JENNY’S EMOTIONAL DEVELOPMENT</vt:lpstr>
      <vt:lpstr>IMPACT ON SOCIAL &amp; IDENTITY DEVELOPMENT</vt:lpstr>
      <vt:lpstr>NATURE AND NURTURE</vt:lpstr>
      <vt:lpstr>COMMUNITY SUPPORT PLAN (ATTACHMENT-BASED)</vt:lpstr>
      <vt:lpstr>HOW THE PLAN SUPPORTS JENNY’S WELL-BEING</vt:lpstr>
      <vt:lpstr>CRITICAL EVALUATION OF ATTACHMENT THEORY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Lifespan Development and Community Support Plan for Jenny (Age 16)   Ahlam Hail Lifespan Development Assessment Component 1 – Individual Presentation</dc:title>
  <dc:creator>V Hail</dc:creator>
  <cp:lastModifiedBy>V Hail</cp:lastModifiedBy>
  <cp:revision>5</cp:revision>
  <dcterms:created xsi:type="dcterms:W3CDTF">2026-02-06T07:13:58Z</dcterms:created>
  <dcterms:modified xsi:type="dcterms:W3CDTF">2026-02-15T12:42:03Z</dcterms:modified>
</cp:coreProperties>
</file>