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1" r:id="rId3"/>
    <p:sldId id="266" r:id="rId4"/>
    <p:sldId id="268" r:id="rId5"/>
    <p:sldId id="264" r:id="rId6"/>
    <p:sldId id="269" r:id="rId7"/>
    <p:sldId id="260" r:id="rId8"/>
    <p:sldId id="263" r:id="rId9"/>
    <p:sldId id="27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09"/>
    <p:restoredTop sz="81671"/>
  </p:normalViewPr>
  <p:slideViewPr>
    <p:cSldViewPr snapToGrid="0" snapToObjects="1">
      <p:cViewPr>
        <p:scale>
          <a:sx n="91" d="100"/>
          <a:sy n="91" d="100"/>
        </p:scale>
        <p:origin x="23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742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cs typeface="Calibri"/>
              </a:rPr>
              <a:t>Speed date a book or story? </a:t>
            </a:r>
          </a:p>
          <a:p>
            <a:r>
              <a:rPr lang="en-US" dirty="0" smtClean="0">
                <a:cs typeface="Calibri"/>
              </a:rPr>
              <a:t>Look at packs</a:t>
            </a:r>
            <a:r>
              <a:rPr lang="en-US" baseline="0" dirty="0" smtClean="0">
                <a:cs typeface="Calibri"/>
              </a:rPr>
              <a:t> Roald Dahl?</a:t>
            </a:r>
          </a:p>
          <a:p>
            <a:r>
              <a:rPr lang="en-US" baseline="0" dirty="0" smtClean="0">
                <a:cs typeface="Calibri"/>
              </a:rPr>
              <a:t>Teaching Mathematics Through Story book</a:t>
            </a:r>
          </a:p>
          <a:p>
            <a:r>
              <a:rPr lang="en-US" baseline="0" dirty="0" err="1" smtClean="0">
                <a:cs typeface="Calibri"/>
              </a:rPr>
              <a:t>Llyfrau</a:t>
            </a:r>
            <a:r>
              <a:rPr lang="en-US" baseline="0" dirty="0" smtClean="0">
                <a:cs typeface="Calibri"/>
              </a:rPr>
              <a:t> Money Matters (</a:t>
            </a:r>
            <a:r>
              <a:rPr lang="en-US" baseline="0" dirty="0" err="1" smtClean="0">
                <a:cs typeface="Calibri"/>
              </a:rPr>
              <a:t>Peniarth</a:t>
            </a:r>
            <a:r>
              <a:rPr lang="en-US" baseline="0" dirty="0" smtClean="0">
                <a:cs typeface="Calibri"/>
              </a:rPr>
              <a:t>)</a:t>
            </a:r>
            <a:endParaRPr lang="en-US" baseline="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154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887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cs typeface="Calibri"/>
              </a:rPr>
              <a:t>Speed date a book or story? </a:t>
            </a:r>
          </a:p>
          <a:p>
            <a:r>
              <a:rPr lang="en-US" dirty="0" smtClean="0">
                <a:cs typeface="Calibri"/>
              </a:rPr>
              <a:t>Look at packs</a:t>
            </a:r>
            <a:r>
              <a:rPr lang="en-US" baseline="0" dirty="0" smtClean="0">
                <a:cs typeface="Calibri"/>
              </a:rPr>
              <a:t> Roald Dahl?</a:t>
            </a:r>
          </a:p>
          <a:p>
            <a:r>
              <a:rPr lang="en-US" baseline="0" dirty="0" smtClean="0">
                <a:cs typeface="Calibri"/>
              </a:rPr>
              <a:t>Teaching Mathematics Through Story book</a:t>
            </a:r>
          </a:p>
          <a:p>
            <a:r>
              <a:rPr lang="en-US" baseline="0" dirty="0" err="1" smtClean="0">
                <a:cs typeface="Calibri"/>
              </a:rPr>
              <a:t>Llyfrau</a:t>
            </a:r>
            <a:r>
              <a:rPr lang="en-US" baseline="0" dirty="0" smtClean="0">
                <a:cs typeface="Calibri"/>
              </a:rPr>
              <a:t> Money Matters (</a:t>
            </a:r>
            <a:r>
              <a:rPr lang="en-US" baseline="0" dirty="0" err="1" smtClean="0">
                <a:cs typeface="Calibri"/>
              </a:rPr>
              <a:t>Peniarth</a:t>
            </a:r>
            <a:r>
              <a:rPr lang="en-US" baseline="0" dirty="0" smtClean="0">
                <a:cs typeface="Calibri"/>
              </a:rPr>
              <a:t>)</a:t>
            </a:r>
            <a:endParaRPr lang="en-US" baseline="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18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58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odle.uwtsd.ac.uk/mod/book/view.php?id=141870&amp;chapterid=4586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1084811" y="1225597"/>
            <a:ext cx="7119851" cy="47982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000" b="1" dirty="0" err="1" smtClean="0">
                <a:solidFill>
                  <a:schemeClr val="bg1"/>
                </a:solidFill>
              </a:rPr>
              <a:t>Rhifedd</a:t>
            </a:r>
            <a:r>
              <a:rPr lang="en-GB" sz="3000" b="1" dirty="0" smtClean="0">
                <a:solidFill>
                  <a:schemeClr val="bg1"/>
                </a:solidFill>
              </a:rPr>
              <a:t> ECAD6012/C Numeracy</a:t>
            </a:r>
          </a:p>
          <a:p>
            <a:pPr marL="0" indent="0" algn="ctr">
              <a:buNone/>
            </a:pPr>
            <a:r>
              <a:rPr lang="en-GB" sz="3000" b="1" dirty="0" smtClean="0">
                <a:solidFill>
                  <a:schemeClr val="bg1"/>
                </a:solidFill>
              </a:rPr>
              <a:t>17-10-2019</a:t>
            </a:r>
            <a:endParaRPr lang="en-US" sz="3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501805" y="1948639"/>
            <a:ext cx="4317845" cy="32866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>
              <a:spcBef>
                <a:spcPts val="0"/>
              </a:spcBef>
              <a:buNone/>
              <a:defRPr/>
            </a:pPr>
            <a:endParaRPr lang="en-US" sz="2400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1084811" y="1225597"/>
            <a:ext cx="7119851" cy="47982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000" b="1" dirty="0" err="1"/>
              <a:t>Amcanion</a:t>
            </a:r>
            <a:r>
              <a:rPr lang="en-GB" sz="3000" b="1" dirty="0"/>
              <a:t> y </a:t>
            </a:r>
            <a:r>
              <a:rPr lang="en-GB" sz="3000" b="1" dirty="0" err="1"/>
              <a:t>sesiwn</a:t>
            </a:r>
            <a:r>
              <a:rPr lang="en-GB" sz="3000" b="1" dirty="0"/>
              <a:t> </a:t>
            </a:r>
            <a:r>
              <a:rPr lang="mr-IN" sz="3000" b="1" dirty="0"/>
              <a:t>–</a:t>
            </a:r>
            <a:r>
              <a:rPr lang="en-GB" sz="3000" b="1" dirty="0"/>
              <a:t> Session objectives</a:t>
            </a:r>
            <a:endParaRPr lang="en-US" sz="3000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342900" y="2078850"/>
            <a:ext cx="4021282" cy="278300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100" dirty="0" err="1" smtClean="0"/>
              <a:t>Trafod</a:t>
            </a:r>
            <a:r>
              <a:rPr lang="en-US" sz="2100" dirty="0" smtClean="0"/>
              <a:t> </a:t>
            </a:r>
            <a:r>
              <a:rPr lang="en-US" sz="2100" dirty="0" err="1" smtClean="0"/>
              <a:t>asesiad</a:t>
            </a:r>
            <a:r>
              <a:rPr lang="en-US" sz="2100" dirty="0" smtClean="0"/>
              <a:t> y poster</a:t>
            </a:r>
          </a:p>
          <a:p>
            <a:pPr>
              <a:lnSpc>
                <a:spcPct val="100000"/>
              </a:lnSpc>
            </a:pPr>
            <a:r>
              <a:rPr lang="en-US" sz="2100" dirty="0" err="1" smtClean="0"/>
              <a:t>Ystyried</a:t>
            </a:r>
            <a:r>
              <a:rPr lang="en-US" sz="2100" dirty="0" smtClean="0"/>
              <a:t> </a:t>
            </a:r>
            <a:r>
              <a:rPr lang="en-US" sz="2100" dirty="0" err="1" smtClean="0"/>
              <a:t>astudiaethau</a:t>
            </a:r>
            <a:r>
              <a:rPr lang="en-US" sz="2100" dirty="0" smtClean="0"/>
              <a:t> </a:t>
            </a:r>
            <a:r>
              <a:rPr lang="en-US" sz="2100" dirty="0" err="1" smtClean="0"/>
              <a:t>achos</a:t>
            </a:r>
            <a:r>
              <a:rPr lang="en-US" sz="2100" dirty="0" smtClean="0"/>
              <a:t> </a:t>
            </a:r>
            <a:r>
              <a:rPr lang="en-US" sz="2100" dirty="0" err="1" smtClean="0"/>
              <a:t>yn</a:t>
            </a:r>
            <a:r>
              <a:rPr lang="en-US" sz="2100" dirty="0" smtClean="0"/>
              <a:t> </a:t>
            </a:r>
            <a:r>
              <a:rPr lang="en-US" sz="2100" dirty="0" err="1" smtClean="0"/>
              <a:t>amlygu</a:t>
            </a:r>
            <a:r>
              <a:rPr lang="en-US" sz="2100" dirty="0" smtClean="0"/>
              <a:t> </a:t>
            </a:r>
            <a:r>
              <a:rPr lang="en-US" sz="2100" dirty="0" err="1" smtClean="0"/>
              <a:t>addysgu</a:t>
            </a:r>
            <a:r>
              <a:rPr lang="en-US" sz="2100" dirty="0" smtClean="0"/>
              <a:t> </a:t>
            </a:r>
            <a:r>
              <a:rPr lang="en-US" sz="2100" dirty="0" err="1" smtClean="0"/>
              <a:t>trawsgwricwiadd</a:t>
            </a:r>
            <a:endParaRPr lang="en-US" sz="2100" dirty="0" smtClean="0"/>
          </a:p>
          <a:p>
            <a:pPr>
              <a:lnSpc>
                <a:spcPct val="100000"/>
              </a:lnSpc>
            </a:pPr>
            <a:r>
              <a:rPr lang="en-US" sz="2100" dirty="0" err="1" smtClean="0"/>
              <a:t>Trafod</a:t>
            </a:r>
            <a:r>
              <a:rPr lang="en-US" sz="2100" dirty="0" smtClean="0"/>
              <a:t> </a:t>
            </a:r>
            <a:r>
              <a:rPr lang="en-US" sz="2100" dirty="0" err="1" smtClean="0"/>
              <a:t>adnoddau</a:t>
            </a:r>
            <a:r>
              <a:rPr lang="en-US" sz="2100" dirty="0" smtClean="0"/>
              <a:t> </a:t>
            </a:r>
            <a:r>
              <a:rPr lang="en-US" sz="2100" dirty="0" err="1" smtClean="0"/>
              <a:t>sy’n</a:t>
            </a:r>
            <a:r>
              <a:rPr lang="en-US" sz="2100" dirty="0" smtClean="0"/>
              <a:t> </a:t>
            </a:r>
            <a:r>
              <a:rPr lang="en-US" sz="2100" dirty="0" err="1" smtClean="0"/>
              <a:t>hybu</a:t>
            </a:r>
            <a:r>
              <a:rPr lang="en-US" sz="2100" dirty="0" smtClean="0"/>
              <a:t> </a:t>
            </a:r>
            <a:r>
              <a:rPr lang="en-US" sz="2100" dirty="0" err="1" smtClean="0"/>
              <a:t>gwaith</a:t>
            </a:r>
            <a:r>
              <a:rPr lang="en-US" sz="2100" dirty="0" smtClean="0"/>
              <a:t> </a:t>
            </a:r>
            <a:r>
              <a:rPr lang="en-US" sz="2100" dirty="0" err="1" smtClean="0"/>
              <a:t>rhifedd</a:t>
            </a:r>
            <a:r>
              <a:rPr lang="en-US" sz="2100" dirty="0" smtClean="0"/>
              <a:t> o </a:t>
            </a:r>
            <a:r>
              <a:rPr lang="en-US" sz="2100" dirty="0" err="1" smtClean="0"/>
              <a:t>fewn</a:t>
            </a:r>
            <a:r>
              <a:rPr lang="en-US" sz="2100" dirty="0" smtClean="0"/>
              <a:t> y </a:t>
            </a:r>
            <a:r>
              <a:rPr lang="en-US" sz="2100" dirty="0" err="1" smtClean="0"/>
              <a:t>Celfyddydau</a:t>
            </a:r>
            <a:r>
              <a:rPr lang="en-US" sz="2100" dirty="0" smtClean="0"/>
              <a:t> </a:t>
            </a:r>
            <a:r>
              <a:rPr lang="en-US" sz="2100" dirty="0" err="1" smtClean="0"/>
              <a:t>Mynegiannol</a:t>
            </a:r>
            <a:r>
              <a:rPr lang="en-US" sz="2100" dirty="0" smtClean="0"/>
              <a:t> a </a:t>
            </a:r>
            <a:r>
              <a:rPr lang="en-US" sz="2100" dirty="0" err="1" smtClean="0"/>
              <a:t>Iaith</a:t>
            </a:r>
            <a:r>
              <a:rPr lang="en-US" sz="2100" dirty="0" smtClean="0"/>
              <a:t> </a:t>
            </a:r>
            <a:r>
              <a:rPr lang="en-US" sz="2100" dirty="0" err="1" smtClean="0"/>
              <a:t>Llythrennedd</a:t>
            </a:r>
            <a:r>
              <a:rPr lang="en-US" sz="2100" dirty="0" smtClean="0"/>
              <a:t> a </a:t>
            </a:r>
            <a:r>
              <a:rPr lang="en-US" sz="2100" dirty="0" err="1" smtClean="0"/>
              <a:t>Chyfathrebu</a:t>
            </a:r>
            <a:endParaRPr lang="en-US" sz="2100" dirty="0" smtClean="0"/>
          </a:p>
          <a:p>
            <a:pPr>
              <a:lnSpc>
                <a:spcPct val="100000"/>
              </a:lnSpc>
            </a:pPr>
            <a:endParaRPr lang="en-US" sz="2100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523087" y="2078850"/>
            <a:ext cx="4021282" cy="246925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 smtClean="0"/>
              <a:t>Discuss the assessment poster</a:t>
            </a:r>
          </a:p>
          <a:p>
            <a:r>
              <a:rPr lang="en-GB" sz="2100" dirty="0" smtClean="0"/>
              <a:t>Considering case studies that highlight cross-curricular teaching</a:t>
            </a:r>
          </a:p>
          <a:p>
            <a:r>
              <a:rPr lang="en-GB" sz="2100" dirty="0" smtClean="0"/>
              <a:t>Discuss resources that promote numeracy within the Expressive Arts and Language, Literacy and Communication 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71306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639008" y="1771515"/>
            <a:ext cx="2949062" cy="1932467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cy-GB" altLang="en-US" sz="4000" dirty="0" smtClean="0">
                <a:ea typeface="ＭＳ Ｐゴシック" charset="-128"/>
              </a:rPr>
              <a:t>Cefnogaeth Aseiniad</a:t>
            </a:r>
            <a:endParaRPr lang="en-GB" altLang="en-US" sz="40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6084277" y="1741936"/>
            <a:ext cx="2832274" cy="199169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en-GB" altLang="en-US" sz="4000" dirty="0" smtClean="0">
                <a:ea typeface="ＭＳ Ｐゴシック" charset="-128"/>
              </a:rPr>
              <a:t>Assignment Support</a:t>
            </a:r>
            <a:endParaRPr lang="en-GB" altLang="en-US" sz="40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136" y="3341818"/>
            <a:ext cx="2428547" cy="183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34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855780" y="974075"/>
            <a:ext cx="4403834" cy="994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dirty="0" smtClean="0">
                <a:cs typeface="Calibri Light"/>
              </a:rPr>
              <a:t>Considering models of cross-curricular teaching</a:t>
            </a:r>
            <a:endParaRPr lang="en-GB" sz="30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2105406"/>
            <a:ext cx="4281678" cy="329376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1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5517930" y="3661493"/>
            <a:ext cx="3499945" cy="3475364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/>
              <a:t>Barnes</a:t>
            </a:r>
            <a:r>
              <a:rPr lang="en-GB" sz="2400" dirty="0"/>
              <a:t>, J. (2011). </a:t>
            </a:r>
            <a:r>
              <a:rPr lang="en-GB" sz="2400" i="1" dirty="0"/>
              <a:t>Cross-curricular Learning 3-14.</a:t>
            </a:r>
            <a:r>
              <a:rPr lang="en-GB" sz="2400" dirty="0"/>
              <a:t> </a:t>
            </a:r>
            <a:r>
              <a:rPr lang="en-GB" sz="2400" dirty="0" smtClean="0"/>
              <a:t>2nd </a:t>
            </a:r>
            <a:r>
              <a:rPr lang="en-GB" sz="2400" dirty="0" err="1" smtClean="0"/>
              <a:t>edn</a:t>
            </a:r>
            <a:r>
              <a:rPr lang="en-GB" sz="2400" dirty="0" smtClean="0"/>
              <a:t>. </a:t>
            </a:r>
            <a:r>
              <a:rPr lang="en-GB" sz="2400" dirty="0"/>
              <a:t>London: Sage.</a:t>
            </a:r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9154" y="754876"/>
            <a:ext cx="4524887" cy="1420765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dirty="0" err="1" smtClean="0">
                <a:cs typeface="Calibri Light"/>
              </a:rPr>
              <a:t>Ystyried</a:t>
            </a:r>
            <a:r>
              <a:rPr lang="en-GB" sz="3000" dirty="0" smtClean="0">
                <a:cs typeface="Calibri Light"/>
              </a:rPr>
              <a:t> </a:t>
            </a:r>
            <a:r>
              <a:rPr lang="en-GB" sz="3000" dirty="0" err="1" smtClean="0">
                <a:cs typeface="Calibri Light"/>
              </a:rPr>
              <a:t>modelau</a:t>
            </a:r>
            <a:r>
              <a:rPr lang="en-GB" sz="3000" dirty="0" smtClean="0">
                <a:cs typeface="Calibri Light"/>
              </a:rPr>
              <a:t> o </a:t>
            </a:r>
            <a:r>
              <a:rPr lang="en-GB" sz="3000" dirty="0" err="1" smtClean="0">
                <a:cs typeface="Calibri Light"/>
              </a:rPr>
              <a:t>addysgu’n</a:t>
            </a:r>
            <a:r>
              <a:rPr lang="en-GB" sz="3000" dirty="0" smtClean="0">
                <a:cs typeface="Calibri Light"/>
              </a:rPr>
              <a:t> draws-</a:t>
            </a:r>
            <a:r>
              <a:rPr lang="en-GB" sz="3000" dirty="0" err="1" smtClean="0">
                <a:cs typeface="Calibri Light"/>
              </a:rPr>
              <a:t>gwricwlaidd</a:t>
            </a:r>
            <a:endParaRPr lang="en-GB" sz="3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036" y="2258715"/>
            <a:ext cx="1755426" cy="253491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139279" y="3661493"/>
            <a:ext cx="3499945" cy="3475364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/>
              <a:t>Barnes</a:t>
            </a:r>
            <a:r>
              <a:rPr lang="en-GB" sz="2400" dirty="0"/>
              <a:t>, J. (2011). </a:t>
            </a:r>
            <a:r>
              <a:rPr lang="en-GB" sz="2400" i="1" dirty="0"/>
              <a:t>Cross-curricular Learning 3-14.</a:t>
            </a:r>
            <a:r>
              <a:rPr lang="en-GB" sz="2400" dirty="0"/>
              <a:t> </a:t>
            </a:r>
            <a:r>
              <a:rPr lang="en-GB" sz="2400" dirty="0" smtClean="0"/>
              <a:t>2il arg. </a:t>
            </a:r>
            <a:r>
              <a:rPr lang="en-GB" sz="2400" dirty="0" err="1" smtClean="0"/>
              <a:t>Llundain</a:t>
            </a:r>
            <a:r>
              <a:rPr lang="en-GB" sz="2400" dirty="0"/>
              <a:t>: Sage.</a:t>
            </a:r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493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571500" y="872728"/>
            <a:ext cx="7886700" cy="994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dirty="0" err="1">
                <a:cs typeface="Calibri Light"/>
              </a:rPr>
              <a:t>Tasg</a:t>
            </a:r>
            <a:r>
              <a:rPr lang="en-US" sz="3300" dirty="0">
                <a:cs typeface="Calibri Light"/>
              </a:rPr>
              <a:t> - Task</a:t>
            </a:r>
            <a:endParaRPr lang="en-US" sz="3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52D74-0164-4E10-A08C-BC1E4B1CA869}"/>
              </a:ext>
            </a:extLst>
          </p:cNvPr>
          <p:cNvSpPr txBox="1">
            <a:spLocks/>
          </p:cNvSpPr>
          <p:nvPr/>
        </p:nvSpPr>
        <p:spPr>
          <a:xfrm>
            <a:off x="323850" y="2181877"/>
            <a:ext cx="4191000" cy="362307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 err="1" smtClean="0"/>
              <a:t>Darllenwch</a:t>
            </a:r>
            <a:r>
              <a:rPr lang="en-GB" sz="2100" dirty="0" smtClean="0"/>
              <a:t> un </a:t>
            </a:r>
            <a:r>
              <a:rPr lang="en-GB" sz="2100" dirty="0" err="1" smtClean="0"/>
              <a:t>Astudiaeth</a:t>
            </a:r>
            <a:r>
              <a:rPr lang="en-GB" sz="2100" dirty="0" smtClean="0"/>
              <a:t> </a:t>
            </a:r>
            <a:r>
              <a:rPr lang="en-GB" sz="2100" dirty="0" err="1" smtClean="0"/>
              <a:t>Achos</a:t>
            </a:r>
            <a:r>
              <a:rPr lang="en-GB" sz="2100" dirty="0" smtClean="0"/>
              <a:t> </a:t>
            </a:r>
            <a:r>
              <a:rPr lang="en-GB" sz="2100" dirty="0" err="1" smtClean="0"/>
              <a:t>benodol</a:t>
            </a:r>
            <a:endParaRPr lang="en-GB" sz="2100" dirty="0" smtClean="0"/>
          </a:p>
          <a:p>
            <a:pPr marL="0" indent="0">
              <a:buNone/>
            </a:pPr>
            <a:r>
              <a:rPr lang="en-GB" sz="2100" dirty="0" smtClean="0"/>
              <a:t>    </a:t>
            </a:r>
            <a:r>
              <a:rPr lang="en-GB" sz="2100" dirty="0" err="1" smtClean="0"/>
              <a:t>Meithrin</a:t>
            </a:r>
            <a:r>
              <a:rPr lang="en-GB" sz="2100" dirty="0" smtClean="0"/>
              <a:t> / B.4 / B.5</a:t>
            </a:r>
          </a:p>
          <a:p>
            <a:r>
              <a:rPr lang="en-GB" sz="2100" dirty="0" err="1" smtClean="0"/>
              <a:t>Fel</a:t>
            </a:r>
            <a:r>
              <a:rPr lang="en-GB" sz="2100" dirty="0" smtClean="0"/>
              <a:t> </a:t>
            </a:r>
            <a:r>
              <a:rPr lang="en-GB" sz="2100" dirty="0" err="1" smtClean="0"/>
              <a:t>grŵp</a:t>
            </a:r>
            <a:r>
              <a:rPr lang="en-GB" sz="2100" dirty="0" smtClean="0"/>
              <a:t> </a:t>
            </a:r>
            <a:r>
              <a:rPr lang="en-GB" sz="2100" dirty="0" err="1" smtClean="0"/>
              <a:t>ystyriwch</a:t>
            </a:r>
            <a:r>
              <a:rPr lang="en-GB" sz="2100" dirty="0" smtClean="0"/>
              <a:t> pa </a:t>
            </a:r>
            <a:r>
              <a:rPr lang="en-GB" sz="2100" dirty="0" err="1" smtClean="0"/>
              <a:t>gyfleoedd</a:t>
            </a:r>
            <a:r>
              <a:rPr lang="en-GB" sz="2100" dirty="0" smtClean="0"/>
              <a:t> </a:t>
            </a:r>
            <a:r>
              <a:rPr lang="en-GB" sz="2100" dirty="0" err="1" smtClean="0"/>
              <a:t>sydd</a:t>
            </a:r>
            <a:r>
              <a:rPr lang="en-GB" sz="2100" dirty="0" smtClean="0"/>
              <a:t> </a:t>
            </a:r>
            <a:r>
              <a:rPr lang="en-GB" sz="2100" dirty="0" err="1" smtClean="0"/>
              <a:t>i</a:t>
            </a:r>
            <a:r>
              <a:rPr lang="en-GB" sz="2100" dirty="0" smtClean="0"/>
              <a:t> </a:t>
            </a:r>
            <a:r>
              <a:rPr lang="en-GB" sz="2100" dirty="0" err="1" smtClean="0"/>
              <a:t>ddatblygu</a:t>
            </a:r>
            <a:r>
              <a:rPr lang="en-GB" sz="2100" dirty="0" smtClean="0"/>
              <a:t> </a:t>
            </a:r>
            <a:r>
              <a:rPr lang="en-GB" sz="2100" dirty="0" err="1" smtClean="0"/>
              <a:t>rhifedd</a:t>
            </a:r>
            <a:r>
              <a:rPr lang="en-GB" sz="2100" dirty="0" smtClean="0"/>
              <a:t> o </a:t>
            </a:r>
            <a:r>
              <a:rPr lang="en-GB" sz="2100" dirty="0" err="1" smtClean="0"/>
              <a:t>fewn</a:t>
            </a:r>
            <a:r>
              <a:rPr lang="en-GB" sz="2100" dirty="0" smtClean="0"/>
              <a:t> </a:t>
            </a:r>
            <a:r>
              <a:rPr lang="en-GB" sz="2100" dirty="0" err="1" smtClean="0"/>
              <a:t>yr</a:t>
            </a:r>
            <a:r>
              <a:rPr lang="en-GB" sz="2100" dirty="0" smtClean="0"/>
              <a:t> </a:t>
            </a:r>
            <a:r>
              <a:rPr lang="en-GB" sz="2100" dirty="0" err="1" smtClean="0"/>
              <a:t>yr</a:t>
            </a:r>
            <a:r>
              <a:rPr lang="en-GB" sz="2100" dirty="0" smtClean="0"/>
              <a:t> </a:t>
            </a:r>
            <a:r>
              <a:rPr lang="en-GB" sz="2100" dirty="0" err="1" smtClean="0"/>
              <a:t>astudiaethau</a:t>
            </a:r>
            <a:r>
              <a:rPr lang="en-GB" sz="2100" dirty="0" smtClean="0"/>
              <a:t> </a:t>
            </a:r>
            <a:r>
              <a:rPr lang="en-GB" sz="2100" dirty="0" err="1" smtClean="0"/>
              <a:t>achos</a:t>
            </a:r>
            <a:endParaRPr lang="en-GB" sz="2100" dirty="0" smtClean="0"/>
          </a:p>
          <a:p>
            <a:r>
              <a:rPr lang="en-GB" sz="2100" dirty="0" err="1" smtClean="0"/>
              <a:t>Ystyriwch</a:t>
            </a:r>
            <a:r>
              <a:rPr lang="en-GB" sz="2100" dirty="0" smtClean="0"/>
              <a:t> </a:t>
            </a:r>
            <a:r>
              <a:rPr lang="en-GB" sz="2100" dirty="0" err="1" smtClean="0"/>
              <a:t>yn</a:t>
            </a:r>
            <a:r>
              <a:rPr lang="en-GB" sz="2100" dirty="0" smtClean="0"/>
              <a:t> </a:t>
            </a:r>
            <a:r>
              <a:rPr lang="en-GB" sz="2100" dirty="0" err="1" smtClean="0"/>
              <a:t>feirniadol</a:t>
            </a:r>
            <a:r>
              <a:rPr lang="en-GB" sz="2100" dirty="0" smtClean="0"/>
              <a:t> </a:t>
            </a:r>
            <a:r>
              <a:rPr lang="en-GB" sz="2100" dirty="0" err="1" smtClean="0"/>
              <a:t>sut</a:t>
            </a:r>
            <a:r>
              <a:rPr lang="en-GB" sz="2100" dirty="0" smtClean="0"/>
              <a:t> </a:t>
            </a:r>
            <a:r>
              <a:rPr lang="en-GB" sz="2100" dirty="0" err="1" smtClean="0"/>
              <a:t>mae’r</a:t>
            </a:r>
            <a:r>
              <a:rPr lang="en-GB" sz="2100" dirty="0" smtClean="0"/>
              <a:t>  </a:t>
            </a:r>
            <a:r>
              <a:rPr lang="en-GB" sz="2100" dirty="0" err="1" smtClean="0"/>
              <a:t>pedwar</a:t>
            </a:r>
            <a:r>
              <a:rPr lang="en-GB" sz="2100" dirty="0" smtClean="0"/>
              <a:t> </a:t>
            </a:r>
            <a:r>
              <a:rPr lang="en-GB" sz="2100" dirty="0" err="1" smtClean="0"/>
              <a:t>diben</a:t>
            </a:r>
            <a:r>
              <a:rPr lang="en-GB" sz="2100" dirty="0" smtClean="0"/>
              <a:t> (</a:t>
            </a:r>
            <a:r>
              <a:rPr lang="en-GB" sz="2100" dirty="0" err="1" smtClean="0"/>
              <a:t>Donldson</a:t>
            </a:r>
            <a:r>
              <a:rPr lang="en-GB" sz="2100" dirty="0" smtClean="0"/>
              <a:t>, 2015) </a:t>
            </a:r>
            <a:r>
              <a:rPr lang="en-GB" sz="2100" dirty="0" err="1" smtClean="0"/>
              <a:t>yn</a:t>
            </a:r>
            <a:r>
              <a:rPr lang="en-GB" sz="2100" dirty="0" smtClean="0"/>
              <a:t> </a:t>
            </a:r>
            <a:r>
              <a:rPr lang="en-GB" sz="2100" dirty="0" err="1" smtClean="0"/>
              <a:t>cysylltu</a:t>
            </a:r>
            <a:r>
              <a:rPr lang="en-GB" sz="2100" dirty="0" smtClean="0"/>
              <a:t> </a:t>
            </a:r>
            <a:r>
              <a:rPr lang="en-GB" sz="2100" dirty="0" err="1" smtClean="0"/>
              <a:t>gyda’r</a:t>
            </a:r>
            <a:r>
              <a:rPr lang="en-GB" sz="2100" dirty="0" smtClean="0"/>
              <a:t> </a:t>
            </a:r>
            <a:r>
              <a:rPr lang="en-GB" sz="2100" dirty="0" err="1" smtClean="0"/>
              <a:t>astudiaethau</a:t>
            </a:r>
            <a:r>
              <a:rPr lang="en-GB" sz="2100" dirty="0" smtClean="0"/>
              <a:t> </a:t>
            </a:r>
            <a:r>
              <a:rPr lang="en-GB" sz="2100" dirty="0" err="1" smtClean="0"/>
              <a:t>achos</a:t>
            </a:r>
            <a:endParaRPr lang="en-GB" sz="2100" dirty="0" smtClean="0"/>
          </a:p>
          <a:p>
            <a:endParaRPr lang="en-GB" sz="2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4819650" y="2181877"/>
            <a:ext cx="4324350" cy="3623072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 smtClean="0"/>
              <a:t>Read a particular Case Study</a:t>
            </a:r>
            <a:endParaRPr lang="en-GB" sz="2100" dirty="0"/>
          </a:p>
          <a:p>
            <a:pPr marL="0" indent="0">
              <a:buNone/>
            </a:pPr>
            <a:r>
              <a:rPr lang="en-GB" sz="2100" dirty="0" smtClean="0"/>
              <a:t>    Nursery / Y.4 / Y.5</a:t>
            </a:r>
          </a:p>
          <a:p>
            <a:r>
              <a:rPr lang="en-GB" sz="2100" dirty="0" smtClean="0"/>
              <a:t>As a group consider opportunities to develop numeracy within the case studies</a:t>
            </a:r>
          </a:p>
          <a:p>
            <a:r>
              <a:rPr lang="en-GB" sz="2100" dirty="0" smtClean="0"/>
              <a:t>Critique the case studies in relation to the four purposes (Donaldson, 2015)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7696" y="166982"/>
            <a:ext cx="1177193" cy="169991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4900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481352" y="279046"/>
            <a:ext cx="2949062" cy="1932467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en-GB" altLang="en-US" sz="4000" dirty="0" err="1" smtClean="0">
                <a:ea typeface="ＭＳ Ｐゴシック" charset="-128"/>
              </a:rPr>
              <a:t>Datblygu</a:t>
            </a:r>
            <a:r>
              <a:rPr lang="en-GB" altLang="en-US" sz="4000" dirty="0" smtClean="0">
                <a:ea typeface="ＭＳ Ｐゴシック" charset="-128"/>
              </a:rPr>
              <a:t> </a:t>
            </a:r>
            <a:r>
              <a:rPr lang="en-GB" altLang="en-US" sz="4000" dirty="0" err="1" smtClean="0">
                <a:ea typeface="ＭＳ Ｐゴシック" charset="-128"/>
              </a:rPr>
              <a:t>Rhifedd</a:t>
            </a:r>
            <a:r>
              <a:rPr lang="en-GB" altLang="en-US" sz="4000" dirty="0" smtClean="0">
                <a:ea typeface="ＭＳ Ｐゴシック" charset="-128"/>
              </a:rPr>
              <a:t> </a:t>
            </a:r>
            <a:r>
              <a:rPr lang="en-GB" altLang="en-US" sz="4000" dirty="0" err="1" smtClean="0">
                <a:ea typeface="ＭＳ Ｐゴシック" charset="-128"/>
              </a:rPr>
              <a:t>yn</a:t>
            </a:r>
            <a:r>
              <a:rPr lang="en-GB" altLang="en-US" sz="4000" dirty="0" smtClean="0">
                <a:ea typeface="ＭＳ Ｐゴシック" charset="-128"/>
              </a:rPr>
              <a:t> y </a:t>
            </a:r>
            <a:r>
              <a:rPr lang="en-GB" altLang="en-US" sz="4000" dirty="0" err="1" smtClean="0">
                <a:ea typeface="ＭＳ Ｐゴシック" charset="-128"/>
              </a:rPr>
              <a:t>Celfyddydau</a:t>
            </a:r>
            <a:r>
              <a:rPr lang="en-GB" altLang="en-US" sz="4000" dirty="0" smtClean="0">
                <a:ea typeface="ＭＳ Ｐゴシック" charset="-128"/>
              </a:rPr>
              <a:t> </a:t>
            </a:r>
            <a:r>
              <a:rPr lang="en-GB" altLang="en-US" sz="4000" dirty="0" err="1" smtClean="0">
                <a:ea typeface="ＭＳ Ｐゴシック" charset="-128"/>
              </a:rPr>
              <a:t>Mynegiannol</a:t>
            </a:r>
            <a:endParaRPr lang="en-GB" altLang="en-US" sz="40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5155323" y="249467"/>
            <a:ext cx="3603572" cy="199169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en-GB" altLang="en-US" sz="4000" dirty="0" smtClean="0">
                <a:ea typeface="ＭＳ Ｐゴシック" charset="-128"/>
              </a:rPr>
              <a:t>Developing Numeracy within the Expressive Arts</a:t>
            </a:r>
            <a:endParaRPr lang="en-GB" altLang="en-US" sz="40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>
              <a:buNone/>
            </a:pPr>
            <a:r>
              <a:rPr lang="en-GB" altLang="en-US" sz="2100" dirty="0" smtClean="0">
                <a:ea typeface="ＭＳ Ｐゴシック" charset="-128"/>
              </a:rPr>
              <a:t> </a:t>
            </a:r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789" y="2790497"/>
            <a:ext cx="1996153" cy="255927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1144" y="2491234"/>
            <a:ext cx="3008769" cy="222142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0703" y="3820510"/>
            <a:ext cx="3141864" cy="17823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458607" y="3234354"/>
            <a:ext cx="2343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>
                <a:ea typeface="ＭＳ Ｐゴシック" charset="-128"/>
                <a:hlinkClick r:id="rId5"/>
              </a:rPr>
              <a:t>https://moodle.uwtsd.ac.uk/mod/book/view.php?id=141870&amp;chapterid=4586</a:t>
            </a:r>
            <a:r>
              <a:rPr lang="en-GB" altLang="en-US" dirty="0">
                <a:ea typeface="ＭＳ Ｐゴシック" charset="-128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75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281678" y="476989"/>
            <a:ext cx="4852505" cy="99417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dirty="0">
                <a:cs typeface="Calibri Light"/>
              </a:rPr>
              <a:t>Languages, literacy and communication and Numeracy</a:t>
            </a:r>
            <a:endParaRPr lang="en-GB" sz="29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2105406"/>
            <a:ext cx="4281678" cy="329376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/>
              <a:t>Mae </a:t>
            </a:r>
            <a:r>
              <a:rPr lang="en-GB" sz="2100" dirty="0" err="1"/>
              <a:t>angen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</a:t>
            </a:r>
            <a:r>
              <a:rPr lang="en-GB" sz="2100" dirty="0" err="1"/>
              <a:t>syniadau</a:t>
            </a:r>
            <a:r>
              <a:rPr lang="en-GB" sz="2100" dirty="0"/>
              <a:t> a </a:t>
            </a:r>
            <a:r>
              <a:rPr lang="en-GB" sz="2100" dirty="0" err="1"/>
              <a:t>phrosesau</a:t>
            </a:r>
            <a:r>
              <a:rPr lang="en-GB" sz="2100" dirty="0"/>
              <a:t> </a:t>
            </a:r>
            <a:r>
              <a:rPr lang="en-GB" sz="2100" dirty="0" err="1"/>
              <a:t>Mathemategol</a:t>
            </a:r>
            <a:r>
              <a:rPr lang="en-GB" sz="2100" dirty="0"/>
              <a:t> </a:t>
            </a:r>
            <a:r>
              <a:rPr lang="en-GB" sz="2100" dirty="0" err="1"/>
              <a:t>gael</a:t>
            </a:r>
            <a:r>
              <a:rPr lang="en-GB" sz="2100" dirty="0"/>
              <a:t> </a:t>
            </a:r>
            <a:r>
              <a:rPr lang="en-GB" sz="2100" dirty="0" err="1"/>
              <a:t>eu</a:t>
            </a:r>
            <a:r>
              <a:rPr lang="en-GB" sz="2100" dirty="0"/>
              <a:t> </a:t>
            </a:r>
            <a:r>
              <a:rPr lang="en-GB" sz="2100" dirty="0" err="1"/>
              <a:t>cyfathrebu</a:t>
            </a:r>
            <a:r>
              <a:rPr lang="en-GB" sz="2100" dirty="0"/>
              <a:t> ac felly </a:t>
            </a:r>
            <a:r>
              <a:rPr lang="en-GB" sz="2100" dirty="0" err="1"/>
              <a:t>gellir</a:t>
            </a:r>
            <a:r>
              <a:rPr lang="en-GB" sz="2100" dirty="0"/>
              <a:t> </a:t>
            </a:r>
            <a:r>
              <a:rPr lang="en-GB" sz="2100" dirty="0" err="1"/>
              <a:t>cael</a:t>
            </a:r>
            <a:r>
              <a:rPr lang="en-GB" sz="2100" dirty="0"/>
              <a:t> </a:t>
            </a:r>
            <a:r>
              <a:rPr lang="en-GB" sz="2100" dirty="0" err="1"/>
              <a:t>cyswllt</a:t>
            </a:r>
            <a:r>
              <a:rPr lang="en-GB" sz="2100" dirty="0"/>
              <a:t> </a:t>
            </a:r>
            <a:r>
              <a:rPr lang="en-GB" sz="2100" dirty="0" err="1"/>
              <a:t>naturiol</a:t>
            </a:r>
            <a:r>
              <a:rPr lang="en-GB" sz="2100" dirty="0"/>
              <a:t> </a:t>
            </a:r>
            <a:r>
              <a:rPr lang="en-GB" sz="2100" dirty="0" err="1"/>
              <a:t>gyda</a:t>
            </a:r>
            <a:r>
              <a:rPr lang="en-GB" sz="2100" dirty="0"/>
              <a:t> </a:t>
            </a:r>
            <a:r>
              <a:rPr lang="en-GB" sz="2100" dirty="0" err="1"/>
              <a:t>iaith</a:t>
            </a:r>
            <a:r>
              <a:rPr lang="en-GB" sz="2100" dirty="0"/>
              <a:t> (</a:t>
            </a:r>
            <a:r>
              <a:rPr lang="en-GB" sz="2100" dirty="0" err="1"/>
              <a:t>llafaredd</a:t>
            </a:r>
            <a:r>
              <a:rPr lang="en-GB" sz="2100" dirty="0"/>
              <a:t>, </a:t>
            </a:r>
            <a:r>
              <a:rPr lang="en-GB" sz="2100" dirty="0" err="1"/>
              <a:t>darllen</a:t>
            </a:r>
            <a:r>
              <a:rPr lang="en-GB" sz="2100" dirty="0"/>
              <a:t> ac </a:t>
            </a:r>
            <a:r>
              <a:rPr lang="en-GB" sz="2100" dirty="0" err="1"/>
              <a:t>ysgrifennu</a:t>
            </a:r>
            <a:r>
              <a:rPr lang="en-GB" sz="2100" dirty="0"/>
              <a:t>)</a:t>
            </a:r>
          </a:p>
          <a:p>
            <a:endParaRPr lang="en-GB" sz="750" dirty="0"/>
          </a:p>
          <a:p>
            <a:r>
              <a:rPr lang="en-GB" sz="2100" dirty="0"/>
              <a:t>Mae </a:t>
            </a:r>
            <a:r>
              <a:rPr lang="en-GB" sz="2100" dirty="0" err="1"/>
              <a:t>straeon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benodol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medru</a:t>
            </a:r>
            <a:r>
              <a:rPr lang="en-GB" sz="2100" dirty="0"/>
              <a:t> </a:t>
            </a:r>
            <a:r>
              <a:rPr lang="en-GB" sz="2100" dirty="0" err="1"/>
              <a:t>cynnig</a:t>
            </a:r>
            <a:r>
              <a:rPr lang="en-GB" sz="2100" dirty="0"/>
              <a:t> </a:t>
            </a:r>
            <a:r>
              <a:rPr lang="en-GB" sz="2100" dirty="0" err="1"/>
              <a:t>cyd-destun</a:t>
            </a:r>
            <a:r>
              <a:rPr lang="en-GB" sz="2100" dirty="0"/>
              <a:t> </a:t>
            </a:r>
            <a:r>
              <a:rPr lang="en-GB" sz="2100" dirty="0" err="1"/>
              <a:t>ystyrlon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</a:t>
            </a:r>
            <a:r>
              <a:rPr lang="en-GB" sz="2100" dirty="0" err="1"/>
              <a:t>gyflwyno</a:t>
            </a:r>
            <a:r>
              <a:rPr lang="en-GB" sz="2100" dirty="0"/>
              <a:t> ac </a:t>
            </a:r>
            <a:r>
              <a:rPr lang="en-GB" sz="2100" dirty="0" err="1"/>
              <a:t>archwilio</a:t>
            </a:r>
            <a:r>
              <a:rPr lang="en-GB" sz="2100" dirty="0"/>
              <a:t> </a:t>
            </a:r>
            <a:r>
              <a:rPr lang="en-GB" sz="2100" dirty="0" err="1"/>
              <a:t>syniadau</a:t>
            </a:r>
            <a:r>
              <a:rPr lang="en-GB" sz="2100" dirty="0"/>
              <a:t> </a:t>
            </a:r>
            <a:r>
              <a:rPr lang="en-GB" sz="2100" dirty="0" err="1"/>
              <a:t>mathemategol</a:t>
            </a:r>
            <a:endParaRPr lang="en-GB" sz="21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291495" y="2105406"/>
            <a:ext cx="4488764" cy="3475364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>
                <a:cs typeface="Calibri"/>
              </a:rPr>
              <a:t>Mathematical ideas and processes need to be communicated and so there can be a natural link with language (</a:t>
            </a:r>
            <a:r>
              <a:rPr lang="en-GB" sz="2100" dirty="0" err="1">
                <a:cs typeface="Calibri"/>
              </a:rPr>
              <a:t>oracy</a:t>
            </a:r>
            <a:r>
              <a:rPr lang="en-GB" sz="2100" dirty="0">
                <a:cs typeface="Calibri"/>
              </a:rPr>
              <a:t>, reading and writing)</a:t>
            </a:r>
          </a:p>
          <a:p>
            <a:endParaRPr lang="en-GB" sz="2100" dirty="0">
              <a:cs typeface="Calibri"/>
            </a:endParaRPr>
          </a:p>
          <a:p>
            <a:r>
              <a:rPr lang="en-GB" sz="2100" dirty="0">
                <a:cs typeface="Calibri"/>
              </a:rPr>
              <a:t>Stories in particular can provide a meaningful context for mathematical ideas to be introduced and explored</a:t>
            </a:r>
          </a:p>
          <a:p>
            <a:pPr marL="0" indent="0">
              <a:buNone/>
            </a:pPr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79337" y="425196"/>
            <a:ext cx="4123004" cy="1097757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dirty="0" err="1">
                <a:cs typeface="Calibri Light"/>
              </a:rPr>
              <a:t>Ieithoedd</a:t>
            </a:r>
            <a:r>
              <a:rPr lang="en-GB" sz="3000" dirty="0">
                <a:cs typeface="Calibri Light"/>
              </a:rPr>
              <a:t>, </a:t>
            </a:r>
            <a:r>
              <a:rPr lang="en-GB" sz="3000" dirty="0" err="1">
                <a:cs typeface="Calibri Light"/>
              </a:rPr>
              <a:t>llythrennedd</a:t>
            </a:r>
            <a:r>
              <a:rPr lang="en-GB" sz="3000" dirty="0">
                <a:cs typeface="Calibri Light"/>
              </a:rPr>
              <a:t> a </a:t>
            </a:r>
            <a:r>
              <a:rPr lang="en-GB" sz="3000" dirty="0" err="1">
                <a:cs typeface="Calibri Light"/>
              </a:rPr>
              <a:t>chyfathrebu</a:t>
            </a:r>
            <a:r>
              <a:rPr lang="en-GB" sz="3000" dirty="0">
                <a:cs typeface="Calibri Light"/>
              </a:rPr>
              <a:t> a </a:t>
            </a:r>
            <a:r>
              <a:rPr lang="en-GB" sz="3000" dirty="0" err="1">
                <a:cs typeface="Calibri Light"/>
              </a:rPr>
              <a:t>Rhifedd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64881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571500" y="375642"/>
            <a:ext cx="7886700" cy="994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dirty="0" err="1">
                <a:cs typeface="Calibri Light"/>
              </a:rPr>
              <a:t>Tasg</a:t>
            </a:r>
            <a:r>
              <a:rPr lang="en-US" sz="3300" dirty="0">
                <a:cs typeface="Calibri Light"/>
              </a:rPr>
              <a:t> - Task</a:t>
            </a:r>
            <a:endParaRPr lang="en-US" sz="3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52D74-0164-4E10-A08C-BC1E4B1CA869}"/>
              </a:ext>
            </a:extLst>
          </p:cNvPr>
          <p:cNvSpPr txBox="1">
            <a:spLocks/>
          </p:cNvSpPr>
          <p:nvPr/>
        </p:nvSpPr>
        <p:spPr>
          <a:xfrm>
            <a:off x="323850" y="1530233"/>
            <a:ext cx="4191000" cy="410331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 err="1" smtClean="0"/>
              <a:t>Rhannwch</a:t>
            </a:r>
            <a:r>
              <a:rPr lang="en-GB" sz="2100" dirty="0" smtClean="0"/>
              <a:t> </a:t>
            </a:r>
            <a:r>
              <a:rPr lang="en-GB" sz="2100" dirty="0" err="1" smtClean="0"/>
              <a:t>eich</a:t>
            </a:r>
            <a:r>
              <a:rPr lang="en-GB" sz="2100" dirty="0" smtClean="0"/>
              <a:t> </a:t>
            </a:r>
            <a:r>
              <a:rPr lang="en-GB" sz="2100" dirty="0" err="1" smtClean="0"/>
              <a:t>dewis</a:t>
            </a:r>
            <a:r>
              <a:rPr lang="en-GB" sz="2100" dirty="0" smtClean="0"/>
              <a:t> o </a:t>
            </a:r>
            <a:r>
              <a:rPr lang="en-GB" sz="2100" dirty="0" err="1" smtClean="0"/>
              <a:t>lyfr</a:t>
            </a:r>
            <a:endParaRPr lang="en-GB" sz="2100" dirty="0" smtClean="0"/>
          </a:p>
          <a:p>
            <a:pPr>
              <a:buFont typeface="Wingdings" charset="2"/>
              <a:buChar char="Ø"/>
            </a:pPr>
            <a:r>
              <a:rPr lang="en-GB" sz="2100" dirty="0" err="1" smtClean="0"/>
              <a:t>Fel</a:t>
            </a:r>
            <a:r>
              <a:rPr lang="en-GB" sz="2100" dirty="0" smtClean="0"/>
              <a:t> </a:t>
            </a:r>
            <a:r>
              <a:rPr lang="en-GB" sz="2100" dirty="0" err="1" smtClean="0"/>
              <a:t>grŵp</a:t>
            </a:r>
            <a:r>
              <a:rPr lang="en-GB" sz="2100" dirty="0" smtClean="0"/>
              <a:t> </a:t>
            </a:r>
            <a:r>
              <a:rPr lang="en-GB" sz="2100" dirty="0" err="1" smtClean="0"/>
              <a:t>bychan</a:t>
            </a:r>
            <a:r>
              <a:rPr lang="en-GB" sz="2100" dirty="0" smtClean="0"/>
              <a:t>, </a:t>
            </a:r>
            <a:r>
              <a:rPr lang="en-GB" sz="2100" dirty="0" err="1"/>
              <a:t>d</a:t>
            </a:r>
            <a:r>
              <a:rPr lang="en-GB" sz="2100" dirty="0" err="1" smtClean="0"/>
              <a:t>ewisiwch</a:t>
            </a:r>
            <a:r>
              <a:rPr lang="en-GB" sz="2100" dirty="0" smtClean="0"/>
              <a:t> un </a:t>
            </a:r>
            <a:r>
              <a:rPr lang="en-GB" sz="2100" dirty="0" err="1" smtClean="0"/>
              <a:t>llyfr</a:t>
            </a:r>
            <a:r>
              <a:rPr lang="en-GB" sz="2100" dirty="0" smtClean="0"/>
              <a:t> </a:t>
            </a:r>
            <a:r>
              <a:rPr lang="en-GB" sz="2100" dirty="0" err="1" smtClean="0"/>
              <a:t>i</a:t>
            </a:r>
            <a:r>
              <a:rPr lang="en-GB" sz="2100" dirty="0" smtClean="0"/>
              <a:t> </a:t>
            </a:r>
            <a:r>
              <a:rPr lang="en-GB" sz="2100" dirty="0" err="1" smtClean="0"/>
              <a:t>ganolbwyntio</a:t>
            </a:r>
            <a:r>
              <a:rPr lang="en-GB" sz="2100" dirty="0" smtClean="0"/>
              <a:t> </a:t>
            </a:r>
            <a:r>
              <a:rPr lang="en-GB" sz="2100" dirty="0" err="1" smtClean="0"/>
              <a:t>arno</a:t>
            </a:r>
            <a:r>
              <a:rPr lang="en-GB" sz="2100" dirty="0" smtClean="0"/>
              <a:t>, </a:t>
            </a:r>
            <a:r>
              <a:rPr lang="en-GB" sz="2100" dirty="0" err="1" smtClean="0"/>
              <a:t>gydag</a:t>
            </a:r>
            <a:r>
              <a:rPr lang="en-GB" sz="2100" dirty="0" smtClean="0"/>
              <a:t> un </a:t>
            </a:r>
            <a:r>
              <a:rPr lang="en-GB" sz="2100" dirty="0" err="1" smtClean="0"/>
              <a:t>grŵp</a:t>
            </a:r>
            <a:r>
              <a:rPr lang="en-GB" sz="2100" dirty="0" smtClean="0"/>
              <a:t> </a:t>
            </a:r>
            <a:r>
              <a:rPr lang="en-GB" sz="2100" dirty="0" err="1" smtClean="0"/>
              <a:t>blwyddyn</a:t>
            </a:r>
            <a:r>
              <a:rPr lang="en-GB" sz="2100" dirty="0" smtClean="0"/>
              <a:t> </a:t>
            </a:r>
            <a:r>
              <a:rPr lang="en-GB" sz="2100" dirty="0" err="1" smtClean="0"/>
              <a:t>mewn</a:t>
            </a:r>
            <a:r>
              <a:rPr lang="en-GB" sz="2100" dirty="0" smtClean="0"/>
              <a:t> </a:t>
            </a:r>
            <a:r>
              <a:rPr lang="en-GB" sz="2100" dirty="0" err="1" smtClean="0"/>
              <a:t>golwg</a:t>
            </a:r>
            <a:endParaRPr lang="en-GB" sz="2100" dirty="0" smtClean="0"/>
          </a:p>
          <a:p>
            <a:pPr>
              <a:buFont typeface="Wingdings" charset="2"/>
              <a:buChar char="Ø"/>
            </a:pPr>
            <a:r>
              <a:rPr lang="en-GB" sz="2100" dirty="0" err="1" smtClean="0">
                <a:cs typeface="Calibri"/>
              </a:rPr>
              <a:t>Eich</a:t>
            </a:r>
            <a:r>
              <a:rPr lang="en-GB" sz="2100" dirty="0" smtClean="0">
                <a:cs typeface="Calibri"/>
              </a:rPr>
              <a:t> nod </a:t>
            </a:r>
            <a:r>
              <a:rPr lang="en-GB" sz="2100" dirty="0" err="1" smtClean="0">
                <a:cs typeface="Calibri"/>
              </a:rPr>
              <a:t>fydd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cyflwyno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eich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syniadau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addysgu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trawsgwricwlaidd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>
                <a:cs typeface="Calibri"/>
              </a:rPr>
              <a:t>i</a:t>
            </a:r>
            <a:r>
              <a:rPr lang="en-GB" sz="2100" dirty="0" err="1" smtClean="0">
                <a:cs typeface="Calibri"/>
              </a:rPr>
              <a:t>’r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dosbarth</a:t>
            </a:r>
            <a:endParaRPr lang="en-GB" sz="2100" dirty="0" smtClean="0">
              <a:cs typeface="Calibri"/>
            </a:endParaRPr>
          </a:p>
          <a:p>
            <a:pPr>
              <a:buFont typeface="Wingdings" charset="2"/>
              <a:buChar char="Ø"/>
            </a:pPr>
            <a:r>
              <a:rPr lang="en-GB" sz="2100" dirty="0" err="1" smtClean="0">
                <a:cs typeface="Calibri"/>
              </a:rPr>
              <a:t>Er</a:t>
            </a:r>
            <a:r>
              <a:rPr lang="en-GB" sz="2100" dirty="0" smtClean="0">
                <a:cs typeface="Calibri"/>
              </a:rPr>
              <a:t> bod y </a:t>
            </a:r>
            <a:r>
              <a:rPr lang="en-GB" sz="2100" dirty="0" err="1" smtClean="0">
                <a:cs typeface="Calibri"/>
              </a:rPr>
              <a:t>llyfr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yn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rhoi</a:t>
            </a:r>
            <a:r>
              <a:rPr lang="en-GB" sz="2100" dirty="0" smtClean="0">
                <a:cs typeface="Calibri"/>
              </a:rPr>
              <a:t> ‘</a:t>
            </a:r>
            <a:r>
              <a:rPr lang="en-GB" sz="2100" dirty="0" err="1" smtClean="0">
                <a:cs typeface="Calibri"/>
              </a:rPr>
              <a:t>thema</a:t>
            </a:r>
            <a:r>
              <a:rPr lang="en-GB" sz="2100" dirty="0" smtClean="0">
                <a:cs typeface="Calibri"/>
              </a:rPr>
              <a:t>’ </a:t>
            </a:r>
            <a:r>
              <a:rPr lang="en-GB" sz="2100" dirty="0" err="1" smtClean="0">
                <a:cs typeface="Calibri"/>
              </a:rPr>
              <a:t>ganolog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>
                <a:cs typeface="Calibri"/>
              </a:rPr>
              <a:t>i</a:t>
            </a:r>
            <a:r>
              <a:rPr lang="en-GB" sz="2100" dirty="0" smtClean="0">
                <a:cs typeface="Calibri"/>
              </a:rPr>
              <a:t> chi, </a:t>
            </a:r>
            <a:r>
              <a:rPr lang="en-GB" sz="2100" dirty="0" err="1" smtClean="0">
                <a:cs typeface="Calibri"/>
              </a:rPr>
              <a:t>gwnewch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yn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siwr</a:t>
            </a:r>
            <a:r>
              <a:rPr lang="en-GB" sz="2100" dirty="0" smtClean="0">
                <a:cs typeface="Calibri"/>
              </a:rPr>
              <a:t> bod </a:t>
            </a:r>
            <a:r>
              <a:rPr lang="en-GB" sz="2100" dirty="0" err="1" smtClean="0">
                <a:cs typeface="Calibri"/>
              </a:rPr>
              <a:t>eich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syniadau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yn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dangos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yn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glir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sut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mae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rhifedd</a:t>
            </a:r>
            <a:r>
              <a:rPr lang="en-GB" sz="2100" dirty="0" smtClean="0">
                <a:cs typeface="Calibri"/>
              </a:rPr>
              <a:t> y </a:t>
            </a:r>
            <a:r>
              <a:rPr lang="en-GB" sz="2100" dirty="0" err="1" smtClean="0">
                <a:cs typeface="Calibri"/>
              </a:rPr>
              <a:t>disgyblion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yn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cael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ei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ddatblygu</a:t>
            </a:r>
            <a:r>
              <a:rPr lang="en-GB" sz="2100" dirty="0" smtClean="0">
                <a:cs typeface="Calibri"/>
              </a:rPr>
              <a:t>  (</a:t>
            </a:r>
            <a:r>
              <a:rPr lang="en-GB" sz="2100" dirty="0" err="1" smtClean="0">
                <a:cs typeface="Calibri"/>
              </a:rPr>
              <a:t>gan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gynnwys</a:t>
            </a:r>
            <a:r>
              <a:rPr lang="en-GB" sz="2100" dirty="0" smtClean="0">
                <a:cs typeface="Calibri"/>
              </a:rPr>
              <a:t> pa </a:t>
            </a:r>
            <a:r>
              <a:rPr lang="en-GB" sz="2100" dirty="0" err="1" smtClean="0">
                <a:cs typeface="Calibri"/>
              </a:rPr>
              <a:t>agweddau</a:t>
            </a:r>
            <a:r>
              <a:rPr lang="en-GB" sz="2100" dirty="0" smtClean="0">
                <a:cs typeface="Calibri"/>
              </a:rPr>
              <a:t> o </a:t>
            </a:r>
            <a:r>
              <a:rPr lang="en-GB" sz="2100" dirty="0" err="1" smtClean="0">
                <a:cs typeface="Calibri"/>
              </a:rPr>
              <a:t>waith</a:t>
            </a:r>
            <a:r>
              <a:rPr lang="en-GB" sz="2100" dirty="0" smtClean="0">
                <a:cs typeface="Calibri"/>
              </a:rPr>
              <a:t> </a:t>
            </a:r>
            <a:r>
              <a:rPr lang="en-GB" sz="2100" dirty="0" err="1" smtClean="0">
                <a:cs typeface="Calibri"/>
              </a:rPr>
              <a:t>rhifedd</a:t>
            </a:r>
            <a:r>
              <a:rPr lang="en-GB" sz="2100" dirty="0" smtClean="0">
                <a:cs typeface="Calibri"/>
              </a:rPr>
              <a:t>)</a:t>
            </a:r>
            <a:endParaRPr lang="en-US" sz="2100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4819650" y="1530234"/>
            <a:ext cx="4324350" cy="4103309"/>
          </a:xfrm>
          <a:prstGeom prst="rect">
            <a:avLst/>
          </a:prstGeom>
        </p:spPr>
        <p:txBody>
          <a:bodyPr vert="horz" lIns="68580" tIns="34290" rIns="68580" bIns="3429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 smtClean="0"/>
              <a:t>Share your choice of book </a:t>
            </a:r>
          </a:p>
          <a:p>
            <a:pPr>
              <a:buFont typeface="Wingdings" charset="2"/>
              <a:buChar char="Ø"/>
            </a:pPr>
            <a:r>
              <a:rPr lang="en-GB" sz="2100" dirty="0" smtClean="0"/>
              <a:t>As a small group, choose one book as a focus, with a particular year group in mind</a:t>
            </a:r>
          </a:p>
          <a:p>
            <a:pPr>
              <a:buFont typeface="Wingdings" charset="2"/>
              <a:buChar char="Ø"/>
            </a:pPr>
            <a:r>
              <a:rPr lang="en-GB" sz="2100" dirty="0" smtClean="0"/>
              <a:t>You aim will be to present your cross-curricular ideas to the class</a:t>
            </a:r>
          </a:p>
          <a:p>
            <a:pPr>
              <a:buFont typeface="Wingdings" charset="2"/>
              <a:buChar char="Ø"/>
            </a:pPr>
            <a:r>
              <a:rPr lang="en-GB" sz="2100" dirty="0" smtClean="0"/>
              <a:t>Although the book gives you a central ‘theme’, ensure that you give clear indication how your ideas ensure the pupils’ development in numeracy (including which aspect of numeracy)</a:t>
            </a:r>
          </a:p>
          <a:p>
            <a:pPr>
              <a:buFont typeface="Wingdings" charset="2"/>
              <a:buChar char="Ø"/>
            </a:pPr>
            <a:endParaRPr lang="en-GB" sz="2100" dirty="0" smtClean="0"/>
          </a:p>
        </p:txBody>
      </p:sp>
    </p:spTree>
    <p:extLst>
      <p:ext uri="{BB962C8B-B14F-4D97-AF65-F5344CB8AC3E}">
        <p14:creationId xmlns:p14="http://schemas.microsoft.com/office/powerpoint/2010/main" val="224105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3416531" y="1724794"/>
            <a:ext cx="4426527" cy="85070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06" y="1724794"/>
            <a:ext cx="1220391" cy="1701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784" y="2575495"/>
            <a:ext cx="1300437" cy="1689908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2515222" y="2827366"/>
            <a:ext cx="3125484" cy="1720735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en-GB" altLang="en-US" sz="2100" dirty="0" err="1">
                <a:ea typeface="ＭＳ Ｐゴシック" charset="-128"/>
              </a:rPr>
              <a:t>Darllenwch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yr</a:t>
            </a:r>
            <a:r>
              <a:rPr lang="en-GB" altLang="en-US" sz="2100" dirty="0">
                <a:ea typeface="ＭＳ Ｐゴシック" charset="-128"/>
              </a:rPr>
              <a:t> 8fed </a:t>
            </a:r>
            <a:r>
              <a:rPr lang="en-GB" altLang="en-US" sz="2100" dirty="0" err="1">
                <a:ea typeface="ＭＳ Ｐゴシック" charset="-128"/>
              </a:rPr>
              <a:t>bennod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mr-IN" altLang="en-US" sz="2100" dirty="0">
                <a:ea typeface="ＭＳ Ｐゴシック" charset="-128"/>
              </a:rPr>
              <a:t>–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ar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gael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ar</a:t>
            </a:r>
            <a:r>
              <a:rPr lang="en-GB" altLang="en-US" sz="2100" dirty="0">
                <a:ea typeface="ＭＳ Ｐゴシック" charset="-128"/>
              </a:rPr>
              <a:t> Moodle. </a:t>
            </a:r>
          </a:p>
          <a:p>
            <a:pPr marL="85725" indent="0">
              <a:buNone/>
            </a:pPr>
            <a:r>
              <a:rPr lang="en-GB" altLang="en-US" sz="2100" dirty="0">
                <a:ea typeface="ＭＳ Ｐゴシック" charset="-128"/>
              </a:rPr>
              <a:t>Mae </a:t>
            </a:r>
            <a:r>
              <a:rPr lang="en-GB" altLang="en-US" sz="2100" dirty="0" err="1">
                <a:ea typeface="ＭＳ Ｐゴシック" charset="-128"/>
              </a:rPr>
              <a:t>nifer</a:t>
            </a:r>
            <a:r>
              <a:rPr lang="en-GB" altLang="en-US" sz="2100" dirty="0">
                <a:ea typeface="ＭＳ Ｐゴシック" charset="-128"/>
              </a:rPr>
              <a:t> o </a:t>
            </a:r>
            <a:r>
              <a:rPr lang="en-GB" altLang="en-US" sz="2100" dirty="0" err="1">
                <a:ea typeface="ＭＳ Ｐゴシック" charset="-128"/>
              </a:rPr>
              <a:t>fersiynau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o’r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llyfr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ar</a:t>
            </a:r>
            <a:r>
              <a:rPr lang="en-GB" altLang="en-US" sz="2100" dirty="0">
                <a:ea typeface="ＭＳ Ｐゴシック" charset="-128"/>
              </a:rPr>
              <a:t> </a:t>
            </a:r>
            <a:r>
              <a:rPr lang="en-GB" altLang="en-US" sz="2100" dirty="0" err="1">
                <a:ea typeface="ＭＳ Ｐゴシック" charset="-128"/>
              </a:rPr>
              <a:t>gael</a:t>
            </a:r>
            <a:r>
              <a:rPr lang="en-GB" altLang="en-US" sz="2100" dirty="0">
                <a:ea typeface="ＭＳ Ｐゴシック" charset="-128"/>
              </a:rPr>
              <a:t>, </a:t>
            </a:r>
            <a:r>
              <a:rPr lang="en-GB" altLang="en-US" sz="2100" dirty="0" err="1">
                <a:ea typeface="ＭＳ Ｐゴシック" charset="-128"/>
              </a:rPr>
              <a:t>yn</a:t>
            </a:r>
            <a:r>
              <a:rPr lang="en-GB" altLang="en-US" sz="2100" dirty="0">
                <a:ea typeface="ＭＳ Ｐゴシック" charset="-128"/>
              </a:rPr>
              <a:t> y </a:t>
            </a:r>
            <a:r>
              <a:rPr lang="en-GB" altLang="en-US" sz="2100" dirty="0" err="1">
                <a:ea typeface="ＭＳ Ｐゴシック" charset="-128"/>
              </a:rPr>
              <a:t>llyfrgell</a:t>
            </a:r>
            <a:r>
              <a:rPr lang="en-GB" altLang="en-US" sz="2100" dirty="0">
                <a:ea typeface="ＭＳ Ｐゴシック" charset="-128"/>
              </a:rPr>
              <a:t> ac </a:t>
            </a:r>
            <a:r>
              <a:rPr lang="en-GB" altLang="en-US" sz="2100" dirty="0" err="1">
                <a:ea typeface="ＭＳ Ｐゴシック" charset="-128"/>
              </a:rPr>
              <a:t>fel</a:t>
            </a:r>
            <a:r>
              <a:rPr lang="en-GB" altLang="en-US" sz="2100" dirty="0">
                <a:ea typeface="ＭＳ Ｐゴシック" charset="-128"/>
              </a:rPr>
              <a:t> e-</a:t>
            </a:r>
            <a:r>
              <a:rPr lang="en-GB" altLang="en-US" sz="2100" dirty="0" err="1">
                <a:ea typeface="ＭＳ Ｐゴシック" charset="-128"/>
              </a:rPr>
              <a:t>lyfrau</a:t>
            </a:r>
            <a:r>
              <a:rPr lang="en-GB" altLang="en-US" sz="2100" dirty="0">
                <a:ea typeface="ＭＳ Ｐゴシック" charset="-128"/>
              </a:rPr>
              <a:t>.</a:t>
            </a: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3416531" y="1803050"/>
            <a:ext cx="4519613" cy="898381"/>
          </a:xfrm>
          <a:prstGeom prst="rect">
            <a:avLst/>
          </a:prstGeom>
        </p:spPr>
        <p:txBody>
          <a:bodyPr vert="horz" lIns="68580" tIns="34290" rIns="68580" bIns="3429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en-GB" altLang="en-US" sz="2100" dirty="0">
                <a:ea typeface="ＭＳ Ｐゴシック" charset="-128"/>
              </a:rPr>
              <a:t>Pound, L. and Lee, T. (2010) </a:t>
            </a:r>
            <a:r>
              <a:rPr lang="en-GB" altLang="en-US" sz="2100" i="1" dirty="0">
                <a:ea typeface="ＭＳ Ｐゴシック" charset="-128"/>
              </a:rPr>
              <a:t>Teaching Mathematics Creatively</a:t>
            </a:r>
            <a:r>
              <a:rPr lang="en-GB" altLang="en-US" sz="2100" dirty="0">
                <a:ea typeface="ＭＳ Ｐゴシック" charset="-128"/>
              </a:rPr>
              <a:t>, Routledge: Oxon </a:t>
            </a: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1574584" y="914264"/>
            <a:ext cx="6083516" cy="85725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300"/>
              <a:t>Tasg dan Arweiniad - Directed Task</a:t>
            </a:r>
            <a:endParaRPr lang="en-GB" sz="3300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5676338" y="2768602"/>
            <a:ext cx="3175894" cy="199169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 indent="0">
              <a:buNone/>
            </a:pPr>
            <a:r>
              <a:rPr lang="en-GB" altLang="en-US" sz="2100">
                <a:ea typeface="ＭＳ Ｐゴシック" charset="-128"/>
              </a:rPr>
              <a:t>Read Chapter 8 </a:t>
            </a:r>
            <a:r>
              <a:rPr lang="mr-IN" altLang="en-US" sz="2100">
                <a:ea typeface="ＭＳ Ｐゴシック" charset="-128"/>
              </a:rPr>
              <a:t>–</a:t>
            </a:r>
            <a:r>
              <a:rPr lang="en-GB" altLang="en-US" sz="2100">
                <a:ea typeface="ＭＳ Ｐゴシック" charset="-128"/>
              </a:rPr>
              <a:t> available on Moodle. </a:t>
            </a:r>
          </a:p>
          <a:p>
            <a:pPr marL="85725" indent="0">
              <a:buNone/>
            </a:pPr>
            <a:r>
              <a:rPr lang="en-GB" altLang="en-US" sz="2100">
                <a:ea typeface="ＭＳ Ｐゴシック" charset="-128"/>
              </a:rPr>
              <a:t>Various editions are available, both in the library and as e-books.</a:t>
            </a:r>
          </a:p>
          <a:p>
            <a:pPr marL="85725" indent="0">
              <a:buNone/>
            </a:pPr>
            <a:endParaRPr lang="en-GB" altLang="en-US" sz="2100">
              <a:ea typeface="ＭＳ Ｐゴシック" charset="-128"/>
            </a:endParaRPr>
          </a:p>
          <a:p>
            <a:pPr marL="85725" indent="0">
              <a:buNone/>
            </a:pPr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>
              <a:ea typeface="ＭＳ Ｐゴシック" charset="-128"/>
            </a:endParaRPr>
          </a:p>
          <a:p>
            <a:pPr marL="85725" indent="0"/>
            <a:endParaRPr lang="en-GB" altLang="en-US" sz="21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7099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143</TotalTime>
  <Words>545</Words>
  <Application>Microsoft Office PowerPoint</Application>
  <PresentationFormat>On-screen Show (4:3)</PresentationFormat>
  <Paragraphs>110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ＭＳ Ｐゴシック</vt:lpstr>
      <vt:lpstr>Arial</vt:lpstr>
      <vt:lpstr>Calibri</vt:lpstr>
      <vt:lpstr>Calibri Light</vt:lpstr>
      <vt:lpstr>Mangal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18</cp:revision>
  <dcterms:created xsi:type="dcterms:W3CDTF">2017-02-08T11:33:06Z</dcterms:created>
  <dcterms:modified xsi:type="dcterms:W3CDTF">2019-10-16T11:19:56Z</dcterms:modified>
</cp:coreProperties>
</file>