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8"/>
  </p:notesMasterIdLst>
  <p:handoutMasterIdLst>
    <p:handoutMasterId r:id="rId29"/>
  </p:handoutMasterIdLst>
  <p:sldIdLst>
    <p:sldId id="812" r:id="rId3"/>
    <p:sldId id="1142" r:id="rId4"/>
    <p:sldId id="303" r:id="rId5"/>
    <p:sldId id="1111" r:id="rId6"/>
    <p:sldId id="1112" r:id="rId7"/>
    <p:sldId id="304" r:id="rId8"/>
    <p:sldId id="305" r:id="rId9"/>
    <p:sldId id="1115" r:id="rId10"/>
    <p:sldId id="1117" r:id="rId11"/>
    <p:sldId id="309" r:id="rId12"/>
    <p:sldId id="1118" r:id="rId13"/>
    <p:sldId id="310" r:id="rId14"/>
    <p:sldId id="1120" r:id="rId15"/>
    <p:sldId id="1121" r:id="rId16"/>
    <p:sldId id="1122" r:id="rId17"/>
    <p:sldId id="1123" r:id="rId18"/>
    <p:sldId id="312" r:id="rId19"/>
    <p:sldId id="1124" r:id="rId20"/>
    <p:sldId id="1125" r:id="rId21"/>
    <p:sldId id="313" r:id="rId22"/>
    <p:sldId id="1127" r:id="rId23"/>
    <p:sldId id="314" r:id="rId24"/>
    <p:sldId id="1128" r:id="rId25"/>
    <p:sldId id="928" r:id="rId26"/>
    <p:sldId id="884" r:id="rId2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9" autoAdjust="0"/>
    <p:restoredTop sz="95400" autoAdjust="0"/>
  </p:normalViewPr>
  <p:slideViewPr>
    <p:cSldViewPr snapToGrid="0">
      <p:cViewPr varScale="1">
        <p:scale>
          <a:sx n="111" d="100"/>
          <a:sy n="111" d="100"/>
        </p:scale>
        <p:origin x="1194" y="96"/>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3" d="100"/>
          <a:sy n="83" d="100"/>
        </p:scale>
        <p:origin x="3036"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commentAuthors" Target="commentAuthor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We covered:</a:t>
            </a:r>
          </a:p>
          <a:p>
            <a:r>
              <a:rPr lang="en-GB" dirty="0"/>
              <a:t>Confidentiality</a:t>
            </a:r>
          </a:p>
          <a:p>
            <a:r>
              <a:rPr lang="en-GB" dirty="0"/>
              <a:t>Obscuring Data</a:t>
            </a:r>
          </a:p>
          <a:p>
            <a:pPr marL="0" algn="l" rtl="0" eaLnBrk="1" fontAlgn="ctr" latinLnBrk="0" hangingPunct="1"/>
            <a:r>
              <a:rPr lang="en-US" sz="1800" b="0" i="0" u="none" strike="noStrike" kern="1200" dirty="0">
                <a:solidFill>
                  <a:srgbClr val="FFFFFF"/>
                </a:solidFill>
                <a:effectLst/>
                <a:latin typeface="Arial" panose="020B0604020202020204" pitchFamily="34" charset="0"/>
                <a:cs typeface="Arial" panose="020B0604020202020204" pitchFamily="34" charset="0"/>
              </a:rPr>
              <a:t>Integrity and Authenticity</a:t>
            </a:r>
            <a:endParaRPr lang="en-GB" sz="1800" b="0" i="0" u="none" strike="noStrike" dirty="0">
              <a:effectLst/>
              <a:latin typeface="Arial" panose="020B0604020202020204" pitchFamily="34" charset="0"/>
            </a:endParaRPr>
          </a:p>
          <a:p>
            <a:pPr marL="0" algn="l" rtl="0" eaLnBrk="1" fontAlgn="ctr" latinLnBrk="0" hangingPunct="1"/>
            <a:r>
              <a:rPr lang="en-US" sz="1800" b="0" i="0" u="none" strike="noStrike" kern="1200" dirty="0">
                <a:solidFill>
                  <a:srgbClr val="000000"/>
                </a:solidFill>
                <a:effectLst/>
                <a:latin typeface="Arial" panose="020B0604020202020204" pitchFamily="34" charset="0"/>
                <a:cs typeface="Arial" panose="020B0604020202020204" pitchFamily="34" charset="0"/>
              </a:rPr>
              <a:t>Using Hashes</a:t>
            </a:r>
            <a:endParaRPr lang="en-GB" sz="1800" b="0" i="0" u="none" strike="noStrike" dirty="0">
              <a:effectLst/>
              <a:latin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2</a:t>
            </a:fld>
            <a:endParaRPr lang="en-US"/>
          </a:p>
        </p:txBody>
      </p:sp>
    </p:spTree>
    <p:extLst>
      <p:ext uri="{BB962C8B-B14F-4D97-AF65-F5344CB8AC3E}">
        <p14:creationId xmlns:p14="http://schemas.microsoft.com/office/powerpoint/2010/main" val="1925121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4024903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93010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4561503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2065224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72292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76113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4144888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8533568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3166891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12108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18.6: Authorities and the PKI Trust System
18.6.4: The PKI Trust System (Cont.)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3590104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3503019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787210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4156562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a:defRPr/>
            </a:pPr>
            <a:r>
              <a:rPr lang="en-US" sz="2400" kern="0" dirty="0">
                <a:solidFill>
                  <a:srgbClr val="0F3661"/>
                </a:solidFill>
                <a:latin typeface="Times New Roman"/>
                <a:cs typeface="Times New Roman"/>
              </a:rPr>
              <a:t>Cyber Security Essentials</a:t>
            </a:r>
          </a:p>
        </p:txBody>
      </p:sp>
      <p:sp>
        <p:nvSpPr>
          <p:cNvPr id="2" name="Rectangle 1"/>
          <p:cNvSpPr/>
          <p:nvPr/>
        </p:nvSpPr>
        <p:spPr>
          <a:xfrm>
            <a:off x="3795185" y="1796746"/>
            <a:ext cx="1553631" cy="424732"/>
          </a:xfrm>
          <a:prstGeom prst="rect">
            <a:avLst/>
          </a:prstGeom>
        </p:spPr>
        <p:txBody>
          <a:bodyPr wrap="none">
            <a:spAutoFit/>
          </a:bodyPr>
          <a:lstStyle/>
          <a:p>
            <a:r>
              <a:rPr lang="en-US" b="1" dirty="0"/>
              <a:t>Lecture 6</a:t>
            </a:r>
            <a:endParaRPr lang="en-GB" dirty="0"/>
          </a:p>
        </p:txBody>
      </p:sp>
      <p:sp>
        <p:nvSpPr>
          <p:cNvPr id="3" name="Rectangle 2"/>
          <p:cNvSpPr/>
          <p:nvPr/>
        </p:nvSpPr>
        <p:spPr>
          <a:xfrm>
            <a:off x="711621" y="2895449"/>
            <a:ext cx="7720758" cy="424732"/>
          </a:xfrm>
          <a:prstGeom prst="rect">
            <a:avLst/>
          </a:prstGeom>
        </p:spPr>
        <p:txBody>
          <a:bodyPr wrap="square">
            <a:spAutoFit/>
          </a:bodyPr>
          <a:lstStyle/>
          <a:p>
            <a:r>
              <a:rPr lang="en-US" dirty="0"/>
              <a:t>Cryptography</a:t>
            </a:r>
            <a:endParaRPr lang="en-GB" dirty="0"/>
          </a:p>
        </p:txBody>
      </p:sp>
      <p:sp>
        <p:nvSpPr>
          <p:cNvPr id="4" name="TextBox 6">
            <a:extLst>
              <a:ext uri="{FF2B5EF4-FFF2-40B4-BE49-F238E27FC236}">
                <a16:creationId xmlns:a16="http://schemas.microsoft.com/office/drawing/2014/main" id="{6F6DEADF-48CB-7605-1BA7-EF33D2E614AE}"/>
              </a:ext>
            </a:extLst>
          </p:cNvPr>
          <p:cNvSpPr txBox="1">
            <a:spLocks noChangeArrowheads="1"/>
          </p:cNvSpPr>
          <p:nvPr/>
        </p:nvSpPr>
        <p:spPr bwMode="auto">
          <a:xfrm>
            <a:off x="1068492" y="4122957"/>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solidFill>
                  <a:srgbClr val="00B050"/>
                </a:solidFill>
                <a:hlinkClick r:id="rId3">
                  <a:extLst>
                    <a:ext uri="{A12FA001-AC4F-418D-AE19-62706E023703}">
                      <ahyp:hlinkClr xmlns:ahyp="http://schemas.microsoft.com/office/drawing/2018/hyperlinkcolor" val="tx"/>
                    </a:ext>
                  </a:extLst>
                </a:hlinkClick>
              </a:rPr>
              <a:t>carlene.campbell@uwtsd.ac.uk</a:t>
            </a:r>
            <a:r>
              <a:rPr lang="en-US" dirty="0">
                <a:solidFill>
                  <a:srgbClr val="00B050"/>
                </a:solidFill>
              </a:rPr>
              <a:t> </a:t>
            </a:r>
          </a:p>
          <a:p>
            <a:pPr marL="0" indent="0">
              <a:buNone/>
            </a:pPr>
            <a:r>
              <a:rPr lang="en-US" sz="2000" dirty="0">
                <a:solidFill>
                  <a:srgbClr val="00B050"/>
                </a:solidFill>
                <a:hlinkClick r:id="rId4">
                  <a:extLst>
                    <a:ext uri="{A12FA001-AC4F-418D-AE19-62706E023703}">
                      <ahyp:hlinkClr xmlns:ahyp="http://schemas.microsoft.com/office/drawing/2018/hyperlinkcolor" val="tx"/>
                    </a:ext>
                  </a:extLst>
                </a:hlinkClick>
              </a:rPr>
              <a:t>Website: https://www.knowledgewithprofit.com</a:t>
            </a:r>
            <a:r>
              <a:rPr lang="en-US" sz="2000" dirty="0">
                <a:solidFill>
                  <a:srgbClr val="00B050"/>
                </a:solidFill>
              </a:rPr>
              <a:t> </a:t>
            </a:r>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7785655-D812-7835-040B-30A917AAA5D2}"/>
              </a:ext>
            </a:extLst>
          </p:cNvPr>
          <p:cNvSpPr>
            <a:spLocks noGrp="1"/>
          </p:cNvSpPr>
          <p:nvPr>
            <p:ph type="body" idx="100"/>
          </p:nvPr>
        </p:nvSpPr>
        <p:spPr>
          <a:xfrm>
            <a:off x="88232" y="1625065"/>
            <a:ext cx="8622631" cy="1904198"/>
          </a:xfrm>
        </p:spPr>
        <p:txBody>
          <a:bodyPr/>
          <a:lstStyle/>
          <a:p>
            <a:pPr marL="285750" indent="-285750">
              <a:buFont typeface="Arial" panose="020B0604020202020204" pitchFamily="34" charset="0"/>
              <a:buChar char="•"/>
            </a:pPr>
            <a:r>
              <a:rPr lang="en-US" sz="2400" b="1" dirty="0">
                <a:solidFill>
                  <a:schemeClr val="tx1"/>
                </a:solidFill>
                <a:latin typeface="Arial" pitchFamily="34" charset="0"/>
                <a:ea typeface="Arial" pitchFamily="34" charset="-122"/>
                <a:cs typeface="Arial" pitchFamily="34" charset="-120"/>
              </a:rPr>
              <a:t>Public Key Cryptography</a:t>
            </a:r>
          </a:p>
          <a:p>
            <a:pPr marL="285750" indent="-285750">
              <a:buFont typeface="Arial" panose="020B0604020202020204" pitchFamily="34" charset="0"/>
              <a:buChar char="•"/>
            </a:pPr>
            <a:r>
              <a:rPr lang="en-US" sz="2400" b="1" dirty="0">
                <a:solidFill>
                  <a:schemeClr val="tx1"/>
                </a:solidFill>
                <a:latin typeface="Arial" pitchFamily="34" charset="0"/>
                <a:ea typeface="Arial" pitchFamily="34" charset="-122"/>
                <a:cs typeface="Arial" pitchFamily="34" charset="-120"/>
              </a:rPr>
              <a:t>Authorities and the PKI Trust System</a:t>
            </a:r>
          </a:p>
          <a:p>
            <a:pPr marL="285750" indent="-285750">
              <a:buFont typeface="Arial" panose="020B0604020202020204" pitchFamily="34" charset="0"/>
              <a:buChar char="•"/>
            </a:pPr>
            <a:r>
              <a:rPr lang="en-US" sz="2400" b="1" dirty="0">
                <a:solidFill>
                  <a:schemeClr val="tx1"/>
                </a:solidFill>
                <a:latin typeface="Arial" pitchFamily="34" charset="0"/>
                <a:ea typeface="Arial" pitchFamily="34" charset="-122"/>
                <a:cs typeface="Arial" pitchFamily="34" charset="-120"/>
              </a:rPr>
              <a:t>Applications and Impacts of Cryptography</a:t>
            </a:r>
            <a:endParaRPr lang="en-GB" sz="2400" b="1" dirty="0">
              <a:solidFill>
                <a:schemeClr val="tx1"/>
              </a:solidFill>
            </a:endParaRPr>
          </a:p>
          <a:p>
            <a:endParaRPr lang="en-GB" dirty="0"/>
          </a:p>
        </p:txBody>
      </p:sp>
      <p:sp>
        <p:nvSpPr>
          <p:cNvPr id="3" name="Text Placeholder 2">
            <a:extLst>
              <a:ext uri="{FF2B5EF4-FFF2-40B4-BE49-F238E27FC236}">
                <a16:creationId xmlns:a16="http://schemas.microsoft.com/office/drawing/2014/main" id="{DF37CE39-8BD1-3662-0CDD-7857EF775EB8}"/>
              </a:ext>
            </a:extLst>
          </p:cNvPr>
          <p:cNvSpPr>
            <a:spLocks noGrp="1"/>
          </p:cNvSpPr>
          <p:nvPr>
            <p:ph type="body" idx="101"/>
          </p:nvPr>
        </p:nvSpPr>
        <p:spPr/>
        <p:txBody>
          <a:bodyPr/>
          <a:lstStyle/>
          <a:p>
            <a:endParaRPr lang="en-GB"/>
          </a:p>
        </p:txBody>
      </p:sp>
    </p:spTree>
    <p:extLst>
      <p:ext uri="{BB962C8B-B14F-4D97-AF65-F5344CB8AC3E}">
        <p14:creationId xmlns:p14="http://schemas.microsoft.com/office/powerpoint/2010/main" val="2857280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Public Key Cryptography</a:t>
            </a:r>
          </a:p>
        </p:txBody>
      </p:sp>
      <p:sp>
        <p:nvSpPr>
          <p:cNvPr id="3" name="Text 0"/>
          <p:cNvSpPr>
            <a:spLocks noGrp="1"/>
          </p:cNvSpPr>
          <p:nvPr>
            <p:ph type="body" idx="100" hasCustomPrompt="1"/>
          </p:nvPr>
        </p:nvSpPr>
        <p:spPr>
          <a:xfrm>
            <a:off x="0" y="1131571"/>
            <a:ext cx="9144000" cy="407599"/>
          </a:xfrm>
          <a:prstGeom prst="rect">
            <a:avLst/>
          </a:prstGeom>
          <a:noFill/>
          <a:ln/>
        </p:spPr>
        <p:txBody>
          <a:bodyPr wrap="square" rtlCol="0" anchor="t"/>
          <a:lstStyle/>
          <a:p>
            <a:r>
              <a:rPr lang="en-US" dirty="0"/>
              <a:t>Using Digital Signatures</a:t>
            </a:r>
          </a:p>
        </p:txBody>
      </p:sp>
      <p:sp>
        <p:nvSpPr>
          <p:cNvPr id="5" name="Text 2"/>
          <p:cNvSpPr/>
          <p:nvPr/>
        </p:nvSpPr>
        <p:spPr>
          <a:xfrm>
            <a:off x="342114" y="1756870"/>
            <a:ext cx="8229600" cy="3186550"/>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000000"/>
                </a:solidFill>
                <a:latin typeface="Arial"/>
                <a:cs typeface="Arial"/>
              </a:rPr>
              <a:t>Digital Signatures are a mathematical technique used to provide authenticity, integrity, and nonrepudiation and have specific properties that enable entity authentication and data integrity. </a:t>
            </a:r>
            <a:endParaRPr lang="pt-BR" dirty="0"/>
          </a:p>
          <a:p>
            <a:pPr marL="285750" indent="-285750" algn="just">
              <a:lnSpc>
                <a:spcPts val="2000"/>
              </a:lnSpc>
              <a:buFont typeface="Arial"/>
              <a:buChar char="•"/>
            </a:pPr>
            <a:endParaRPr lang="en-US" sz="1400" dirty="0">
              <a:latin typeface="Arial"/>
              <a:ea typeface="+mn-lt"/>
              <a:cs typeface="+mn-lt"/>
            </a:endParaRPr>
          </a:p>
          <a:p>
            <a:pPr marL="285750" indent="-285750" algn="just">
              <a:lnSpc>
                <a:spcPts val="2000"/>
              </a:lnSpc>
              <a:buFont typeface="Arial"/>
              <a:buChar char="•"/>
            </a:pPr>
            <a:r>
              <a:rPr lang="en-US" sz="1400" dirty="0">
                <a:latin typeface="Arial"/>
                <a:ea typeface="+mn-lt"/>
                <a:cs typeface="+mn-lt"/>
              </a:rPr>
              <a:t>They serve as legal proof that the data exchange did take place.</a:t>
            </a:r>
            <a:r>
              <a:rPr lang="en-US" sz="1400" dirty="0">
                <a:solidFill>
                  <a:srgbClr val="000000"/>
                </a:solidFill>
                <a:latin typeface="Arial"/>
                <a:cs typeface="Arial"/>
              </a:rPr>
              <a:t> </a:t>
            </a:r>
            <a:endParaRPr lang="en-US" sz="1400" dirty="0">
              <a:latin typeface="Arial"/>
              <a:cs typeface="Arial"/>
            </a:endParaRPr>
          </a:p>
          <a:p>
            <a:pPr algn="just">
              <a:lnSpc>
                <a:spcPts val="2000"/>
              </a:lnSpc>
            </a:pPr>
            <a:endParaRPr lang="en-US" sz="1400" b="1" dirty="0">
              <a:latin typeface="Arial"/>
              <a:cs typeface="Arial"/>
            </a:endParaRPr>
          </a:p>
          <a:p>
            <a:pPr marL="285750" indent="-285750" algn="just">
              <a:lnSpc>
                <a:spcPts val="2000"/>
              </a:lnSpc>
              <a:buFont typeface="Arial"/>
              <a:buChar char="•"/>
            </a:pPr>
            <a:r>
              <a:rPr lang="en-US" sz="1400" dirty="0">
                <a:latin typeface="Arial"/>
                <a:cs typeface="Arial"/>
              </a:rPr>
              <a:t>The properties of digital signatures are:</a:t>
            </a:r>
            <a:endParaRPr lang="en-US" sz="1400" b="1" dirty="0">
              <a:latin typeface="Arial"/>
              <a:cs typeface="Arial"/>
            </a:endParaRPr>
          </a:p>
          <a:p>
            <a:pPr marL="742950" lvl="1" indent="-285750" algn="just">
              <a:lnSpc>
                <a:spcPts val="2000"/>
              </a:lnSpc>
              <a:buFont typeface="Arial"/>
              <a:buChar char="•"/>
            </a:pPr>
            <a:r>
              <a:rPr lang="en-US" sz="1400" b="1" dirty="0">
                <a:latin typeface="Arial"/>
                <a:cs typeface="Arial"/>
              </a:rPr>
              <a:t>Authentic:</a:t>
            </a:r>
            <a:r>
              <a:rPr lang="en-US" sz="1400" dirty="0">
                <a:latin typeface="Arial"/>
                <a:cs typeface="Arial"/>
              </a:rPr>
              <a:t> The signature cannot be forged and provides proof that the signer, and no one else, signed the document.</a:t>
            </a:r>
            <a:endParaRPr lang="en-US" dirty="0">
              <a:cs typeface="Calibri" panose="020F0502020204030204"/>
            </a:endParaRPr>
          </a:p>
          <a:p>
            <a:pPr marL="742950" lvl="1" indent="-285750" algn="just">
              <a:lnSpc>
                <a:spcPts val="2000"/>
              </a:lnSpc>
              <a:buFont typeface="Arial"/>
              <a:buChar char="•"/>
            </a:pPr>
            <a:r>
              <a:rPr lang="en-US" sz="1400" b="1" dirty="0">
                <a:latin typeface="Arial"/>
                <a:cs typeface="Arial"/>
              </a:rPr>
              <a:t>Unalterable:</a:t>
            </a:r>
            <a:r>
              <a:rPr lang="en-US" sz="1400" dirty="0">
                <a:latin typeface="Arial"/>
                <a:cs typeface="Arial"/>
              </a:rPr>
              <a:t> After a document is signed, it cannot be altered.</a:t>
            </a:r>
          </a:p>
          <a:p>
            <a:pPr marL="742950" lvl="1" indent="-285750" algn="just">
              <a:lnSpc>
                <a:spcPts val="2000"/>
              </a:lnSpc>
              <a:buFont typeface="Arial"/>
              <a:buChar char="•"/>
            </a:pPr>
            <a:r>
              <a:rPr lang="en-US" sz="1400" b="1" dirty="0">
                <a:latin typeface="Arial"/>
                <a:cs typeface="Arial"/>
              </a:rPr>
              <a:t>Not Reusable:</a:t>
            </a:r>
            <a:r>
              <a:rPr lang="en-US" sz="1400" dirty="0">
                <a:latin typeface="Arial"/>
                <a:cs typeface="Arial"/>
              </a:rPr>
              <a:t> The document signature cannot be transferred to another document.</a:t>
            </a:r>
          </a:p>
          <a:p>
            <a:pPr marL="742950" lvl="1" indent="-285750" algn="just">
              <a:lnSpc>
                <a:spcPts val="2000"/>
              </a:lnSpc>
              <a:buFont typeface="Arial"/>
              <a:buChar char="•"/>
            </a:pPr>
            <a:r>
              <a:rPr lang="en-US" sz="1400" b="1" dirty="0">
                <a:latin typeface="Arial"/>
                <a:cs typeface="Arial"/>
              </a:rPr>
              <a:t>Non-Repudiated:</a:t>
            </a:r>
            <a:r>
              <a:rPr lang="en-US" sz="1400" dirty="0">
                <a:latin typeface="Arial"/>
                <a:cs typeface="Arial"/>
              </a:rPr>
              <a:t> The signed document is the same as a physical document because the signature is proof that the document has been signed by the actual person.</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Public Key Cryptography</a:t>
            </a:r>
          </a:p>
        </p:txBody>
      </p:sp>
      <p:sp>
        <p:nvSpPr>
          <p:cNvPr id="3" name="Text 0"/>
          <p:cNvSpPr>
            <a:spLocks noGrp="1"/>
          </p:cNvSpPr>
          <p:nvPr>
            <p:ph type="body" idx="100" hasCustomPrompt="1"/>
          </p:nvPr>
        </p:nvSpPr>
        <p:spPr>
          <a:xfrm>
            <a:off x="0" y="1131570"/>
            <a:ext cx="9144000" cy="461514"/>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Using Digital Signatures (Cont.)</a:t>
            </a:r>
            <a:endParaRPr lang="en-US"/>
          </a:p>
        </p:txBody>
      </p:sp>
      <p:sp>
        <p:nvSpPr>
          <p:cNvPr id="5" name="Text 2"/>
          <p:cNvSpPr/>
          <p:nvPr/>
        </p:nvSpPr>
        <p:spPr>
          <a:xfrm>
            <a:off x="408375" y="1808171"/>
            <a:ext cx="8229600" cy="2520023"/>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Digital signatures are commonly used in the following two situations:</a:t>
            </a:r>
            <a:endParaRPr lang="en-US" dirty="0">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742950" lvl="1" indent="-285750" algn="just">
              <a:buFont typeface="Arial"/>
              <a:buChar char="•"/>
            </a:pPr>
            <a:r>
              <a:rPr lang="en-US" sz="1400" b="1" dirty="0">
                <a:solidFill>
                  <a:srgbClr val="000000"/>
                </a:solidFill>
                <a:latin typeface="Arial"/>
                <a:cs typeface="Arial"/>
              </a:rPr>
              <a:t>Code signing</a:t>
            </a:r>
            <a:r>
              <a:rPr lang="en-US" sz="1400" dirty="0">
                <a:solidFill>
                  <a:srgbClr val="000000"/>
                </a:solidFill>
                <a:latin typeface="Arial"/>
                <a:cs typeface="Arial"/>
              </a:rPr>
              <a:t> </a:t>
            </a:r>
            <a:endParaRPr lang="en-US" dirty="0">
              <a:solidFill>
                <a:srgbClr val="000000"/>
              </a:solidFill>
              <a:latin typeface="Calibri"/>
              <a:cs typeface="Calibri"/>
            </a:endParaRPr>
          </a:p>
          <a:p>
            <a:pPr marL="1200150" lvl="2" indent="-285750" algn="just">
              <a:buFont typeface="Arial"/>
              <a:buChar char="•"/>
            </a:pPr>
            <a:r>
              <a:rPr lang="en-US" sz="1400" dirty="0">
                <a:solidFill>
                  <a:srgbClr val="000000"/>
                </a:solidFill>
                <a:latin typeface="Arial"/>
                <a:cs typeface="Arial"/>
              </a:rPr>
              <a:t>It is used for data integrity and authentication purposes. </a:t>
            </a:r>
            <a:endParaRPr lang="en-US" dirty="0">
              <a:solidFill>
                <a:srgbClr val="000000"/>
              </a:solidFill>
              <a:latin typeface="Calibri"/>
              <a:cs typeface="Calibri"/>
            </a:endParaRPr>
          </a:p>
          <a:p>
            <a:pPr marL="1200150" lvl="2" indent="-285750" algn="just">
              <a:buFont typeface="Arial"/>
              <a:buChar char="•"/>
            </a:pPr>
            <a:r>
              <a:rPr lang="en-US" sz="1400" dirty="0">
                <a:solidFill>
                  <a:srgbClr val="000000"/>
                </a:solidFill>
                <a:latin typeface="Arial"/>
                <a:cs typeface="Arial"/>
              </a:rPr>
              <a:t>It  is used to verify the integrity of executable files downloaded from a vendor website.</a:t>
            </a:r>
            <a:endParaRPr lang="en-US" dirty="0">
              <a:solidFill>
                <a:srgbClr val="000000"/>
              </a:solidFill>
              <a:latin typeface="Calibri"/>
              <a:cs typeface="Calibri"/>
            </a:endParaRPr>
          </a:p>
          <a:p>
            <a:pPr marL="1200150" lvl="2" indent="-285750" algn="just">
              <a:buFont typeface="Arial"/>
              <a:buChar char="•"/>
            </a:pPr>
            <a:r>
              <a:rPr lang="en-US" sz="1400" dirty="0">
                <a:solidFill>
                  <a:srgbClr val="000000"/>
                </a:solidFill>
                <a:latin typeface="Arial"/>
                <a:cs typeface="Arial"/>
              </a:rPr>
              <a:t>It also uses signed digital </a:t>
            </a:r>
            <a:r>
              <a:rPr lang="en-US" sz="1400" dirty="0">
                <a:latin typeface="Arial"/>
                <a:cs typeface="Arial"/>
              </a:rPr>
              <a:t>certificates to authenticate and verify the identity </a:t>
            </a:r>
            <a:r>
              <a:rPr lang="en-US" sz="1400" dirty="0">
                <a:solidFill>
                  <a:srgbClr val="000000"/>
                </a:solidFill>
                <a:latin typeface="Arial"/>
                <a:cs typeface="Arial"/>
              </a:rPr>
              <a:t>of the </a:t>
            </a:r>
            <a:r>
              <a:rPr lang="en-US" sz="1400" dirty="0">
                <a:latin typeface="Arial"/>
                <a:cs typeface="Arial"/>
              </a:rPr>
              <a:t>site </a:t>
            </a:r>
            <a:r>
              <a:rPr lang="en-US" sz="1400" dirty="0">
                <a:solidFill>
                  <a:srgbClr val="000000"/>
                </a:solidFill>
                <a:latin typeface="Arial"/>
                <a:cs typeface="Arial"/>
              </a:rPr>
              <a:t>that is the source</a:t>
            </a:r>
            <a:r>
              <a:rPr lang="en-US" sz="1400" dirty="0">
                <a:latin typeface="Arial"/>
                <a:cs typeface="Arial"/>
              </a:rPr>
              <a:t> of the files</a:t>
            </a:r>
            <a:r>
              <a:rPr lang="en-US" sz="1400" dirty="0">
                <a:solidFill>
                  <a:srgbClr val="000000"/>
                </a:solidFill>
                <a:latin typeface="Arial"/>
                <a:cs typeface="Arial"/>
              </a:rPr>
              <a:t>.</a:t>
            </a:r>
            <a:endParaRPr lang="en-US" dirty="0">
              <a:latin typeface="Calibri"/>
              <a:cs typeface="Calibri"/>
            </a:endParaRPr>
          </a:p>
          <a:p>
            <a:pPr marL="742950" lvl="1" indent="-285750" algn="just">
              <a:buFont typeface="Arial"/>
              <a:buChar char="•"/>
            </a:pPr>
            <a:endParaRPr lang="en-US" sz="1400" b="1" dirty="0">
              <a:latin typeface="Arial"/>
              <a:cs typeface="Arial"/>
            </a:endParaRPr>
          </a:p>
          <a:p>
            <a:pPr marL="742950" lvl="1" indent="-285750" algn="just">
              <a:buFont typeface="Arial"/>
              <a:buChar char="•"/>
            </a:pPr>
            <a:r>
              <a:rPr lang="en-US" sz="1400" b="1" dirty="0">
                <a:latin typeface="Arial"/>
                <a:cs typeface="Arial"/>
              </a:rPr>
              <a:t>Digital certificates</a:t>
            </a:r>
            <a:endParaRPr lang="en-US" dirty="0">
              <a:latin typeface="Calibri" panose="020F0502020204030204"/>
              <a:cs typeface="Calibri"/>
            </a:endParaRPr>
          </a:p>
          <a:p>
            <a:pPr marL="1200150" lvl="2" indent="-285750" algn="just">
              <a:buFont typeface="Arial"/>
              <a:buChar char="•"/>
            </a:pPr>
            <a:r>
              <a:rPr lang="en-US" sz="1400" dirty="0">
                <a:latin typeface="Arial"/>
                <a:cs typeface="Arial"/>
              </a:rPr>
              <a:t>These are like a virtual ID card and used to authenticate the identity of a system with a vendor website and establish an encrypted connection to exchange confidential data.</a:t>
            </a:r>
            <a:endParaRPr lang="en-US" dirty="0">
              <a:cs typeface="Calibri"/>
            </a:endParaRPr>
          </a:p>
          <a:p>
            <a:pPr lvl="1" algn="just"/>
            <a:endParaRPr lang="en-US" sz="1400" dirty="0">
              <a:latin typeface="Arial"/>
              <a:cs typeface="Arial"/>
            </a:endParaRPr>
          </a:p>
          <a:p>
            <a:pPr marL="742950" lvl="1" indent="-285750" algn="just">
              <a:buFont typeface="Arial"/>
              <a:buChar char="•"/>
            </a:pPr>
            <a:endParaRPr lang="en-US" dirty="0">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extLst>
      <p:ext uri="{BB962C8B-B14F-4D97-AF65-F5344CB8AC3E}">
        <p14:creationId xmlns:p14="http://schemas.microsoft.com/office/powerpoint/2010/main" val="103834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Public Key Cryptography</a:t>
            </a:r>
          </a:p>
        </p:txBody>
      </p:sp>
      <p:sp>
        <p:nvSpPr>
          <p:cNvPr id="3" name="Text 0"/>
          <p:cNvSpPr>
            <a:spLocks noGrp="1"/>
          </p:cNvSpPr>
          <p:nvPr>
            <p:ph type="body" idx="100" hasCustomPrompt="1"/>
          </p:nvPr>
        </p:nvSpPr>
        <p:spPr>
          <a:xfrm>
            <a:off x="0" y="1131570"/>
            <a:ext cx="9144000" cy="439948"/>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Using Digital Signatures (Cont.)</a:t>
            </a:r>
            <a:endParaRPr lang="en-US" dirty="0"/>
          </a:p>
        </p:txBody>
      </p:sp>
      <p:sp>
        <p:nvSpPr>
          <p:cNvPr id="5" name="Text 2"/>
          <p:cNvSpPr/>
          <p:nvPr/>
        </p:nvSpPr>
        <p:spPr>
          <a:xfrm>
            <a:off x="375244" y="1792109"/>
            <a:ext cx="8229600" cy="2571750"/>
          </a:xfrm>
          <a:prstGeom prst="rect">
            <a:avLst/>
          </a:prstGeom>
          <a:noFill/>
          <a:ln/>
        </p:spPr>
        <p:txBody>
          <a:bodyPr wrap="square" lIns="91440" tIns="45720" rIns="91440" bIns="45720" rtlCol="0" anchor="t"/>
          <a:lstStyle/>
          <a:p>
            <a:pPr marL="285750" indent="-285750" algn="just">
              <a:buFont typeface="Arial,Sans-Serif"/>
              <a:buChar char="•"/>
            </a:pPr>
            <a:r>
              <a:rPr lang="en-US" sz="1400" dirty="0">
                <a:latin typeface="Arial"/>
                <a:cs typeface="Arial"/>
              </a:rPr>
              <a:t>Digital Signature Standard (DSS) algorithms used for generating and verifying digital signatures:</a:t>
            </a:r>
            <a:endParaRPr lang="en-US" sz="1400" dirty="0">
              <a:latin typeface="Arial"/>
              <a:ea typeface="+mn-lt"/>
              <a:cs typeface="Arial"/>
            </a:endParaRPr>
          </a:p>
          <a:p>
            <a:pPr marL="285750" indent="-285750" algn="just">
              <a:buFont typeface="Arial,Sans-Serif"/>
              <a:buChar char="•"/>
            </a:pPr>
            <a:endParaRPr lang="en-US" sz="1400" dirty="0">
              <a:latin typeface="Arial"/>
              <a:cs typeface="Arial"/>
            </a:endParaRPr>
          </a:p>
          <a:p>
            <a:pPr marL="742950" lvl="1" indent="-285750" algn="just">
              <a:buFont typeface="Arial,Sans-Serif"/>
              <a:buChar char="•"/>
            </a:pPr>
            <a:r>
              <a:rPr lang="en-US" sz="1400" b="1" dirty="0">
                <a:latin typeface="Arial"/>
                <a:cs typeface="Arial"/>
              </a:rPr>
              <a:t>Digital Signature Algorithm (DSA)</a:t>
            </a:r>
            <a:r>
              <a:rPr lang="en-US" sz="1400" dirty="0">
                <a:latin typeface="Arial"/>
                <a:cs typeface="Arial"/>
              </a:rPr>
              <a:t>:</a:t>
            </a:r>
            <a:r>
              <a:rPr lang="en-US" sz="1400" b="1" dirty="0">
                <a:latin typeface="Arial"/>
                <a:cs typeface="Arial"/>
              </a:rPr>
              <a:t> </a:t>
            </a:r>
            <a:r>
              <a:rPr lang="en-US" sz="1400" dirty="0">
                <a:latin typeface="Arial"/>
                <a:cs typeface="Arial"/>
              </a:rPr>
              <a:t>It is the original standard for generating public and private key pairs, and for generating and verifying digital signatures.</a:t>
            </a:r>
            <a:endParaRPr lang="en-US" sz="1400" dirty="0">
              <a:ea typeface="+mn-lt"/>
              <a:cs typeface="+mn-lt"/>
            </a:endParaRPr>
          </a:p>
          <a:p>
            <a:pPr algn="just"/>
            <a:endParaRPr lang="en-US" sz="1400" b="1" dirty="0">
              <a:latin typeface="Arial"/>
              <a:ea typeface="+mn-lt"/>
              <a:cs typeface="Arial"/>
            </a:endParaRPr>
          </a:p>
          <a:p>
            <a:pPr marL="742950" lvl="1" indent="-285750" algn="just">
              <a:buFont typeface="Arial"/>
              <a:buChar char="•"/>
            </a:pPr>
            <a:r>
              <a:rPr lang="en-US" sz="1400" b="1" dirty="0">
                <a:solidFill>
                  <a:srgbClr val="000000"/>
                </a:solidFill>
                <a:latin typeface="Arial"/>
                <a:cs typeface="Arial"/>
              </a:rPr>
              <a:t>Rivest-Shamir Adelman Algorithm (RSA)</a:t>
            </a:r>
            <a:r>
              <a:rPr lang="en-US" sz="1400" dirty="0">
                <a:solidFill>
                  <a:srgbClr val="000000"/>
                </a:solidFill>
                <a:latin typeface="Arial"/>
                <a:cs typeface="Arial"/>
              </a:rPr>
              <a:t>: It is an asymmetric algorithm commonly used for generating and verifying digital signatures.</a:t>
            </a:r>
            <a:endParaRPr lang="en-US" dirty="0">
              <a:solidFill>
                <a:srgbClr val="000000"/>
              </a:solidFill>
              <a:latin typeface="Calibri" panose="020F0502020204030204"/>
              <a:cs typeface="Calibri"/>
            </a:endParaRPr>
          </a:p>
          <a:p>
            <a:pPr marL="742950" lvl="1" indent="-285750" algn="just">
              <a:buFont typeface="Arial"/>
              <a:buChar char="•"/>
            </a:pPr>
            <a:endParaRPr lang="en-US" sz="1400" dirty="0">
              <a:latin typeface="Arial"/>
              <a:cs typeface="Arial"/>
            </a:endParaRPr>
          </a:p>
          <a:p>
            <a:pPr marL="742950" lvl="1" indent="-285750" algn="just">
              <a:buFont typeface="Arial"/>
              <a:buChar char="•"/>
            </a:pPr>
            <a:r>
              <a:rPr lang="en-US" sz="1400" b="1" dirty="0">
                <a:latin typeface="Arial"/>
                <a:cs typeface="Arial"/>
              </a:rPr>
              <a:t>Elliptic Curve Digital Signature Algorithm (ECDSA)</a:t>
            </a:r>
            <a:r>
              <a:rPr lang="en-US" sz="1400" dirty="0">
                <a:latin typeface="Arial"/>
                <a:cs typeface="Arial"/>
              </a:rPr>
              <a:t>: It is a newer variant of DSA and provides digital signature authentication and non-repudiation with the added benefits of computational efficiency, small signature sizes, and minimal bandwidth.</a:t>
            </a:r>
            <a:endParaRPr lang="en-US" dirty="0">
              <a:latin typeface="Calibri" panose="020F0502020204030204"/>
              <a:cs typeface="Calibri" panose="020F0502020204030204"/>
            </a:endParaRPr>
          </a:p>
          <a:p>
            <a:pPr algn="just"/>
            <a:endParaRPr lang="en-US" sz="1400" dirty="0">
              <a:latin typeface="Arial"/>
              <a:cs typeface="Arial"/>
            </a:endParaRPr>
          </a:p>
          <a:p>
            <a:pPr algn="just"/>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extLst>
      <p:ext uri="{BB962C8B-B14F-4D97-AF65-F5344CB8AC3E}">
        <p14:creationId xmlns:p14="http://schemas.microsoft.com/office/powerpoint/2010/main" val="317971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Public Key Cryptography</a:t>
            </a:r>
          </a:p>
        </p:txBody>
      </p:sp>
      <p:sp>
        <p:nvSpPr>
          <p:cNvPr id="3" name="Text 0"/>
          <p:cNvSpPr>
            <a:spLocks noGrp="1"/>
          </p:cNvSpPr>
          <p:nvPr>
            <p:ph type="body" idx="100" hasCustomPrompt="1"/>
          </p:nvPr>
        </p:nvSpPr>
        <p:spPr>
          <a:xfrm>
            <a:off x="0" y="1131570"/>
            <a:ext cx="9144000" cy="418382"/>
          </a:xfrm>
          <a:prstGeom prst="rect">
            <a:avLst/>
          </a:prstGeom>
          <a:noFill/>
          <a:ln/>
        </p:spPr>
        <p:txBody>
          <a:bodyPr wrap="square" rtlCol="0" anchor="t"/>
          <a:lstStyle/>
          <a:p>
            <a:r>
              <a:rPr lang="en-US" dirty="0"/>
              <a:t>Digital Signatures for Code Signing</a:t>
            </a:r>
          </a:p>
        </p:txBody>
      </p:sp>
      <p:sp>
        <p:nvSpPr>
          <p:cNvPr id="5" name="Text 2"/>
          <p:cNvSpPr/>
          <p:nvPr/>
        </p:nvSpPr>
        <p:spPr>
          <a:xfrm>
            <a:off x="416657" y="1795871"/>
            <a:ext cx="8229600" cy="2528618"/>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Digital signatures are commonly used to provide assurance of the authenticity and integrity of software code.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Executable files are wrapped in a digitally signed envelope, which allows the end user to verify the signature before installing the software.</a:t>
            </a:r>
            <a:endParaRPr lang="en-US" dirty="0">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Digitally signing code provides several assurances about the code:</a:t>
            </a:r>
            <a:endParaRPr lang="en-US" dirty="0">
              <a:cs typeface="Calibri" panose="020F0502020204030204"/>
            </a:endParaRPr>
          </a:p>
          <a:p>
            <a:pPr marL="742950" lvl="1" indent="-285750" algn="just">
              <a:buFont typeface="Arial"/>
              <a:buChar char="•"/>
            </a:pPr>
            <a:r>
              <a:rPr lang="en-US" sz="1400" dirty="0">
                <a:solidFill>
                  <a:srgbClr val="000000"/>
                </a:solidFill>
                <a:latin typeface="Arial"/>
                <a:cs typeface="Arial"/>
              </a:rPr>
              <a:t>The code is authentic and is sourced by the publisher.</a:t>
            </a:r>
            <a:endParaRPr lang="en-US" dirty="0">
              <a:solidFill>
                <a:srgbClr val="000000"/>
              </a:solidFill>
              <a:latin typeface="Calibri"/>
              <a:cs typeface="Calibri"/>
            </a:endParaRPr>
          </a:p>
          <a:p>
            <a:pPr marL="742950" lvl="1" indent="-285750" algn="just">
              <a:buFont typeface="Arial"/>
              <a:buChar char="•"/>
            </a:pPr>
            <a:r>
              <a:rPr lang="en-US" sz="1400" dirty="0">
                <a:solidFill>
                  <a:srgbClr val="000000"/>
                </a:solidFill>
                <a:latin typeface="Arial"/>
                <a:cs typeface="Arial"/>
              </a:rPr>
              <a:t>The code has not been modified since it left the software publisher.</a:t>
            </a:r>
            <a:endParaRPr lang="en-US" dirty="0">
              <a:solidFill>
                <a:srgbClr val="000000"/>
              </a:solidFill>
              <a:latin typeface="Calibri"/>
              <a:cs typeface="Calibri"/>
            </a:endParaRPr>
          </a:p>
          <a:p>
            <a:pPr marL="742950" lvl="1" indent="-285750" algn="just">
              <a:buFont typeface="Arial"/>
              <a:buChar char="•"/>
            </a:pPr>
            <a:r>
              <a:rPr lang="en-US" sz="1400" dirty="0">
                <a:solidFill>
                  <a:srgbClr val="000000"/>
                </a:solidFill>
                <a:latin typeface="Arial"/>
                <a:cs typeface="Arial"/>
              </a:rPr>
              <a:t>The publisher undeniably published the code. This provides nonrepudiation of the act of publishing.</a:t>
            </a:r>
            <a:endParaRPr lang="en-US" dirty="0">
              <a:cs typeface="Calibri"/>
            </a:endParaRPr>
          </a:p>
          <a:p>
            <a:pPr marL="742950" lvl="1"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Public Key Cryptography</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dirty="0"/>
              <a:t>Digital Signatures for Digital Certificates</a:t>
            </a:r>
          </a:p>
        </p:txBody>
      </p:sp>
      <p:sp>
        <p:nvSpPr>
          <p:cNvPr id="5" name="Text 2"/>
          <p:cNvSpPr/>
          <p:nvPr/>
        </p:nvSpPr>
        <p:spPr>
          <a:xfrm>
            <a:off x="240389" y="1844357"/>
            <a:ext cx="5211877" cy="3315778"/>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A </a:t>
            </a:r>
            <a:r>
              <a:rPr lang="en-US" sz="1400" b="1" dirty="0">
                <a:solidFill>
                  <a:srgbClr val="000000"/>
                </a:solidFill>
                <a:latin typeface="Arial"/>
                <a:cs typeface="Arial"/>
              </a:rPr>
              <a:t>digital certificate</a:t>
            </a:r>
            <a:r>
              <a:rPr lang="en-US" sz="1400" dirty="0">
                <a:solidFill>
                  <a:srgbClr val="000000"/>
                </a:solidFill>
                <a:latin typeface="Arial"/>
                <a:cs typeface="Arial"/>
              </a:rPr>
              <a:t> is equivalent to an electronic passport and  enables users, hosts, and organizations to securely exchange information over the Internet.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Specifically, it is used to authenticate and verify that a user who is sending a message is who they claim to be.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They can also be used to provide confidentiality for the receiver with the means to encrypt a reply.</a:t>
            </a:r>
            <a:endParaRPr lang="en-US" dirty="0">
              <a:cs typeface="Calibri" panose="020F0502020204030204"/>
            </a:endParaRPr>
          </a:p>
          <a:p>
            <a:pPr marL="285750" indent="-285750" algn="just">
              <a:buFont typeface="Arial"/>
              <a:buChar char="•"/>
            </a:pPr>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They are like physical certificates. </a:t>
            </a:r>
            <a:endParaRPr lang="en-US" dirty="0"/>
          </a:p>
          <a:p>
            <a:pPr marL="285750" indent="-285750" algn="just">
              <a:buFont typeface="Arial"/>
              <a:buChar char="•"/>
            </a:pPr>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In the figure, the paper-based CCNA-S certificate identifies who the certificate is issued to, who authorized the certificate, and for how long the certificate is valid.</a:t>
            </a:r>
          </a:p>
          <a:p>
            <a:pPr marL="285750" indent="-285750" algn="just">
              <a:buFont typeface="Arial"/>
              <a:buChar char="•"/>
            </a:pPr>
            <a:endParaRPr lang="en-US" sz="1400" dirty="0">
              <a:latin typeface="Arial"/>
              <a:cs typeface="Arial"/>
            </a:endParaRPr>
          </a:p>
          <a:p>
            <a:pPr marL="285750" indent="-285750" algn="just">
              <a:buFont typeface="Arial"/>
              <a:buChar char="•"/>
            </a:pPr>
            <a:endParaRPr lang="en-US" sz="1400" dirty="0">
              <a:latin typeface="Arial"/>
              <a:cs typeface="Arial"/>
            </a:endParaRPr>
          </a:p>
        </p:txBody>
      </p:sp>
      <p:pic>
        <p:nvPicPr>
          <p:cNvPr id="6" name="Picture 6" descr="Text, application&#10;&#10;Description automatically generated">
            <a:extLst>
              <a:ext uri="{FF2B5EF4-FFF2-40B4-BE49-F238E27FC236}">
                <a16:creationId xmlns:a16="http://schemas.microsoft.com/office/drawing/2014/main" id="{10223BE5-831C-1432-78B4-BCA0FA393A86}"/>
              </a:ext>
            </a:extLst>
          </p:cNvPr>
          <p:cNvPicPr>
            <a:picLocks noChangeAspect="1"/>
          </p:cNvPicPr>
          <p:nvPr/>
        </p:nvPicPr>
        <p:blipFill>
          <a:blip r:embed="rId3"/>
          <a:stretch>
            <a:fillRect/>
          </a:stretch>
        </p:blipFill>
        <p:spPr>
          <a:xfrm>
            <a:off x="5466205" y="1874307"/>
            <a:ext cx="3585796" cy="2718761"/>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Public Key Cryptography</a:t>
            </a:r>
          </a:p>
        </p:txBody>
      </p:sp>
      <p:sp>
        <p:nvSpPr>
          <p:cNvPr id="3" name="Text 0"/>
          <p:cNvSpPr>
            <a:spLocks noGrp="1"/>
          </p:cNvSpPr>
          <p:nvPr>
            <p:ph type="body" idx="100" hasCustomPrompt="1"/>
          </p:nvPr>
        </p:nvSpPr>
        <p:spPr>
          <a:xfrm>
            <a:off x="0" y="1131571"/>
            <a:ext cx="9144000" cy="450731"/>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Digital Signatures for Digital Certificates (Cont.)</a:t>
            </a:r>
            <a:endParaRPr lang="en-US" dirty="0"/>
          </a:p>
        </p:txBody>
      </p:sp>
      <p:sp>
        <p:nvSpPr>
          <p:cNvPr id="5" name="Text 2"/>
          <p:cNvSpPr/>
          <p:nvPr/>
        </p:nvSpPr>
        <p:spPr>
          <a:xfrm>
            <a:off x="315674" y="1957647"/>
            <a:ext cx="4729543" cy="3253846"/>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This scenario will help you understand how a digital signature is used: </a:t>
            </a:r>
            <a:endParaRPr lang="en-US" dirty="0">
              <a:solidFill>
                <a:srgbClr val="000000"/>
              </a:solidFill>
              <a:latin typeface="Calibri" panose="020F0502020204030204"/>
              <a:cs typeface="Calibri" panose="020F0502020204030204"/>
            </a:endParaRPr>
          </a:p>
          <a:p>
            <a:pPr marL="285750" indent="-285750" algn="just">
              <a:buFont typeface="Arial"/>
              <a:buChar char="•"/>
            </a:pPr>
            <a:endParaRPr lang="en-US" sz="1400" dirty="0">
              <a:solidFill>
                <a:srgbClr val="000000"/>
              </a:solidFill>
              <a:latin typeface="Arial"/>
              <a:cs typeface="Arial"/>
            </a:endParaRPr>
          </a:p>
          <a:p>
            <a:pPr marL="742950" lvl="1" indent="-285750" algn="just">
              <a:buFont typeface="Arial"/>
              <a:buChar char="•"/>
            </a:pPr>
            <a:r>
              <a:rPr lang="en-US" sz="1400" dirty="0">
                <a:solidFill>
                  <a:srgbClr val="000000"/>
                </a:solidFill>
                <a:latin typeface="Arial"/>
                <a:cs typeface="Arial"/>
              </a:rPr>
              <a:t>Bob is confirming an order with Alice</a:t>
            </a:r>
            <a:r>
              <a:rPr lang="en-US" sz="1400" dirty="0">
                <a:solidFill>
                  <a:srgbClr val="000000"/>
                </a:solidFill>
                <a:latin typeface="Arial"/>
                <a:ea typeface="Arial" pitchFamily="34" charset="-122"/>
                <a:cs typeface="Arial"/>
              </a:rPr>
              <a:t>. </a:t>
            </a:r>
            <a:endParaRPr lang="en-US" dirty="0">
              <a:solidFill>
                <a:srgbClr val="000000"/>
              </a:solidFill>
              <a:latin typeface="Calibri" panose="020F0502020204030204"/>
              <a:ea typeface="Arial" pitchFamily="34" charset="-122"/>
              <a:cs typeface="Calibri" panose="020F0502020204030204"/>
            </a:endParaRPr>
          </a:p>
          <a:p>
            <a:pPr marL="742950" lvl="1" indent="-285750" algn="just">
              <a:buFont typeface="Arial"/>
              <a:buChar char="•"/>
            </a:pPr>
            <a:endParaRPr lang="en-US" sz="1400" dirty="0">
              <a:solidFill>
                <a:srgbClr val="000000"/>
              </a:solidFill>
              <a:latin typeface="Arial"/>
              <a:ea typeface="Arial" pitchFamily="34" charset="-122"/>
              <a:cs typeface="Arial"/>
            </a:endParaRPr>
          </a:p>
          <a:p>
            <a:pPr marL="742950" lvl="1" indent="-285750" algn="just">
              <a:buFont typeface="Arial"/>
              <a:buChar char="•"/>
            </a:pPr>
            <a:r>
              <a:rPr lang="en-US" sz="1400" dirty="0">
                <a:solidFill>
                  <a:srgbClr val="000000"/>
                </a:solidFill>
                <a:latin typeface="Arial"/>
                <a:ea typeface="Arial" pitchFamily="34" charset="-122"/>
                <a:cs typeface="Arial"/>
              </a:rPr>
              <a:t>Alice is ordering from Bob’s website. </a:t>
            </a:r>
            <a:endParaRPr lang="en-US" dirty="0">
              <a:solidFill>
                <a:srgbClr val="000000"/>
              </a:solidFill>
              <a:latin typeface="Calibri" panose="020F0502020204030204"/>
              <a:ea typeface="Arial" pitchFamily="34" charset="-122"/>
              <a:cs typeface="Calibri" panose="020F0502020204030204"/>
            </a:endParaRPr>
          </a:p>
          <a:p>
            <a:pPr marL="742950" lvl="1" indent="-285750" algn="just">
              <a:buFont typeface="Arial"/>
              <a:buChar char="•"/>
            </a:pPr>
            <a:endParaRPr lang="en-US" sz="1400" dirty="0">
              <a:solidFill>
                <a:srgbClr val="000000"/>
              </a:solidFill>
              <a:latin typeface="Arial"/>
              <a:ea typeface="Arial" pitchFamily="34" charset="-122"/>
              <a:cs typeface="Arial"/>
            </a:endParaRPr>
          </a:p>
          <a:p>
            <a:pPr marL="742950" lvl="1" indent="-285750" algn="just">
              <a:buFont typeface="Arial"/>
              <a:buChar char="•"/>
            </a:pPr>
            <a:r>
              <a:rPr lang="en-US" sz="1400" dirty="0">
                <a:solidFill>
                  <a:srgbClr val="000000"/>
                </a:solidFill>
                <a:latin typeface="Arial"/>
                <a:ea typeface="Arial" pitchFamily="34" charset="-122"/>
                <a:cs typeface="Arial"/>
              </a:rPr>
              <a:t>Alice has connected with Bob’s website, and after the certificate has been verified, Bob’s certificate is stored on Alice’s website. </a:t>
            </a:r>
            <a:endParaRPr lang="en-US" dirty="0">
              <a:solidFill>
                <a:srgbClr val="000000"/>
              </a:solidFill>
              <a:latin typeface="Calibri" panose="020F0502020204030204"/>
              <a:ea typeface="Arial" pitchFamily="34" charset="-122"/>
              <a:cs typeface="Calibri" panose="020F0502020204030204"/>
            </a:endParaRPr>
          </a:p>
          <a:p>
            <a:pPr marL="742950" lvl="1" indent="-285750" algn="just">
              <a:buFont typeface="Arial"/>
              <a:buChar char="•"/>
            </a:pPr>
            <a:endParaRPr lang="en-US" sz="1400" dirty="0">
              <a:solidFill>
                <a:srgbClr val="000000"/>
              </a:solidFill>
              <a:latin typeface="Arial"/>
              <a:ea typeface="Arial" pitchFamily="34" charset="-122"/>
              <a:cs typeface="Arial"/>
            </a:endParaRPr>
          </a:p>
          <a:p>
            <a:pPr marL="742950" lvl="1" indent="-285750" algn="just">
              <a:buFont typeface="Arial"/>
              <a:buChar char="•"/>
            </a:pPr>
            <a:r>
              <a:rPr lang="en-US" sz="1400" dirty="0">
                <a:solidFill>
                  <a:srgbClr val="000000"/>
                </a:solidFill>
                <a:latin typeface="Arial"/>
                <a:ea typeface="Arial" pitchFamily="34" charset="-122"/>
                <a:cs typeface="Arial"/>
              </a:rPr>
              <a:t>The certificate contains Bob’s public key that is used to verify Bob’s digital signature.</a:t>
            </a:r>
            <a:endParaRPr lang="en-US" sz="1400" dirty="0">
              <a:ea typeface="+mn-lt"/>
              <a:cs typeface="+mn-lt"/>
            </a:endParaRPr>
          </a:p>
        </p:txBody>
      </p:sp>
      <p:pic>
        <p:nvPicPr>
          <p:cNvPr id="4" name="Picture 5" descr="Graphical user interface, diagram, application&#10;&#10;Description automatically generated">
            <a:extLst>
              <a:ext uri="{FF2B5EF4-FFF2-40B4-BE49-F238E27FC236}">
                <a16:creationId xmlns:a16="http://schemas.microsoft.com/office/drawing/2014/main" id="{5F21A1E5-E95D-324B-D739-A64E4293BDF7}"/>
              </a:ext>
            </a:extLst>
          </p:cNvPr>
          <p:cNvPicPr>
            <a:picLocks noChangeAspect="1"/>
          </p:cNvPicPr>
          <p:nvPr/>
        </p:nvPicPr>
        <p:blipFill rotWithShape="1">
          <a:blip r:embed="rId3"/>
          <a:srcRect l="43615" t="30944" r="20334" b="20233"/>
          <a:stretch/>
        </p:blipFill>
        <p:spPr>
          <a:xfrm>
            <a:off x="5100558" y="1870748"/>
            <a:ext cx="3856957" cy="294234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extLst>
      <p:ext uri="{BB962C8B-B14F-4D97-AF65-F5344CB8AC3E}">
        <p14:creationId xmlns:p14="http://schemas.microsoft.com/office/powerpoint/2010/main" val="28182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Public Key Cryptography</a:t>
            </a:r>
          </a:p>
        </p:txBody>
      </p:sp>
      <p:sp>
        <p:nvSpPr>
          <p:cNvPr id="3" name="Text 0"/>
          <p:cNvSpPr>
            <a:spLocks noGrp="1"/>
          </p:cNvSpPr>
          <p:nvPr>
            <p:ph type="body" idx="100" hasCustomPrompt="1"/>
          </p:nvPr>
        </p:nvSpPr>
        <p:spPr>
          <a:xfrm>
            <a:off x="0"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Digital Signatures for Digital Certificates (Cont.)</a:t>
            </a:r>
            <a:endParaRPr lang="en-US" dirty="0"/>
          </a:p>
        </p:txBody>
      </p:sp>
      <p:sp>
        <p:nvSpPr>
          <p:cNvPr id="4" name="TextBox 3">
            <a:extLst>
              <a:ext uri="{FF2B5EF4-FFF2-40B4-BE49-F238E27FC236}">
                <a16:creationId xmlns:a16="http://schemas.microsoft.com/office/drawing/2014/main" id="{D526A3D2-63BD-9127-9203-4E5B6652C97B}"/>
              </a:ext>
            </a:extLst>
          </p:cNvPr>
          <p:cNvSpPr txBox="1"/>
          <p:nvPr/>
        </p:nvSpPr>
        <p:spPr>
          <a:xfrm>
            <a:off x="302123" y="1728553"/>
            <a:ext cx="6707981" cy="286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333333"/>
                </a:solidFill>
                <a:latin typeface="Arial"/>
                <a:cs typeface="Arial"/>
              </a:rPr>
              <a:t>When Alice receives the digital signature, the following process occurs.</a:t>
            </a:r>
            <a:endParaRPr lang="en-US" sz="1400" dirty="0">
              <a:latin typeface="Arial"/>
              <a:cs typeface="Arial"/>
            </a:endParaRPr>
          </a:p>
        </p:txBody>
      </p:sp>
      <p:sp>
        <p:nvSpPr>
          <p:cNvPr id="7" name="TextBox 6">
            <a:extLst>
              <a:ext uri="{FF2B5EF4-FFF2-40B4-BE49-F238E27FC236}">
                <a16:creationId xmlns:a16="http://schemas.microsoft.com/office/drawing/2014/main" id="{E98C7EF8-87AE-0C29-07E9-B2EB81ADFB15}"/>
              </a:ext>
            </a:extLst>
          </p:cNvPr>
          <p:cNvSpPr txBox="1"/>
          <p:nvPr/>
        </p:nvSpPr>
        <p:spPr>
          <a:xfrm>
            <a:off x="448773" y="2313477"/>
            <a:ext cx="4251446" cy="30008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eriod"/>
            </a:pPr>
            <a:r>
              <a:rPr lang="en-US" sz="1400" dirty="0">
                <a:latin typeface="Arial" panose="020B0604020202020204" pitchFamily="34" charset="0"/>
                <a:ea typeface="+mn-lt"/>
                <a:cs typeface="Arial" panose="020B0604020202020204" pitchFamily="34" charset="0"/>
              </a:rPr>
              <a:t>Alice’s receiving device accepts the order confirmation with the digital signature and obtains Bob’s public key.</a:t>
            </a:r>
            <a:endParaRPr lang="en-US" dirty="0">
              <a:latin typeface="Arial" panose="020B0604020202020204" pitchFamily="34" charset="0"/>
              <a:cs typeface="Arial" panose="020B0604020202020204" pitchFamily="34" charset="0"/>
            </a:endParaRPr>
          </a:p>
          <a:p>
            <a:pPr marL="342900" indent="-342900" algn="just">
              <a:buAutoNum type="arabicPeriod"/>
            </a:pPr>
            <a:endParaRPr lang="en-US" sz="1400" dirty="0">
              <a:latin typeface="Arial" panose="020B0604020202020204" pitchFamily="34" charset="0"/>
              <a:ea typeface="+mn-lt"/>
              <a:cs typeface="Arial" panose="020B0604020202020204" pitchFamily="34" charset="0"/>
            </a:endParaRPr>
          </a:p>
          <a:p>
            <a:pPr marL="342900" indent="-342900" algn="just">
              <a:buAutoNum type="arabicPeriod"/>
            </a:pPr>
            <a:r>
              <a:rPr lang="en-US" sz="1400" dirty="0">
                <a:latin typeface="Arial" panose="020B0604020202020204" pitchFamily="34" charset="0"/>
                <a:ea typeface="+mn-lt"/>
                <a:cs typeface="Arial" panose="020B0604020202020204" pitchFamily="34" charset="0"/>
              </a:rPr>
              <a:t>Alice’s computer then decrypts the signature using Bob’s public key. This step reveals the assumed hash value of the sending device.</a:t>
            </a:r>
            <a:endParaRPr lang="en-US" dirty="0">
              <a:latin typeface="Arial" panose="020B0604020202020204" pitchFamily="34" charset="0"/>
              <a:cs typeface="Arial" panose="020B0604020202020204" pitchFamily="34" charset="0"/>
            </a:endParaRPr>
          </a:p>
          <a:p>
            <a:pPr marL="342900" indent="-342900" algn="just">
              <a:buAutoNum type="arabicPeriod"/>
            </a:pPr>
            <a:endParaRPr lang="en-US" sz="1400" dirty="0">
              <a:latin typeface="Arial" panose="020B0604020202020204" pitchFamily="34" charset="0"/>
              <a:ea typeface="+mn-lt"/>
              <a:cs typeface="Arial" panose="020B0604020202020204" pitchFamily="34" charset="0"/>
            </a:endParaRPr>
          </a:p>
          <a:p>
            <a:pPr marL="342900" indent="-342900" algn="just">
              <a:buAutoNum type="arabicPeriod"/>
            </a:pPr>
            <a:r>
              <a:rPr lang="en-US" sz="1400" dirty="0">
                <a:latin typeface="Arial" panose="020B0604020202020204" pitchFamily="34" charset="0"/>
                <a:ea typeface="+mn-lt"/>
                <a:cs typeface="Arial" panose="020B0604020202020204" pitchFamily="34" charset="0"/>
              </a:rPr>
              <a:t>Alice’s computer creates a hash of the received document, without its signature, and compares this hash to the decrypted signature hash. If the hashes match, the document is authentic. This means the confirmation was sent by Bob and that it has not changed since it was signed.</a:t>
            </a:r>
            <a:endParaRPr lang="en-US" dirty="0">
              <a:latin typeface="Arial" panose="020B0604020202020204" pitchFamily="34" charset="0"/>
              <a:cs typeface="Arial" panose="020B0604020202020204" pitchFamily="34" charset="0"/>
            </a:endParaRPr>
          </a:p>
          <a:p>
            <a:pPr marL="342900" indent="-342900" algn="just">
              <a:buAutoNum type="arabicPeriod"/>
            </a:pPr>
            <a:endParaRPr lang="en-US" sz="1400" dirty="0">
              <a:latin typeface="Arial" panose="020B0604020202020204" pitchFamily="34" charset="0"/>
              <a:cs typeface="Arial" panose="020B0604020202020204" pitchFamily="34" charset="0"/>
            </a:endParaRPr>
          </a:p>
        </p:txBody>
      </p:sp>
      <p:pic>
        <p:nvPicPr>
          <p:cNvPr id="6" name="Picture 6" descr="Graphical user interface, diagram, application&#10;&#10;Description automatically generated">
            <a:extLst>
              <a:ext uri="{FF2B5EF4-FFF2-40B4-BE49-F238E27FC236}">
                <a16:creationId xmlns:a16="http://schemas.microsoft.com/office/drawing/2014/main" id="{6DFB0F53-ECB6-E3B8-B9F6-420E60849EEC}"/>
              </a:ext>
            </a:extLst>
          </p:cNvPr>
          <p:cNvPicPr>
            <a:picLocks noChangeAspect="1"/>
          </p:cNvPicPr>
          <p:nvPr/>
        </p:nvPicPr>
        <p:blipFill rotWithShape="1">
          <a:blip r:embed="rId3"/>
          <a:srcRect l="41444" t="37037" r="20648" b="13580"/>
          <a:stretch/>
        </p:blipFill>
        <p:spPr>
          <a:xfrm>
            <a:off x="4738016" y="2146611"/>
            <a:ext cx="4253395" cy="311558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extLst>
      <p:ext uri="{BB962C8B-B14F-4D97-AF65-F5344CB8AC3E}">
        <p14:creationId xmlns:p14="http://schemas.microsoft.com/office/powerpoint/2010/main" val="124194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1"/>
            <a:ext cx="9144000" cy="386033"/>
          </a:xfrm>
          <a:prstGeom prst="rect">
            <a:avLst/>
          </a:prstGeom>
          <a:noFill/>
          <a:ln/>
        </p:spPr>
        <p:txBody>
          <a:bodyPr wrap="square" rtlCol="0" anchor="t"/>
          <a:lstStyle/>
          <a:p>
            <a:r>
              <a:rPr lang="en-US" dirty="0"/>
              <a:t>Public Key Management</a:t>
            </a:r>
          </a:p>
        </p:txBody>
      </p:sp>
      <p:sp>
        <p:nvSpPr>
          <p:cNvPr id="5" name="Text 2"/>
          <p:cNvSpPr/>
          <p:nvPr/>
        </p:nvSpPr>
        <p:spPr>
          <a:xfrm>
            <a:off x="374374" y="1780459"/>
            <a:ext cx="8312426" cy="342989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Internet traffic consists of traffic between two parties. When establishing an asymmetric connection between two hosts, the hosts will exchange their public key information.</a:t>
            </a:r>
            <a:endParaRPr lang="en-US" dirty="0">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An SSL certificate is a digital certificate that confirms the identity of a website domain.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To implement SSL on your website, you purchase an SSL certificate for your domain from an SSL Certificate provider.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The trusted third party does an in-depth investigation prior to the issuance of credentials.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After this in-depth investigation, the third-party issues credentials (i.e. digital certificate) that are difficult to forge.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From that point forward, all individuals who trust the third party simply accept the credentials that the third-party issues.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When computers attempt to connect to a website over HTTPS, the web browser checks the website’s security certificate and verifies that it is valid and originated with a reliable certificate authority (CA).</a:t>
            </a:r>
            <a:endParaRPr lang="en-US" dirty="0">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Public Key Management (Cont.)</a:t>
            </a:r>
            <a:endParaRPr lang="en-US" dirty="0"/>
          </a:p>
        </p:txBody>
      </p:sp>
      <p:sp>
        <p:nvSpPr>
          <p:cNvPr id="5" name="Text 2"/>
          <p:cNvSpPr/>
          <p:nvPr/>
        </p:nvSpPr>
        <p:spPr>
          <a:xfrm>
            <a:off x="375244" y="1672617"/>
            <a:ext cx="8229600" cy="744903"/>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These</a:t>
            </a:r>
            <a:r>
              <a:rPr lang="en-US" sz="1400" dirty="0">
                <a:solidFill>
                  <a:srgbClr val="000000"/>
                </a:solidFill>
                <a:latin typeface="Arial"/>
                <a:ea typeface="Arial" pitchFamily="34" charset="-122"/>
                <a:cs typeface="Arial"/>
              </a:rPr>
              <a:t> trusted third parties provide services like governmental licensing bureaus.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The figure illustrates how a driver’s license is analogous to a digital certificate.</a:t>
            </a:r>
            <a:endParaRPr lang="en-US" dirty="0">
              <a:cs typeface="Calibri" panose="020F0502020204030204"/>
            </a:endParaRPr>
          </a:p>
        </p:txBody>
      </p:sp>
      <p:pic>
        <p:nvPicPr>
          <p:cNvPr id="4" name="Picture 5" descr="Graphical user interface, text, application&#10;&#10;Description automatically generated">
            <a:extLst>
              <a:ext uri="{FF2B5EF4-FFF2-40B4-BE49-F238E27FC236}">
                <a16:creationId xmlns:a16="http://schemas.microsoft.com/office/drawing/2014/main" id="{97B08C48-CA4F-51D9-9612-4BE175B9FFE7}"/>
              </a:ext>
            </a:extLst>
          </p:cNvPr>
          <p:cNvPicPr>
            <a:picLocks noChangeAspect="1"/>
          </p:cNvPicPr>
          <p:nvPr/>
        </p:nvPicPr>
        <p:blipFill rotWithShape="1">
          <a:blip r:embed="rId3"/>
          <a:srcRect l="37931" t="38879" r="15416" b="15913"/>
          <a:stretch/>
        </p:blipFill>
        <p:spPr>
          <a:xfrm>
            <a:off x="4902433" y="2803553"/>
            <a:ext cx="3877838" cy="2102389"/>
          </a:xfrm>
          <a:prstGeom prst="rect">
            <a:avLst/>
          </a:prstGeom>
        </p:spPr>
      </p:pic>
      <p:sp>
        <p:nvSpPr>
          <p:cNvPr id="6" name="CaixaDeTexto 5">
            <a:extLst>
              <a:ext uri="{FF2B5EF4-FFF2-40B4-BE49-F238E27FC236}">
                <a16:creationId xmlns:a16="http://schemas.microsoft.com/office/drawing/2014/main" id="{F355A3E4-0583-B2E8-33CE-73351D206BF4}"/>
              </a:ext>
            </a:extLst>
          </p:cNvPr>
          <p:cNvSpPr txBox="1"/>
          <p:nvPr/>
        </p:nvSpPr>
        <p:spPr>
          <a:xfrm>
            <a:off x="376396" y="2595384"/>
            <a:ext cx="4500005" cy="261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latin typeface="Arial"/>
                <a:cs typeface="Arial"/>
              </a:rPr>
              <a:t>The CA is an organization that creates digital certificates by tying a public key to a confirmed identify, such as a website or individual.</a:t>
            </a:r>
            <a:endParaRPr lang="en-US" dirty="0">
              <a:cs typeface="Calibri" panose="020F0502020204030204"/>
            </a:endParaRPr>
          </a:p>
          <a:p>
            <a:pPr marL="285750" indent="-285750" algn="just">
              <a:buFont typeface="Arial,Sans-Serif"/>
              <a:buChar char="•"/>
            </a:pPr>
            <a:endParaRPr lang="en-US" sz="1400" dirty="0">
              <a:latin typeface="Arial"/>
              <a:cs typeface="Arial"/>
            </a:endParaRPr>
          </a:p>
          <a:p>
            <a:pPr marL="285750" indent="-285750" algn="just">
              <a:buFont typeface="Arial,Sans-Serif"/>
              <a:buChar char="•"/>
            </a:pPr>
            <a:r>
              <a:rPr lang="en-US" sz="1400" dirty="0">
                <a:latin typeface="Arial"/>
                <a:cs typeface="Arial"/>
              </a:rPr>
              <a:t>The Public Key Infrastructure (PKI) consists of specifications, systems, and tools that are used to create, manage, distribute, use, store, and revoke digital certificates. </a:t>
            </a:r>
            <a:endParaRPr lang="en-US" sz="1400" dirty="0">
              <a:latin typeface="Arial"/>
              <a:ea typeface="+mn-lt"/>
              <a:cs typeface="+mn-lt"/>
            </a:endParaRPr>
          </a:p>
          <a:p>
            <a:pPr marL="285750" indent="-285750" algn="just">
              <a:buFont typeface="Arial,Sans-Serif"/>
              <a:buChar char="•"/>
            </a:pPr>
            <a:endParaRPr lang="en-US" sz="1400" dirty="0">
              <a:latin typeface="Arial"/>
              <a:ea typeface="+mn-lt"/>
              <a:cs typeface="Arial"/>
            </a:endParaRPr>
          </a:p>
          <a:p>
            <a:pPr marL="285750" indent="-285750" algn="just">
              <a:buFont typeface="Arial,Sans-Serif"/>
              <a:buChar char="•"/>
            </a:pPr>
            <a:r>
              <a:rPr lang="en-US" sz="1400" dirty="0">
                <a:latin typeface="Arial"/>
                <a:cs typeface="Arial"/>
              </a:rPr>
              <a:t>The PKI is an intricate system that is designed to safeguard digital identities from hacking by even the most sophisticated threat actors or nation states.</a:t>
            </a:r>
            <a:endParaRPr lang="en-US" sz="1400" dirty="0">
              <a:latin typeface="Arial"/>
              <a:ea typeface="+mn-lt"/>
              <a:cs typeface="+mn-lt"/>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extLst>
      <p:ext uri="{BB962C8B-B14F-4D97-AF65-F5344CB8AC3E}">
        <p14:creationId xmlns:p14="http://schemas.microsoft.com/office/powerpoint/2010/main" val="3268211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1"/>
            <a:ext cx="9144000" cy="386033"/>
          </a:xfrm>
          <a:prstGeom prst="rect">
            <a:avLst/>
          </a:prstGeom>
          <a:noFill/>
          <a:ln/>
        </p:spPr>
        <p:txBody>
          <a:bodyPr wrap="square" rtlCol="0" anchor="t"/>
          <a:lstStyle/>
          <a:p>
            <a:r>
              <a:rPr lang="en-US" dirty="0"/>
              <a:t>The Public Key Infrastructure</a:t>
            </a:r>
          </a:p>
        </p:txBody>
      </p:sp>
      <p:sp>
        <p:nvSpPr>
          <p:cNvPr id="5" name="Text 2"/>
          <p:cNvSpPr/>
          <p:nvPr/>
        </p:nvSpPr>
        <p:spPr>
          <a:xfrm>
            <a:off x="326897" y="1876965"/>
            <a:ext cx="8229600" cy="2399222"/>
          </a:xfrm>
          <a:prstGeom prst="rect">
            <a:avLst/>
          </a:prstGeom>
          <a:noFill/>
          <a:ln/>
        </p:spPr>
        <p:txBody>
          <a:bodyPr wrap="square" lIns="91440" tIns="45720" rIns="91440" bIns="45720" rtlCol="0" anchor="t"/>
          <a:lstStyle/>
          <a:p>
            <a:pPr marL="342900" indent="-342900" algn="just">
              <a:buAutoNum type="arabicPeriod"/>
            </a:pPr>
            <a:r>
              <a:rPr lang="en-US" sz="1400" dirty="0">
                <a:solidFill>
                  <a:srgbClr val="000000"/>
                </a:solidFill>
                <a:latin typeface="Arial"/>
                <a:cs typeface="Arial"/>
              </a:rPr>
              <a:t>PKI Certificates contain an entity's or individual's public key, its purpose, the CA that validated and issued the certificate, the date range during which the certificate is valid, and the algorithm used to create the signature.</a:t>
            </a:r>
            <a:endParaRPr lang="en-US" dirty="0">
              <a:solidFill>
                <a:srgbClr val="000000"/>
              </a:solidFill>
              <a:latin typeface="Calibri" panose="020F0502020204030204"/>
              <a:cs typeface="Calibri"/>
            </a:endParaRPr>
          </a:p>
          <a:p>
            <a:pPr marL="342900" indent="-342900" algn="just">
              <a:buAutoNum type="arabicPeriod"/>
            </a:pPr>
            <a:endParaRPr lang="en-US" sz="1400" dirty="0">
              <a:solidFill>
                <a:srgbClr val="000000"/>
              </a:solidFill>
              <a:latin typeface="Arial"/>
              <a:cs typeface="Arial"/>
            </a:endParaRPr>
          </a:p>
          <a:p>
            <a:pPr marL="342900" indent="-342900" algn="just">
              <a:buAutoNum type="arabicPeriod"/>
            </a:pPr>
            <a:r>
              <a:rPr lang="en-US" sz="1400" dirty="0">
                <a:solidFill>
                  <a:srgbClr val="000000"/>
                </a:solidFill>
                <a:latin typeface="Arial"/>
                <a:cs typeface="Arial"/>
              </a:rPr>
              <a:t>The certificate store resides on a local computer and stores issued certificates and private keys.</a:t>
            </a:r>
            <a:endParaRPr lang="en-US" dirty="0">
              <a:solidFill>
                <a:srgbClr val="000000"/>
              </a:solidFill>
              <a:latin typeface="Calibri" panose="020F0502020204030204"/>
              <a:cs typeface="Calibri"/>
            </a:endParaRPr>
          </a:p>
          <a:p>
            <a:pPr marL="342900" indent="-342900" algn="just">
              <a:buAutoNum type="arabicPeriod"/>
            </a:pPr>
            <a:endParaRPr lang="en-US" sz="1400" dirty="0">
              <a:solidFill>
                <a:srgbClr val="000000"/>
              </a:solidFill>
              <a:latin typeface="Arial"/>
              <a:ea typeface="Arial" pitchFamily="34" charset="-122"/>
              <a:cs typeface="Arial"/>
            </a:endParaRPr>
          </a:p>
          <a:p>
            <a:pPr marL="342900" indent="-342900" algn="just">
              <a:buAutoNum type="arabicPeriod"/>
            </a:pPr>
            <a:r>
              <a:rPr lang="en-US" sz="1400" dirty="0">
                <a:solidFill>
                  <a:srgbClr val="000000"/>
                </a:solidFill>
                <a:latin typeface="Arial"/>
                <a:ea typeface="Arial" pitchFamily="34" charset="-122"/>
                <a:cs typeface="Arial"/>
              </a:rPr>
              <a:t>The PKI CA is a trusted third party that issues PKI certificates to entities and individuals after verifying their identity. It signs these certificate using its private key.</a:t>
            </a:r>
            <a:endParaRPr lang="en-US" dirty="0">
              <a:solidFill>
                <a:srgbClr val="000000"/>
              </a:solidFill>
              <a:latin typeface="Calibri"/>
              <a:ea typeface="Arial" pitchFamily="34" charset="-122"/>
              <a:cs typeface="Calibri"/>
            </a:endParaRPr>
          </a:p>
          <a:p>
            <a:pPr marL="342900" indent="-342900" algn="just">
              <a:buAutoNum type="arabicPeriod"/>
            </a:pPr>
            <a:endParaRPr lang="en-US" sz="1400" dirty="0">
              <a:solidFill>
                <a:srgbClr val="000000"/>
              </a:solidFill>
              <a:latin typeface="Arial"/>
              <a:ea typeface="Arial" pitchFamily="34" charset="-122"/>
              <a:cs typeface="Arial"/>
            </a:endParaRPr>
          </a:p>
          <a:p>
            <a:pPr marL="342900" indent="-342900" algn="just">
              <a:buAutoNum type="arabicPeriod"/>
            </a:pPr>
            <a:r>
              <a:rPr lang="en-US" sz="1400" dirty="0">
                <a:solidFill>
                  <a:srgbClr val="000000"/>
                </a:solidFill>
                <a:latin typeface="Arial"/>
                <a:ea typeface="Arial" pitchFamily="34" charset="-122"/>
                <a:cs typeface="Arial"/>
              </a:rPr>
              <a:t>The certificate database stores all certificates approved by the CA.</a:t>
            </a:r>
            <a:endParaRPr lang="en-US" dirty="0">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The Public Key Infrastructure (Cont.)</a:t>
            </a:r>
            <a:endParaRPr lang="en-US" dirty="0"/>
          </a:p>
        </p:txBody>
      </p:sp>
      <p:sp>
        <p:nvSpPr>
          <p:cNvPr id="5" name="Text 2"/>
          <p:cNvSpPr/>
          <p:nvPr/>
        </p:nvSpPr>
        <p:spPr>
          <a:xfrm>
            <a:off x="414972" y="1795999"/>
            <a:ext cx="8229600" cy="135327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cs typeface="Arial"/>
              </a:rPr>
              <a:t>PKI is needed to support large-scale distribution and identification of public encryption keys. </a:t>
            </a:r>
            <a:endParaRPr lang="en-US" dirty="0">
              <a:latin typeface="Calibri" panose="020F0502020204030204"/>
              <a:cs typeface="Calibri" panose="020F0502020204030204"/>
            </a:endParaRPr>
          </a:p>
          <a:p>
            <a:pPr marL="285750" indent="-285750" algn="just">
              <a:buFont typeface="Arial"/>
              <a:buChar char="•"/>
            </a:pPr>
            <a:r>
              <a:rPr lang="en-US" sz="1400" dirty="0">
                <a:latin typeface="Arial"/>
                <a:cs typeface="Arial"/>
              </a:rPr>
              <a:t>The PKI framework facilitates a highly scalable trust relationship.</a:t>
            </a:r>
            <a:endParaRPr lang="en-US" dirty="0">
              <a:cs typeface="Calibri" panose="020F0502020204030204"/>
            </a:endParaRPr>
          </a:p>
          <a:p>
            <a:pPr marL="285750" indent="-285750" algn="just">
              <a:buFont typeface="Arial"/>
              <a:buChar char="•"/>
            </a:pPr>
            <a:r>
              <a:rPr lang="en-US" sz="1400" dirty="0">
                <a:latin typeface="Arial"/>
                <a:cs typeface="Arial"/>
              </a:rPr>
              <a:t>It consists of the hardware, software, people, policies, and procedures needed to create, manage, store, distribute, and revoke digital certificates.</a:t>
            </a:r>
            <a:endParaRPr lang="en-US" dirty="0">
              <a:cs typeface="Calibri" panose="020F0502020204030204"/>
            </a:endParaRPr>
          </a:p>
          <a:p>
            <a:pPr lvl="1" algn="just"/>
            <a:endParaRPr lang="en-US" sz="1400" dirty="0">
              <a:latin typeface="Arial"/>
              <a:cs typeface="Arial"/>
            </a:endParaRPr>
          </a:p>
          <a:p>
            <a:pPr marL="285750" indent="-285750" algn="just">
              <a:buFont typeface="Arial"/>
              <a:buChar char="•"/>
            </a:pPr>
            <a:r>
              <a:rPr lang="en-US" sz="1400" dirty="0">
                <a:latin typeface="Arial"/>
                <a:cs typeface="Arial"/>
              </a:rPr>
              <a:t>The figure shows the main elements of the PKI.</a:t>
            </a:r>
            <a:endParaRPr lang="en-US" dirty="0">
              <a:cs typeface="Calibri" panose="020F0502020204030204"/>
            </a:endParaRPr>
          </a:p>
          <a:p>
            <a:pPr lvl="1" algn="just"/>
            <a:endParaRPr lang="en-US" sz="1400" dirty="0">
              <a:latin typeface="Arial"/>
              <a:cs typeface="Arial"/>
            </a:endParaRPr>
          </a:p>
        </p:txBody>
      </p:sp>
      <p:pic>
        <p:nvPicPr>
          <p:cNvPr id="4" name="Picture 5" descr="Graphical user interface&#10;&#10;Description automatically generated">
            <a:extLst>
              <a:ext uri="{FF2B5EF4-FFF2-40B4-BE49-F238E27FC236}">
                <a16:creationId xmlns:a16="http://schemas.microsoft.com/office/drawing/2014/main" id="{1E52FC27-4AE9-78FE-178D-5F095A3ABA60}"/>
              </a:ext>
            </a:extLst>
          </p:cNvPr>
          <p:cNvPicPr>
            <a:picLocks noChangeAspect="1"/>
          </p:cNvPicPr>
          <p:nvPr/>
        </p:nvPicPr>
        <p:blipFill rotWithShape="1">
          <a:blip r:embed="rId3"/>
          <a:srcRect l="35909" t="44932" r="12630" b="26520"/>
          <a:stretch/>
        </p:blipFill>
        <p:spPr>
          <a:xfrm>
            <a:off x="2184101" y="3317769"/>
            <a:ext cx="4778650" cy="1488417"/>
          </a:xfrm>
          <a:prstGeom prst="rect">
            <a:avLst/>
          </a:prstGeom>
        </p:spPr>
      </p:pic>
      <p:sp>
        <p:nvSpPr>
          <p:cNvPr id="6" name="CaixaDeTexto 5">
            <a:extLst>
              <a:ext uri="{FF2B5EF4-FFF2-40B4-BE49-F238E27FC236}">
                <a16:creationId xmlns:a16="http://schemas.microsoft.com/office/drawing/2014/main" id="{BCDFD3E2-F8E9-3FD9-0D3E-7493542978E9}"/>
              </a:ext>
            </a:extLst>
          </p:cNvPr>
          <p:cNvSpPr txBox="1"/>
          <p:nvPr/>
        </p:nvSpPr>
        <p:spPr>
          <a:xfrm>
            <a:off x="230387" y="4900715"/>
            <a:ext cx="8500059" cy="480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ea typeface="+mn-lt"/>
                <a:cs typeface="+mn-lt"/>
              </a:rPr>
              <a:t>Note:</a:t>
            </a:r>
            <a:r>
              <a:rPr lang="en-US" sz="1400" dirty="0">
                <a:latin typeface="Arial"/>
                <a:ea typeface="+mn-lt"/>
                <a:cs typeface="+mn-lt"/>
              </a:rPr>
              <a:t> Not all PKI certificates are directly received from a CA. A registration authority (RA) is a subordinate CA and is certified by a root CA to issue certificates for specific uses.</a:t>
            </a:r>
            <a:endParaRPr lang="en-US" sz="1400" dirty="0">
              <a:latin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extLst>
      <p:ext uri="{BB962C8B-B14F-4D97-AF65-F5344CB8AC3E}">
        <p14:creationId xmlns:p14="http://schemas.microsoft.com/office/powerpoint/2010/main" val="361704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The Public Key Infrastructure (Cont.)</a:t>
            </a:r>
            <a:endParaRPr lang="en-US" dirty="0"/>
          </a:p>
        </p:txBody>
      </p:sp>
      <p:sp>
        <p:nvSpPr>
          <p:cNvPr id="5" name="Text 2"/>
          <p:cNvSpPr/>
          <p:nvPr/>
        </p:nvSpPr>
        <p:spPr>
          <a:xfrm>
            <a:off x="323022" y="1740349"/>
            <a:ext cx="8229600" cy="392487"/>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cs typeface="Arial"/>
              </a:rPr>
              <a:t>The figure shows how the elements of the PKI interoperate:</a:t>
            </a:r>
            <a:endParaRPr lang="en-US" dirty="0">
              <a:cs typeface="Calibri" panose="020F0502020204030204"/>
            </a:endParaRPr>
          </a:p>
          <a:p>
            <a:pPr marL="285750" indent="-285750" algn="just">
              <a:buFont typeface="Arial"/>
              <a:buChar char="•"/>
            </a:pPr>
            <a:endParaRPr lang="en-US" sz="1400" dirty="0">
              <a:latin typeface="Arial"/>
              <a:cs typeface="Arial"/>
            </a:endParaRPr>
          </a:p>
          <a:p>
            <a:pPr lvl="1" algn="just"/>
            <a:endParaRPr lang="en-US" sz="1400" dirty="0">
              <a:latin typeface="Arial"/>
              <a:cs typeface="Arial"/>
            </a:endParaRPr>
          </a:p>
          <a:p>
            <a:pPr algn="just"/>
            <a:endParaRPr lang="en-US" sz="1400" dirty="0">
              <a:latin typeface="Arial"/>
              <a:cs typeface="Arial"/>
            </a:endParaRPr>
          </a:p>
        </p:txBody>
      </p:sp>
      <p:sp>
        <p:nvSpPr>
          <p:cNvPr id="4" name="TextBox 3">
            <a:extLst>
              <a:ext uri="{FF2B5EF4-FFF2-40B4-BE49-F238E27FC236}">
                <a16:creationId xmlns:a16="http://schemas.microsoft.com/office/drawing/2014/main" id="{A2ADBA1F-BE31-4FE5-C7D5-80127A1352FD}"/>
              </a:ext>
            </a:extLst>
          </p:cNvPr>
          <p:cNvSpPr txBox="1"/>
          <p:nvPr/>
        </p:nvSpPr>
        <p:spPr>
          <a:xfrm>
            <a:off x="56784" y="2346448"/>
            <a:ext cx="3537071" cy="261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lgn="just">
              <a:buFont typeface="Arial"/>
              <a:buChar char="•"/>
            </a:pPr>
            <a:r>
              <a:rPr lang="en-US" sz="1400" dirty="0">
                <a:latin typeface="Arial"/>
                <a:cs typeface="Arial"/>
              </a:rPr>
              <a:t>Bob has received his digital certificate from the CA.</a:t>
            </a:r>
            <a:endParaRPr lang="en-US" sz="1400" dirty="0">
              <a:latin typeface="Arial"/>
              <a:cs typeface="Calibri" panose="020F0502020204030204"/>
            </a:endParaRPr>
          </a:p>
          <a:p>
            <a:pPr marL="742950" lvl="1" indent="-285750" algn="just">
              <a:buFont typeface="Arial,Sans-Serif"/>
              <a:buChar char="•"/>
            </a:pPr>
            <a:endParaRPr lang="en-US" sz="1400" dirty="0">
              <a:latin typeface="Arial"/>
              <a:ea typeface="+mn-lt"/>
              <a:cs typeface="+mn-lt"/>
            </a:endParaRPr>
          </a:p>
          <a:p>
            <a:pPr marL="742950" lvl="1" indent="-285750" algn="just">
              <a:buFont typeface="Arial,Sans-Serif"/>
              <a:buChar char="•"/>
            </a:pPr>
            <a:r>
              <a:rPr lang="en-US" sz="1400" dirty="0">
                <a:latin typeface="Arial"/>
                <a:cs typeface="Arial"/>
              </a:rPr>
              <a:t>This certificate is used whenever Bob communicates with other parties.</a:t>
            </a:r>
            <a:endParaRPr lang="en-US" sz="1400" dirty="0">
              <a:latin typeface="Arial"/>
              <a:ea typeface="+mn-lt"/>
              <a:cs typeface="+mn-lt"/>
            </a:endParaRPr>
          </a:p>
          <a:p>
            <a:pPr marL="742950" lvl="1" indent="-285750" algn="just">
              <a:buFont typeface="Arial,Sans-Serif"/>
              <a:buChar char="•"/>
            </a:pPr>
            <a:endParaRPr lang="en-US" sz="1400" dirty="0">
              <a:latin typeface="Arial"/>
              <a:cs typeface="Arial"/>
            </a:endParaRPr>
          </a:p>
          <a:p>
            <a:pPr marL="742950" lvl="1" indent="-285750" algn="just">
              <a:buFont typeface="Arial,Sans-Serif"/>
              <a:buChar char="•"/>
            </a:pPr>
            <a:r>
              <a:rPr lang="en-US" sz="1400" dirty="0">
                <a:latin typeface="Arial"/>
                <a:cs typeface="Arial"/>
              </a:rPr>
              <a:t>Bob communicates with Alice.</a:t>
            </a:r>
            <a:endParaRPr lang="en-US" sz="1400" dirty="0">
              <a:latin typeface="Arial"/>
              <a:ea typeface="+mn-lt"/>
              <a:cs typeface="+mn-lt"/>
            </a:endParaRPr>
          </a:p>
          <a:p>
            <a:pPr marL="742950" lvl="1" indent="-285750" algn="just">
              <a:buFont typeface="Arial,Sans-Serif"/>
              <a:buChar char="•"/>
            </a:pPr>
            <a:endParaRPr lang="en-US" sz="1400" dirty="0">
              <a:latin typeface="Arial"/>
              <a:cs typeface="Arial"/>
            </a:endParaRPr>
          </a:p>
          <a:p>
            <a:pPr marL="742950" lvl="1" indent="-285750" algn="just">
              <a:buFont typeface="Arial,Sans-Serif"/>
              <a:buChar char="•"/>
            </a:pPr>
            <a:r>
              <a:rPr lang="en-US" sz="1400" dirty="0">
                <a:latin typeface="Arial"/>
                <a:cs typeface="Arial"/>
              </a:rPr>
              <a:t>When Alice receives Bob’s digital certificate, she communicates with the trusted CA to validate Bob’s identity.</a:t>
            </a:r>
          </a:p>
        </p:txBody>
      </p:sp>
      <p:pic>
        <p:nvPicPr>
          <p:cNvPr id="6" name="Picture 6" descr="Graphical user interface, application&#10;&#10;Description automatically generated">
            <a:extLst>
              <a:ext uri="{FF2B5EF4-FFF2-40B4-BE49-F238E27FC236}">
                <a16:creationId xmlns:a16="http://schemas.microsoft.com/office/drawing/2014/main" id="{AFE27D83-701E-68F2-8354-D524DE7C9038}"/>
              </a:ext>
            </a:extLst>
          </p:cNvPr>
          <p:cNvPicPr>
            <a:picLocks noChangeAspect="1"/>
          </p:cNvPicPr>
          <p:nvPr/>
        </p:nvPicPr>
        <p:blipFill rotWithShape="1">
          <a:blip r:embed="rId3"/>
          <a:srcRect l="39883" t="38772" r="13490" b="20175"/>
          <a:stretch/>
        </p:blipFill>
        <p:spPr>
          <a:xfrm>
            <a:off x="3749672" y="2382051"/>
            <a:ext cx="5073918" cy="248943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extLst>
      <p:ext uri="{BB962C8B-B14F-4D97-AF65-F5344CB8AC3E}">
        <p14:creationId xmlns:p14="http://schemas.microsoft.com/office/powerpoint/2010/main" val="350326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1"/>
            <a:ext cx="9144000" cy="432611"/>
          </a:xfrm>
          <a:prstGeom prst="rect">
            <a:avLst/>
          </a:prstGeom>
          <a:noFill/>
          <a:ln/>
        </p:spPr>
        <p:txBody>
          <a:bodyPr wrap="square" rtlCol="0" anchor="t"/>
          <a:lstStyle/>
          <a:p>
            <a:r>
              <a:rPr lang="en-US" dirty="0"/>
              <a:t>The PKI Authorities System</a:t>
            </a:r>
          </a:p>
        </p:txBody>
      </p:sp>
      <p:sp>
        <p:nvSpPr>
          <p:cNvPr id="4" name="CaixaDeTexto 3">
            <a:extLst>
              <a:ext uri="{FF2B5EF4-FFF2-40B4-BE49-F238E27FC236}">
                <a16:creationId xmlns:a16="http://schemas.microsoft.com/office/drawing/2014/main" id="{83B731D7-5FDB-11E2-F9DB-B42B073C2B4F}"/>
              </a:ext>
            </a:extLst>
          </p:cNvPr>
          <p:cNvSpPr txBox="1"/>
          <p:nvPr/>
        </p:nvSpPr>
        <p:spPr>
          <a:xfrm>
            <a:off x="302044" y="1631992"/>
            <a:ext cx="8641262" cy="14496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solidFill>
                  <a:srgbClr val="333333"/>
                </a:solidFill>
                <a:latin typeface="Arial"/>
                <a:cs typeface="Arial"/>
              </a:rPr>
              <a:t>Many vendors provide CA servers as a managed service or as an end-user product. </a:t>
            </a:r>
            <a:endParaRPr lang="en-US" sz="1400" dirty="0">
              <a:latin typeface="Arial"/>
              <a:ea typeface="+mn-lt"/>
              <a:cs typeface="+mn-lt"/>
            </a:endParaRPr>
          </a:p>
          <a:p>
            <a:pPr marL="285750" indent="-285750" algn="just">
              <a:buFont typeface="Arial,Sans-Serif"/>
              <a:buChar char="•"/>
            </a:pPr>
            <a:r>
              <a:rPr lang="en-US" sz="1400" dirty="0">
                <a:solidFill>
                  <a:srgbClr val="333333"/>
                </a:solidFill>
                <a:latin typeface="Arial"/>
                <a:cs typeface="Arial"/>
              </a:rPr>
              <a:t>Organizations may also implement private PKIs using Microsoft Server or Open SSL.</a:t>
            </a:r>
            <a:endParaRPr lang="en-US" sz="1400" dirty="0">
              <a:latin typeface="Arial"/>
              <a:ea typeface="+mn-lt"/>
              <a:cs typeface="+mn-lt"/>
            </a:endParaRPr>
          </a:p>
          <a:p>
            <a:pPr marL="285750" indent="-285750" algn="just">
              <a:buFont typeface="Arial,Sans-Serif"/>
              <a:buChar char="•"/>
            </a:pPr>
            <a:r>
              <a:rPr lang="en-US" sz="1400" dirty="0">
                <a:solidFill>
                  <a:srgbClr val="333333"/>
                </a:solidFill>
                <a:latin typeface="Arial"/>
                <a:cs typeface="Arial"/>
              </a:rPr>
              <a:t>CAs, especially those that are outsourced, issue certificates based on classes which determine how trusted a certificate is.</a:t>
            </a:r>
            <a:endParaRPr lang="en-US" sz="1400" dirty="0">
              <a:latin typeface="Arial"/>
              <a:ea typeface="+mn-lt"/>
              <a:cs typeface="+mn-lt"/>
            </a:endParaRPr>
          </a:p>
          <a:p>
            <a:pPr marL="285750" indent="-285750" algn="just">
              <a:buFont typeface="Arial,Sans-Serif"/>
              <a:buChar char="•"/>
            </a:pPr>
            <a:r>
              <a:rPr lang="en-US" sz="1400" dirty="0">
                <a:solidFill>
                  <a:srgbClr val="333333"/>
                </a:solidFill>
                <a:latin typeface="Arial"/>
                <a:cs typeface="Arial"/>
              </a:rPr>
              <a:t>The table provides a description of the class number that determines how rigorous the procedure was that verified the identity of the holder when the certificate was issued. </a:t>
            </a:r>
          </a:p>
          <a:p>
            <a:pPr marL="285750" indent="-285750" algn="just">
              <a:buFont typeface="Arial,Sans-Serif"/>
              <a:buChar char="•"/>
            </a:pPr>
            <a:r>
              <a:rPr lang="en-US" sz="1400" dirty="0">
                <a:solidFill>
                  <a:srgbClr val="333333"/>
                </a:solidFill>
                <a:latin typeface="Arial"/>
                <a:cs typeface="Arial"/>
              </a:rPr>
              <a:t>The higher the class number, the more trusted the certificate. </a:t>
            </a:r>
            <a:endParaRPr lang="en-US" sz="1400" dirty="0">
              <a:solidFill>
                <a:srgbClr val="333333"/>
              </a:solidFill>
              <a:latin typeface="Arial"/>
              <a:ea typeface="+mn-lt"/>
              <a:cs typeface="Arial"/>
            </a:endParaRPr>
          </a:p>
        </p:txBody>
      </p:sp>
      <p:graphicFrame>
        <p:nvGraphicFramePr>
          <p:cNvPr id="57" name="Table 0"/>
          <p:cNvGraphicFramePr>
            <a:graphicFrameLocks noGrp="1"/>
          </p:cNvGraphicFramePr>
          <p:nvPr>
            <p:extLst>
              <p:ext uri="{D42A27DB-BD31-4B8C-83A1-F6EECF244321}">
                <p14:modId xmlns:p14="http://schemas.microsoft.com/office/powerpoint/2010/main" val="3063339591"/>
              </p:ext>
            </p:extLst>
          </p:nvPr>
        </p:nvGraphicFramePr>
        <p:xfrm>
          <a:off x="332812" y="3280272"/>
          <a:ext cx="8478376" cy="2346960"/>
        </p:xfrm>
        <a:graphic>
          <a:graphicData uri="http://schemas.openxmlformats.org/drawingml/2006/table">
            <a:tbl>
              <a:tblPr/>
              <a:tblGrid>
                <a:gridCol w="672961">
                  <a:extLst>
                    <a:ext uri="{9D8B030D-6E8A-4147-A177-3AD203B41FA5}">
                      <a16:colId xmlns:a16="http://schemas.microsoft.com/office/drawing/2014/main" val="20000"/>
                    </a:ext>
                  </a:extLst>
                </a:gridCol>
                <a:gridCol w="7805415">
                  <a:extLst>
                    <a:ext uri="{9D8B030D-6E8A-4147-A177-3AD203B41FA5}">
                      <a16:colId xmlns:a16="http://schemas.microsoft.com/office/drawing/2014/main" val="20001"/>
                    </a:ext>
                  </a:extLst>
                </a:gridCol>
              </a:tblGrid>
              <a:tr h="0">
                <a:tc>
                  <a:txBody>
                    <a:bodyPr/>
                    <a:lstStyle/>
                    <a:p>
                      <a:r>
                        <a:rPr lang="en-US" sz="1400" dirty="0">
                          <a:solidFill>
                            <a:srgbClr val="FFFFFF"/>
                          </a:solidFill>
                          <a:latin typeface="Arial"/>
                        </a:rPr>
                        <a:t>Class</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400" dirty="0">
                          <a:solidFill>
                            <a:srgbClr val="FFFFFF"/>
                          </a:solidFill>
                          <a:latin typeface="Arial"/>
                        </a:rPr>
                        <a:t>Description</a:t>
                      </a:r>
                      <a:endParaRPr lang="en-US" sz="1400" dirty="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pPr algn="ctr"/>
                      <a:r>
                        <a:rPr lang="en-US" sz="1400" dirty="0">
                          <a:solidFill>
                            <a:srgbClr val="58585B"/>
                          </a:solidFill>
                          <a:latin typeface="Arial"/>
                        </a:rPr>
                        <a:t>0</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Used for testing in situations in which no checks have been performed.</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pPr algn="ctr"/>
                      <a:r>
                        <a:rPr lang="en-US" sz="1400" dirty="0">
                          <a:solidFill>
                            <a:srgbClr val="58585B"/>
                          </a:solidFill>
                          <a:latin typeface="Arial"/>
                        </a:rPr>
                        <a:t>1</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Used by individuals who require verification of email.</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pPr algn="ctr"/>
                      <a:r>
                        <a:rPr lang="en-US" sz="1400" dirty="0">
                          <a:solidFill>
                            <a:srgbClr val="58585B"/>
                          </a:solidFill>
                          <a:latin typeface="Arial"/>
                        </a:rPr>
                        <a:t>2</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Used by organizations for which proof of identity is required.</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0">
                <a:tc>
                  <a:txBody>
                    <a:bodyPr/>
                    <a:lstStyle/>
                    <a:p>
                      <a:pPr algn="ctr"/>
                      <a:r>
                        <a:rPr lang="en-US" sz="1400" dirty="0">
                          <a:solidFill>
                            <a:srgbClr val="58585B"/>
                          </a:solidFill>
                          <a:latin typeface="Arial"/>
                        </a:rPr>
                        <a:t>3</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Used for servers and software signing. Independent verification and checking of identity and authority is done by the certificate authority.</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0">
                <a:tc>
                  <a:txBody>
                    <a:bodyPr/>
                    <a:lstStyle/>
                    <a:p>
                      <a:pPr algn="ctr"/>
                      <a:r>
                        <a:rPr lang="en-US" sz="1400" dirty="0">
                          <a:solidFill>
                            <a:srgbClr val="58585B"/>
                          </a:solidFill>
                          <a:latin typeface="Arial"/>
                        </a:rPr>
                        <a:t>4</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Used for online business transactions between companies.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0">
                <a:tc>
                  <a:txBody>
                    <a:bodyPr/>
                    <a:lstStyle/>
                    <a:p>
                      <a:pPr algn="ctr"/>
                      <a:r>
                        <a:rPr lang="en-US" sz="1400" dirty="0">
                          <a:solidFill>
                            <a:srgbClr val="58585B"/>
                          </a:solidFill>
                          <a:latin typeface="Arial"/>
                        </a:rPr>
                        <a:t>5</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Used for private organizations or government security.</a:t>
                      </a:r>
                      <a:endParaRPr lang="en-US" sz="1400" dirty="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extLst>
      <p:ext uri="{BB962C8B-B14F-4D97-AF65-F5344CB8AC3E}">
        <p14:creationId xmlns:p14="http://schemas.microsoft.com/office/powerpoint/2010/main" val="157915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71437"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The PKI Authorities System (Cont.)</a:t>
            </a:r>
            <a:endParaRPr lang="pt-BR"/>
          </a:p>
        </p:txBody>
      </p:sp>
      <p:sp>
        <p:nvSpPr>
          <p:cNvPr id="4" name="TextBox 3">
            <a:extLst>
              <a:ext uri="{FF2B5EF4-FFF2-40B4-BE49-F238E27FC236}">
                <a16:creationId xmlns:a16="http://schemas.microsoft.com/office/drawing/2014/main" id="{0662E0F4-79EF-1A01-28C5-D6684B49456E}"/>
              </a:ext>
            </a:extLst>
          </p:cNvPr>
          <p:cNvSpPr txBox="1"/>
          <p:nvPr/>
        </p:nvSpPr>
        <p:spPr>
          <a:xfrm>
            <a:off x="413995" y="1729334"/>
            <a:ext cx="8270844"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b="1" dirty="0" err="1">
                <a:latin typeface="Arial" panose="020B0604020202020204" pitchFamily="34" charset="0"/>
                <a:ea typeface="+mn-lt"/>
                <a:cs typeface="Arial" panose="020B0604020202020204" pitchFamily="34" charset="0"/>
              </a:rPr>
              <a:t>iFrame</a:t>
            </a:r>
            <a:r>
              <a:rPr lang="en-US" sz="1400" b="1" dirty="0">
                <a:latin typeface="Arial" panose="020B0604020202020204" pitchFamily="34" charset="0"/>
                <a:ea typeface="+mn-lt"/>
                <a:cs typeface="Arial" panose="020B0604020202020204" pitchFamily="34" charset="0"/>
              </a:rPr>
              <a:t> Component Test</a:t>
            </a:r>
            <a:endParaRPr lang="en-US" sz="1400" dirty="0">
              <a:latin typeface="Arial" panose="020B0604020202020204" pitchFamily="34" charset="0"/>
              <a:cs typeface="Arial" panose="020B0604020202020204" pitchFamily="34" charset="0"/>
            </a:endParaRPr>
          </a:p>
          <a:p>
            <a:pPr marL="742950" lvl="1" indent="-285750" algn="just">
              <a:buFont typeface="Arial"/>
              <a:buChar char="•"/>
            </a:pPr>
            <a:r>
              <a:rPr lang="en-US" sz="1400" dirty="0">
                <a:latin typeface="Arial" panose="020B0604020202020204" pitchFamily="34" charset="0"/>
                <a:cs typeface="Arial" panose="020B0604020202020204" pitchFamily="34" charset="0"/>
              </a:rPr>
              <a:t>Some CA public keys are preloaded, such as those listed in web browsers. </a:t>
            </a:r>
            <a:endParaRPr lang="en-US" dirty="0">
              <a:latin typeface="Arial" panose="020B0604020202020204" pitchFamily="34" charset="0"/>
              <a:cs typeface="Arial" panose="020B0604020202020204" pitchFamily="34" charset="0"/>
            </a:endParaRPr>
          </a:p>
          <a:p>
            <a:pPr marL="742950" lvl="1" indent="-285750" algn="just">
              <a:buFont typeface="Arial"/>
              <a:buChar char="•"/>
            </a:pPr>
            <a:r>
              <a:rPr lang="en-US" sz="1400" dirty="0">
                <a:latin typeface="Arial" panose="020B0604020202020204" pitchFamily="34" charset="0"/>
                <a:cs typeface="Arial" panose="020B0604020202020204" pitchFamily="34" charset="0"/>
              </a:rPr>
              <a:t>The figure displays various VeriSign certificates contained in the certificate store on the host. </a:t>
            </a:r>
            <a:endParaRPr lang="en-US" dirty="0">
              <a:latin typeface="Arial" panose="020B0604020202020204" pitchFamily="34" charset="0"/>
              <a:cs typeface="Arial" panose="020B0604020202020204" pitchFamily="34" charset="0"/>
            </a:endParaRPr>
          </a:p>
          <a:p>
            <a:pPr marL="742950" lvl="1" indent="-285750" algn="just">
              <a:buFont typeface="Arial"/>
              <a:buChar char="•"/>
            </a:pPr>
            <a:r>
              <a:rPr lang="en-US" sz="1400" dirty="0">
                <a:latin typeface="Arial" panose="020B0604020202020204" pitchFamily="34" charset="0"/>
                <a:cs typeface="Arial" panose="020B0604020202020204" pitchFamily="34" charset="0"/>
              </a:rPr>
              <a:t>Any certificates signed by any of the CAs in the list will be seen by the browser as legitimate and will be trusted automatically.</a:t>
            </a:r>
            <a:endParaRPr lang="en-US" dirty="0">
              <a:latin typeface="Arial" panose="020B0604020202020204" pitchFamily="34" charset="0"/>
              <a:cs typeface="Arial" panose="020B0604020202020204" pitchFamily="34" charset="0"/>
            </a:endParaRPr>
          </a:p>
        </p:txBody>
      </p:sp>
      <p:pic>
        <p:nvPicPr>
          <p:cNvPr id="5" name="Picture 5" descr="Graphical user interface, text, application&#10;&#10;Description automatically generated">
            <a:extLst>
              <a:ext uri="{FF2B5EF4-FFF2-40B4-BE49-F238E27FC236}">
                <a16:creationId xmlns:a16="http://schemas.microsoft.com/office/drawing/2014/main" id="{6F51EE8E-D70D-406E-C055-ED773D60DE96}"/>
              </a:ext>
            </a:extLst>
          </p:cNvPr>
          <p:cNvPicPr>
            <a:picLocks noChangeAspect="1"/>
          </p:cNvPicPr>
          <p:nvPr/>
        </p:nvPicPr>
        <p:blipFill rotWithShape="1">
          <a:blip r:embed="rId3"/>
          <a:srcRect l="46126" t="34831" r="24775" b="17014"/>
          <a:stretch/>
        </p:blipFill>
        <p:spPr>
          <a:xfrm>
            <a:off x="3016899" y="3116934"/>
            <a:ext cx="2723075" cy="254217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310622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dirty="0"/>
              <a:t>The PKI Trust System</a:t>
            </a:r>
          </a:p>
        </p:txBody>
      </p:sp>
      <p:sp>
        <p:nvSpPr>
          <p:cNvPr id="5" name="Text 2"/>
          <p:cNvSpPr/>
          <p:nvPr/>
        </p:nvSpPr>
        <p:spPr>
          <a:xfrm>
            <a:off x="416657" y="1662764"/>
            <a:ext cx="8229600" cy="137483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PKIs can form different topologies of trust and the simplest is the single-root PKI topology.</a:t>
            </a:r>
            <a:endParaRPr lang="en-US" dirty="0">
              <a:cs typeface="Calibri" panose="020F0502020204030204"/>
            </a:endParaRPr>
          </a:p>
          <a:p>
            <a:pPr marL="285750" indent="-285750" algn="just">
              <a:buFont typeface="Arial"/>
              <a:buChar char="•"/>
            </a:pPr>
            <a:r>
              <a:rPr lang="en-US" sz="1400" dirty="0">
                <a:solidFill>
                  <a:srgbClr val="000000"/>
                </a:solidFill>
                <a:latin typeface="Arial"/>
                <a:cs typeface="Arial"/>
              </a:rPr>
              <a:t>As shown in the figure below, a single CA (root CA), issues all the certificates to the end users, which are usually within the same organization.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The benefit to this approach is its simplicity.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However, it is difficult to scale to a large environment because it requires a strictly centralized administration, which creates a single point of failure.</a:t>
            </a:r>
            <a:endParaRPr lang="en-US" dirty="0">
              <a:cs typeface="Calibri" panose="020F0502020204030204"/>
            </a:endParaRPr>
          </a:p>
          <a:p>
            <a:pPr algn="just">
              <a:lnSpc>
                <a:spcPts val="2000"/>
              </a:lnSpc>
            </a:pPr>
            <a:endParaRPr lang="en-US" sz="1400" dirty="0">
              <a:latin typeface="Arial"/>
              <a:cs typeface="Arial"/>
            </a:endParaRPr>
          </a:p>
        </p:txBody>
      </p:sp>
      <p:sp>
        <p:nvSpPr>
          <p:cNvPr id="6" name="CaixaDeTexto 5">
            <a:extLst>
              <a:ext uri="{FF2B5EF4-FFF2-40B4-BE49-F238E27FC236}">
                <a16:creationId xmlns:a16="http://schemas.microsoft.com/office/drawing/2014/main" id="{A7D7A8A3-CEB1-A0FF-FCE8-765E6B9E2746}"/>
              </a:ext>
            </a:extLst>
          </p:cNvPr>
          <p:cNvSpPr txBox="1"/>
          <p:nvPr/>
        </p:nvSpPr>
        <p:spPr>
          <a:xfrm>
            <a:off x="2283946" y="3198705"/>
            <a:ext cx="3728357" cy="286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pt-BR" sz="1400" b="1" dirty="0">
                <a:latin typeface="Arial"/>
                <a:cs typeface="Arial"/>
              </a:rPr>
              <a:t>Single-Root PKI </a:t>
            </a:r>
            <a:r>
              <a:rPr lang="pt-BR" sz="1400" b="1" dirty="0" err="1">
                <a:latin typeface="Arial"/>
                <a:cs typeface="Arial"/>
              </a:rPr>
              <a:t>Topology</a:t>
            </a:r>
            <a:endParaRPr lang="pt-BR" sz="1400" dirty="0" err="1">
              <a:latin typeface="Arial"/>
              <a:cs typeface="Arial"/>
            </a:endParaRPr>
          </a:p>
        </p:txBody>
      </p:sp>
      <p:pic>
        <p:nvPicPr>
          <p:cNvPr id="4" name="Picture 5" descr="Diagram&#10;&#10;Description automatically generated">
            <a:extLst>
              <a:ext uri="{FF2B5EF4-FFF2-40B4-BE49-F238E27FC236}">
                <a16:creationId xmlns:a16="http://schemas.microsoft.com/office/drawing/2014/main" id="{A036E7C1-402E-FEE0-F3D0-3691D38A1C88}"/>
              </a:ext>
            </a:extLst>
          </p:cNvPr>
          <p:cNvPicPr>
            <a:picLocks noChangeAspect="1"/>
          </p:cNvPicPr>
          <p:nvPr/>
        </p:nvPicPr>
        <p:blipFill rotWithShape="1">
          <a:blip r:embed="rId3"/>
          <a:srcRect l="39168" t="31196" r="18472" b="8839"/>
          <a:stretch/>
        </p:blipFill>
        <p:spPr>
          <a:xfrm>
            <a:off x="2709942" y="3587679"/>
            <a:ext cx="2804691" cy="2236710"/>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The PKI Trust System (Cont.)</a:t>
            </a:r>
            <a:endParaRPr lang="en-US"/>
          </a:p>
        </p:txBody>
      </p:sp>
      <p:sp>
        <p:nvSpPr>
          <p:cNvPr id="5" name="Text 2"/>
          <p:cNvSpPr/>
          <p:nvPr/>
        </p:nvSpPr>
        <p:spPr>
          <a:xfrm>
            <a:off x="458070" y="1610567"/>
            <a:ext cx="8229600" cy="1625032"/>
          </a:xfrm>
          <a:prstGeom prst="rect">
            <a:avLst/>
          </a:prstGeom>
          <a:noFill/>
          <a:ln/>
        </p:spPr>
        <p:txBody>
          <a:bodyPr wrap="square" lIns="91440" tIns="45720" rIns="91440" bIns="45720" rtlCol="0" anchor="t"/>
          <a:lstStyle/>
          <a:p>
            <a:pPr algn="just"/>
            <a:r>
              <a:rPr lang="en-US" sz="1400" dirty="0">
                <a:solidFill>
                  <a:srgbClr val="000000"/>
                </a:solidFill>
                <a:latin typeface="Arial"/>
                <a:cs typeface="Arial"/>
              </a:rPr>
              <a:t>On larger networks, PKI CAs may be linked using two basic architectures:</a:t>
            </a:r>
            <a:endParaRPr lang="en-US" dirty="0">
              <a:cs typeface="Calibri" panose="020F0502020204030204"/>
            </a:endParaRPr>
          </a:p>
          <a:p>
            <a:pPr algn="just"/>
            <a:endParaRPr lang="en-US" sz="1400" b="1" dirty="0">
              <a:solidFill>
                <a:srgbClr val="000000"/>
              </a:solidFill>
              <a:latin typeface="Arial"/>
              <a:cs typeface="Arial"/>
            </a:endParaRPr>
          </a:p>
          <a:p>
            <a:pPr marL="285750" indent="-285750" algn="just">
              <a:buFont typeface="Arial"/>
              <a:buChar char="•"/>
            </a:pPr>
            <a:r>
              <a:rPr lang="en-US" sz="1400" b="1" dirty="0">
                <a:solidFill>
                  <a:srgbClr val="000000"/>
                </a:solidFill>
                <a:latin typeface="Arial"/>
                <a:cs typeface="Arial"/>
              </a:rPr>
              <a:t>Cross-certified CA topologies</a:t>
            </a:r>
            <a:endParaRPr lang="en-US" dirty="0">
              <a:solidFill>
                <a:srgbClr val="000000"/>
              </a:solidFill>
              <a:latin typeface="Calibri" panose="020F0502020204030204"/>
              <a:cs typeface="Calibri" panose="020F0502020204030204"/>
            </a:endParaRPr>
          </a:p>
          <a:p>
            <a:pPr marL="742950" lvl="1" indent="-285750" algn="just">
              <a:buFont typeface="Arial"/>
              <a:buChar char="•"/>
            </a:pPr>
            <a:r>
              <a:rPr lang="en-US" sz="1400" dirty="0">
                <a:solidFill>
                  <a:srgbClr val="000000"/>
                </a:solidFill>
                <a:latin typeface="Arial"/>
                <a:cs typeface="Arial"/>
              </a:rPr>
              <a:t>As shown in the figure, this is a peer-to-peer model in which individual CAs establish trust relationships with other CAs by cross-certifying CA certificates. </a:t>
            </a:r>
            <a:endParaRPr lang="en-US" dirty="0">
              <a:solidFill>
                <a:srgbClr val="000000"/>
              </a:solidFill>
              <a:latin typeface="Calibri" panose="020F0502020204030204"/>
              <a:cs typeface="Calibri" panose="020F0502020204030204"/>
            </a:endParaRPr>
          </a:p>
          <a:p>
            <a:pPr marL="742950" lvl="1" indent="-285750" algn="just">
              <a:buFont typeface="Arial"/>
              <a:buChar char="•"/>
            </a:pPr>
            <a:r>
              <a:rPr lang="en-US" sz="1400" dirty="0">
                <a:solidFill>
                  <a:srgbClr val="000000"/>
                </a:solidFill>
                <a:latin typeface="Arial"/>
                <a:cs typeface="Arial"/>
              </a:rPr>
              <a:t>Users in either CA domain are also assured that they can trust each other. </a:t>
            </a:r>
            <a:endParaRPr lang="en-US" dirty="0">
              <a:solidFill>
                <a:srgbClr val="000000"/>
              </a:solidFill>
              <a:latin typeface="Calibri"/>
              <a:cs typeface="Calibri"/>
            </a:endParaRPr>
          </a:p>
          <a:p>
            <a:pPr marL="742950" lvl="1" indent="-285750" algn="just">
              <a:buFont typeface="Arial"/>
              <a:buChar char="•"/>
            </a:pPr>
            <a:r>
              <a:rPr lang="en-US" sz="1400" dirty="0">
                <a:solidFill>
                  <a:srgbClr val="000000"/>
                </a:solidFill>
                <a:latin typeface="Arial"/>
                <a:cs typeface="Arial"/>
              </a:rPr>
              <a:t>This provides redundancy and eliminates the single-point of failure.</a:t>
            </a:r>
            <a:endParaRPr lang="en-US" dirty="0">
              <a:cs typeface="Calibri" panose="020F0502020204030204"/>
            </a:endParaRPr>
          </a:p>
          <a:p>
            <a:pPr algn="just"/>
            <a:endParaRPr lang="en-US" sz="1400" dirty="0">
              <a:latin typeface="Arial"/>
              <a:cs typeface="Arial"/>
            </a:endParaRPr>
          </a:p>
        </p:txBody>
      </p:sp>
      <p:pic>
        <p:nvPicPr>
          <p:cNvPr id="6" name="Picture 6" descr="Diagram&#10;&#10;Description automatically generated">
            <a:extLst>
              <a:ext uri="{FF2B5EF4-FFF2-40B4-BE49-F238E27FC236}">
                <a16:creationId xmlns:a16="http://schemas.microsoft.com/office/drawing/2014/main" id="{682DCF6E-0FE6-714B-1D81-1426124751BF}"/>
              </a:ext>
            </a:extLst>
          </p:cNvPr>
          <p:cNvPicPr>
            <a:picLocks noChangeAspect="1"/>
          </p:cNvPicPr>
          <p:nvPr/>
        </p:nvPicPr>
        <p:blipFill rotWithShape="1">
          <a:blip r:embed="rId3"/>
          <a:srcRect l="37184" t="30420" r="14175" b="10140"/>
          <a:stretch/>
        </p:blipFill>
        <p:spPr>
          <a:xfrm>
            <a:off x="2887861" y="3606549"/>
            <a:ext cx="3119364" cy="2115874"/>
          </a:xfrm>
          <a:prstGeom prst="rect">
            <a:avLst/>
          </a:prstGeom>
        </p:spPr>
      </p:pic>
      <p:sp>
        <p:nvSpPr>
          <p:cNvPr id="4" name="CaixaDeTexto 3">
            <a:extLst>
              <a:ext uri="{FF2B5EF4-FFF2-40B4-BE49-F238E27FC236}">
                <a16:creationId xmlns:a16="http://schemas.microsoft.com/office/drawing/2014/main" id="{8AE7878C-3BB1-5799-007F-03CC88D2F485}"/>
              </a:ext>
            </a:extLst>
          </p:cNvPr>
          <p:cNvSpPr txBox="1"/>
          <p:nvPr/>
        </p:nvSpPr>
        <p:spPr>
          <a:xfrm>
            <a:off x="3114496" y="3234135"/>
            <a:ext cx="2667000" cy="286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pt-BR" sz="1400" b="1" dirty="0">
                <a:latin typeface="Arial"/>
                <a:cs typeface="Arial"/>
              </a:rPr>
              <a:t>Cross-</a:t>
            </a:r>
            <a:r>
              <a:rPr lang="pt-BR" sz="1400" b="1" dirty="0" err="1">
                <a:latin typeface="Arial"/>
                <a:cs typeface="Arial"/>
              </a:rPr>
              <a:t>Certified</a:t>
            </a:r>
            <a:r>
              <a:rPr lang="pt-BR" sz="1400" b="1" dirty="0">
                <a:latin typeface="Arial"/>
                <a:cs typeface="Arial"/>
              </a:rPr>
              <a:t> CA</a:t>
            </a:r>
            <a:endParaRPr lang="pt-BR"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extLst>
      <p:ext uri="{BB962C8B-B14F-4D97-AF65-F5344CB8AC3E}">
        <p14:creationId xmlns:p14="http://schemas.microsoft.com/office/powerpoint/2010/main" val="246487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The PKI Trust System (Cont.)</a:t>
            </a:r>
            <a:endParaRPr lang="en-US" dirty="0"/>
          </a:p>
        </p:txBody>
      </p:sp>
      <p:sp>
        <p:nvSpPr>
          <p:cNvPr id="5" name="Text 2"/>
          <p:cNvSpPr/>
          <p:nvPr/>
        </p:nvSpPr>
        <p:spPr>
          <a:xfrm>
            <a:off x="0" y="1688028"/>
            <a:ext cx="4536208" cy="3833364"/>
          </a:xfrm>
          <a:prstGeom prst="rect">
            <a:avLst/>
          </a:prstGeom>
          <a:noFill/>
          <a:ln/>
        </p:spPr>
        <p:txBody>
          <a:bodyPr wrap="square" lIns="91440" tIns="45720" rIns="91440" bIns="45720" rtlCol="0" anchor="t"/>
          <a:lstStyle/>
          <a:p>
            <a:pPr marL="742950" lvl="1" indent="-285750" algn="just">
              <a:buFont typeface="Arial"/>
              <a:buChar char="•"/>
            </a:pPr>
            <a:r>
              <a:rPr lang="en-US" sz="1400" b="1" dirty="0">
                <a:solidFill>
                  <a:srgbClr val="000000"/>
                </a:solidFill>
                <a:latin typeface="Arial"/>
                <a:cs typeface="Arial"/>
              </a:rPr>
              <a:t>Hierarchical CA topologies</a:t>
            </a:r>
            <a:endParaRPr lang="en-US" dirty="0">
              <a:solidFill>
                <a:srgbClr val="000000"/>
              </a:solidFill>
              <a:latin typeface="Calibri" panose="020F0502020204030204"/>
              <a:cs typeface="Calibri" panose="020F0502020204030204"/>
            </a:endParaRPr>
          </a:p>
          <a:p>
            <a:pPr marL="1200150" lvl="2" indent="-285750" algn="just">
              <a:buFont typeface="Arial"/>
              <a:buChar char="•"/>
            </a:pPr>
            <a:r>
              <a:rPr lang="en-US" sz="1400" dirty="0">
                <a:solidFill>
                  <a:srgbClr val="000000"/>
                </a:solidFill>
                <a:latin typeface="Arial"/>
                <a:cs typeface="Arial"/>
              </a:rPr>
              <a:t>The highest-level CA (root CA) can issue certificates to end users and to a subordinate CA. </a:t>
            </a:r>
            <a:endParaRPr lang="en-US" dirty="0">
              <a:solidFill>
                <a:srgbClr val="000000"/>
              </a:solidFill>
              <a:latin typeface="Calibri" panose="020F0502020204030204"/>
              <a:cs typeface="Calibri" panose="020F0502020204030204"/>
            </a:endParaRPr>
          </a:p>
          <a:p>
            <a:pPr marL="1200150" lvl="2" indent="-285750" algn="just">
              <a:buFont typeface="Arial"/>
              <a:buChar char="•"/>
            </a:pPr>
            <a:r>
              <a:rPr lang="en-US" sz="1400" dirty="0">
                <a:solidFill>
                  <a:srgbClr val="000000"/>
                </a:solidFill>
                <a:latin typeface="Arial"/>
                <a:cs typeface="Arial"/>
              </a:rPr>
              <a:t>The sub-CAs could be created to support various business units, domains, or communities of trust.</a:t>
            </a:r>
            <a:endParaRPr lang="en-US" dirty="0">
              <a:solidFill>
                <a:srgbClr val="000000"/>
              </a:solidFill>
              <a:latin typeface="Calibri" panose="020F0502020204030204"/>
              <a:cs typeface="Calibri" panose="020F0502020204030204"/>
            </a:endParaRPr>
          </a:p>
          <a:p>
            <a:pPr marL="1200150" lvl="2" indent="-285750" algn="just">
              <a:buFont typeface="Arial"/>
              <a:buChar char="•"/>
            </a:pPr>
            <a:r>
              <a:rPr lang="en-US" sz="1400" dirty="0">
                <a:solidFill>
                  <a:srgbClr val="000000"/>
                </a:solidFill>
                <a:latin typeface="Arial"/>
                <a:cs typeface="Arial"/>
              </a:rPr>
              <a:t>The root CA maintains the established “community of trust” by ensuring that each entity in the hierarchy conforms to a minimum set of practices. </a:t>
            </a:r>
            <a:endParaRPr lang="en-US" dirty="0">
              <a:solidFill>
                <a:srgbClr val="000000"/>
              </a:solidFill>
              <a:latin typeface="Calibri" panose="020F0502020204030204"/>
              <a:cs typeface="Calibri" panose="020F0502020204030204"/>
            </a:endParaRPr>
          </a:p>
          <a:p>
            <a:pPr marL="1200150" lvl="2" indent="-285750" algn="just">
              <a:buFont typeface="Arial"/>
              <a:buChar char="•"/>
            </a:pPr>
            <a:r>
              <a:rPr lang="en-US" sz="1400" dirty="0">
                <a:solidFill>
                  <a:srgbClr val="000000"/>
                </a:solidFill>
                <a:latin typeface="Arial"/>
                <a:cs typeface="Arial"/>
              </a:rPr>
              <a:t>The benefits include increased scalability and manageability. It also works well in most large organizations.</a:t>
            </a:r>
            <a:endParaRPr lang="en-US" dirty="0">
              <a:solidFill>
                <a:srgbClr val="000000"/>
              </a:solidFill>
              <a:latin typeface="Calibri" panose="020F0502020204030204"/>
              <a:cs typeface="Calibri" panose="020F0502020204030204"/>
            </a:endParaRPr>
          </a:p>
          <a:p>
            <a:pPr marL="1200150" lvl="2" indent="-285750" algn="just">
              <a:buFont typeface="Arial,Sans-Serif"/>
              <a:buChar char="•"/>
            </a:pPr>
            <a:r>
              <a:rPr lang="en-US" sz="1400" dirty="0">
                <a:latin typeface="Arial"/>
                <a:cs typeface="Arial"/>
              </a:rPr>
              <a:t>A hierarchical and cross-certification topology can be combined to create a hybrid infrastructure. </a:t>
            </a:r>
            <a:endParaRPr lang="en-US" sz="1400" dirty="0">
              <a:latin typeface="Calibri" panose="020F0502020204030204"/>
              <a:cs typeface="Calibri" panose="020F0502020204030204"/>
            </a:endParaRPr>
          </a:p>
        </p:txBody>
      </p:sp>
      <p:sp>
        <p:nvSpPr>
          <p:cNvPr id="7" name="CaixaDeTexto 6">
            <a:extLst>
              <a:ext uri="{FF2B5EF4-FFF2-40B4-BE49-F238E27FC236}">
                <a16:creationId xmlns:a16="http://schemas.microsoft.com/office/drawing/2014/main" id="{BFFE4A06-6783-1A3B-0072-A2A5309E30DB}"/>
              </a:ext>
            </a:extLst>
          </p:cNvPr>
          <p:cNvSpPr txBox="1"/>
          <p:nvPr/>
        </p:nvSpPr>
        <p:spPr>
          <a:xfrm>
            <a:off x="5690453" y="1948666"/>
            <a:ext cx="2491153" cy="286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pt-BR" sz="1400" b="1" dirty="0" err="1">
                <a:latin typeface="Arial"/>
                <a:cs typeface="Arial"/>
              </a:rPr>
              <a:t>Hierarchical</a:t>
            </a:r>
            <a:r>
              <a:rPr lang="pt-BR" sz="1400" b="1" dirty="0">
                <a:latin typeface="Arial"/>
                <a:cs typeface="Arial"/>
              </a:rPr>
              <a:t> CA</a:t>
            </a:r>
            <a:endParaRPr lang="pt-BR" sz="1400" dirty="0">
              <a:latin typeface="Arial"/>
              <a:cs typeface="Arial"/>
            </a:endParaRPr>
          </a:p>
        </p:txBody>
      </p:sp>
      <p:pic>
        <p:nvPicPr>
          <p:cNvPr id="6" name="Picture 5" descr="Diagram&#10;&#10;Description automatically generated">
            <a:extLst>
              <a:ext uri="{FF2B5EF4-FFF2-40B4-BE49-F238E27FC236}">
                <a16:creationId xmlns:a16="http://schemas.microsoft.com/office/drawing/2014/main" id="{78B7EAA8-FAC6-2D82-64FD-F5064D1BC8C0}"/>
              </a:ext>
            </a:extLst>
          </p:cNvPr>
          <p:cNvPicPr>
            <a:picLocks noChangeAspect="1"/>
          </p:cNvPicPr>
          <p:nvPr/>
        </p:nvPicPr>
        <p:blipFill rotWithShape="1">
          <a:blip r:embed="rId3"/>
          <a:srcRect l="37146" t="29514" r="14591" b="13669"/>
          <a:stretch/>
        </p:blipFill>
        <p:spPr>
          <a:xfrm>
            <a:off x="4716575" y="2370439"/>
            <a:ext cx="4194099" cy="279198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extLst>
      <p:ext uri="{BB962C8B-B14F-4D97-AF65-F5344CB8AC3E}">
        <p14:creationId xmlns:p14="http://schemas.microsoft.com/office/powerpoint/2010/main" val="854212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0"/>
            <a:ext cx="9144000" cy="418382"/>
          </a:xfrm>
          <a:prstGeom prst="rect">
            <a:avLst/>
          </a:prstGeom>
          <a:noFill/>
          <a:ln/>
        </p:spPr>
        <p:txBody>
          <a:bodyPr wrap="square" rtlCol="0" anchor="t"/>
          <a:lstStyle/>
          <a:p>
            <a:r>
              <a:rPr lang="en-US" dirty="0"/>
              <a:t>Interoperability of Different PKI Vendors</a:t>
            </a:r>
          </a:p>
        </p:txBody>
      </p:sp>
      <p:sp>
        <p:nvSpPr>
          <p:cNvPr id="5" name="Text 2"/>
          <p:cNvSpPr/>
          <p:nvPr/>
        </p:nvSpPr>
        <p:spPr>
          <a:xfrm>
            <a:off x="449788" y="1804019"/>
            <a:ext cx="8229600" cy="3556075"/>
          </a:xfrm>
          <a:prstGeom prst="rect">
            <a:avLst/>
          </a:prstGeom>
          <a:noFill/>
          <a:ln/>
        </p:spPr>
        <p:txBody>
          <a:bodyPr wrap="square" lIns="91440" tIns="45720" rIns="91440" bIns="45720" rtlCol="0" anchor="t"/>
          <a:lstStyle/>
          <a:p>
            <a:pPr marL="342900" indent="-342900" algn="just">
              <a:buAutoNum type="arabicPeriod"/>
            </a:pPr>
            <a:r>
              <a:rPr lang="en-US" sz="1400" b="1" dirty="0">
                <a:solidFill>
                  <a:srgbClr val="000000"/>
                </a:solidFill>
                <a:latin typeface="Arial"/>
                <a:cs typeface="Arial"/>
              </a:rPr>
              <a:t>SSL</a:t>
            </a:r>
            <a:r>
              <a:rPr lang="en-US" sz="1400" dirty="0">
                <a:solidFill>
                  <a:srgbClr val="000000"/>
                </a:solidFill>
                <a:latin typeface="Arial"/>
                <a:cs typeface="Arial"/>
              </a:rPr>
              <a:t> - Secure web servers use X.509.v3 for website authentication in the SSL and TLS protocols, while web browsers use X.509v3 to implement HTTPS client certificates. SSL is the most widely used certificate-based authentication.</a:t>
            </a:r>
            <a:endParaRPr lang="en-US" dirty="0">
              <a:solidFill>
                <a:srgbClr val="000000"/>
              </a:solidFill>
              <a:latin typeface="Calibri"/>
              <a:cs typeface="Calibri"/>
            </a:endParaRPr>
          </a:p>
          <a:p>
            <a:pPr marL="342900" indent="-342900" algn="just">
              <a:buAutoNum type="arabicPeriod"/>
            </a:pPr>
            <a:endParaRPr lang="en-US" sz="1400" dirty="0">
              <a:solidFill>
                <a:srgbClr val="000000"/>
              </a:solidFill>
              <a:latin typeface="Arial"/>
              <a:cs typeface="Arial"/>
            </a:endParaRPr>
          </a:p>
          <a:p>
            <a:pPr marL="342900" indent="-342900" algn="just">
              <a:buAutoNum type="arabicPeriod"/>
            </a:pPr>
            <a:r>
              <a:rPr lang="en-US" sz="1400" b="1" dirty="0">
                <a:solidFill>
                  <a:srgbClr val="000000"/>
                </a:solidFill>
                <a:latin typeface="Arial"/>
                <a:cs typeface="Arial"/>
              </a:rPr>
              <a:t>IPsec</a:t>
            </a:r>
            <a:r>
              <a:rPr lang="en-US" sz="1400" dirty="0">
                <a:solidFill>
                  <a:srgbClr val="000000"/>
                </a:solidFill>
                <a:latin typeface="Arial"/>
                <a:cs typeface="Arial"/>
              </a:rPr>
              <a:t> - IPsec VPNs use X.509 certificates when RSA-based authentication is used for IKE.</a:t>
            </a:r>
            <a:endParaRPr lang="en-US" dirty="0">
              <a:solidFill>
                <a:srgbClr val="000000"/>
              </a:solidFill>
              <a:latin typeface="Calibri"/>
              <a:cs typeface="Calibri"/>
            </a:endParaRPr>
          </a:p>
          <a:p>
            <a:pPr marL="342900" indent="-342900" algn="just">
              <a:buAutoNum type="arabicPeriod"/>
            </a:pPr>
            <a:endParaRPr lang="en-US" sz="1400" dirty="0">
              <a:solidFill>
                <a:srgbClr val="000000"/>
              </a:solidFill>
              <a:latin typeface="Arial"/>
              <a:cs typeface="Arial"/>
            </a:endParaRPr>
          </a:p>
          <a:p>
            <a:pPr marL="342900" indent="-342900" algn="just">
              <a:buAutoNum type="arabicPeriod"/>
            </a:pPr>
            <a:r>
              <a:rPr lang="en-US" sz="1400" b="1" dirty="0">
                <a:solidFill>
                  <a:srgbClr val="000000"/>
                </a:solidFill>
                <a:latin typeface="Arial"/>
                <a:cs typeface="Arial"/>
              </a:rPr>
              <a:t>S/MIME</a:t>
            </a:r>
            <a:r>
              <a:rPr lang="en-US" sz="1400" dirty="0">
                <a:solidFill>
                  <a:srgbClr val="000000"/>
                </a:solidFill>
                <a:latin typeface="Arial"/>
                <a:cs typeface="Arial"/>
              </a:rPr>
              <a:t> - User mail agents that support mail protection with the S/MIME protocol use X.509 certificates.</a:t>
            </a:r>
            <a:endParaRPr lang="en-US" dirty="0">
              <a:solidFill>
                <a:srgbClr val="000000"/>
              </a:solidFill>
              <a:latin typeface="Calibri"/>
              <a:cs typeface="Calibri"/>
            </a:endParaRPr>
          </a:p>
          <a:p>
            <a:pPr marL="342900" indent="-342900" algn="just">
              <a:buAutoNum type="arabicPeriod"/>
            </a:pPr>
            <a:endParaRPr lang="en-US" sz="1400" dirty="0">
              <a:solidFill>
                <a:srgbClr val="000000"/>
              </a:solidFill>
              <a:latin typeface="Arial"/>
              <a:ea typeface="Arial" pitchFamily="34" charset="-122"/>
              <a:cs typeface="Arial"/>
            </a:endParaRPr>
          </a:p>
          <a:p>
            <a:pPr marL="342900" indent="-342900" algn="just">
              <a:buAutoNum type="arabicPeriod"/>
            </a:pPr>
            <a:r>
              <a:rPr lang="en-US" sz="1400" b="1" dirty="0">
                <a:solidFill>
                  <a:srgbClr val="000000"/>
                </a:solidFill>
                <a:latin typeface="Arial"/>
                <a:ea typeface="Arial" pitchFamily="34" charset="-122"/>
                <a:cs typeface="Arial"/>
              </a:rPr>
              <a:t>EAP-TLS</a:t>
            </a:r>
            <a:r>
              <a:rPr lang="en-US" sz="1400" dirty="0">
                <a:solidFill>
                  <a:srgbClr val="000000"/>
                </a:solidFill>
                <a:latin typeface="Arial"/>
                <a:ea typeface="Arial" pitchFamily="34" charset="-122"/>
                <a:cs typeface="Arial"/>
              </a:rPr>
              <a:t> - Cisco switches can use certificates to authenticate end devices that connect to LAN ports using 802.1x between the adjacent devices. The authentication can be proxied to a central ACS via the EAP-TLS.</a:t>
            </a:r>
            <a:endParaRPr lang="en-US" dirty="0">
              <a:cs typeface="Calibri"/>
            </a:endParaRPr>
          </a:p>
          <a:p>
            <a:pPr marL="342900" indent="-342900" algn="just">
              <a:buAutoNum type="arabicPeriod"/>
            </a:pPr>
            <a:endParaRPr lang="en-US" sz="1400" dirty="0">
              <a:latin typeface="Arial"/>
              <a:cs typeface="Arial"/>
            </a:endParaRPr>
          </a:p>
          <a:p>
            <a:pPr marL="285750" indent="-285750" algn="just">
              <a:buFont typeface="Arial"/>
              <a:buChar char="•"/>
            </a:pPr>
            <a:r>
              <a:rPr lang="en-US" sz="1400" dirty="0">
                <a:latin typeface="Arial"/>
                <a:cs typeface="Arial"/>
              </a:rPr>
              <a:t>Interoperability between a PKI and its supporting services, such as LDAP and X.500 directories, is a concern because many CA vendors have proposed and implemented proprietary solutions instead of waiting for standards to develop.</a:t>
            </a:r>
            <a:endParaRPr lang="en-US" dirty="0">
              <a:cs typeface="Calibri" panose="020F0502020204030204"/>
            </a:endParaRPr>
          </a:p>
          <a:p>
            <a:pPr algn="just">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Interoperability of Different PKI Vendors (Cont.)</a:t>
            </a:r>
            <a:endParaRPr lang="pt-BR"/>
          </a:p>
        </p:txBody>
      </p:sp>
      <p:sp>
        <p:nvSpPr>
          <p:cNvPr id="5" name="Text 2"/>
          <p:cNvSpPr/>
          <p:nvPr/>
        </p:nvSpPr>
        <p:spPr>
          <a:xfrm>
            <a:off x="458071" y="1803151"/>
            <a:ext cx="8229600" cy="1310137"/>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To address this interoperability concern, the IETF published the Internet X.509 PKI Certificate Policy and Certification Practices Framework (</a:t>
            </a:r>
            <a:r>
              <a:rPr lang="en-US" sz="1400" dirty="0">
                <a:latin typeface="Arial"/>
                <a:cs typeface="Arial"/>
              </a:rPr>
              <a:t>RFC 2527). </a:t>
            </a:r>
            <a:endParaRPr lang="en-US" dirty="0">
              <a:latin typeface="Calibri"/>
              <a:cs typeface="Calibri"/>
            </a:endParaRPr>
          </a:p>
          <a:p>
            <a:pPr marL="285750" indent="-285750" algn="just">
              <a:buFont typeface="Arial"/>
              <a:buChar char="•"/>
            </a:pPr>
            <a:r>
              <a:rPr lang="en-US" sz="1400" dirty="0">
                <a:latin typeface="Arial"/>
                <a:cs typeface="Arial"/>
              </a:rPr>
              <a:t>The </a:t>
            </a:r>
            <a:r>
              <a:rPr lang="en-US" sz="1400" dirty="0">
                <a:solidFill>
                  <a:srgbClr val="000000"/>
                </a:solidFill>
                <a:latin typeface="Arial"/>
                <a:cs typeface="Arial"/>
              </a:rPr>
              <a:t>X.509 version 3 (X.509 v3) standard defines the format of a digital certificate.</a:t>
            </a:r>
            <a:endParaRPr lang="en-US" dirty="0">
              <a:solidFill>
                <a:srgbClr val="000000"/>
              </a:solidFill>
              <a:latin typeface="Calibri"/>
              <a:cs typeface="Calibri"/>
            </a:endParaRPr>
          </a:p>
          <a:p>
            <a:pPr marL="285750" indent="-285750" algn="just">
              <a:buFont typeface="Arial"/>
              <a:buChar char="•"/>
            </a:pPr>
            <a:r>
              <a:rPr lang="en-US" sz="1400" dirty="0">
                <a:solidFill>
                  <a:srgbClr val="000000"/>
                </a:solidFill>
                <a:latin typeface="Arial"/>
                <a:ea typeface="Arial" pitchFamily="34" charset="-122"/>
                <a:cs typeface="Arial"/>
              </a:rPr>
              <a:t>Refer to the figure for more information about X.509 v3 applications.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As shown in the figure</a:t>
            </a:r>
            <a:r>
              <a:rPr lang="en-US" sz="1400" dirty="0">
                <a:latin typeface="Arial"/>
                <a:cs typeface="Arial"/>
              </a:rPr>
              <a:t>, the X.509 format is already extensively used in the infrastructure of the internet.</a:t>
            </a:r>
            <a:endParaRPr lang="en-US" dirty="0">
              <a:cs typeface="Calibri" panose="020F0502020204030204"/>
            </a:endParaRPr>
          </a:p>
          <a:p>
            <a:pPr marL="342900" indent="-342900" algn="just">
              <a:buAutoNum type="arabicPeriod"/>
            </a:pPr>
            <a:endParaRPr lang="en-US" sz="1400" dirty="0">
              <a:latin typeface="Arial"/>
              <a:cs typeface="Arial"/>
            </a:endParaRPr>
          </a:p>
        </p:txBody>
      </p:sp>
      <p:pic>
        <p:nvPicPr>
          <p:cNvPr id="4" name="Picture 5" descr="Diagram&#10;&#10;Description automatically generated">
            <a:extLst>
              <a:ext uri="{FF2B5EF4-FFF2-40B4-BE49-F238E27FC236}">
                <a16:creationId xmlns:a16="http://schemas.microsoft.com/office/drawing/2014/main" id="{F32A45E8-3C49-0089-DCE5-11AAE597F9FD}"/>
              </a:ext>
            </a:extLst>
          </p:cNvPr>
          <p:cNvPicPr>
            <a:picLocks noChangeAspect="1"/>
          </p:cNvPicPr>
          <p:nvPr/>
        </p:nvPicPr>
        <p:blipFill rotWithShape="1">
          <a:blip r:embed="rId3"/>
          <a:srcRect l="43086" t="25662" r="20696" b="9434"/>
          <a:stretch/>
        </p:blipFill>
        <p:spPr>
          <a:xfrm>
            <a:off x="2954212" y="3025566"/>
            <a:ext cx="2616579" cy="262785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extLst>
      <p:ext uri="{BB962C8B-B14F-4D97-AF65-F5344CB8AC3E}">
        <p14:creationId xmlns:p14="http://schemas.microsoft.com/office/powerpoint/2010/main" val="344790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0"/>
            <a:ext cx="9144000" cy="418382"/>
          </a:xfrm>
          <a:prstGeom prst="rect">
            <a:avLst/>
          </a:prstGeom>
          <a:noFill/>
          <a:ln/>
        </p:spPr>
        <p:txBody>
          <a:bodyPr wrap="square" rtlCol="0" anchor="t"/>
          <a:lstStyle/>
          <a:p>
            <a:r>
              <a:rPr lang="en-US" dirty="0"/>
              <a:t>Certificate Enrollment, Authentication, and Revocation</a:t>
            </a:r>
          </a:p>
        </p:txBody>
      </p:sp>
      <p:sp>
        <p:nvSpPr>
          <p:cNvPr id="5" name="Text 2"/>
          <p:cNvSpPr/>
          <p:nvPr/>
        </p:nvSpPr>
        <p:spPr>
          <a:xfrm>
            <a:off x="317266" y="1751640"/>
            <a:ext cx="8509958" cy="2649733"/>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The first step in the CA authentication procedure is to securely obtain a copy of the CA’s public key.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All systems that leverage the PKI must have the CA’s public key (self-signed certificate).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The CA public key verifies all the certificates issued by the CA and is vital for the proper operation of the PKI.</a:t>
            </a:r>
            <a:endParaRPr lang="en-US" dirty="0">
              <a:cs typeface="Calibri" panose="020F0502020204030204"/>
            </a:endParaRPr>
          </a:p>
          <a:p>
            <a:pPr marL="285750" indent="-285750" algn="just">
              <a:buFont typeface="Arial"/>
              <a:buChar char="•"/>
            </a:pPr>
            <a:r>
              <a:rPr lang="en-US" sz="1400" dirty="0">
                <a:solidFill>
                  <a:srgbClr val="000000"/>
                </a:solidFill>
                <a:latin typeface="Arial"/>
                <a:cs typeface="Arial"/>
              </a:rPr>
              <a:t>For many systems such as web browsers, the distribution of CA certificates is handled automatically.</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The web browser comes pre-installed with a set of public CA root certificates.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Organizations and their website domains push their public certificates to website visitors.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CAs and certificate domain registrars create and distribute private and public certificates to clients that purchase certificates.</a:t>
            </a:r>
            <a:endParaRPr lang="en-US" dirty="0">
              <a:cs typeface="Calibri" panose="020F0502020204030204"/>
            </a:endParaRPr>
          </a:p>
          <a:p>
            <a:pPr marL="285750" indent="-285750" algn="just">
              <a:buFont typeface="Arial,Sans-Serif"/>
              <a:buChar char="•"/>
            </a:pPr>
            <a:r>
              <a:rPr lang="en-US" sz="1400" dirty="0">
                <a:latin typeface="Arial"/>
                <a:cs typeface="Arial"/>
              </a:rPr>
              <a:t>The certificate enrollment process is used by a host system to enroll with a PKI. </a:t>
            </a:r>
            <a:endParaRPr lang="en-US" sz="1400" dirty="0">
              <a:ea typeface="+mn-lt"/>
              <a:cs typeface="+mn-lt"/>
            </a:endParaRPr>
          </a:p>
          <a:p>
            <a:pPr marL="285750" indent="-285750" algn="just">
              <a:buFont typeface="Arial,Sans-Serif"/>
              <a:buChar char="•"/>
            </a:pPr>
            <a:r>
              <a:rPr lang="en-US" sz="1400" dirty="0">
                <a:latin typeface="Arial"/>
                <a:cs typeface="Arial"/>
              </a:rPr>
              <a:t>To do so, CA certificates are retrieved in-band over a network, and the authentication is done OOB using the telephone. </a:t>
            </a:r>
            <a:endParaRPr lang="en-US" sz="1400" dirty="0">
              <a:ea typeface="+mn-lt"/>
              <a:cs typeface="+mn-lt"/>
            </a:endParaRPr>
          </a:p>
          <a:p>
            <a:pPr algn="just"/>
            <a:endParaRPr lang="en-US" sz="1400" b="1" dirty="0">
              <a:latin typeface="Arial"/>
              <a:cs typeface="Arial"/>
            </a:endParaRPr>
          </a:p>
          <a:p>
            <a:pPr marL="285750" indent="-285750" algn="just">
              <a:buFont typeface="Arial"/>
              <a:buChar char="•"/>
            </a:pPr>
            <a:endParaRPr lang="en-US" sz="1400" dirty="0">
              <a:latin typeface="Arial"/>
              <a:cs typeface="Arial"/>
            </a:endParaRPr>
          </a:p>
          <a:p>
            <a:pPr algn="just">
              <a:lnSpc>
                <a:spcPts val="2000"/>
              </a:lnSpc>
            </a:pPr>
            <a:endParaRPr lang="en-US" sz="1400" dirty="0">
              <a:latin typeface="Arial"/>
              <a:cs typeface="Arial"/>
            </a:endParaRPr>
          </a:p>
        </p:txBody>
      </p:sp>
      <p:sp>
        <p:nvSpPr>
          <p:cNvPr id="4" name="TextBox 3">
            <a:extLst>
              <a:ext uri="{FF2B5EF4-FFF2-40B4-BE49-F238E27FC236}">
                <a16:creationId xmlns:a16="http://schemas.microsoft.com/office/drawing/2014/main" id="{6B30BAFA-B81B-9198-A08B-DDE613DE34E4}"/>
              </a:ext>
            </a:extLst>
          </p:cNvPr>
          <p:cNvSpPr txBox="1"/>
          <p:nvPr/>
        </p:nvSpPr>
        <p:spPr>
          <a:xfrm>
            <a:off x="1463553" y="4645271"/>
            <a:ext cx="6282836" cy="480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Note:</a:t>
            </a:r>
            <a:r>
              <a:rPr lang="en-US" sz="1400" dirty="0">
                <a:latin typeface="Arial"/>
                <a:cs typeface="Arial"/>
              </a:rPr>
              <a:t> Only a root CA can issue a self-signed certificate that is recognized or verified by other CAs within the PKI.</a:t>
            </a:r>
            <a:endParaRPr lang="en-US" sz="1400">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Authorities and the PKI Trust System</a:t>
            </a:r>
          </a:p>
        </p:txBody>
      </p:sp>
      <p:sp>
        <p:nvSpPr>
          <p:cNvPr id="3" name="Text 0"/>
          <p:cNvSpPr>
            <a:spLocks noGrp="1"/>
          </p:cNvSpPr>
          <p:nvPr>
            <p:ph type="body" idx="100" hasCustomPrompt="1"/>
          </p:nvPr>
        </p:nvSpPr>
        <p:spPr>
          <a:xfrm>
            <a:off x="0"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Certificate Enrollment, Authentication, and Revocation (Cont.)</a:t>
            </a:r>
            <a:endParaRPr lang="en-US"/>
          </a:p>
        </p:txBody>
      </p:sp>
      <p:sp>
        <p:nvSpPr>
          <p:cNvPr id="5" name="Text 2"/>
          <p:cNvSpPr/>
          <p:nvPr/>
        </p:nvSpPr>
        <p:spPr>
          <a:xfrm>
            <a:off x="332239" y="1747570"/>
            <a:ext cx="8229600" cy="3369693"/>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panose="020B0604020202020204" pitchFamily="34" charset="0"/>
                <a:cs typeface="Arial" panose="020B0604020202020204" pitchFamily="34" charset="0"/>
              </a:rPr>
              <a:t>The system enrolling with the PKI contacts a CA to request and obtain a digital identity certificate for itself and to get the CA’s self-signed certificate. </a:t>
            </a:r>
          </a:p>
          <a:p>
            <a:pPr marL="285750" indent="-285750" algn="just">
              <a:buFont typeface="Arial"/>
              <a:buChar char="•"/>
            </a:pPr>
            <a:r>
              <a:rPr lang="en-US" sz="1400" dirty="0">
                <a:solidFill>
                  <a:srgbClr val="000000"/>
                </a:solidFill>
                <a:latin typeface="Arial" panose="020B0604020202020204" pitchFamily="34" charset="0"/>
                <a:cs typeface="Arial" panose="020B0604020202020204" pitchFamily="34" charset="0"/>
              </a:rPr>
              <a:t>The final stage verifies that the CA certificate was authentic and is performed using an out-of-band method such as the POTS to obtain the fingerprint of the valid CA identity certificate.</a:t>
            </a:r>
            <a:endParaRPr lang="en-US" sz="1400" dirty="0">
              <a:latin typeface="Arial" panose="020B0604020202020204" pitchFamily="34" charset="0"/>
              <a:cs typeface="Arial" panose="020B0604020202020204" pitchFamily="34" charset="0"/>
            </a:endParaRPr>
          </a:p>
          <a:p>
            <a:pPr marL="285750" indent="-285750" algn="just">
              <a:buFont typeface="Arial"/>
              <a:buChar char="•"/>
            </a:pPr>
            <a:r>
              <a:rPr lang="en-US" sz="1400" dirty="0">
                <a:solidFill>
                  <a:srgbClr val="000000"/>
                </a:solidFill>
                <a:latin typeface="Arial" panose="020B0604020202020204" pitchFamily="34" charset="0"/>
                <a:cs typeface="Arial" panose="020B0604020202020204" pitchFamily="34" charset="0"/>
              </a:rPr>
              <a:t>Authentication no longer requires the presence of the CA server, and each user exchanges their certificates containing public keys.</a:t>
            </a:r>
            <a:endParaRPr lang="en-US" sz="1400" dirty="0">
              <a:latin typeface="Arial" panose="020B0604020202020204" pitchFamily="34" charset="0"/>
              <a:cs typeface="Arial" panose="020B0604020202020204" pitchFamily="34" charset="0"/>
            </a:endParaRPr>
          </a:p>
          <a:p>
            <a:pPr marL="285750" indent="-285750" algn="just">
              <a:buFont typeface="Arial"/>
              <a:buChar char="•"/>
            </a:pPr>
            <a:r>
              <a:rPr lang="en-US" sz="1400" dirty="0">
                <a:solidFill>
                  <a:srgbClr val="000000"/>
                </a:solidFill>
                <a:latin typeface="Arial" panose="020B0604020202020204" pitchFamily="34" charset="0"/>
                <a:cs typeface="Arial" panose="020B0604020202020204" pitchFamily="34" charset="0"/>
              </a:rPr>
              <a:t>Certificates must sometimes be revoked. </a:t>
            </a:r>
          </a:p>
          <a:p>
            <a:pPr marL="285750" indent="-285750" algn="just">
              <a:buFont typeface="Arial,Sans-Serif"/>
              <a:buChar char="•"/>
            </a:pPr>
            <a:r>
              <a:rPr lang="en-US" sz="1400" dirty="0">
                <a:latin typeface="Arial" panose="020B0604020202020204" pitchFamily="34" charset="0"/>
                <a:cs typeface="Arial" panose="020B0604020202020204" pitchFamily="34" charset="0"/>
              </a:rPr>
              <a:t>The most common methods of revocation are:</a:t>
            </a:r>
            <a:endParaRPr lang="en-US" sz="1400" b="1" dirty="0">
              <a:latin typeface="Arial" panose="020B0604020202020204" pitchFamily="34" charset="0"/>
              <a:cs typeface="Arial" panose="020B0604020202020204" pitchFamily="34" charset="0"/>
            </a:endParaRPr>
          </a:p>
          <a:p>
            <a:pPr marL="742950" lvl="1" indent="-285750" algn="just">
              <a:buFont typeface="Arial,Sans-Serif"/>
              <a:buChar char="•"/>
            </a:pPr>
            <a:r>
              <a:rPr lang="en-US" sz="1400" b="1" dirty="0">
                <a:latin typeface="Arial" panose="020B0604020202020204" pitchFamily="34" charset="0"/>
                <a:cs typeface="Arial" panose="020B0604020202020204" pitchFamily="34" charset="0"/>
              </a:rPr>
              <a:t>Certification Revocation List (CRL):</a:t>
            </a:r>
            <a:r>
              <a:rPr lang="en-US" sz="1400" dirty="0">
                <a:latin typeface="Arial" panose="020B0604020202020204" pitchFamily="34" charset="0"/>
                <a:cs typeface="Arial" panose="020B0604020202020204" pitchFamily="34" charset="0"/>
              </a:rPr>
              <a:t> A list of revoked certificate serial numbers that have been invalidated because they expired. PKI entities regularly poll the CRL repository to receive the current CRL.</a:t>
            </a:r>
            <a:endParaRPr lang="en-US" sz="1400" dirty="0">
              <a:latin typeface="Arial" panose="020B0604020202020204" pitchFamily="34" charset="0"/>
              <a:ea typeface="+mn-lt"/>
              <a:cs typeface="Arial" panose="020B0604020202020204" pitchFamily="34" charset="0"/>
            </a:endParaRPr>
          </a:p>
          <a:p>
            <a:pPr lvl="1" algn="just"/>
            <a:endParaRPr lang="en-US" sz="1400" dirty="0">
              <a:latin typeface="Arial" panose="020B0604020202020204" pitchFamily="34" charset="0"/>
              <a:cs typeface="Arial" panose="020B0604020202020204" pitchFamily="34" charset="0"/>
            </a:endParaRPr>
          </a:p>
          <a:p>
            <a:pPr marL="742950" lvl="1" indent="-285750" algn="just">
              <a:buFont typeface="Arial,Sans-Serif"/>
              <a:buChar char="•"/>
            </a:pPr>
            <a:r>
              <a:rPr lang="en-US" sz="1400" b="1" dirty="0">
                <a:latin typeface="Arial" panose="020B0604020202020204" pitchFamily="34" charset="0"/>
                <a:cs typeface="Arial" panose="020B0604020202020204" pitchFamily="34" charset="0"/>
              </a:rPr>
              <a:t>Online Certificate Status Protocol (OCSP): </a:t>
            </a:r>
            <a:r>
              <a:rPr lang="en-US" sz="1400" dirty="0">
                <a:latin typeface="Arial" panose="020B0604020202020204" pitchFamily="34" charset="0"/>
                <a:cs typeface="Arial" panose="020B0604020202020204" pitchFamily="34" charset="0"/>
              </a:rPr>
              <a:t>An internet protocol used to query an OCSP server for the revocation status of an X.509 digital certificate. Revocation information is immediately pushed to an online database.</a:t>
            </a:r>
            <a:endParaRPr lang="en-US" sz="1400" dirty="0">
              <a:latin typeface="Arial" panose="020B0604020202020204" pitchFamily="34" charset="0"/>
              <a:ea typeface="+mn-lt"/>
              <a:cs typeface="Arial" panose="020B0604020202020204" pitchFamily="34" charset="0"/>
            </a:endParaRPr>
          </a:p>
          <a:p>
            <a:pPr marL="285750" indent="-285750" algn="just">
              <a:buFont typeface="Arial"/>
              <a:buChar char="•"/>
            </a:pPr>
            <a:endParaRPr lang="en-US" sz="14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extLst>
      <p:ext uri="{BB962C8B-B14F-4D97-AF65-F5344CB8AC3E}">
        <p14:creationId xmlns:p14="http://schemas.microsoft.com/office/powerpoint/2010/main" val="1527227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32256</TotalTime>
  <Pages>28</Pages>
  <Words>2667</Words>
  <Application>Microsoft Office PowerPoint</Application>
  <PresentationFormat>On-screen Show (4:3)</PresentationFormat>
  <Paragraphs>291</Paragraphs>
  <Slides>25</Slides>
  <Notes>23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Arial</vt:lpstr>
      <vt:lpstr>Arial,Sans-Serif</vt:lpstr>
      <vt:lpstr>Calibri</vt:lpstr>
      <vt:lpstr>Times New Roman</vt:lpstr>
      <vt:lpstr>Wingdings</vt:lpstr>
      <vt:lpstr>PPT-TMPLT-WHT_C</vt:lpstr>
      <vt:lpstr>NetAcad-4F_PPT-WHT_060408</vt:lpstr>
      <vt:lpstr>Instructor Materials lecture 2: The Cybersecurity Sorcery Cube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940</cp:revision>
  <cp:lastPrinted>1999-01-27T00:54:54Z</cp:lastPrinted>
  <dcterms:created xsi:type="dcterms:W3CDTF">2006-10-23T15:07:30Z</dcterms:created>
  <dcterms:modified xsi:type="dcterms:W3CDTF">2025-03-08T17:50:44Z</dcterms:modified>
</cp:coreProperties>
</file>