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5"/>
  </p:notesMasterIdLst>
  <p:handoutMasterIdLst>
    <p:handoutMasterId r:id="rId36"/>
  </p:handoutMasterIdLst>
  <p:sldIdLst>
    <p:sldId id="279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4" r:id="rId17"/>
    <p:sldId id="295" r:id="rId18"/>
    <p:sldId id="296" r:id="rId19"/>
    <p:sldId id="297" r:id="rId20"/>
    <p:sldId id="298" r:id="rId21"/>
    <p:sldId id="299" r:id="rId22"/>
    <p:sldId id="300" r:id="rId23"/>
    <p:sldId id="301" r:id="rId24"/>
    <p:sldId id="302" r:id="rId25"/>
    <p:sldId id="303" r:id="rId26"/>
    <p:sldId id="304" r:id="rId27"/>
    <p:sldId id="305" r:id="rId28"/>
    <p:sldId id="306" r:id="rId29"/>
    <p:sldId id="307" r:id="rId30"/>
    <p:sldId id="308" r:id="rId31"/>
    <p:sldId id="309" r:id="rId32"/>
    <p:sldId id="310" r:id="rId33"/>
    <p:sldId id="311" r:id="rId3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MasterView">
  <p:normalViewPr>
    <p:restoredLeft sz="17868" autoAdjust="0"/>
    <p:restoredTop sz="93372" autoAdjust="0"/>
  </p:normalViewPr>
  <p:slideViewPr>
    <p:cSldViewPr>
      <p:cViewPr varScale="1">
        <p:scale>
          <a:sx n="69" d="100"/>
          <a:sy n="69" d="100"/>
        </p:scale>
        <p:origin x="1112" y="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74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47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9AEA7E1-9FFE-404E-9C35-75ED6CC834FD}" type="slidenum">
              <a:rPr lang="en-US" altLang="en-US" sz="1300"/>
              <a:pPr/>
              <a:t>2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505278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8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48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807230E-DE30-4C0B-B25E-50E04BBD69F0}" type="slidenum">
              <a:rPr lang="en-US" altLang="en-US" sz="1300"/>
              <a:pPr/>
              <a:t>3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6309801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9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49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38FE979-0C2A-4647-A244-3A23193F7E73}" type="slidenum">
              <a:rPr lang="en-US" altLang="en-US" sz="1300"/>
              <a:pPr/>
              <a:t>4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7945969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0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50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AA42267-D5AF-4C2C-8E40-990BF330253E}" type="slidenum">
              <a:rPr lang="en-US" altLang="en-US" sz="1300"/>
              <a:pPr/>
              <a:t>5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6378198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2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52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69AC9A1A-3235-4F9C-85BE-CDCC26CDAF71}" type="slidenum">
              <a:rPr lang="en-US" altLang="en-US" sz="1300"/>
              <a:pPr/>
              <a:t>6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5566895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53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3107B4B-7C8A-4CC4-B798-F4A6ECEA541B}" type="slidenum">
              <a:rPr lang="en-US" altLang="en-US" sz="1300"/>
              <a:pPr/>
              <a:t>7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7799991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4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54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EE7CA5D-C74E-4D01-81C4-7EC3E2AD8977}" type="slidenum">
              <a:rPr lang="en-US" altLang="en-US" sz="1300"/>
              <a:pPr/>
              <a:t>8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0857116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5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55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41136FB-83C0-4A58-95D5-B81B477C77D6}" type="slidenum">
              <a:rPr lang="en-US" altLang="en-US" sz="1300"/>
              <a:pPr/>
              <a:t>9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8007463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6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56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845DBEA-CCCD-4082-834C-1C62267CA195}" type="slidenum">
              <a:rPr lang="en-US" altLang="en-US" sz="1300"/>
              <a:pPr/>
              <a:t>10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5299792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7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57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61CF439-351E-4E26-9143-7F71ED2F31E0}" type="slidenum">
              <a:rPr lang="en-US" altLang="en-US" sz="1300"/>
              <a:pPr/>
              <a:t>11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7741311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8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58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75420A2-7724-4309-8663-394508A81500}" type="slidenum">
              <a:rPr lang="en-US" altLang="en-US" sz="1300"/>
              <a:pPr/>
              <a:t>12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2069138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9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59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654473E-828F-4CF3-B36C-80A5CD835D16}" type="slidenum">
              <a:rPr lang="en-US" altLang="en-US" sz="1300"/>
              <a:pPr/>
              <a:t>13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5275486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0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60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0148AC7-56EB-4551-8C94-ADC14FF0DC2E}" type="slidenum">
              <a:rPr lang="en-US" altLang="en-US" sz="1300"/>
              <a:pPr/>
              <a:t>14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2999728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1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61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CEDC01E-1196-4AD9-88E2-DEF6AF5644DF}" type="slidenum">
              <a:rPr lang="en-US" altLang="en-US" sz="1300"/>
              <a:pPr/>
              <a:t>15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3369264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2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62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2F92395-15F6-4F57-BC92-230F7629BAC6}" type="slidenum">
              <a:rPr lang="en-US" altLang="en-US" sz="1300"/>
              <a:pPr/>
              <a:t>16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42044661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63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207474A-4938-40B1-B809-88898A660440}" type="slidenum">
              <a:rPr lang="en-US" altLang="en-US" sz="1300"/>
              <a:pPr/>
              <a:t>17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76074889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4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64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38586C6-336D-4C3D-B7F9-12F2A5DEAEE3}" type="slidenum">
              <a:rPr lang="en-US" altLang="en-US" sz="1300"/>
              <a:pPr/>
              <a:t>18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4493240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5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65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E0081CA-3B1C-4A61-B1DC-95F44F0F0A86}" type="slidenum">
              <a:rPr lang="en-US" altLang="en-US" sz="1300"/>
              <a:pPr/>
              <a:t>19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59700680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6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66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C1DDFD77-F906-4CF5-AC1A-9FB8F01E60E1}" type="slidenum">
              <a:rPr lang="en-US" altLang="en-US" sz="1300"/>
              <a:pPr/>
              <a:t>20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15549590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7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67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CB1C531-F0B9-478B-8584-56F7CA58C90C}" type="slidenum">
              <a:rPr lang="en-US" altLang="en-US" sz="1300"/>
              <a:pPr/>
              <a:t>21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8603573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8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68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3048127-FB26-4869-A711-0979145E3B97}" type="slidenum">
              <a:rPr lang="en-US" altLang="en-US" sz="1300"/>
              <a:pPr/>
              <a:t>22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84998425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9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69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676E89F-1132-4E8A-8EA0-E5D64547B844}" type="slidenum">
              <a:rPr lang="en-US" altLang="en-US" sz="1300"/>
              <a:pPr/>
              <a:t>23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57180774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1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71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2D555D7-6E7E-4196-9A60-0B610967E3C0}" type="slidenum">
              <a:rPr lang="en-US" altLang="en-US" sz="1300"/>
              <a:pPr/>
              <a:t>24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63138480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2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72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F2BFBC1-653E-4EAB-9245-ED8914AC9EEE}" type="slidenum">
              <a:rPr lang="en-US" altLang="en-US" sz="1300"/>
              <a:pPr/>
              <a:t>25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69740905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3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73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085CEDA-CB9B-4ABA-952E-4BC9103253E8}" type="slidenum">
              <a:rPr lang="en-US" altLang="en-US" sz="1300"/>
              <a:pPr/>
              <a:t>26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35122798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4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74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F7E5347-8E74-4C08-A811-323FA0E3E3A4}" type="slidenum">
              <a:rPr lang="en-US" altLang="en-US" sz="1300"/>
              <a:pPr/>
              <a:t>27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87766739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51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75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6C279375-5385-495C-B3C1-CD36E25BC4D9}" type="slidenum">
              <a:rPr lang="en-US" altLang="en-US" sz="1300"/>
              <a:pPr/>
              <a:t>28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66419755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61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761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B2E3994-766B-4797-920A-2214DDAC7AFA}" type="slidenum">
              <a:rPr lang="en-US" altLang="en-US" sz="1300"/>
              <a:pPr/>
              <a:t>29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36827772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7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77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61732784-A703-4E2D-B96D-BE56F6648CAB}" type="slidenum">
              <a:rPr lang="en-US" altLang="en-US" sz="1300"/>
              <a:pPr/>
              <a:t>30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403738844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81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781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CA816C1-56F4-43DC-B806-9F6664394EC9}" type="slidenum">
              <a:rPr lang="en-US" altLang="en-US" sz="1300"/>
              <a:pPr/>
              <a:t>31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68841181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9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79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5AE1CCE5-51B9-414E-B2C2-3B0025FB1AF6}" type="slidenum">
              <a:rPr lang="en-US" altLang="en-US" sz="1300"/>
              <a:pPr/>
              <a:t>32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26815671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02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802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86D9039-0233-435F-BE64-37FC9BD0CCCF}" type="slidenum">
              <a:rPr lang="en-US" altLang="en-US" sz="1300"/>
              <a:pPr/>
              <a:t>33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2602464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17/06/2020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38" y="1392594"/>
            <a:ext cx="8229600" cy="391703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17/06/2020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17/06/2020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17/06/2020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17/06/2020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17/06/2020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17/06/2020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17/06/2020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17/06/2020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39163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17/06/2020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17/06/2020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1"/>
          <p:cNvSpPr txBox="1">
            <a:spLocks noChangeArrowheads="1"/>
          </p:cNvSpPr>
          <p:nvPr userDrawn="1"/>
        </p:nvSpPr>
        <p:spPr bwMode="auto">
          <a:xfrm>
            <a:off x="-12071" y="1"/>
            <a:ext cx="5269871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IN" altLang="en-US" sz="800" dirty="0" smtClean="0"/>
              <a:t>Berk, </a:t>
            </a:r>
            <a:r>
              <a:rPr lang="en-IN" altLang="en-US" sz="800" dirty="0" err="1" smtClean="0"/>
              <a:t>DeMarzo</a:t>
            </a:r>
            <a:r>
              <a:rPr lang="en-IN" altLang="en-US" sz="800" dirty="0" smtClean="0"/>
              <a:t> &amp; </a:t>
            </a:r>
            <a:r>
              <a:rPr lang="en-IN" altLang="en-US" sz="800" dirty="0" err="1" smtClean="0"/>
              <a:t>Harfod</a:t>
            </a:r>
            <a:r>
              <a:rPr lang="en-IN" altLang="en-US" sz="800" dirty="0" smtClean="0"/>
              <a:t>, Fundamentals of </a:t>
            </a:r>
            <a:r>
              <a:rPr lang="en-US" altLang="en-US" sz="800" i="1" dirty="0" smtClean="0"/>
              <a:t>Corporate Finance</a:t>
            </a:r>
            <a:r>
              <a:rPr lang="en-US" altLang="en-US" sz="800" dirty="0" smtClean="0"/>
              <a:t>, 3rd  Edition © Pearson Education Limited 2015</a:t>
            </a:r>
            <a:endParaRPr lang="en-GB" altLang="en-US" sz="800" dirty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6.wmf"/><Relationship Id="rId4" Type="http://schemas.openxmlformats.org/officeDocument/2006/relationships/oleObject" Target="../embeddings/oleObject1.bin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 smtClean="0">
                <a:solidFill>
                  <a:schemeClr val="accent2"/>
                </a:solidFill>
              </a:rPr>
              <a:t>MBA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 smtClean="0">
                <a:solidFill>
                  <a:schemeClr val="accent2"/>
                </a:solidFill>
              </a:rPr>
              <a:t>Financial Management</a:t>
            </a:r>
          </a:p>
          <a:p>
            <a:pPr eaLnBrk="1" hangingPunct="1"/>
            <a:r>
              <a:rPr lang="en-GB" altLang="en-US" dirty="0" smtClean="0">
                <a:solidFill>
                  <a:schemeClr val="accent2"/>
                </a:solidFill>
              </a:rPr>
              <a:t>Week </a:t>
            </a:r>
            <a:r>
              <a:rPr lang="en-GB" altLang="en-US" dirty="0">
                <a:solidFill>
                  <a:schemeClr val="accent2"/>
                </a:solidFill>
              </a:rPr>
              <a:t>5</a:t>
            </a:r>
            <a:endParaRPr lang="en-GB" altLang="en-US" dirty="0" smtClean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smtClean="0">
                <a:solidFill>
                  <a:schemeClr val="accent2"/>
                </a:solidFill>
              </a:rPr>
              <a:t>Balance Sheet</a:t>
            </a:r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467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7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2.1 Firms’ Disclosure of Financial Information</a:t>
            </a:r>
          </a:p>
        </p:txBody>
      </p:sp>
      <p:sp>
        <p:nvSpPr>
          <p:cNvPr id="22531" name="Rectangle 18"/>
          <p:cNvSpPr>
            <a:spLocks noGrp="1" noChangeArrowheads="1"/>
          </p:cNvSpPr>
          <p:nvPr>
            <p:ph idx="1"/>
          </p:nvPr>
        </p:nvSpPr>
        <p:spPr/>
        <p:txBody>
          <a:bodyPr rIns="91440">
            <a:normAutofit fontScale="92500"/>
          </a:bodyPr>
          <a:lstStyle/>
          <a:p>
            <a:pPr eaLnBrk="1" hangingPunct="1">
              <a:spcBef>
                <a:spcPct val="35000"/>
              </a:spcBef>
            </a:pPr>
            <a:r>
              <a:rPr lang="en-US" altLang="en-US" dirty="0" smtClean="0">
                <a:ea typeface="ヒラギノ角ゴ Pro W3" pitchFamily="-65" charset="-128"/>
              </a:rPr>
              <a:t>Financial statements are accounting reports issued periodically to present past performance and a snapshot of the firm’s assets and the financing of those assets</a:t>
            </a:r>
          </a:p>
          <a:p>
            <a:pPr eaLnBrk="1" hangingPunct="1">
              <a:spcBef>
                <a:spcPct val="35000"/>
              </a:spcBef>
            </a:pPr>
            <a:r>
              <a:rPr lang="en-US" altLang="en-US" dirty="0" smtClean="0">
                <a:ea typeface="ヒラギノ角ゴ Pro W3" pitchFamily="-65" charset="-128"/>
              </a:rPr>
              <a:t>Investors, financial analysts, managers, and other interested parties such as creditors rely on financial statements to obtain reliable information about a corporation</a:t>
            </a:r>
          </a:p>
        </p:txBody>
      </p:sp>
    </p:spTree>
    <p:extLst>
      <p:ext uri="{BB962C8B-B14F-4D97-AF65-F5344CB8AC3E}">
        <p14:creationId xmlns:p14="http://schemas.microsoft.com/office/powerpoint/2010/main" val="217404398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5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2.1 Firms’ Disclosure of Financial Information</a:t>
            </a:r>
          </a:p>
        </p:txBody>
      </p:sp>
      <p:sp>
        <p:nvSpPr>
          <p:cNvPr id="23555" name="Rectangle 16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Public companies must file financial results with the relevant listing authorities</a:t>
            </a:r>
          </a:p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The annual report with financial statements must be sent to their shareholders every year</a:t>
            </a:r>
          </a:p>
          <a:p>
            <a:pPr eaLnBrk="1" hangingPunct="1"/>
            <a:endParaRPr lang="en-US" altLang="en-US" b="1" smtClean="0">
              <a:solidFill>
                <a:srgbClr val="00646D"/>
              </a:solidFill>
              <a:ea typeface="ヒラギノ角ゴ Pro W3" pitchFamily="-65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1506253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2.1 Firms’ Disclosure of Financial Information</a:t>
            </a:r>
          </a:p>
        </p:txBody>
      </p:sp>
      <p:sp>
        <p:nvSpPr>
          <p:cNvPr id="24579" name="Rectangle 13"/>
          <p:cNvSpPr>
            <a:spLocks noGrp="1" noChangeArrowheads="1"/>
          </p:cNvSpPr>
          <p:nvPr>
            <p:ph idx="1"/>
          </p:nvPr>
        </p:nvSpPr>
        <p:spPr/>
        <p:txBody>
          <a:bodyPr rIns="91440">
            <a:normAutofit fontScale="92500"/>
          </a:bodyPr>
          <a:lstStyle/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Preparation of Financial Statements</a:t>
            </a:r>
          </a:p>
          <a:p>
            <a:pPr lvl="1" eaLnBrk="1" hangingPunct="1"/>
            <a:r>
              <a:rPr lang="en-US" altLang="en-US" dirty="0" smtClean="0">
                <a:ea typeface="ヒラギノ角ゴ Pro W3" pitchFamily="-65" charset="-128"/>
              </a:rPr>
              <a:t>Generally Accepted Accounting Principles (GAAP) together with the International Financial Reporting Standards (issued by the IASB) </a:t>
            </a:r>
          </a:p>
          <a:p>
            <a:pPr lvl="2" eaLnBrk="1" hangingPunct="1"/>
            <a:r>
              <a:rPr lang="en-US" altLang="en-US" dirty="0" smtClean="0">
                <a:ea typeface="ＭＳ Ｐゴシック" panose="020B0600070205080204" pitchFamily="34" charset="-128"/>
              </a:rPr>
              <a:t>provide a common set of rules and a standard format for public companies’ reports</a:t>
            </a:r>
          </a:p>
          <a:p>
            <a:pPr lvl="2" eaLnBrk="1" hangingPunct="1"/>
            <a:r>
              <a:rPr lang="en-US" altLang="en-US" dirty="0" smtClean="0">
                <a:ea typeface="ＭＳ Ｐゴシック" panose="020B0600070205080204" pitchFamily="34" charset="-128"/>
              </a:rPr>
              <a:t>Corporations are required to hire an auditor to </a:t>
            </a:r>
          </a:p>
          <a:p>
            <a:pPr lvl="3" eaLnBrk="1" hangingPunct="1"/>
            <a:r>
              <a:rPr lang="en-US" altLang="en-US" sz="1800" dirty="0" smtClean="0">
                <a:ea typeface="ＭＳ Ｐゴシック" panose="020B0600070205080204" pitchFamily="34" charset="-128"/>
              </a:rPr>
              <a:t>Check the annual financial statements</a:t>
            </a:r>
          </a:p>
          <a:p>
            <a:pPr lvl="3" eaLnBrk="1" hangingPunct="1"/>
            <a:r>
              <a:rPr lang="en-US" altLang="en-US" sz="1800" dirty="0" smtClean="0">
                <a:ea typeface="ＭＳ Ｐゴシック" panose="020B0600070205080204" pitchFamily="34" charset="-128"/>
              </a:rPr>
              <a:t>Ensure they are  prepared according to accounting standards</a:t>
            </a:r>
          </a:p>
          <a:p>
            <a:pPr lvl="3" eaLnBrk="1" hangingPunct="1"/>
            <a:r>
              <a:rPr lang="en-US" altLang="en-US" sz="1800" dirty="0" smtClean="0">
                <a:ea typeface="ＭＳ Ｐゴシック" panose="020B0600070205080204" pitchFamily="34" charset="-128"/>
              </a:rPr>
              <a:t>Provide </a:t>
            </a:r>
            <a:r>
              <a:rPr lang="en-US" altLang="en-US" sz="1800" i="1" dirty="0" smtClean="0">
                <a:ea typeface="ＭＳ Ｐゴシック" panose="020B0600070205080204" pitchFamily="34" charset="-128"/>
              </a:rPr>
              <a:t>evidence </a:t>
            </a:r>
            <a:r>
              <a:rPr lang="en-US" altLang="en-US" sz="1800" dirty="0" smtClean="0">
                <a:ea typeface="ＭＳ Ｐゴシック" panose="020B0600070205080204" pitchFamily="34" charset="-128"/>
              </a:rPr>
              <a:t>that the information is </a:t>
            </a:r>
            <a:r>
              <a:rPr lang="en-US" altLang="en-US" sz="1800" i="1" dirty="0" smtClean="0">
                <a:ea typeface="ＭＳ Ｐゴシック" panose="020B0600070205080204" pitchFamily="34" charset="-128"/>
              </a:rPr>
              <a:t>reliable</a:t>
            </a:r>
            <a:endParaRPr lang="en-US" altLang="en-US" sz="1800" dirty="0" smtClean="0">
              <a:ea typeface="ＭＳ Ｐゴシック" panose="020B0600070205080204" pitchFamily="34" charset="-128"/>
            </a:endParaRPr>
          </a:p>
        </p:txBody>
      </p:sp>
      <p:sp>
        <p:nvSpPr>
          <p:cNvPr id="24580" name="Text Box 6"/>
          <p:cNvSpPr txBox="1">
            <a:spLocks noChangeArrowheads="1"/>
          </p:cNvSpPr>
          <p:nvPr/>
        </p:nvSpPr>
        <p:spPr bwMode="auto">
          <a:xfrm>
            <a:off x="1447800" y="3886200"/>
            <a:ext cx="7375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8279964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15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2.1 Firms’ Disclosure of Financial Information</a:t>
            </a:r>
          </a:p>
        </p:txBody>
      </p:sp>
      <p:sp>
        <p:nvSpPr>
          <p:cNvPr id="25603" name="Rectangle 16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 dirty="0" smtClean="0">
                <a:ea typeface="ヒラギノ角ゴ Pro W3" pitchFamily="-65" charset="-128"/>
              </a:rPr>
              <a:t>Preparation of Financial Statements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 smtClean="0">
                <a:ea typeface="ヒラギノ角ゴ Pro W3" pitchFamily="-65" charset="-128"/>
              </a:rPr>
              <a:t>International Financial Reporting Standards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dirty="0" smtClean="0">
                <a:ea typeface="ＭＳ Ｐゴシック" panose="020B0600070205080204" pitchFamily="34" charset="-128"/>
              </a:rPr>
              <a:t>International Accounting Standards Board (IASB) </a:t>
            </a:r>
          </a:p>
          <a:p>
            <a:pPr lvl="3" eaLnBrk="1" hangingPunct="1">
              <a:lnSpc>
                <a:spcPct val="90000"/>
              </a:lnSpc>
            </a:pPr>
            <a:r>
              <a:rPr lang="en-US" altLang="en-US" sz="1800" dirty="0" smtClean="0">
                <a:ea typeface="ＭＳ Ｐゴシック" panose="020B0600070205080204" pitchFamily="34" charset="-128"/>
              </a:rPr>
              <a:t>Established in 2001 by representatives from 10 countries, including the U.S.</a:t>
            </a:r>
          </a:p>
          <a:p>
            <a:pPr lvl="3" eaLnBrk="1" hangingPunct="1">
              <a:lnSpc>
                <a:spcPct val="90000"/>
              </a:lnSpc>
            </a:pPr>
            <a:r>
              <a:rPr lang="en-US" altLang="en-US" sz="1800" dirty="0" smtClean="0">
                <a:ea typeface="ＭＳ Ｐゴシック" panose="020B0600070205080204" pitchFamily="34" charset="-128"/>
              </a:rPr>
              <a:t>Since 2005 all publicly traded European Union companies are required to follow IFRS</a:t>
            </a:r>
          </a:p>
          <a:p>
            <a:pPr lvl="3" eaLnBrk="1" hangingPunct="1">
              <a:lnSpc>
                <a:spcPct val="90000"/>
              </a:lnSpc>
            </a:pPr>
            <a:r>
              <a:rPr lang="en-US" altLang="en-US" sz="1800" dirty="0" smtClean="0">
                <a:ea typeface="ＭＳ Ｐゴシック" panose="020B0600070205080204" pitchFamily="34" charset="-128"/>
              </a:rPr>
              <a:t>Used by many other countries, including Australia, several countries in Latin America and Africa</a:t>
            </a:r>
          </a:p>
          <a:p>
            <a:pPr lvl="3" eaLnBrk="1" hangingPunct="1">
              <a:lnSpc>
                <a:spcPct val="90000"/>
              </a:lnSpc>
            </a:pPr>
            <a:r>
              <a:rPr lang="en-US" altLang="en-US" sz="1800" dirty="0" smtClean="0">
                <a:ea typeface="ＭＳ Ｐゴシック" panose="020B0600070205080204" pitchFamily="34" charset="-128"/>
              </a:rPr>
              <a:t>Accepted by all major stock exchanges around the world except U.S. and Japan</a:t>
            </a:r>
          </a:p>
          <a:p>
            <a:pPr eaLnBrk="1" hangingPunct="1">
              <a:lnSpc>
                <a:spcPct val="90000"/>
              </a:lnSpc>
            </a:pPr>
            <a:endParaRPr lang="en-US" altLang="en-US" b="1" dirty="0" smtClean="0">
              <a:solidFill>
                <a:srgbClr val="00646D"/>
              </a:solidFill>
              <a:ea typeface="ヒラギノ角ゴ Pro W3" pitchFamily="-65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3208472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  <a:spcBef>
                <a:spcPct val="35000"/>
              </a:spcBef>
            </a:pPr>
            <a:r>
              <a:rPr lang="en-US" altLang="en-US" smtClean="0">
                <a:ea typeface="ヒラギノ角ゴ Pro W3" pitchFamily="-65" charset="-128"/>
              </a:rPr>
              <a:t>Also called “Statement of Financial Position”</a:t>
            </a:r>
          </a:p>
          <a:p>
            <a:pPr eaLnBrk="1" hangingPunct="1">
              <a:lnSpc>
                <a:spcPct val="90000"/>
              </a:lnSpc>
              <a:spcBef>
                <a:spcPct val="35000"/>
              </a:spcBef>
            </a:pPr>
            <a:r>
              <a:rPr lang="en-US" altLang="en-US" smtClean="0">
                <a:ea typeface="ヒラギノ角ゴ Pro W3" pitchFamily="-65" charset="-128"/>
              </a:rPr>
              <a:t>Lists the firm’s assets and liabilities</a:t>
            </a:r>
          </a:p>
          <a:p>
            <a:pPr eaLnBrk="1" hangingPunct="1">
              <a:lnSpc>
                <a:spcPct val="90000"/>
              </a:lnSpc>
              <a:spcBef>
                <a:spcPct val="35000"/>
              </a:spcBef>
            </a:pPr>
            <a:r>
              <a:rPr lang="en-US" altLang="en-US" smtClean="0">
                <a:ea typeface="ヒラギノ角ゴ Pro W3" pitchFamily="-65" charset="-128"/>
              </a:rPr>
              <a:t>Provides a snapshot of the firm’s financial position at a given point in time</a:t>
            </a:r>
          </a:p>
          <a:p>
            <a:pPr eaLnBrk="1" hangingPunct="1">
              <a:lnSpc>
                <a:spcPct val="90000"/>
              </a:lnSpc>
              <a:spcBef>
                <a:spcPct val="35000"/>
              </a:spcBef>
            </a:pPr>
            <a:endParaRPr lang="en-US" altLang="en-US" smtClean="0">
              <a:ea typeface="ヒラギノ角ゴ Pro W3" pitchFamily="-65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9029895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 idx="4294967295"/>
          </p:nvPr>
        </p:nvSpPr>
        <p:spPr>
          <a:xfrm>
            <a:off x="533400" y="303213"/>
            <a:ext cx="8610600" cy="992187"/>
          </a:xfrm>
        </p:spPr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Table 2.1  </a:t>
            </a:r>
            <a:r>
              <a:rPr lang="en-US" altLang="en-US" b="0" smtClean="0">
                <a:ea typeface="ヒラギノ角ゴ Pro W3" pitchFamily="-65" charset="-128"/>
              </a:rPr>
              <a:t>Vodafone Group Plc Consolidated Statements of Financial Position in £m</a:t>
            </a:r>
            <a:endParaRPr lang="en-US" altLang="en-US" smtClean="0">
              <a:ea typeface="ヒラギノ角ゴ Pro W3" pitchFamily="-65" charset="-128"/>
            </a:endParaRPr>
          </a:p>
        </p:txBody>
      </p:sp>
      <p:pic>
        <p:nvPicPr>
          <p:cNvPr id="28675" name="Picture 3" descr="tbl02_01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592263"/>
            <a:ext cx="6705600" cy="454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018571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29699" name="Rectangle 15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The Balance Sheet Equation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The two sides of the balance sheet must balance</a:t>
            </a:r>
          </a:p>
        </p:txBody>
      </p:sp>
      <p:pic>
        <p:nvPicPr>
          <p:cNvPr id="29700" name="Picture 5" descr="eq02_01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776"/>
          <a:stretch>
            <a:fillRect/>
          </a:stretch>
        </p:blipFill>
        <p:spPr bwMode="auto">
          <a:xfrm>
            <a:off x="762000" y="3754438"/>
            <a:ext cx="6454775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1" name="Rectangle 16"/>
          <p:cNvSpPr>
            <a:spLocks noChangeArrowheads="1"/>
          </p:cNvSpPr>
          <p:nvPr/>
        </p:nvSpPr>
        <p:spPr bwMode="auto">
          <a:xfrm>
            <a:off x="7216775" y="4114800"/>
            <a:ext cx="15605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(Eq. 2.1)</a:t>
            </a:r>
          </a:p>
        </p:txBody>
      </p:sp>
    </p:spTree>
    <p:extLst>
      <p:ext uri="{BB962C8B-B14F-4D97-AF65-F5344CB8AC3E}">
        <p14:creationId xmlns:p14="http://schemas.microsoft.com/office/powerpoint/2010/main" val="199497076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30723" name="Rectangle 12"/>
          <p:cNvSpPr>
            <a:spLocks noGrp="1" noChangeArrowheads="1"/>
          </p:cNvSpPr>
          <p:nvPr>
            <p:ph idx="1"/>
          </p:nvPr>
        </p:nvSpPr>
        <p:spPr/>
        <p:txBody>
          <a:bodyPr rIns="91440"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 smtClean="0">
                <a:ea typeface="ヒラギノ角ゴ Pro W3" pitchFamily="-65" charset="-128"/>
              </a:rPr>
              <a:t>Current Assets</a:t>
            </a:r>
          </a:p>
          <a:p>
            <a:pPr lvl="1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 smtClean="0">
                <a:ea typeface="ヒラギノ角ゴ Pro W3" pitchFamily="-65" charset="-128"/>
              </a:rPr>
              <a:t>Cash and other marketable securities</a:t>
            </a:r>
          </a:p>
          <a:p>
            <a:pPr lvl="2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 smtClean="0">
                <a:ea typeface="ＭＳ Ｐゴシック" panose="020B0600070205080204" pitchFamily="34" charset="-128"/>
              </a:rPr>
              <a:t>Short-term, low-risk investments</a:t>
            </a:r>
          </a:p>
          <a:p>
            <a:pPr lvl="2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 smtClean="0">
                <a:ea typeface="ＭＳ Ｐゴシック" panose="020B0600070205080204" pitchFamily="34" charset="-128"/>
              </a:rPr>
              <a:t>Easily sold and converted to cash</a:t>
            </a:r>
          </a:p>
          <a:p>
            <a:pPr lvl="1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 smtClean="0">
                <a:ea typeface="ヒラギノ角ゴ Pro W3" pitchFamily="-65" charset="-128"/>
              </a:rPr>
              <a:t>Accounts receivable</a:t>
            </a:r>
          </a:p>
          <a:p>
            <a:pPr lvl="2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 smtClean="0">
                <a:ea typeface="ＭＳ Ｐゴシック" panose="020B0600070205080204" pitchFamily="34" charset="-128"/>
              </a:rPr>
              <a:t>Amounts owed to the firm by customers who have purchased on credit</a:t>
            </a:r>
          </a:p>
          <a:p>
            <a:pPr lvl="1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 smtClean="0">
                <a:ea typeface="ヒラギノ角ゴ Pro W3" pitchFamily="-65" charset="-128"/>
              </a:rPr>
              <a:t>Inventories</a:t>
            </a:r>
          </a:p>
          <a:p>
            <a:pPr lvl="2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 smtClean="0">
                <a:ea typeface="ＭＳ Ｐゴシック" panose="020B0600070205080204" pitchFamily="34" charset="-128"/>
              </a:rPr>
              <a:t>Raw materials, work-in-progress and finished goods;</a:t>
            </a:r>
          </a:p>
          <a:p>
            <a:pPr lvl="1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 smtClean="0">
                <a:ea typeface="ヒラギノ角ゴ Pro W3" pitchFamily="-65" charset="-128"/>
              </a:rPr>
              <a:t>Other current assets</a:t>
            </a:r>
          </a:p>
          <a:p>
            <a:pPr lvl="2" eaLnBrk="1" hangingPunct="1">
              <a:lnSpc>
                <a:spcPct val="90000"/>
              </a:lnSpc>
              <a:spcBef>
                <a:spcPct val="30000"/>
              </a:spcBef>
            </a:pPr>
            <a:r>
              <a:rPr lang="en-US" altLang="en-US" dirty="0" smtClean="0">
                <a:ea typeface="ＭＳ Ｐゴシック" panose="020B0600070205080204" pitchFamily="34" charset="-128"/>
              </a:rPr>
              <a:t>Includes items such as prepaid expenses</a:t>
            </a:r>
          </a:p>
        </p:txBody>
      </p:sp>
    </p:spTree>
    <p:extLst>
      <p:ext uri="{BB962C8B-B14F-4D97-AF65-F5344CB8AC3E}">
        <p14:creationId xmlns:p14="http://schemas.microsoft.com/office/powerpoint/2010/main" val="308258392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31747" name="Rectangle 16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Non-Current Assets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Assets that produce benefits for more than one year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Reduced through a yearly deduction called </a:t>
            </a:r>
            <a:r>
              <a:rPr lang="en-US" altLang="en-US" b="1" smtClean="0">
                <a:ea typeface="ヒラギノ角ゴ Pro W3" pitchFamily="-65" charset="-128"/>
              </a:rPr>
              <a:t>depreciation</a:t>
            </a:r>
            <a:r>
              <a:rPr lang="en-US" altLang="en-US" b="1" smtClean="0">
                <a:solidFill>
                  <a:srgbClr val="00646D"/>
                </a:solidFill>
                <a:ea typeface="ヒラギノ角ゴ Pro W3" pitchFamily="-65" charset="-128"/>
              </a:rPr>
              <a:t> </a:t>
            </a:r>
            <a:r>
              <a:rPr lang="en-US" altLang="en-US" smtClean="0">
                <a:ea typeface="ヒラギノ角ゴ Pro W3" pitchFamily="-65" charset="-128"/>
              </a:rPr>
              <a:t>according to a schedule that depends on an asset’s life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Depreciation is not an actual cash expense, but a way of recognizing that fixed assets wear out and become less valuable as they get older</a:t>
            </a:r>
          </a:p>
          <a:p>
            <a:pPr lvl="1" eaLnBrk="1" hangingPunct="1"/>
            <a:endParaRPr lang="en-US" altLang="en-US" smtClean="0">
              <a:ea typeface="ヒラギノ角ゴ Pro W3" pitchFamily="-65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8693788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32771" name="Rectangle 16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>
                <a:ea typeface="ヒラギノ角ゴ Pro W3" pitchFamily="-65" charset="-128"/>
              </a:rPr>
              <a:t>Non-Current Assets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>
                <a:ea typeface="ヒラギノ角ゴ Pro W3" pitchFamily="-65" charset="-128"/>
              </a:rPr>
              <a:t>The book value of an asset is its acquisition cost less its accumulated depreciation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>
                <a:ea typeface="ヒラギノ角ゴ Pro W3" pitchFamily="-65" charset="-128"/>
              </a:rPr>
              <a:t>Other non-current assets can include such items as property not used in business operations, start-up costs in connection with a new business, trademarks and patents, and property held for sale</a:t>
            </a:r>
          </a:p>
        </p:txBody>
      </p:sp>
    </p:spTree>
    <p:extLst>
      <p:ext uri="{BB962C8B-B14F-4D97-AF65-F5344CB8AC3E}">
        <p14:creationId xmlns:p14="http://schemas.microsoft.com/office/powerpoint/2010/main" val="196085528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33795" name="Rectangle 14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Liabilities</a:t>
            </a:r>
          </a:p>
          <a:p>
            <a:pPr lvl="1" eaLnBrk="1" hangingPunct="1"/>
            <a:r>
              <a:rPr lang="en-US" altLang="en-US" dirty="0" smtClean="0">
                <a:ea typeface="ヒラギノ角ゴ Pro W3" pitchFamily="-65" charset="-128"/>
              </a:rPr>
              <a:t>Current Liabilities</a:t>
            </a:r>
          </a:p>
          <a:p>
            <a:pPr lvl="2" eaLnBrk="1" hangingPunct="1"/>
            <a:r>
              <a:rPr lang="en-US" altLang="en-US" dirty="0" smtClean="0">
                <a:ea typeface="ＭＳ Ｐゴシック" panose="020B0600070205080204" pitchFamily="34" charset="-128"/>
              </a:rPr>
              <a:t>Accounts payable</a:t>
            </a:r>
          </a:p>
          <a:p>
            <a:pPr lvl="3" eaLnBrk="1" hangingPunct="1"/>
            <a:r>
              <a:rPr lang="en-US" altLang="en-US" sz="1800" dirty="0" smtClean="0">
                <a:ea typeface="ＭＳ Ｐゴシック" panose="020B0600070205080204" pitchFamily="34" charset="-128"/>
              </a:rPr>
              <a:t>The amounts owed to suppliers purchases made on credit</a:t>
            </a:r>
          </a:p>
          <a:p>
            <a:pPr lvl="2" eaLnBrk="1" hangingPunct="1"/>
            <a:r>
              <a:rPr lang="en-US" altLang="en-US" dirty="0" smtClean="0">
                <a:ea typeface="ＭＳ Ｐゴシック" panose="020B0600070205080204" pitchFamily="34" charset="-128"/>
              </a:rPr>
              <a:t>Short-term debt (or notes payable)</a:t>
            </a:r>
          </a:p>
          <a:p>
            <a:pPr lvl="3" eaLnBrk="1" hangingPunct="1"/>
            <a:r>
              <a:rPr lang="en-US" altLang="en-US" sz="1800" dirty="0" smtClean="0">
                <a:ea typeface="ＭＳ Ｐゴシック" panose="020B0600070205080204" pitchFamily="34" charset="-128"/>
              </a:rPr>
              <a:t>Loans that must be repaid in the next year</a:t>
            </a:r>
          </a:p>
          <a:p>
            <a:pPr lvl="3" eaLnBrk="1" hangingPunct="1"/>
            <a:r>
              <a:rPr lang="en-US" altLang="en-US" sz="1800" dirty="0" smtClean="0">
                <a:ea typeface="ＭＳ Ｐゴシック" panose="020B0600070205080204" pitchFamily="34" charset="-128"/>
              </a:rPr>
              <a:t>Repayment of long-term debt that will occur within the next year</a:t>
            </a:r>
          </a:p>
          <a:p>
            <a:pPr lvl="2" eaLnBrk="1" hangingPunct="1"/>
            <a:r>
              <a:rPr lang="en-US" altLang="en-US" dirty="0" smtClean="0">
                <a:ea typeface="ＭＳ Ｐゴシック" panose="020B0600070205080204" pitchFamily="34" charset="-128"/>
              </a:rPr>
              <a:t>Accrual items </a:t>
            </a:r>
          </a:p>
          <a:p>
            <a:pPr lvl="3" eaLnBrk="1" hangingPunct="1"/>
            <a:r>
              <a:rPr lang="en-US" altLang="en-US" sz="1800" dirty="0" smtClean="0">
                <a:ea typeface="ＭＳ Ｐゴシック" panose="020B0600070205080204" pitchFamily="34" charset="-128"/>
              </a:rPr>
              <a:t>Items such as salary or taxes that are owed but have not yet been paid, and deferred or unearned revenue </a:t>
            </a:r>
          </a:p>
        </p:txBody>
      </p:sp>
    </p:spTree>
    <p:extLst>
      <p:ext uri="{BB962C8B-B14F-4D97-AF65-F5344CB8AC3E}">
        <p14:creationId xmlns:p14="http://schemas.microsoft.com/office/powerpoint/2010/main" val="182000732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34819" name="Rectangle 2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Liabilities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Net working capital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The capital available in the short term to run the business:</a:t>
            </a:r>
          </a:p>
        </p:txBody>
      </p:sp>
      <p:pic>
        <p:nvPicPr>
          <p:cNvPr id="34820" name="Picture 4" descr="eq02_02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11"/>
          <a:stretch>
            <a:fillRect/>
          </a:stretch>
        </p:blipFill>
        <p:spPr bwMode="auto">
          <a:xfrm>
            <a:off x="381000" y="4191000"/>
            <a:ext cx="7807325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1" name="Rectangle 16"/>
          <p:cNvSpPr>
            <a:spLocks noChangeArrowheads="1"/>
          </p:cNvSpPr>
          <p:nvPr/>
        </p:nvSpPr>
        <p:spPr bwMode="auto">
          <a:xfrm>
            <a:off x="7408863" y="4038600"/>
            <a:ext cx="15605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(Eq. 2.2)</a:t>
            </a:r>
          </a:p>
        </p:txBody>
      </p:sp>
    </p:spTree>
    <p:extLst>
      <p:ext uri="{BB962C8B-B14F-4D97-AF65-F5344CB8AC3E}">
        <p14:creationId xmlns:p14="http://schemas.microsoft.com/office/powerpoint/2010/main" val="142107399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35843" name="Rectangle 1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Liabilities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Non-Current Liabilities 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Long-term debt</a:t>
            </a:r>
          </a:p>
          <a:p>
            <a:pPr lvl="3" eaLnBrk="1" hangingPunct="1"/>
            <a:r>
              <a:rPr lang="en-US" altLang="en-US" sz="1800" smtClean="0">
                <a:ea typeface="ＭＳ Ｐゴシック" panose="020B0600070205080204" pitchFamily="34" charset="-128"/>
              </a:rPr>
              <a:t>A loan or debt obligation maturing in more than a year</a:t>
            </a:r>
          </a:p>
          <a:p>
            <a:pPr eaLnBrk="1" hangingPunct="1"/>
            <a:endParaRPr lang="en-US" altLang="en-US" smtClean="0">
              <a:ea typeface="ヒラギノ角ゴ Pro W3" pitchFamily="-65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8378134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36867" name="Rectangle 1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Shareholders’ Equity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Market Value Versus Book Value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Book value of equity</a:t>
            </a:r>
          </a:p>
          <a:p>
            <a:pPr lvl="3" eaLnBrk="1" hangingPunct="1"/>
            <a:r>
              <a:rPr lang="en-US" altLang="en-US" sz="1800" smtClean="0">
                <a:ea typeface="ＭＳ Ｐゴシック" panose="020B0600070205080204" pitchFamily="34" charset="-128"/>
              </a:rPr>
              <a:t>An accounting measure of net worth</a:t>
            </a:r>
          </a:p>
          <a:p>
            <a:pPr lvl="3" eaLnBrk="1" hangingPunct="1"/>
            <a:r>
              <a:rPr lang="en-US" altLang="en-US" sz="1800" smtClean="0">
                <a:ea typeface="ＭＳ Ｐゴシック" panose="020B0600070205080204" pitchFamily="34" charset="-128"/>
              </a:rPr>
              <a:t>Assets – Liabilities = Equity</a:t>
            </a:r>
          </a:p>
          <a:p>
            <a:pPr lvl="3" eaLnBrk="1" hangingPunct="1"/>
            <a:r>
              <a:rPr lang="en-US" altLang="en-US" sz="1800" smtClean="0">
                <a:ea typeface="ＭＳ Ｐゴシック" panose="020B0600070205080204" pitchFamily="34" charset="-128"/>
              </a:rPr>
              <a:t>True value of assets may be different from book value</a:t>
            </a:r>
          </a:p>
          <a:p>
            <a:pPr lvl="2" eaLnBrk="1" hangingPunct="1"/>
            <a:r>
              <a:rPr lang="en-US" altLang="en-US" smtClean="0">
                <a:ea typeface="ＭＳ Ｐゴシック" panose="020B0600070205080204" pitchFamily="34" charset="-128"/>
              </a:rPr>
              <a:t>Market capitalization </a:t>
            </a:r>
          </a:p>
          <a:p>
            <a:pPr lvl="3" eaLnBrk="1" hangingPunct="1"/>
            <a:r>
              <a:rPr lang="en-US" altLang="en-US" sz="1800" smtClean="0">
                <a:ea typeface="ＭＳ Ｐゴシック" panose="020B0600070205080204" pitchFamily="34" charset="-128"/>
              </a:rPr>
              <a:t>Market price per share times number of shares</a:t>
            </a:r>
          </a:p>
          <a:p>
            <a:pPr lvl="3" eaLnBrk="1" hangingPunct="1"/>
            <a:r>
              <a:rPr lang="en-US" altLang="en-US" sz="1800" smtClean="0">
                <a:ea typeface="ＭＳ Ｐゴシック" panose="020B0600070205080204" pitchFamily="34" charset="-128"/>
              </a:rPr>
              <a:t>Does not depend on historical cost of assets</a:t>
            </a:r>
          </a:p>
        </p:txBody>
      </p:sp>
    </p:spTree>
    <p:extLst>
      <p:ext uri="{BB962C8B-B14F-4D97-AF65-F5344CB8AC3E}">
        <p14:creationId xmlns:p14="http://schemas.microsoft.com/office/powerpoint/2010/main" val="166741687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Example 2.1 </a:t>
            </a:r>
            <a:br>
              <a:rPr lang="en-US" altLang="en-US" smtClean="0">
                <a:ea typeface="ヒラギノ角ゴ Pro W3" pitchFamily="-65" charset="-128"/>
              </a:rPr>
            </a:br>
            <a:r>
              <a:rPr lang="en-US" altLang="en-US" smtClean="0">
                <a:ea typeface="ヒラギノ角ゴ Pro W3" pitchFamily="-65" charset="-128"/>
              </a:rPr>
              <a:t>Market versus Book Value</a:t>
            </a:r>
          </a:p>
        </p:txBody>
      </p:sp>
      <p:sp>
        <p:nvSpPr>
          <p:cNvPr id="37891" name="Rectangle 12"/>
          <p:cNvSpPr>
            <a:spLocks noGrp="1" noChangeArrowheads="1"/>
          </p:cNvSpPr>
          <p:nvPr>
            <p:ph idx="1"/>
          </p:nvPr>
        </p:nvSpPr>
        <p:spPr>
          <a:xfrm>
            <a:off x="457200" y="1916832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 smtClean="0">
                <a:ea typeface="ヒラギノ角ゴ Pro W3" pitchFamily="-65" charset="-128"/>
              </a:rPr>
              <a:t>Problem: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If on March 31, 2013, Vodafone had 49,190 million shares outstanding, and these shares are trading for a price of £1.86 per share, what is Vodafone’s market capitalization? 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How does the market capitalization compare to Vodafone’s book value of equity?</a:t>
            </a:r>
          </a:p>
        </p:txBody>
      </p:sp>
    </p:spTree>
    <p:extLst>
      <p:ext uri="{BB962C8B-B14F-4D97-AF65-F5344CB8AC3E}">
        <p14:creationId xmlns:p14="http://schemas.microsoft.com/office/powerpoint/2010/main" val="226040152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Example 2.1 </a:t>
            </a:r>
            <a:br>
              <a:rPr lang="en-US" altLang="en-US" dirty="0" smtClean="0">
                <a:ea typeface="ヒラギノ角ゴ Pro W3" pitchFamily="-65" charset="-128"/>
              </a:rPr>
            </a:br>
            <a:r>
              <a:rPr lang="en-US" altLang="en-US" dirty="0" smtClean="0">
                <a:ea typeface="ヒラギノ角ゴ Pro W3" pitchFamily="-65" charset="-128"/>
              </a:rPr>
              <a:t>Market versus Book Value </a:t>
            </a:r>
          </a:p>
        </p:txBody>
      </p:sp>
      <p:sp>
        <p:nvSpPr>
          <p:cNvPr id="38915" name="Rectangle 14"/>
          <p:cNvSpPr>
            <a:spLocks noGrp="1" noChangeArrowheads="1"/>
          </p:cNvSpPr>
          <p:nvPr>
            <p:ph idx="1"/>
          </p:nvPr>
        </p:nvSpPr>
        <p:spPr>
          <a:xfrm>
            <a:off x="465110" y="2492896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 smtClean="0">
                <a:ea typeface="ヒラギノ角ゴ Pro W3" pitchFamily="-65" charset="-128"/>
              </a:rPr>
              <a:t>Solution:</a:t>
            </a:r>
          </a:p>
          <a:p>
            <a:pPr eaLnBrk="1" hangingPunct="1">
              <a:spcBef>
                <a:spcPct val="40000"/>
              </a:spcBef>
              <a:buFontTx/>
              <a:buNone/>
            </a:pPr>
            <a:r>
              <a:rPr lang="en-US" altLang="en-US" dirty="0" smtClean="0">
                <a:ea typeface="ヒラギノ角ゴ Pro W3" pitchFamily="-65" charset="-128"/>
              </a:rPr>
              <a:t>Plan:  </a:t>
            </a:r>
          </a:p>
          <a:p>
            <a:pPr eaLnBrk="1" hangingPunct="1"/>
            <a:r>
              <a:rPr lang="en-US" altLang="en-US" sz="2000" i="1" dirty="0" smtClean="0">
                <a:ea typeface="ヒラギノ角ゴ Pro W3" pitchFamily="-65" charset="-128"/>
              </a:rPr>
              <a:t>Market capitalization </a:t>
            </a:r>
            <a:r>
              <a:rPr lang="en-US" altLang="en-US" sz="2000" dirty="0" smtClean="0">
                <a:ea typeface="ヒラギノ角ゴ Pro W3" pitchFamily="-65" charset="-128"/>
              </a:rPr>
              <a:t>is equal to price per share times shares outstanding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We can find Vodafone’s </a:t>
            </a:r>
            <a:r>
              <a:rPr lang="en-US" altLang="en-US" sz="2000" i="1" dirty="0" smtClean="0">
                <a:ea typeface="ヒラギノ角ゴ Pro W3" pitchFamily="-65" charset="-128"/>
              </a:rPr>
              <a:t>book value of equity </a:t>
            </a:r>
            <a:r>
              <a:rPr lang="en-US" altLang="en-US" sz="2000" dirty="0" smtClean="0">
                <a:ea typeface="ヒラギノ角ゴ Pro W3" pitchFamily="-65" charset="-128"/>
              </a:rPr>
              <a:t>at the bottom of its balance sheet</a:t>
            </a:r>
          </a:p>
        </p:txBody>
      </p:sp>
    </p:spTree>
    <p:extLst>
      <p:ext uri="{BB962C8B-B14F-4D97-AF65-F5344CB8AC3E}">
        <p14:creationId xmlns:p14="http://schemas.microsoft.com/office/powerpoint/2010/main" val="358002807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Example 2.1 </a:t>
            </a:r>
            <a:br>
              <a:rPr lang="en-US" altLang="en-US" dirty="0" smtClean="0">
                <a:ea typeface="ヒラギノ角ゴ Pro W3" pitchFamily="-65" charset="-128"/>
              </a:rPr>
            </a:br>
            <a:r>
              <a:rPr lang="en-US" altLang="en-US" dirty="0" smtClean="0">
                <a:ea typeface="ヒラギノ角ゴ Pro W3" pitchFamily="-65" charset="-128"/>
              </a:rPr>
              <a:t>Market versus Book Value</a:t>
            </a:r>
          </a:p>
        </p:txBody>
      </p:sp>
      <p:sp>
        <p:nvSpPr>
          <p:cNvPr id="39939" name="Rectangle 14"/>
          <p:cNvSpPr>
            <a:spLocks noGrp="1" noChangeArrowheads="1"/>
          </p:cNvSpPr>
          <p:nvPr>
            <p:ph idx="1"/>
          </p:nvPr>
        </p:nvSpPr>
        <p:spPr>
          <a:xfrm>
            <a:off x="477078" y="1844824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 smtClean="0">
                <a:ea typeface="ヒラギノ角ゴ Pro W3" pitchFamily="-65" charset="-128"/>
              </a:rPr>
              <a:t>Execute: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Vodafone’s market capitalization is: </a:t>
            </a:r>
          </a:p>
          <a:p>
            <a:pPr lvl="1" eaLnBrk="1" hangingPunct="1"/>
            <a:r>
              <a:rPr lang="en-US" altLang="en-US" sz="2000" dirty="0" smtClean="0">
                <a:ea typeface="ヒラギノ角ゴ Pro W3" pitchFamily="-65" charset="-128"/>
              </a:rPr>
              <a:t>(49,190 shares) </a:t>
            </a:r>
            <a:r>
              <a:rPr lang="en-US" altLang="en-US" sz="2000" dirty="0" smtClean="0">
                <a:ea typeface="ヒラギノ角ゴ Pro W3" pitchFamily="-65" charset="-128"/>
                <a:sym typeface="Symbol" panose="05050102010706020507" pitchFamily="18" charset="2"/>
              </a:rPr>
              <a:t></a:t>
            </a:r>
            <a:r>
              <a:rPr lang="en-US" altLang="en-US" sz="2000" dirty="0" smtClean="0">
                <a:ea typeface="ヒラギノ角ゴ Pro W3" pitchFamily="-65" charset="-128"/>
              </a:rPr>
              <a:t> (£1.86/share) = £91,493 million 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This market capitalization is significantly higher than Vodafone’s book value of equity:</a:t>
            </a:r>
          </a:p>
          <a:p>
            <a:pPr lvl="1" eaLnBrk="1" hangingPunct="1"/>
            <a:r>
              <a:rPr lang="en-US" altLang="en-US" sz="2000" dirty="0" smtClean="0">
                <a:ea typeface="ヒラギノ角ゴ Pro W3" pitchFamily="-65" charset="-128"/>
              </a:rPr>
              <a:t>£72,488 million</a:t>
            </a:r>
          </a:p>
        </p:txBody>
      </p:sp>
    </p:spTree>
    <p:extLst>
      <p:ext uri="{BB962C8B-B14F-4D97-AF65-F5344CB8AC3E}">
        <p14:creationId xmlns:p14="http://schemas.microsoft.com/office/powerpoint/2010/main" val="21501613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Example 2.1 </a:t>
            </a:r>
            <a:br>
              <a:rPr lang="en-US" altLang="en-US" dirty="0" smtClean="0">
                <a:ea typeface="ヒラギノ角ゴ Pro W3" pitchFamily="-65" charset="-128"/>
              </a:rPr>
            </a:br>
            <a:r>
              <a:rPr lang="en-US" altLang="en-US" dirty="0" smtClean="0">
                <a:ea typeface="ヒラギノ角ゴ Pro W3" pitchFamily="-65" charset="-128"/>
              </a:rPr>
              <a:t>Market versus Book Value</a:t>
            </a:r>
          </a:p>
        </p:txBody>
      </p:sp>
      <p:sp>
        <p:nvSpPr>
          <p:cNvPr id="40963" name="Rectangle 12"/>
          <p:cNvSpPr>
            <a:spLocks noGrp="1" noChangeArrowheads="1"/>
          </p:cNvSpPr>
          <p:nvPr>
            <p:ph idx="1"/>
          </p:nvPr>
        </p:nvSpPr>
        <p:spPr>
          <a:xfrm>
            <a:off x="457200" y="1988840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 smtClean="0">
                <a:ea typeface="ヒラギノ角ゴ Pro W3" pitchFamily="-65" charset="-128"/>
              </a:rPr>
              <a:t>Evaluate: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Investors are willing to pay 91,493/72,488 = 1.3 times the amount Vodafone’s shares are “worth” according to their book value.</a:t>
            </a:r>
          </a:p>
        </p:txBody>
      </p:sp>
    </p:spTree>
    <p:extLst>
      <p:ext uri="{BB962C8B-B14F-4D97-AF65-F5344CB8AC3E}">
        <p14:creationId xmlns:p14="http://schemas.microsoft.com/office/powerpoint/2010/main" val="333932965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Example 2.1a </a:t>
            </a:r>
            <a:br>
              <a:rPr lang="en-US" altLang="en-US" smtClean="0">
                <a:ea typeface="ヒラギノ角ゴ Pro W3" pitchFamily="-65" charset="-128"/>
              </a:rPr>
            </a:br>
            <a:r>
              <a:rPr lang="en-US" altLang="en-US" smtClean="0">
                <a:ea typeface="ヒラギノ角ゴ Pro W3" pitchFamily="-65" charset="-128"/>
              </a:rPr>
              <a:t>Market versus Book Value</a:t>
            </a:r>
          </a:p>
        </p:txBody>
      </p:sp>
      <p:sp>
        <p:nvSpPr>
          <p:cNvPr id="41987" name="Rectangle 12"/>
          <p:cNvSpPr>
            <a:spLocks noGrp="1" noChangeArrowheads="1"/>
          </p:cNvSpPr>
          <p:nvPr>
            <p:ph idx="1"/>
          </p:nvPr>
        </p:nvSpPr>
        <p:spPr>
          <a:xfrm>
            <a:off x="457200" y="1916832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 smtClean="0">
                <a:ea typeface="ヒラギノ角ゴ Pro W3" pitchFamily="-65" charset="-128"/>
              </a:rPr>
              <a:t>Problem: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In October, 2013, Campbell Soup Co. (CPB) had 313.5 million shares outstanding, trading for a price of $42.65 per share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What was Campbell’s market capitalization? 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How does the market capitalization compare to Campbell’s book value of </a:t>
            </a:r>
            <a:r>
              <a:rPr lang="en-US" altLang="en-US" sz="2000" dirty="0">
                <a:ea typeface="ヒラギノ角ゴ Pro W3" pitchFamily="-65" charset="-128"/>
              </a:rPr>
              <a:t>equity </a:t>
            </a:r>
            <a:r>
              <a:rPr lang="en-US" altLang="en-US" sz="2000" dirty="0" smtClean="0">
                <a:ea typeface="ヒラギノ角ゴ Pro W3" pitchFamily="-65" charset="-128"/>
              </a:rPr>
              <a:t>of $1,217 million?</a:t>
            </a:r>
          </a:p>
        </p:txBody>
      </p:sp>
    </p:spTree>
    <p:extLst>
      <p:ext uri="{BB962C8B-B14F-4D97-AF65-F5344CB8AC3E}">
        <p14:creationId xmlns:p14="http://schemas.microsoft.com/office/powerpoint/2010/main" val="340609865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Example 2.1a </a:t>
            </a:r>
            <a:br>
              <a:rPr lang="en-US" altLang="en-US" dirty="0" smtClean="0">
                <a:ea typeface="ヒラギノ角ゴ Pro W3" pitchFamily="-65" charset="-128"/>
              </a:rPr>
            </a:br>
            <a:r>
              <a:rPr lang="en-US" altLang="en-US" dirty="0" smtClean="0">
                <a:ea typeface="ヒラギノ角ゴ Pro W3" pitchFamily="-65" charset="-128"/>
              </a:rPr>
              <a:t>Market versus Book Value </a:t>
            </a:r>
          </a:p>
        </p:txBody>
      </p:sp>
      <p:sp>
        <p:nvSpPr>
          <p:cNvPr id="43011" name="Rectangle 14"/>
          <p:cNvSpPr>
            <a:spLocks noGrp="1" noChangeArrowheads="1"/>
          </p:cNvSpPr>
          <p:nvPr>
            <p:ph idx="1"/>
          </p:nvPr>
        </p:nvSpPr>
        <p:spPr>
          <a:xfrm>
            <a:off x="467139" y="2132856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 smtClean="0">
                <a:ea typeface="ヒラギノ角ゴ Pro W3" pitchFamily="-65" charset="-128"/>
              </a:rPr>
              <a:t>Solution:</a:t>
            </a:r>
          </a:p>
          <a:p>
            <a:pPr eaLnBrk="1" hangingPunct="1">
              <a:spcBef>
                <a:spcPct val="40000"/>
              </a:spcBef>
              <a:buFontTx/>
              <a:buNone/>
            </a:pPr>
            <a:r>
              <a:rPr lang="en-US" altLang="en-US" dirty="0" smtClean="0">
                <a:ea typeface="ヒラギノ角ゴ Pro W3" pitchFamily="-65" charset="-128"/>
              </a:rPr>
              <a:t>Plan:  </a:t>
            </a:r>
          </a:p>
          <a:p>
            <a:pPr eaLnBrk="1" hangingPunct="1"/>
            <a:r>
              <a:rPr lang="en-US" altLang="en-US" sz="2000" i="1" dirty="0" smtClean="0">
                <a:ea typeface="ヒラギノ角ゴ Pro W3" pitchFamily="-65" charset="-128"/>
              </a:rPr>
              <a:t>Market capitalization </a:t>
            </a:r>
            <a:r>
              <a:rPr lang="en-US" altLang="en-US" sz="2000" dirty="0" smtClean="0">
                <a:ea typeface="ヒラギノ角ゴ Pro W3" pitchFamily="-65" charset="-128"/>
              </a:rPr>
              <a:t>is equal to price per share times shares outstanding 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We can find Campbell’s </a:t>
            </a:r>
            <a:r>
              <a:rPr lang="en-US" altLang="en-US" sz="2000" i="1" dirty="0" smtClean="0">
                <a:ea typeface="ヒラギノ角ゴ Pro W3" pitchFamily="-65" charset="-128"/>
              </a:rPr>
              <a:t>book value of equity </a:t>
            </a:r>
            <a:r>
              <a:rPr lang="en-US" altLang="en-US" sz="2000" dirty="0" smtClean="0">
                <a:ea typeface="ヒラギノ角ゴ Pro W3" pitchFamily="-65" charset="-128"/>
              </a:rPr>
              <a:t>at the bottom of the right side of its balance sheet</a:t>
            </a:r>
          </a:p>
          <a:p>
            <a:pPr eaLnBrk="1" hangingPunct="1"/>
            <a:endParaRPr lang="en-US" altLang="en-US" dirty="0" smtClean="0">
              <a:ea typeface="ヒラギノ角ゴ Pro W3" pitchFamily="-65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3670848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Example 2.1a</a:t>
            </a:r>
            <a:br>
              <a:rPr lang="en-US" altLang="en-US" dirty="0" smtClean="0">
                <a:ea typeface="ヒラギノ角ゴ Pro W3" pitchFamily="-65" charset="-128"/>
              </a:rPr>
            </a:br>
            <a:r>
              <a:rPr lang="en-US" altLang="en-US" dirty="0" smtClean="0">
                <a:ea typeface="ヒラギノ角ゴ Pro W3" pitchFamily="-65" charset="-128"/>
              </a:rPr>
              <a:t>Market versus Book Value </a:t>
            </a:r>
          </a:p>
        </p:txBody>
      </p:sp>
      <p:sp>
        <p:nvSpPr>
          <p:cNvPr id="44035" name="Rectangle 14"/>
          <p:cNvSpPr>
            <a:spLocks noGrp="1" noChangeArrowheads="1"/>
          </p:cNvSpPr>
          <p:nvPr>
            <p:ph idx="1"/>
          </p:nvPr>
        </p:nvSpPr>
        <p:spPr>
          <a:xfrm>
            <a:off x="611560" y="2132856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 smtClean="0">
                <a:ea typeface="ヒラギノ角ゴ Pro W3" pitchFamily="-65" charset="-128"/>
              </a:rPr>
              <a:t>Execute: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Campbell’s market capitalization is: </a:t>
            </a:r>
          </a:p>
          <a:p>
            <a:pPr lvl="1" eaLnBrk="1" hangingPunct="1"/>
            <a:r>
              <a:rPr lang="en-US" altLang="en-US" sz="2000" dirty="0" smtClean="0">
                <a:ea typeface="ヒラギノ角ゴ Pro W3" pitchFamily="-65" charset="-128"/>
              </a:rPr>
              <a:t>(313.5 million shares) </a:t>
            </a:r>
            <a:r>
              <a:rPr lang="en-US" altLang="en-US" sz="2000" dirty="0" smtClean="0">
                <a:ea typeface="ヒラギノ角ゴ Pro W3" pitchFamily="-65" charset="-128"/>
                <a:sym typeface="Symbol" panose="05050102010706020507" pitchFamily="18" charset="2"/>
              </a:rPr>
              <a:t></a:t>
            </a:r>
            <a:r>
              <a:rPr lang="en-US" altLang="en-US" sz="2000" dirty="0" smtClean="0">
                <a:ea typeface="ヒラギノ角ゴ Pro W3" pitchFamily="-65" charset="-128"/>
              </a:rPr>
              <a:t> ($42.65/share) = $13,371 million 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This market capitalization is significantly higher than Campbell’s book value of equity:</a:t>
            </a:r>
          </a:p>
          <a:p>
            <a:pPr lvl="1" eaLnBrk="1" hangingPunct="1"/>
            <a:r>
              <a:rPr lang="en-US" altLang="en-US" sz="2000" dirty="0" smtClean="0">
                <a:ea typeface="ヒラギノ角ゴ Pro W3" pitchFamily="-65" charset="-128"/>
              </a:rPr>
              <a:t>$1,217 million</a:t>
            </a:r>
          </a:p>
        </p:txBody>
      </p:sp>
    </p:spTree>
    <p:extLst>
      <p:ext uri="{BB962C8B-B14F-4D97-AF65-F5344CB8AC3E}">
        <p14:creationId xmlns:p14="http://schemas.microsoft.com/office/powerpoint/2010/main" val="408788262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Example 2.1a </a:t>
            </a:r>
            <a:br>
              <a:rPr lang="en-US" altLang="en-US" dirty="0" smtClean="0">
                <a:ea typeface="ヒラギノ角ゴ Pro W3" pitchFamily="-65" charset="-128"/>
              </a:rPr>
            </a:br>
            <a:r>
              <a:rPr lang="en-US" altLang="en-US" dirty="0" smtClean="0">
                <a:ea typeface="ヒラギノ角ゴ Pro W3" pitchFamily="-65" charset="-128"/>
              </a:rPr>
              <a:t>Market versus Book Value</a:t>
            </a:r>
          </a:p>
        </p:txBody>
      </p:sp>
      <p:sp>
        <p:nvSpPr>
          <p:cNvPr id="45059" name="Rectangle 12"/>
          <p:cNvSpPr>
            <a:spLocks noGrp="1" noChangeArrowheads="1"/>
          </p:cNvSpPr>
          <p:nvPr>
            <p:ph idx="1"/>
          </p:nvPr>
        </p:nvSpPr>
        <p:spPr>
          <a:xfrm>
            <a:off x="611560" y="2060848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 smtClean="0">
                <a:ea typeface="ヒラギノ角ゴ Pro W3" pitchFamily="-65" charset="-128"/>
              </a:rPr>
              <a:t>Evaluate: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Campbell’s must have sources of value that do not appear on the balance sheet. 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These include </a:t>
            </a:r>
          </a:p>
          <a:p>
            <a:pPr lvl="1" eaLnBrk="1" hangingPunct="1"/>
            <a:r>
              <a:rPr lang="en-US" altLang="en-US" sz="2000" dirty="0" smtClean="0">
                <a:ea typeface="ヒラギノ角ゴ Pro W3" pitchFamily="-65" charset="-128"/>
              </a:rPr>
              <a:t>Opportunities for growth</a:t>
            </a:r>
          </a:p>
          <a:p>
            <a:pPr lvl="1" eaLnBrk="1" hangingPunct="1"/>
            <a:r>
              <a:rPr lang="en-US" altLang="en-US" sz="2000" dirty="0" smtClean="0">
                <a:ea typeface="ヒラギノ角ゴ Pro W3" pitchFamily="-65" charset="-128"/>
              </a:rPr>
              <a:t>The quality of the management team</a:t>
            </a:r>
          </a:p>
          <a:p>
            <a:pPr lvl="1" eaLnBrk="1" hangingPunct="1"/>
            <a:r>
              <a:rPr lang="en-US" altLang="en-US" sz="2000" dirty="0" smtClean="0">
                <a:ea typeface="ヒラギノ角ゴ Pro W3" pitchFamily="-65" charset="-128"/>
              </a:rPr>
              <a:t>Relationships with suppliers and customers, etc.</a:t>
            </a:r>
          </a:p>
        </p:txBody>
      </p:sp>
    </p:spTree>
    <p:extLst>
      <p:ext uri="{BB962C8B-B14F-4D97-AF65-F5344CB8AC3E}">
        <p14:creationId xmlns:p14="http://schemas.microsoft.com/office/powerpoint/2010/main" val="192967866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1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2.2 The Balance Sheet</a:t>
            </a:r>
          </a:p>
        </p:txBody>
      </p:sp>
      <p:sp>
        <p:nvSpPr>
          <p:cNvPr id="1028" name="Rectangle 15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Market to Book Ratio</a:t>
            </a:r>
          </a:p>
          <a:p>
            <a:pPr lvl="1" eaLnBrk="1" hangingPunct="1"/>
            <a:r>
              <a:rPr lang="en-US" altLang="en-US" dirty="0" smtClean="0">
                <a:ea typeface="ヒラギノ角ゴ Pro W3" pitchFamily="-65" charset="-128"/>
              </a:rPr>
              <a:t>The ratio of a firm’s market capitalization to the book value of shareholders’ equity:</a:t>
            </a:r>
          </a:p>
          <a:p>
            <a:pPr lvl="1" eaLnBrk="1" hangingPunct="1"/>
            <a:endParaRPr lang="en-US" altLang="en-US" dirty="0" smtClean="0">
              <a:ea typeface="ヒラギノ角ゴ Pro W3" pitchFamily="-65" charset="-128"/>
            </a:endParaRPr>
          </a:p>
          <a:p>
            <a:pPr lvl="1" eaLnBrk="1" hangingPunct="1"/>
            <a:endParaRPr lang="en-US" altLang="en-US" dirty="0" smtClean="0">
              <a:ea typeface="ヒラギノ角ゴ Pro W3" pitchFamily="-65" charset="-128"/>
            </a:endParaRPr>
          </a:p>
          <a:p>
            <a:pPr lvl="1" eaLnBrk="1" hangingPunct="1"/>
            <a:r>
              <a:rPr lang="en-US" altLang="en-US" dirty="0" smtClean="0">
                <a:ea typeface="ヒラギノ角ゴ Pro W3" pitchFamily="-65" charset="-128"/>
              </a:rPr>
              <a:t>Also called Price-to-Book ratio</a:t>
            </a:r>
          </a:p>
          <a:p>
            <a:pPr lvl="1" eaLnBrk="1" hangingPunct="1"/>
            <a:r>
              <a:rPr lang="en-US" altLang="en-US" dirty="0" smtClean="0">
                <a:ea typeface="ヒラギノ角ゴ Pro W3" pitchFamily="-65" charset="-128"/>
              </a:rPr>
              <a:t>Sometimes used to classify firms as value (low M/B) or growth (high M/B)</a:t>
            </a:r>
          </a:p>
        </p:txBody>
      </p:sp>
      <p:graphicFrame>
        <p:nvGraphicFramePr>
          <p:cNvPr id="1026" name="Object 1"/>
          <p:cNvGraphicFramePr>
            <a:graphicFrameLocks noChangeAspect="1"/>
          </p:cNvGraphicFramePr>
          <p:nvPr/>
        </p:nvGraphicFramePr>
        <p:xfrm>
          <a:off x="1381125" y="3044825"/>
          <a:ext cx="5657850" cy="847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Equation" r:id="rId4" imgW="2540397" imgH="381397" progId="Equation.DSMT4">
                  <p:embed/>
                </p:oleObj>
              </mc:Choice>
              <mc:Fallback>
                <p:oleObj name="Equation" r:id="rId4" imgW="2540397" imgH="381397" progId="Equation.DSMT4">
                  <p:embed/>
                  <p:pic>
                    <p:nvPicPr>
                      <p:cNvPr id="1026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81125" y="3044825"/>
                        <a:ext cx="5657850" cy="847725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9" name="Rectangle 16"/>
          <p:cNvSpPr>
            <a:spLocks noChangeArrowheads="1"/>
          </p:cNvSpPr>
          <p:nvPr/>
        </p:nvSpPr>
        <p:spPr bwMode="auto">
          <a:xfrm>
            <a:off x="7334250" y="3468688"/>
            <a:ext cx="15605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(Eq. 2.3)</a:t>
            </a:r>
          </a:p>
        </p:txBody>
      </p:sp>
    </p:spTree>
    <p:extLst>
      <p:ext uri="{BB962C8B-B14F-4D97-AF65-F5344CB8AC3E}">
        <p14:creationId xmlns:p14="http://schemas.microsoft.com/office/powerpoint/2010/main" val="105246431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33400" y="303213"/>
            <a:ext cx="8610600" cy="992187"/>
          </a:xfrm>
        </p:spPr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Figure 2.1  </a:t>
            </a:r>
            <a:r>
              <a:rPr lang="en-US" altLang="en-US" b="0" smtClean="0">
                <a:ea typeface="ヒラギノ角ゴ Pro W3" pitchFamily="-65" charset="-128"/>
              </a:rPr>
              <a:t>Market-to-Book Ratios in 2013</a:t>
            </a:r>
            <a:r>
              <a:rPr lang="en-US" altLang="en-US" smtClean="0">
                <a:ea typeface="ヒラギノ角ゴ Pro W3" pitchFamily="-65" charset="-128"/>
              </a:rPr>
              <a:t> </a:t>
            </a:r>
          </a:p>
        </p:txBody>
      </p:sp>
      <p:pic>
        <p:nvPicPr>
          <p:cNvPr id="46083" name="Picture 3" descr="fig02_01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524000"/>
            <a:ext cx="7086600" cy="476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958825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 2.2 The Balance Sheet</a:t>
            </a:r>
          </a:p>
        </p:txBody>
      </p:sp>
      <p:sp>
        <p:nvSpPr>
          <p:cNvPr id="47107" name="Rectangle 22"/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Enterprise Value</a:t>
            </a:r>
          </a:p>
          <a:p>
            <a:pPr lvl="1" eaLnBrk="1" hangingPunct="1"/>
            <a:r>
              <a:rPr lang="en-US" altLang="en-US" smtClean="0">
                <a:ea typeface="ヒラギノ角ゴ Pro W3" pitchFamily="-65" charset="-128"/>
              </a:rPr>
              <a:t>The value of the underlying business assets, unencumbered by debt and separate from any cash and marketable securities</a:t>
            </a:r>
          </a:p>
        </p:txBody>
      </p:sp>
      <p:sp>
        <p:nvSpPr>
          <p:cNvPr id="47108" name="TextBox 5"/>
          <p:cNvSpPr txBox="1">
            <a:spLocks noChangeArrowheads="1"/>
          </p:cNvSpPr>
          <p:nvPr/>
        </p:nvSpPr>
        <p:spPr bwMode="auto">
          <a:xfrm>
            <a:off x="561975" y="3429000"/>
            <a:ext cx="8001000" cy="830263"/>
          </a:xfrm>
          <a:prstGeom prst="rect">
            <a:avLst/>
          </a:prstGeom>
          <a:solidFill>
            <a:srgbClr val="FFF4D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/>
              <a:t>Enterprise Value = Market Value of Equity + Debt - Cash</a:t>
            </a:r>
          </a:p>
        </p:txBody>
      </p:sp>
      <p:sp>
        <p:nvSpPr>
          <p:cNvPr id="47109" name="Rectangle 23"/>
          <p:cNvSpPr>
            <a:spLocks noChangeArrowheads="1"/>
          </p:cNvSpPr>
          <p:nvPr/>
        </p:nvSpPr>
        <p:spPr bwMode="auto">
          <a:xfrm>
            <a:off x="7304088" y="4192588"/>
            <a:ext cx="1574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(Eq. 2.4)</a:t>
            </a:r>
          </a:p>
        </p:txBody>
      </p:sp>
    </p:spTree>
    <p:extLst>
      <p:ext uri="{BB962C8B-B14F-4D97-AF65-F5344CB8AC3E}">
        <p14:creationId xmlns:p14="http://schemas.microsoft.com/office/powerpoint/2010/main" val="17006813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Example 2.2</a:t>
            </a:r>
            <a:br>
              <a:rPr lang="en-US" altLang="en-US" smtClean="0">
                <a:ea typeface="ヒラギノ角ゴ Pro W3" pitchFamily="-65" charset="-128"/>
              </a:rPr>
            </a:br>
            <a:r>
              <a:rPr lang="en-US" altLang="en-US" smtClean="0">
                <a:ea typeface="ヒラギノ角ゴ Pro W3" pitchFamily="-65" charset="-128"/>
              </a:rPr>
              <a:t>Computing Enterprise Value</a:t>
            </a:r>
          </a:p>
        </p:txBody>
      </p:sp>
      <p:sp>
        <p:nvSpPr>
          <p:cNvPr id="48131" name="Rectangle 14"/>
          <p:cNvSpPr>
            <a:spLocks noGrp="1" noChangeArrowheads="1"/>
          </p:cNvSpPr>
          <p:nvPr>
            <p:ph idx="1"/>
          </p:nvPr>
        </p:nvSpPr>
        <p:spPr>
          <a:xfrm>
            <a:off x="539552" y="1988840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 smtClean="0">
                <a:ea typeface="ヒラギノ角ゴ Pro W3" pitchFamily="-65" charset="-128"/>
              </a:rPr>
              <a:t>Problem: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In June 2013, H.J. Heinz Co. (HNZ) had a share price of $72.36, with # of shares outstanding @ 320.7 million, a book value of debt of $4,984 million, and cash of $1,100.7 million 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What was Heinz’s market capitalization (its market value of equity)? 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What was its enterprise value?</a:t>
            </a:r>
          </a:p>
        </p:txBody>
      </p:sp>
    </p:spTree>
    <p:extLst>
      <p:ext uri="{BB962C8B-B14F-4D97-AF65-F5344CB8AC3E}">
        <p14:creationId xmlns:p14="http://schemas.microsoft.com/office/powerpoint/2010/main" val="170787023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3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Example 2.2</a:t>
            </a:r>
            <a:br>
              <a:rPr lang="en-US" altLang="en-US" dirty="0" smtClean="0">
                <a:ea typeface="ヒラギノ角ゴ Pro W3" pitchFamily="-65" charset="-128"/>
              </a:rPr>
            </a:br>
            <a:r>
              <a:rPr lang="en-US" altLang="en-US" dirty="0" smtClean="0">
                <a:ea typeface="ヒラギノ角ゴ Pro W3" pitchFamily="-65" charset="-128"/>
              </a:rPr>
              <a:t>Computing Enterprise Value</a:t>
            </a:r>
          </a:p>
        </p:txBody>
      </p:sp>
      <p:sp>
        <p:nvSpPr>
          <p:cNvPr id="49155" name="Rectangle 35"/>
          <p:cNvSpPr>
            <a:spLocks noGrp="1" noChangeArrowheads="1"/>
          </p:cNvSpPr>
          <p:nvPr>
            <p:ph idx="1"/>
          </p:nvPr>
        </p:nvSpPr>
        <p:spPr>
          <a:xfrm>
            <a:off x="457200" y="1654634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Solution:</a:t>
            </a:r>
          </a:p>
          <a:p>
            <a:pPr eaLnBrk="1" hangingPunct="1">
              <a:buFontTx/>
              <a:buNone/>
            </a:pPr>
            <a:r>
              <a:rPr lang="en-US" altLang="en-US" smtClean="0">
                <a:ea typeface="ヒラギノ角ゴ Pro W3" pitchFamily="-65" charset="-128"/>
              </a:rPr>
              <a:t>Plan: </a:t>
            </a:r>
          </a:p>
        </p:txBody>
      </p:sp>
      <p:sp>
        <p:nvSpPr>
          <p:cNvPr id="49156" name="TextBox 5"/>
          <p:cNvSpPr txBox="1">
            <a:spLocks noChangeArrowheads="1"/>
          </p:cNvSpPr>
          <p:nvPr/>
        </p:nvSpPr>
        <p:spPr bwMode="auto">
          <a:xfrm>
            <a:off x="457200" y="4869160"/>
            <a:ext cx="85201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 dirty="0"/>
              <a:t>We will solve the problem using Eq. 2.4:  </a:t>
            </a:r>
            <a:br>
              <a:rPr lang="en-US" altLang="en-US" sz="2000" dirty="0"/>
            </a:br>
            <a:r>
              <a:rPr lang="en-US" altLang="en-US" sz="2000" dirty="0"/>
              <a:t>Enterprise value = Market capitalization + Debt – Cash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7492823"/>
              </p:ext>
            </p:extLst>
          </p:nvPr>
        </p:nvGraphicFramePr>
        <p:xfrm>
          <a:off x="1371600" y="2924944"/>
          <a:ext cx="6400800" cy="1587500"/>
        </p:xfrm>
        <a:graphic>
          <a:graphicData uri="http://schemas.openxmlformats.org/drawingml/2006/table">
            <a:tbl>
              <a:tblPr/>
              <a:tblGrid>
                <a:gridCol w="34051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956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Share Price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$72.36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Shares outstanding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320.7 million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Cash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$1.10 billion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Debt (book)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$4.98 billion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647732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Example 2.2</a:t>
            </a:r>
            <a:br>
              <a:rPr lang="en-US" altLang="en-US" dirty="0" smtClean="0">
                <a:ea typeface="ヒラギノ角ゴ Pro W3" pitchFamily="-65" charset="-128"/>
              </a:rPr>
            </a:br>
            <a:r>
              <a:rPr lang="en-US" altLang="en-US" dirty="0" smtClean="0">
                <a:ea typeface="ヒラギノ角ゴ Pro W3" pitchFamily="-65" charset="-128"/>
              </a:rPr>
              <a:t>Computing Enterprise Value </a:t>
            </a:r>
          </a:p>
        </p:txBody>
      </p:sp>
      <p:sp>
        <p:nvSpPr>
          <p:cNvPr id="50179" name="Rectangle 12"/>
          <p:cNvSpPr>
            <a:spLocks noGrp="1" noChangeArrowheads="1"/>
          </p:cNvSpPr>
          <p:nvPr>
            <p:ph idx="1"/>
          </p:nvPr>
        </p:nvSpPr>
        <p:spPr>
          <a:xfrm>
            <a:off x="467139" y="2348880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 smtClean="0">
                <a:ea typeface="ヒラギノ角ゴ Pro W3" pitchFamily="-65" charset="-128"/>
              </a:rPr>
              <a:t>Execute: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Heinz had market capitalization of $72.36 </a:t>
            </a:r>
            <a:r>
              <a:rPr lang="en-US" altLang="en-US" sz="2000" dirty="0" smtClean="0">
                <a:ea typeface="ヒラギノ角ゴ Pro W3" pitchFamily="-65" charset="-128"/>
                <a:sym typeface="Symbol" panose="05050102010706020507" pitchFamily="18" charset="2"/>
              </a:rPr>
              <a:t></a:t>
            </a:r>
            <a:r>
              <a:rPr lang="en-US" altLang="en-US" sz="2000" dirty="0" smtClean="0">
                <a:ea typeface="ヒラギノ角ゴ Pro W3" pitchFamily="-65" charset="-128"/>
              </a:rPr>
              <a:t> 320.7 million shares = $23.21 billion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Thus, Heinz’s enterprise value was </a:t>
            </a:r>
          </a:p>
          <a:p>
            <a:pPr eaLnBrk="1" hangingPunct="1">
              <a:buFontTx/>
              <a:buNone/>
            </a:pPr>
            <a:r>
              <a:rPr lang="en-US" altLang="en-US" sz="2000" b="1" dirty="0" smtClean="0">
                <a:solidFill>
                  <a:srgbClr val="006600"/>
                </a:solidFill>
                <a:ea typeface="ヒラギノ角ゴ Pro W3" pitchFamily="-65" charset="-128"/>
              </a:rPr>
              <a:t>	</a:t>
            </a:r>
            <a:r>
              <a:rPr lang="en-US" altLang="en-US" sz="2000" dirty="0" smtClean="0">
                <a:ea typeface="ヒラギノ角ゴ Pro W3" pitchFamily="-65" charset="-128"/>
              </a:rPr>
              <a:t>23.21+ 4.98 – 1.1 = $27.09 billion</a:t>
            </a:r>
          </a:p>
          <a:p>
            <a:pPr eaLnBrk="1" hangingPunct="1"/>
            <a:endParaRPr lang="en-US" altLang="en-US" sz="2400" dirty="0" smtClean="0">
              <a:ea typeface="ヒラギノ角ゴ Pro W3" pitchFamily="-65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6627992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ea typeface="ヒラギノ角ゴ Pro W3" pitchFamily="-65" charset="-128"/>
              </a:rPr>
              <a:t>Example 2.2a</a:t>
            </a:r>
            <a:br>
              <a:rPr lang="en-US" altLang="en-US" smtClean="0">
                <a:ea typeface="ヒラギノ角ゴ Pro W3" pitchFamily="-65" charset="-128"/>
              </a:rPr>
            </a:br>
            <a:r>
              <a:rPr lang="en-US" altLang="en-US" smtClean="0">
                <a:ea typeface="ヒラギノ角ゴ Pro W3" pitchFamily="-65" charset="-128"/>
              </a:rPr>
              <a:t>Computing Enterprise Value</a:t>
            </a:r>
          </a:p>
        </p:txBody>
      </p:sp>
      <p:sp>
        <p:nvSpPr>
          <p:cNvPr id="51203" name="Rectangle 14"/>
          <p:cNvSpPr>
            <a:spLocks noGrp="1" noChangeArrowheads="1"/>
          </p:cNvSpPr>
          <p:nvPr>
            <p:ph idx="1"/>
          </p:nvPr>
        </p:nvSpPr>
        <p:spPr>
          <a:xfrm>
            <a:off x="539552" y="1988840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 smtClean="0">
                <a:ea typeface="ヒラギノ角ゴ Pro W3" pitchFamily="-65" charset="-128"/>
              </a:rPr>
              <a:t>Problem: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As of July, 2013, Campbell’s Soup Co. (CPB) had a share price of $2.65 and 313.5 million shares outstanding 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At that time, the company had $7,106 million in total debt and $333 million in cash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What was Campbell’s enterprise value?</a:t>
            </a:r>
          </a:p>
        </p:txBody>
      </p:sp>
    </p:spTree>
    <p:extLst>
      <p:ext uri="{BB962C8B-B14F-4D97-AF65-F5344CB8AC3E}">
        <p14:creationId xmlns:p14="http://schemas.microsoft.com/office/powerpoint/2010/main" val="395266646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3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Example 2.2a</a:t>
            </a:r>
            <a:br>
              <a:rPr lang="en-US" altLang="en-US" dirty="0" smtClean="0">
                <a:ea typeface="ヒラギノ角ゴ Pro W3" pitchFamily="-65" charset="-128"/>
              </a:rPr>
            </a:br>
            <a:r>
              <a:rPr lang="en-US" altLang="en-US" dirty="0" smtClean="0">
                <a:ea typeface="ヒラギノ角ゴ Pro W3" pitchFamily="-65" charset="-128"/>
              </a:rPr>
              <a:t>Computing Enterprise Value</a:t>
            </a:r>
          </a:p>
        </p:txBody>
      </p:sp>
      <p:sp>
        <p:nvSpPr>
          <p:cNvPr id="52227" name="Rectangle 35"/>
          <p:cNvSpPr>
            <a:spLocks noGrp="1" noChangeArrowheads="1"/>
          </p:cNvSpPr>
          <p:nvPr>
            <p:ph idx="1"/>
          </p:nvPr>
        </p:nvSpPr>
        <p:spPr>
          <a:xfrm>
            <a:off x="457200" y="1759868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 smtClean="0">
                <a:ea typeface="ヒラギノ角ゴ Pro W3" pitchFamily="-65" charset="-128"/>
              </a:rPr>
              <a:t>Solution:</a:t>
            </a:r>
          </a:p>
          <a:p>
            <a:pPr eaLnBrk="1" hangingPunct="1">
              <a:buFontTx/>
              <a:buNone/>
            </a:pPr>
            <a:r>
              <a:rPr lang="en-US" altLang="en-US" dirty="0" smtClean="0">
                <a:ea typeface="ヒラギノ角ゴ Pro W3" pitchFamily="-65" charset="-128"/>
              </a:rPr>
              <a:t>Plan: </a:t>
            </a:r>
          </a:p>
        </p:txBody>
      </p:sp>
      <p:sp>
        <p:nvSpPr>
          <p:cNvPr id="52228" name="TextBox 5"/>
          <p:cNvSpPr txBox="1">
            <a:spLocks noChangeArrowheads="1"/>
          </p:cNvSpPr>
          <p:nvPr/>
        </p:nvSpPr>
        <p:spPr bwMode="auto">
          <a:xfrm>
            <a:off x="395288" y="4968875"/>
            <a:ext cx="75438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/>
              <a:t>We will solve the problem using Eq. 2.4:  </a:t>
            </a:r>
            <a:br>
              <a:rPr lang="en-US" altLang="en-US" sz="2000"/>
            </a:br>
            <a:r>
              <a:rPr lang="en-US" altLang="en-US" sz="2000"/>
              <a:t>Enterprise value = Market capitalization + Debt – Cash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1371600" y="3111500"/>
          <a:ext cx="6400800" cy="1587500"/>
        </p:xfrm>
        <a:graphic>
          <a:graphicData uri="http://schemas.openxmlformats.org/drawingml/2006/table">
            <a:tbl>
              <a:tblPr/>
              <a:tblGrid>
                <a:gridCol w="34051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956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Share Price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$42.65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Shares outstanding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313.5 million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Cash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$333 million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687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Debt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-65" charset="0"/>
                        <a:ea typeface="ＭＳ Ｐゴシック" pitchFamily="-65" charset="-128"/>
                        <a:cs typeface="Times New Roman" pitchFamily="-65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ts val="11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-65" charset="0"/>
                          <a:ea typeface="ＭＳ Ｐゴシック" pitchFamily="-65" charset="-128"/>
                          <a:cs typeface="Times New Roman" pitchFamily="-65" charset="0"/>
                        </a:rPr>
                        <a:t>$7,106 million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785109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Example 2.2a</a:t>
            </a:r>
            <a:br>
              <a:rPr lang="en-US" altLang="en-US" dirty="0" smtClean="0">
                <a:ea typeface="ヒラギノ角ゴ Pro W3" pitchFamily="-65" charset="-128"/>
              </a:rPr>
            </a:br>
            <a:r>
              <a:rPr lang="en-US" altLang="en-US" dirty="0" smtClean="0">
                <a:ea typeface="ヒラギノ角ゴ Pro W3" pitchFamily="-65" charset="-128"/>
              </a:rPr>
              <a:t>Computing Enterprise Value</a:t>
            </a:r>
          </a:p>
        </p:txBody>
      </p:sp>
      <p:sp>
        <p:nvSpPr>
          <p:cNvPr id="53251" name="Rectangle 12"/>
          <p:cNvSpPr>
            <a:spLocks noGrp="1" noChangeArrowheads="1"/>
          </p:cNvSpPr>
          <p:nvPr>
            <p:ph idx="1"/>
          </p:nvPr>
        </p:nvSpPr>
        <p:spPr>
          <a:xfrm>
            <a:off x="533400" y="1988840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 smtClean="0">
                <a:ea typeface="ヒラギノ角ゴ Pro W3" pitchFamily="-65" charset="-128"/>
              </a:rPr>
              <a:t>Execute: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As computed in Example 2.1a, Campbell’s had a market capitalization of (313.5 million shares) </a:t>
            </a:r>
            <a:r>
              <a:rPr lang="en-US" altLang="en-US" sz="2000" dirty="0" smtClean="0">
                <a:ea typeface="ヒラギノ角ゴ Pro W3" pitchFamily="-65" charset="-128"/>
                <a:sym typeface="Symbol" panose="05050102010706020507" pitchFamily="18" charset="2"/>
              </a:rPr>
              <a:t></a:t>
            </a:r>
            <a:r>
              <a:rPr lang="en-US" altLang="en-US" sz="2000" dirty="0" smtClean="0">
                <a:ea typeface="ヒラギノ角ゴ Pro W3" pitchFamily="-65" charset="-128"/>
              </a:rPr>
              <a:t> ($42.65/share) = $13,371 million </a:t>
            </a:r>
          </a:p>
          <a:p>
            <a:pPr eaLnBrk="1" hangingPunct="1"/>
            <a:endParaRPr lang="en-US" altLang="en-US" sz="2400" dirty="0" smtClean="0">
              <a:ea typeface="ヒラギノ角ゴ Pro W3" pitchFamily="-65" charset="-128"/>
            </a:endParaRPr>
          </a:p>
          <a:p>
            <a:pPr eaLnBrk="1" hangingPunct="1"/>
            <a:endParaRPr lang="en-US" altLang="en-US" sz="2400" dirty="0" smtClean="0">
              <a:ea typeface="ヒラギノ角ゴ Pro W3" pitchFamily="-65" charset="-128"/>
            </a:endParaRPr>
          </a:p>
          <a:p>
            <a:pPr eaLnBrk="1" hangingPunct="1"/>
            <a:endParaRPr lang="en-US" altLang="en-US" sz="2000" dirty="0" smtClean="0">
              <a:ea typeface="ヒラギノ角ゴ Pro W3" pitchFamily="-65" charset="-128"/>
            </a:endParaRPr>
          </a:p>
        </p:txBody>
      </p:sp>
      <p:sp>
        <p:nvSpPr>
          <p:cNvPr id="53252" name="Rectangle 5"/>
          <p:cNvSpPr>
            <a:spLocks noChangeArrowheads="1"/>
          </p:cNvSpPr>
          <p:nvPr/>
        </p:nvSpPr>
        <p:spPr bwMode="auto">
          <a:xfrm>
            <a:off x="990600" y="4040188"/>
            <a:ext cx="7315200" cy="822325"/>
          </a:xfrm>
          <a:prstGeom prst="rect">
            <a:avLst/>
          </a:prstGeom>
          <a:solidFill>
            <a:srgbClr val="FFF4D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/>
              <a:t>Enterprise Value = Market Value of Equity + Debt – Cash</a:t>
            </a:r>
          </a:p>
        </p:txBody>
      </p:sp>
    </p:spTree>
    <p:extLst>
      <p:ext uri="{BB962C8B-B14F-4D97-AF65-F5344CB8AC3E}">
        <p14:creationId xmlns:p14="http://schemas.microsoft.com/office/powerpoint/2010/main" val="146238462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ea typeface="ヒラギノ角ゴ Pro W3" pitchFamily="-65" charset="-128"/>
              </a:rPr>
              <a:t>Example 2.2a</a:t>
            </a:r>
            <a:br>
              <a:rPr lang="en-US" altLang="en-US" dirty="0" smtClean="0">
                <a:ea typeface="ヒラギノ角ゴ Pro W3" pitchFamily="-65" charset="-128"/>
              </a:rPr>
            </a:br>
            <a:r>
              <a:rPr lang="en-US" altLang="en-US" dirty="0" smtClean="0">
                <a:ea typeface="ヒラギノ角ゴ Pro W3" pitchFamily="-65" charset="-128"/>
              </a:rPr>
              <a:t>Computing Enterprise Value</a:t>
            </a:r>
          </a:p>
        </p:txBody>
      </p:sp>
      <p:sp>
        <p:nvSpPr>
          <p:cNvPr id="54275" name="Rectangle 14"/>
          <p:cNvSpPr>
            <a:spLocks noGrp="1" noChangeArrowheads="1"/>
          </p:cNvSpPr>
          <p:nvPr>
            <p:ph idx="1"/>
          </p:nvPr>
        </p:nvSpPr>
        <p:spPr>
          <a:xfrm>
            <a:off x="611560" y="2132856"/>
            <a:ext cx="8229600" cy="3917032"/>
          </a:xfrm>
        </p:spPr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 dirty="0" smtClean="0">
                <a:ea typeface="ヒラギノ角ゴ Pro W3" pitchFamily="-65" charset="-128"/>
              </a:rPr>
              <a:t>Evaluate:</a:t>
            </a:r>
          </a:p>
          <a:p>
            <a:pPr eaLnBrk="1" hangingPunct="1"/>
            <a:r>
              <a:rPr lang="en-US" altLang="en-US" sz="2000" dirty="0" smtClean="0">
                <a:ea typeface="ヒラギノ角ゴ Pro W3" pitchFamily="-65" charset="-128"/>
              </a:rPr>
              <a:t>Campbell’s Enterprise Value = </a:t>
            </a:r>
          </a:p>
          <a:p>
            <a:pPr lvl="1" eaLnBrk="1" hangingPunct="1">
              <a:buFontTx/>
              <a:buNone/>
            </a:pPr>
            <a:r>
              <a:rPr lang="en-US" altLang="en-US" sz="1800" dirty="0" smtClean="0">
                <a:ea typeface="ヒラギノ角ゴ Pro W3" pitchFamily="-65" charset="-128"/>
              </a:rPr>
              <a:t>$13,371 + $7,106 – $333.0 = $20,144 million </a:t>
            </a:r>
            <a:endParaRPr lang="en-US" altLang="en-US" sz="2000" dirty="0" smtClean="0">
              <a:ea typeface="ヒラギノ角ゴ Pro W3" pitchFamily="-65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0685994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2185</TotalTime>
  <Words>1462</Words>
  <Application>Microsoft Office PowerPoint</Application>
  <PresentationFormat>On-screen Show (4:3)</PresentationFormat>
  <Paragraphs>238</Paragraphs>
  <Slides>33</Slides>
  <Notes>32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2" baseType="lpstr">
      <vt:lpstr>ＭＳ Ｐゴシック</vt:lpstr>
      <vt:lpstr>Myriad Pro</vt:lpstr>
      <vt:lpstr>ヒラギノ角ゴ Pro W3</vt:lpstr>
      <vt:lpstr>Arial</vt:lpstr>
      <vt:lpstr>Symbol</vt:lpstr>
      <vt:lpstr>Times New Roman</vt:lpstr>
      <vt:lpstr>Verdana</vt:lpstr>
      <vt:lpstr>20140311PresentationUWTSDTemplate</vt:lpstr>
      <vt:lpstr>Equation</vt:lpstr>
      <vt:lpstr>MBA</vt:lpstr>
      <vt:lpstr>2.1 Firms’ Disclosure of Financial Information</vt:lpstr>
      <vt:lpstr>2.1 Firms’ Disclosure of Financial Information</vt:lpstr>
      <vt:lpstr>2.1 Firms’ Disclosure of Financial Information</vt:lpstr>
      <vt:lpstr>2.1 Firms’ Disclosure of Financial Information</vt:lpstr>
      <vt:lpstr>2.2 The Balance Sheet</vt:lpstr>
      <vt:lpstr>Table 2.1  Vodafone Group Plc Consolidated Statements of Financial Position in £m</vt:lpstr>
      <vt:lpstr>2.2 The Balance Sheet</vt:lpstr>
      <vt:lpstr>2.2 The Balance Sheet</vt:lpstr>
      <vt:lpstr>2.2 The Balance Sheet</vt:lpstr>
      <vt:lpstr>2.2 The Balance Sheet</vt:lpstr>
      <vt:lpstr>2.2 The Balance Sheet</vt:lpstr>
      <vt:lpstr>2.2 The Balance Sheet</vt:lpstr>
      <vt:lpstr>2.2 The Balance Sheet</vt:lpstr>
      <vt:lpstr>2.2 The Balance Sheet</vt:lpstr>
      <vt:lpstr>Example 2.1  Market versus Book Value</vt:lpstr>
      <vt:lpstr>Example 2.1  Market versus Book Value </vt:lpstr>
      <vt:lpstr>Example 2.1  Market versus Book Value</vt:lpstr>
      <vt:lpstr>Example 2.1  Market versus Book Value</vt:lpstr>
      <vt:lpstr>Example 2.1a  Market versus Book Value</vt:lpstr>
      <vt:lpstr>Example 2.1a  Market versus Book Value </vt:lpstr>
      <vt:lpstr>Example 2.1a Market versus Book Value </vt:lpstr>
      <vt:lpstr>Example 2.1a  Market versus Book Value</vt:lpstr>
      <vt:lpstr>2.2 The Balance Sheet</vt:lpstr>
      <vt:lpstr>Figure 2.1  Market-to-Book Ratios in 2013 </vt:lpstr>
      <vt:lpstr> 2.2 The Balance Sheet</vt:lpstr>
      <vt:lpstr>Example 2.2 Computing Enterprise Value</vt:lpstr>
      <vt:lpstr>Example 2.2 Computing Enterprise Value</vt:lpstr>
      <vt:lpstr>Example 2.2 Computing Enterprise Value </vt:lpstr>
      <vt:lpstr>Example 2.2a Computing Enterprise Value</vt:lpstr>
      <vt:lpstr>Example 2.2a Computing Enterprise Value</vt:lpstr>
      <vt:lpstr>Example 2.2a Computing Enterprise Value</vt:lpstr>
      <vt:lpstr>Example 2.2a Computing Enterprise Value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Miao, Jia</cp:lastModifiedBy>
  <cp:revision>134</cp:revision>
  <cp:lastPrinted>2018-07-09T15:27:01Z</cp:lastPrinted>
  <dcterms:created xsi:type="dcterms:W3CDTF">2002-10-07T19:43:58Z</dcterms:created>
  <dcterms:modified xsi:type="dcterms:W3CDTF">2020-06-17T12:53:27Z</dcterms:modified>
</cp:coreProperties>
</file>