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78" r:id="rId2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7" r:id="rId13"/>
    <p:sldId id="269" r:id="rId14"/>
    <p:sldId id="270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74" autoAdjust="0"/>
    <p:restoredTop sz="94660"/>
  </p:normalViewPr>
  <p:slideViewPr>
    <p:cSldViewPr snapToGrid="0">
      <p:cViewPr varScale="1">
        <p:scale>
          <a:sx n="94" d="100"/>
          <a:sy n="94" d="100"/>
        </p:scale>
        <p:origin x="114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454777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2ACC58-F39A-4BC4-B873-5CFED524F57E}" type="datetimeFigureOut">
              <a:rPr lang="en-GB" smtClean="0"/>
              <a:t>28/08/2025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7BC4E-EA0C-4E21-9087-73582148F3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79220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2ACC58-F39A-4BC4-B873-5CFED524F57E}" type="datetimeFigureOut">
              <a:rPr lang="en-GB" smtClean="0"/>
              <a:t>28/08/2025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7BC4E-EA0C-4E21-9087-73582148F3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94614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2ACC58-F39A-4BC4-B873-5CFED524F57E}" type="datetimeFigureOut">
              <a:rPr lang="en-GB" smtClean="0"/>
              <a:t>28/08/2025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7BC4E-EA0C-4E21-9087-73582148F3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44809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2ACC58-F39A-4BC4-B873-5CFED524F57E}" type="datetimeFigureOut">
              <a:rPr lang="en-GB" smtClean="0"/>
              <a:t>28/08/2025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7BC4E-EA0C-4E21-9087-73582148F3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63122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881965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504381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593477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694133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715494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0"/>
            <a:ext cx="617220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932611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2ACC58-F39A-4BC4-B873-5CFED524F57E}" type="datetimeFigureOut">
              <a:rPr lang="en-GB" smtClean="0"/>
              <a:t>28/08/2025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97BC4E-EA0C-4E21-9087-73582148F3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2802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5" Type="http://schemas.openxmlformats.org/officeDocument/2006/relationships/slideLayout" Target="../slideLayouts/slideLayout10.xml"/><Relationship Id="rId4" Type="http://schemas.openxmlformats.org/officeDocument/2006/relationships/slideLayout" Target="../slideLayouts/slideLayout9.xml"/><Relationship Id="rId9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54B31FAD-A0B3-FC30-DEA7-D7A295A647D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1189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8/28/2025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4394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6C5B3C-1050-B2F7-A066-B187BF96EF7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ECIE6003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7CFAFA-3A96-954C-81CD-5680343F630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Classroom Management</a:t>
            </a:r>
          </a:p>
          <a:p>
            <a:r>
              <a:rPr lang="en-GB" sz="3600" dirty="0" err="1"/>
              <a:t>Powerpoint</a:t>
            </a:r>
            <a:r>
              <a:rPr lang="en-GB" sz="3600" dirty="0"/>
              <a:t> 1</a:t>
            </a:r>
          </a:p>
        </p:txBody>
      </p:sp>
    </p:spTree>
    <p:extLst>
      <p:ext uri="{BB962C8B-B14F-4D97-AF65-F5344CB8AC3E}">
        <p14:creationId xmlns:p14="http://schemas.microsoft.com/office/powerpoint/2010/main" val="40826311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1C3269-8E2C-C691-6A92-7DF88C27C8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Amcan</a:t>
            </a:r>
            <a:r>
              <a:rPr lang="en-GB" dirty="0"/>
              <a:t>                                   Aim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0A6D1C-4C31-E764-7662-AFD71F2AC28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sz="2800" dirty="0"/>
              <a:t>Arsylwi, adfyfyrio’n feirniadol a gwerthuso ymagweddau allweddol at reolaeth dosbarth, yn seiliedig ar theori seicolegol allweddol ac ymchwil diweddar a pherthnasol. </a:t>
            </a:r>
            <a:endParaRPr lang="en-GB" sz="2800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2DCD50-6FF5-BBE4-3CDB-18DCB6A4B5E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800" dirty="0">
                <a:solidFill>
                  <a:srgbClr val="0070C0"/>
                </a:solidFill>
              </a:rPr>
              <a:t>To observe, critically reflect and evaluate key approaches to classroom management, based on key psychological theory and recent and relevant research.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21594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1AE7EA-39A8-461F-D0ED-A6B9354E28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              </a:t>
            </a:r>
            <a:r>
              <a:rPr lang="en-GB" dirty="0">
                <a:solidFill>
                  <a:srgbClr val="0070C0"/>
                </a:solidFill>
              </a:rPr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4A30CD-3BA1-140E-455C-6D492F79E96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 fontAlgn="base" hangingPunct="0"/>
            <a:r>
              <a:rPr lang="cy-GB" sz="2800" dirty="0"/>
              <a:t>Dangos dadansoddiad beirniadol o sgiliau rheoli dosbarth fel elfen allweddol o amgylchedd dysgu cadarnhaol a chynhwysol yn cynnwys y defnydd o </a:t>
            </a:r>
            <a:r>
              <a:rPr lang="cy-GB" sz="2800" dirty="0" err="1"/>
              <a:t>DGCh</a:t>
            </a:r>
            <a:r>
              <a:rPr lang="cy-GB" sz="2800" dirty="0"/>
              <a:t>.</a:t>
            </a:r>
            <a:endParaRPr lang="en-GB" sz="2800" dirty="0"/>
          </a:p>
          <a:p>
            <a:pPr marL="0" indent="0" fontAlgn="base" hangingPunct="0">
              <a:buNone/>
            </a:pPr>
            <a:endParaRPr lang="en-GB" sz="2800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2F5B83-D151-1B27-89AF-272F4C60A80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800" dirty="0">
                <a:solidFill>
                  <a:srgbClr val="0070C0"/>
                </a:solidFill>
              </a:rPr>
              <a:t>Demonstrate a critical analysis of classroom management skills as a key element of a positive and inclusive learning environment including the use of ICT.</a:t>
            </a:r>
          </a:p>
          <a:p>
            <a:pPr marL="0" lvl="0" indent="0">
              <a:buNone/>
            </a:pPr>
            <a:r>
              <a:rPr lang="en-GB" sz="2800" dirty="0">
                <a:solidFill>
                  <a:srgbClr val="0070C0"/>
                </a:solidFill>
              </a:rPr>
              <a:t>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78308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4B5EE3-FD73-FBA9-C0F5-EC17253F4F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            </a:t>
            </a:r>
            <a:r>
              <a:rPr lang="en-GB" dirty="0">
                <a:solidFill>
                  <a:srgbClr val="0070C0"/>
                </a:solidFill>
              </a:rPr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DC3561-BB01-152E-0663-E74ECC0095E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sz="2800" dirty="0"/>
              <a:t>Dangos dealltwriaeth feirniadol o ddamcaniaethau seicolegol allweddol yn ymwneud â rheolaeth dosbarth effeithiol.</a:t>
            </a:r>
            <a:endParaRPr lang="en-GB" sz="2800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562188F-B885-78A6-8CD4-6E89C401B90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800" dirty="0">
                <a:solidFill>
                  <a:srgbClr val="0070C0"/>
                </a:solidFill>
              </a:rPr>
              <a:t>Demonstrate a critical understanding of key psychological theories concerning effective classroom management.</a:t>
            </a:r>
          </a:p>
          <a:p>
            <a:pPr marL="0" lvl="0" indent="0">
              <a:buNone/>
            </a:pPr>
            <a:endParaRPr lang="en-GB" sz="2800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03642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659116-84BE-1814-372A-3C790153A2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            </a:t>
            </a:r>
            <a:r>
              <a:rPr lang="en-GB" dirty="0">
                <a:solidFill>
                  <a:srgbClr val="0070C0"/>
                </a:solidFill>
              </a:rPr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DF4CF3-F8C8-3ED9-A8DD-57712362C17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sz="2800" dirty="0"/>
              <a:t>Dangos ymwybyddiaeth feirniadol o ymddygiadau disgyblion a gwerthfawrogi rhai o’r heriau sy’n wynebu staff ysgol yn y cyd-destun cyfoes, gan awgrymu ymatebion priodol.</a:t>
            </a:r>
            <a:endParaRPr lang="en-GB" sz="2800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E04F51-36DB-76F5-BFA4-7182A44245F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 fontAlgn="base" hangingPunct="0"/>
            <a:r>
              <a:rPr lang="en-GB" sz="2800" dirty="0">
                <a:solidFill>
                  <a:srgbClr val="0070C0"/>
                </a:solidFill>
              </a:rPr>
              <a:t>Demonstrate a critical awareness of pupil behaviours and appreciate some of the challenges facing school staff in the contemporary context, suggesting appropriate responses.</a:t>
            </a:r>
          </a:p>
          <a:p>
            <a:pPr marL="0" indent="0">
              <a:buNone/>
            </a:pPr>
            <a:endParaRPr lang="en-GB" sz="2800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57911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EEAE6-A37F-0E8E-34C9-58046A493F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           </a:t>
            </a:r>
            <a:r>
              <a:rPr lang="en-GB" dirty="0">
                <a:solidFill>
                  <a:srgbClr val="0070C0"/>
                </a:solidFill>
              </a:rPr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0998C4-2FD1-F57E-231E-6BEA06B2AC8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sz="2800" dirty="0"/>
              <a:t>Trefnu eu gwybodaeth a’u dysgu trwy ddefnyddio amrywiaeth o gyfryngau, a chyflwyno’u gwaith yn briodol mewn ffordd sy’n ddealladwy i gynulleidfaoedd arbenigol ac anarbenigol.</a:t>
            </a:r>
            <a:endParaRPr lang="en-GB" sz="2800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AA2233-0C6B-71D2-9576-85B64C48BE6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800" dirty="0">
                <a:solidFill>
                  <a:srgbClr val="0070C0"/>
                </a:solidFill>
              </a:rPr>
              <a:t>Organise their knowledge and learning through use of a range of media and present their work appropriately in a matter that can be understood by specialist and non-specialist audiences.</a:t>
            </a:r>
          </a:p>
          <a:p>
            <a:pPr marL="0" indent="0">
              <a:buNone/>
            </a:pPr>
            <a:endParaRPr lang="en-GB" sz="2800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49255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83E15-EDC6-5DD6-EB40-19EB6CFC2D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 err="1"/>
              <a:t>Cwestiwn</a:t>
            </a:r>
            <a:r>
              <a:rPr lang="en-GB" sz="4000" dirty="0"/>
              <a:t> </a:t>
            </a:r>
            <a:r>
              <a:rPr lang="en-GB" sz="4000" dirty="0" err="1"/>
              <a:t>Asesiad</a:t>
            </a:r>
            <a:r>
              <a:rPr lang="en-GB" sz="4000" dirty="0"/>
              <a:t> 1           </a:t>
            </a:r>
            <a:r>
              <a:rPr lang="en-GB" sz="4000" dirty="0">
                <a:solidFill>
                  <a:srgbClr val="0070C0"/>
                </a:solidFill>
              </a:rPr>
              <a:t>Assessment 1 Question </a:t>
            </a:r>
            <a:r>
              <a:rPr lang="en-GB" sz="4000" dirty="0"/>
              <a:t>           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E4EB62-C69C-7492-83AC-15CA3AC26A5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Aseiniad</a:t>
            </a:r>
            <a:r>
              <a:rPr lang="en-GB" dirty="0"/>
              <a:t> (60%) 3000 o </a:t>
            </a:r>
            <a:r>
              <a:rPr lang="en-GB" dirty="0" err="1"/>
              <a:t>eiriau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Trafodwch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feirniadol</a:t>
            </a:r>
            <a:r>
              <a:rPr lang="en-GB" dirty="0"/>
              <a:t> a </a:t>
            </a:r>
            <a:r>
              <a:rPr lang="en-GB" dirty="0" err="1"/>
              <a:t>yw'r</a:t>
            </a:r>
            <a:r>
              <a:rPr lang="en-GB" dirty="0"/>
              <a:t> </a:t>
            </a:r>
            <a:r>
              <a:rPr lang="en-GB" dirty="0" err="1"/>
              <a:t>strategaethau</a:t>
            </a:r>
            <a:r>
              <a:rPr lang="en-GB" dirty="0"/>
              <a:t> </a:t>
            </a:r>
            <a:r>
              <a:rPr lang="en-GB" dirty="0" err="1"/>
              <a:t>Rheoli</a:t>
            </a:r>
            <a:r>
              <a:rPr lang="en-GB" dirty="0"/>
              <a:t> </a:t>
            </a:r>
            <a:r>
              <a:rPr lang="en-GB" dirty="0" err="1"/>
              <a:t>Ystafell</a:t>
            </a:r>
            <a:r>
              <a:rPr lang="en-GB" dirty="0"/>
              <a:t> </a:t>
            </a:r>
            <a:r>
              <a:rPr lang="en-GB" dirty="0" err="1"/>
              <a:t>Ddosbarth</a:t>
            </a:r>
            <a:r>
              <a:rPr lang="en-GB" dirty="0"/>
              <a:t> </a:t>
            </a:r>
            <a:r>
              <a:rPr lang="en-GB" dirty="0" err="1"/>
              <a:t>presennol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gynhwysol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phob</a:t>
            </a:r>
            <a:r>
              <a:rPr lang="en-GB" dirty="0"/>
              <a:t> </a:t>
            </a:r>
            <a:r>
              <a:rPr lang="en-GB" dirty="0" err="1"/>
              <a:t>dysgwr</a:t>
            </a:r>
            <a:r>
              <a:rPr lang="en-GB" dirty="0"/>
              <a:t>. </a:t>
            </a:r>
            <a:r>
              <a:rPr lang="en-GB" dirty="0" err="1"/>
              <a:t>Cysylltu</a:t>
            </a:r>
            <a:r>
              <a:rPr lang="en-GB" dirty="0"/>
              <a:t> </a:t>
            </a:r>
            <a:r>
              <a:rPr lang="en-GB" dirty="0" err="1"/>
              <a:t>â'r</a:t>
            </a:r>
            <a:r>
              <a:rPr lang="en-GB" dirty="0"/>
              <a:t> </a:t>
            </a:r>
            <a:r>
              <a:rPr lang="en-GB" dirty="0" err="1"/>
              <a:t>dulliau</a:t>
            </a:r>
            <a:r>
              <a:rPr lang="en-GB" dirty="0"/>
              <a:t> </a:t>
            </a:r>
            <a:r>
              <a:rPr lang="en-GB" dirty="0" err="1"/>
              <a:t>a'r</a:t>
            </a:r>
            <a:r>
              <a:rPr lang="en-GB" dirty="0"/>
              <a:t> </a:t>
            </a:r>
            <a:r>
              <a:rPr lang="en-GB" dirty="0" err="1"/>
              <a:t>polisïau</a:t>
            </a:r>
            <a:r>
              <a:rPr lang="en-GB" dirty="0"/>
              <a:t> </a:t>
            </a:r>
            <a:r>
              <a:rPr lang="en-GB" dirty="0" err="1"/>
              <a:t>damcaniaethol</a:t>
            </a:r>
            <a:r>
              <a:rPr lang="en-GB" dirty="0"/>
              <a:t> (o </a:t>
            </a:r>
            <a:r>
              <a:rPr lang="en-GB" dirty="0" err="1"/>
              <a:t>leiaf</a:t>
            </a:r>
            <a:r>
              <a:rPr lang="en-GB" dirty="0"/>
              <a:t> </a:t>
            </a:r>
            <a:r>
              <a:rPr lang="en-GB" dirty="0" err="1"/>
              <a:t>ddau</a:t>
            </a:r>
            <a:r>
              <a:rPr lang="en-GB" dirty="0"/>
              <a:t> dull </a:t>
            </a:r>
            <a:r>
              <a:rPr lang="en-GB" dirty="0" err="1"/>
              <a:t>damcaniaethol</a:t>
            </a:r>
            <a:r>
              <a:rPr lang="en-GB" dirty="0"/>
              <a:t>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100354-A5A5-17C7-B316-815F28643B0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800" dirty="0">
                <a:solidFill>
                  <a:srgbClr val="0070C0">
                    <a:alpha val="80000"/>
                  </a:srgbClr>
                </a:solidFill>
              </a:rPr>
              <a:t>Assignment  (60%) Assignment (3000 words)</a:t>
            </a:r>
          </a:p>
          <a:p>
            <a:pPr marL="0" indent="0">
              <a:buNone/>
            </a:pPr>
            <a:endParaRPr lang="en-GB" sz="2800" dirty="0">
              <a:solidFill>
                <a:srgbClr val="0070C0">
                  <a:alpha val="80000"/>
                </a:srgbClr>
              </a:solidFill>
            </a:endParaRPr>
          </a:p>
          <a:p>
            <a:r>
              <a:rPr lang="en-GB" sz="2800" dirty="0">
                <a:solidFill>
                  <a:srgbClr val="0070C0">
                    <a:alpha val="80000"/>
                  </a:srgbClr>
                </a:solidFill>
              </a:rPr>
              <a:t>Critically discuss whether current Classroom Management strategies are inclusive for all learners. Link to the theoretical approaches and policies (at least two theoretical approaches).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76473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FDF6F8-92EA-A31B-C23D-7CE163490F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Dyddiad</a:t>
            </a:r>
            <a:r>
              <a:rPr lang="en-GB" dirty="0"/>
              <a:t> </a:t>
            </a:r>
            <a:r>
              <a:rPr lang="en-GB" dirty="0" err="1"/>
              <a:t>cyflwyno</a:t>
            </a:r>
            <a:r>
              <a:rPr lang="en-GB" dirty="0"/>
              <a:t>             </a:t>
            </a:r>
            <a:r>
              <a:rPr lang="en-GB" dirty="0">
                <a:solidFill>
                  <a:srgbClr val="0070C0"/>
                </a:solidFill>
              </a:rPr>
              <a:t>Submission date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6EDF18-C197-9FE2-6494-7590DAF2F3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1" y="1815148"/>
            <a:ext cx="5181600" cy="4351338"/>
          </a:xfrm>
        </p:spPr>
        <p:txBody>
          <a:bodyPr/>
          <a:lstStyle/>
          <a:p>
            <a:r>
              <a:rPr lang="en-GB" dirty="0" err="1"/>
              <a:t>Aseiniad</a:t>
            </a:r>
            <a:r>
              <a:rPr lang="en-GB" dirty="0"/>
              <a:t> (60%) 3000 o </a:t>
            </a:r>
            <a:r>
              <a:rPr lang="en-GB" dirty="0" err="1"/>
              <a:t>eiriau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  </a:t>
            </a:r>
            <a:r>
              <a:rPr lang="en-GB" dirty="0" err="1"/>
              <a:t>Tachwedd</a:t>
            </a:r>
            <a:r>
              <a:rPr lang="en-GB" dirty="0"/>
              <a:t> 2ail 2025.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Drwy</a:t>
            </a:r>
            <a:r>
              <a:rPr lang="en-GB" dirty="0"/>
              <a:t> Turnitin 23:59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357698-E22C-0DA6-8198-2CDDF249789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Assessment 1</a:t>
            </a:r>
          </a:p>
          <a:p>
            <a:endParaRPr lang="en-GB" dirty="0">
              <a:solidFill>
                <a:srgbClr val="0070C0"/>
              </a:solidFill>
            </a:endParaRPr>
          </a:p>
          <a:p>
            <a:r>
              <a:rPr lang="en-GB" dirty="0">
                <a:solidFill>
                  <a:srgbClr val="0070C0"/>
                </a:solidFill>
              </a:rPr>
              <a:t>Essay (60%) 3000 words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   2nd November 2025.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Via Turnitin 23:59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42507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F7BD7-3279-BB3F-ECEA-149E089F6A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err="1"/>
              <a:t>Cwestiwn</a:t>
            </a:r>
            <a:r>
              <a:rPr lang="en-GB" sz="4000" dirty="0"/>
              <a:t> </a:t>
            </a:r>
            <a:r>
              <a:rPr lang="en-GB" sz="4000" dirty="0" err="1"/>
              <a:t>Asesiad</a:t>
            </a:r>
            <a:r>
              <a:rPr lang="en-GB" sz="4000" dirty="0"/>
              <a:t> 2             </a:t>
            </a:r>
            <a:r>
              <a:rPr lang="en-GB" sz="4000" dirty="0">
                <a:solidFill>
                  <a:srgbClr val="0070C0"/>
                </a:solidFill>
              </a:rPr>
              <a:t>Assessment 2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EEFF20-9A79-75C1-FBD4-65F202C9F5F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Pecyn</a:t>
            </a:r>
            <a:r>
              <a:rPr lang="en-GB" dirty="0"/>
              <a:t> </a:t>
            </a:r>
            <a:r>
              <a:rPr lang="en-GB" dirty="0" err="1"/>
              <a:t>Adnoddau</a:t>
            </a:r>
            <a:r>
              <a:rPr lang="en-GB" dirty="0"/>
              <a:t> (2000 o </a:t>
            </a:r>
            <a:r>
              <a:rPr lang="en-GB" dirty="0" err="1"/>
              <a:t>eiriau</a:t>
            </a:r>
            <a:r>
              <a:rPr lang="en-GB" dirty="0"/>
              <a:t>)</a:t>
            </a:r>
          </a:p>
          <a:p>
            <a:endParaRPr lang="en-GB" dirty="0"/>
          </a:p>
          <a:p>
            <a:r>
              <a:rPr lang="en-GB" dirty="0" err="1"/>
              <a:t>Dyluniwch</a:t>
            </a:r>
            <a:r>
              <a:rPr lang="en-GB" dirty="0"/>
              <a:t> </a:t>
            </a:r>
            <a:r>
              <a:rPr lang="en-GB" dirty="0" err="1"/>
              <a:t>pecyn</a:t>
            </a:r>
            <a:r>
              <a:rPr lang="en-GB" dirty="0"/>
              <a:t> </a:t>
            </a:r>
            <a:r>
              <a:rPr lang="en-GB" dirty="0" err="1"/>
              <a:t>adnoddau</a:t>
            </a:r>
            <a:r>
              <a:rPr lang="en-GB" dirty="0"/>
              <a:t> I </a:t>
            </a:r>
            <a:r>
              <a:rPr lang="en-GB" dirty="0" err="1"/>
              <a:t>gefnogi</a:t>
            </a:r>
            <a:r>
              <a:rPr lang="en-GB" dirty="0"/>
              <a:t> </a:t>
            </a:r>
            <a:r>
              <a:rPr lang="en-GB" dirty="0" err="1"/>
              <a:t>elfen</a:t>
            </a:r>
            <a:r>
              <a:rPr lang="en-GB" dirty="0"/>
              <a:t> o </a:t>
            </a:r>
            <a:r>
              <a:rPr lang="en-GB" dirty="0" err="1"/>
              <a:t>reoli</a:t>
            </a:r>
            <a:r>
              <a:rPr lang="en-GB" dirty="0"/>
              <a:t> </a:t>
            </a:r>
            <a:r>
              <a:rPr lang="en-GB" dirty="0" err="1"/>
              <a:t>dosbarth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efeithiol</a:t>
            </a:r>
            <a:r>
              <a:rPr lang="en-GB" dirty="0"/>
              <a:t>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E23061-C719-E02F-180A-6B3811799F0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Resource Pack</a:t>
            </a:r>
          </a:p>
          <a:p>
            <a:endParaRPr lang="en-GB" dirty="0">
              <a:solidFill>
                <a:srgbClr val="0070C0"/>
              </a:solidFill>
            </a:endParaRPr>
          </a:p>
          <a:p>
            <a:r>
              <a:rPr lang="en-GB" dirty="0">
                <a:solidFill>
                  <a:srgbClr val="0070C0"/>
                </a:solidFill>
              </a:rPr>
              <a:t>Design a resource pack to support  an element of effective classroom management.</a:t>
            </a:r>
          </a:p>
        </p:txBody>
      </p:sp>
    </p:spTree>
    <p:extLst>
      <p:ext uri="{BB962C8B-B14F-4D97-AF65-F5344CB8AC3E}">
        <p14:creationId xmlns:p14="http://schemas.microsoft.com/office/powerpoint/2010/main" val="21133701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7F941A-B993-5279-3719-64CEBE7E4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Dyddiad</a:t>
            </a:r>
            <a:r>
              <a:rPr lang="en-GB" dirty="0"/>
              <a:t> </a:t>
            </a:r>
            <a:r>
              <a:rPr lang="en-GB" dirty="0" err="1"/>
              <a:t>cyflwyno</a:t>
            </a:r>
            <a:r>
              <a:rPr lang="en-GB" dirty="0"/>
              <a:t>           </a:t>
            </a:r>
            <a:r>
              <a:rPr lang="en-GB" dirty="0">
                <a:solidFill>
                  <a:srgbClr val="0070C0"/>
                </a:solidFill>
              </a:rPr>
              <a:t>Submission date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47E49D-1255-86F6-E8A7-D14FD1594C2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Pecyn</a:t>
            </a:r>
            <a:r>
              <a:rPr lang="en-GB" dirty="0"/>
              <a:t> </a:t>
            </a:r>
            <a:r>
              <a:rPr lang="en-GB" dirty="0" err="1"/>
              <a:t>Adnoddau</a:t>
            </a:r>
            <a:r>
              <a:rPr lang="en-GB" dirty="0"/>
              <a:t> (40%)  2000 o </a:t>
            </a:r>
            <a:r>
              <a:rPr lang="en-GB" dirty="0" err="1"/>
              <a:t>eiriau</a:t>
            </a:r>
            <a:r>
              <a:rPr lang="en-GB" dirty="0"/>
              <a:t>)</a:t>
            </a:r>
          </a:p>
          <a:p>
            <a:r>
              <a:rPr lang="en-GB" dirty="0" err="1"/>
              <a:t>Tachwedd</a:t>
            </a:r>
            <a:r>
              <a:rPr lang="en-GB" dirty="0"/>
              <a:t> 2ail 2025.</a:t>
            </a:r>
          </a:p>
          <a:p>
            <a:r>
              <a:rPr lang="en-GB" dirty="0" err="1"/>
              <a:t>Drwy</a:t>
            </a:r>
            <a:r>
              <a:rPr lang="en-GB" dirty="0"/>
              <a:t> Turnitin 23:59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A62C52-4E1A-8177-3E5F-9219402393F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Resource Pack (40%) 2000 words</a:t>
            </a:r>
          </a:p>
          <a:p>
            <a:endParaRPr lang="en-GB" dirty="0">
              <a:solidFill>
                <a:srgbClr val="0070C0"/>
              </a:solidFill>
            </a:endParaRPr>
          </a:p>
          <a:p>
            <a:r>
              <a:rPr lang="en-GB" dirty="0">
                <a:solidFill>
                  <a:srgbClr val="0070C0"/>
                </a:solidFill>
              </a:rPr>
              <a:t>2nd November,2025.</a:t>
            </a:r>
          </a:p>
          <a:p>
            <a:r>
              <a:rPr lang="en-GB" dirty="0">
                <a:solidFill>
                  <a:srgbClr val="0070C0"/>
                </a:solidFill>
              </a:rPr>
              <a:t>Via Turnitin 23:59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93327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CC630F-1EC4-7D98-7821-F65044C56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Haim </a:t>
            </a:r>
            <a:r>
              <a:rPr lang="en-GB" dirty="0" err="1"/>
              <a:t>Ginott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34E63A0-7823-0D5B-FA83-AA141E5B781A}"/>
              </a:ext>
            </a:extLst>
          </p:cNvPr>
          <p:cNvSpPr txBox="1"/>
          <p:nvPr/>
        </p:nvSpPr>
        <p:spPr>
          <a:xfrm>
            <a:off x="1657349" y="2019301"/>
            <a:ext cx="8877301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0070C0"/>
                </a:solidFill>
              </a:rPr>
              <a:t>“I have come to the frightening conclusion that I am the decisive element. It is my personal approach that creates the climate. It is my daily mood that makes the weather. I possess tremendous power to make life miserable or joyous. I can be a tool of torture or an instrument of inspiration, I can humiliate or humour, hurt or heal. In all situations, it is my response that decides whether a crisis is escalated or de-escalated, and a person is humanized or de-humanized. If we treat people as they are, we make them worse. If we treat people as they ought to be, we help them become what they are capable of becoming.” </a:t>
            </a:r>
            <a:r>
              <a:rPr lang="en-GB" sz="2400" dirty="0" err="1">
                <a:solidFill>
                  <a:srgbClr val="0070C0"/>
                </a:solidFill>
              </a:rPr>
              <a:t>Ginott</a:t>
            </a:r>
            <a:r>
              <a:rPr lang="en-GB" sz="2400" dirty="0">
                <a:solidFill>
                  <a:srgbClr val="0070C0"/>
                </a:solidFill>
              </a:rPr>
              <a:t>(1975)</a:t>
            </a:r>
          </a:p>
        </p:txBody>
      </p:sp>
    </p:spTree>
    <p:extLst>
      <p:ext uri="{BB962C8B-B14F-4D97-AF65-F5344CB8AC3E}">
        <p14:creationId xmlns:p14="http://schemas.microsoft.com/office/powerpoint/2010/main" val="35853272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30989B-4889-45D5-3C5F-A1C3D960B0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                                     </a:t>
            </a:r>
            <a:r>
              <a:rPr lang="en-GB" dirty="0">
                <a:solidFill>
                  <a:srgbClr val="0070C0"/>
                </a:solidFill>
              </a:rPr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3657E9-7AD7-52F0-ACBC-43A530FE950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Adlewyrchwch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osodiad</a:t>
            </a:r>
            <a:r>
              <a:rPr lang="en-GB" dirty="0"/>
              <a:t> </a:t>
            </a:r>
            <a:r>
              <a:rPr lang="en-GB" dirty="0" err="1"/>
              <a:t>Ginott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nhermau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profiadau</a:t>
            </a:r>
            <a:r>
              <a:rPr lang="en-GB" dirty="0"/>
              <a:t> </a:t>
            </a:r>
            <a:r>
              <a:rPr lang="en-GB" dirty="0" err="1"/>
              <a:t>personol</a:t>
            </a:r>
            <a:r>
              <a:rPr lang="en-GB" dirty="0"/>
              <a:t>.</a:t>
            </a:r>
          </a:p>
          <a:p>
            <a:r>
              <a:rPr lang="en-GB" dirty="0" err="1"/>
              <a:t>Blaenoriaethwch</a:t>
            </a:r>
            <a:r>
              <a:rPr lang="en-GB" dirty="0"/>
              <a:t> tri </a:t>
            </a:r>
            <a:r>
              <a:rPr lang="en-GB" dirty="0" err="1"/>
              <a:t>nodwedd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o </a:t>
            </a:r>
            <a:r>
              <a:rPr lang="en-GB" dirty="0" err="1"/>
              <a:t>rheolaeth</a:t>
            </a:r>
            <a:r>
              <a:rPr lang="en-GB" dirty="0"/>
              <a:t> </a:t>
            </a:r>
            <a:r>
              <a:rPr lang="en-GB" dirty="0" err="1"/>
              <a:t>dosbarth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.</a:t>
            </a:r>
          </a:p>
          <a:p>
            <a:r>
              <a:rPr lang="en-GB" dirty="0" err="1"/>
              <a:t>Adborth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47267-42F8-A8E6-1D76-3F94C9DBC42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800" dirty="0">
                <a:solidFill>
                  <a:srgbClr val="0070C0"/>
                </a:solidFill>
              </a:rPr>
              <a:t>Reflect on </a:t>
            </a:r>
            <a:r>
              <a:rPr lang="en-GB" sz="2800" dirty="0" err="1">
                <a:solidFill>
                  <a:srgbClr val="0070C0"/>
                </a:solidFill>
              </a:rPr>
              <a:t>Ginott’s</a:t>
            </a:r>
            <a:r>
              <a:rPr lang="en-GB" sz="2800" dirty="0">
                <a:solidFill>
                  <a:srgbClr val="0070C0"/>
                </a:solidFill>
              </a:rPr>
              <a:t> statement in terms of your own experiences</a:t>
            </a:r>
          </a:p>
          <a:p>
            <a:r>
              <a:rPr lang="en-GB" sz="2800" dirty="0">
                <a:solidFill>
                  <a:srgbClr val="0070C0"/>
                </a:solidFill>
              </a:rPr>
              <a:t>Prioritise three key characteristics of an effective classroom manager.</a:t>
            </a:r>
          </a:p>
          <a:p>
            <a:r>
              <a:rPr lang="en-GB" sz="2800" dirty="0">
                <a:solidFill>
                  <a:srgbClr val="0070C0"/>
                </a:solidFill>
              </a:rPr>
              <a:t>Feedback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44094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1930F9-ED95-0ACE-1DEA-B0B29591ED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Rhestr</a:t>
            </a:r>
            <a:r>
              <a:rPr lang="en-GB" dirty="0"/>
              <a:t> </a:t>
            </a:r>
            <a:r>
              <a:rPr lang="en-GB" dirty="0" err="1"/>
              <a:t>Gyfeirnodi</a:t>
            </a:r>
            <a:r>
              <a:rPr lang="en-GB" dirty="0"/>
              <a:t>            </a:t>
            </a:r>
            <a:r>
              <a:rPr lang="en-GB" dirty="0">
                <a:solidFill>
                  <a:srgbClr val="0070C0"/>
                </a:solidFill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27F0FE-15DF-5E99-840E-51C3D31276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>
                <a:solidFill>
                  <a:srgbClr val="0070C0"/>
                </a:solidFill>
              </a:rPr>
              <a:t>Ginott</a:t>
            </a:r>
            <a:r>
              <a:rPr lang="en-GB" dirty="0">
                <a:solidFill>
                  <a:srgbClr val="0070C0"/>
                </a:solidFill>
              </a:rPr>
              <a:t>, H. (1975) </a:t>
            </a:r>
            <a:r>
              <a:rPr lang="en-GB" i="1" dirty="0">
                <a:solidFill>
                  <a:srgbClr val="0070C0"/>
                </a:solidFill>
              </a:rPr>
              <a:t>Teacher and Child: A book for parents and teachers, </a:t>
            </a:r>
            <a:r>
              <a:rPr lang="en-GB" dirty="0">
                <a:solidFill>
                  <a:srgbClr val="0070C0"/>
                </a:solidFill>
              </a:rPr>
              <a:t>New York: Macmillan</a:t>
            </a:r>
          </a:p>
          <a:p>
            <a:endParaRPr lang="en-GB" dirty="0">
              <a:solidFill>
                <a:srgbClr val="0070C0"/>
              </a:solidFill>
            </a:endParaRPr>
          </a:p>
          <a:p>
            <a:r>
              <a:rPr lang="en-GB" dirty="0">
                <a:solidFill>
                  <a:srgbClr val="0070C0"/>
                </a:solidFill>
              </a:rPr>
              <a:t>Rogers, B. (2011) </a:t>
            </a:r>
            <a:r>
              <a:rPr lang="en-GB" i="1" dirty="0">
                <a:solidFill>
                  <a:srgbClr val="0070C0"/>
                </a:solidFill>
              </a:rPr>
              <a:t>Classroom Behaviour (3</a:t>
            </a:r>
            <a:r>
              <a:rPr lang="en-GB" i="1" baseline="30000" dirty="0">
                <a:solidFill>
                  <a:srgbClr val="0070C0"/>
                </a:solidFill>
              </a:rPr>
              <a:t>rd</a:t>
            </a:r>
            <a:r>
              <a:rPr lang="en-GB" i="1" dirty="0">
                <a:solidFill>
                  <a:srgbClr val="0070C0"/>
                </a:solidFill>
              </a:rPr>
              <a:t> edition),</a:t>
            </a:r>
            <a:r>
              <a:rPr lang="en-GB" dirty="0">
                <a:solidFill>
                  <a:srgbClr val="0070C0"/>
                </a:solidFill>
              </a:rPr>
              <a:t> London: Sage</a:t>
            </a:r>
          </a:p>
        </p:txBody>
      </p:sp>
    </p:spTree>
    <p:extLst>
      <p:ext uri="{BB962C8B-B14F-4D97-AF65-F5344CB8AC3E}">
        <p14:creationId xmlns:p14="http://schemas.microsoft.com/office/powerpoint/2010/main" val="1841794264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C542EBDA-A4F5-41A3-A105-12E1AEC83494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86883F0F-287E-4407-A9BD-FB3F2413EBF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Template for PP (1)</Template>
  <TotalTime>0</TotalTime>
  <Words>661</Words>
  <Application>Microsoft Office PowerPoint</Application>
  <PresentationFormat>Widescreen</PresentationFormat>
  <Paragraphs>65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Holding PAge</vt:lpstr>
      <vt:lpstr>Accessible 2</vt:lpstr>
      <vt:lpstr>ECIE6003</vt:lpstr>
      <vt:lpstr>Amcan                                   Aim</vt:lpstr>
      <vt:lpstr>Deilliannau Dysgu               Learning Outcomes</vt:lpstr>
      <vt:lpstr>Deilliannau Dysgu             Learning Outcomes</vt:lpstr>
      <vt:lpstr>Deilliannau Dysgu             Learning Outcomes</vt:lpstr>
      <vt:lpstr>Deilliannau Dysgu            Learning Outcomes</vt:lpstr>
      <vt:lpstr>Cwestiwn Asesiad 1           Assessment 1 Question               </vt:lpstr>
      <vt:lpstr>Dyddiad cyflwyno             Submission date</vt:lpstr>
      <vt:lpstr>Cwestiwn Asesiad 2             Assessment 2 Question</vt:lpstr>
      <vt:lpstr>Dyddiad cyflwyno           Submission date</vt:lpstr>
      <vt:lpstr>Haim Ginott</vt:lpstr>
      <vt:lpstr>Tasg                                     Task</vt:lpstr>
      <vt:lpstr>Rhestr Gyfeirnodi            Reference List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ECIE6003</dc:title>
  <dc:creator>Cindy Hunt</dc:creator>
  <cp:lastModifiedBy>Cindy Hunt</cp:lastModifiedBy>
  <cp:revision>3</cp:revision>
  <dcterms:created xsi:type="dcterms:W3CDTF">2023-08-14T10:16:54Z</dcterms:created>
  <dcterms:modified xsi:type="dcterms:W3CDTF">2025-08-28T17:08:34Z</dcterms:modified>
</cp:coreProperties>
</file>