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C41A35-B620-2E44-4EC4-D2047EF83D70}" v="2" dt="2022-10-01T02:57:23.715"/>
    <p1510:client id="{2AB828CE-648D-E39F-9A7F-B645A25F63C5}" v="2361" dt="2022-09-30T20:40:38.786"/>
    <p1510:client id="{43761DB9-A504-9071-4FE8-A7D07299F540}" v="1399" dt="2022-10-01T02:56:19.167"/>
    <p1510:client id="{8C43C59A-3BE0-6BA8-9130-EBB3B4F4E6E9}" v="1223" dt="2022-10-01T16:26:46.793"/>
    <p1510:client id="{9EF51223-5843-4E73-A266-0972D01C7442}" v="630" dt="2022-09-26T19:13:37.809"/>
    <p1510:client id="{ADD54774-5AE4-3D49-56AB-10536A04C518}" v="1988" dt="2022-09-30T22:46:54.019"/>
    <p1510:client id="{FD67CF01-E699-1A77-46CE-D8D93BCEA3DB}" v="46" dt="2022-09-27T22:50:30.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chronicle.com"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library.louisville.edu/ekstrom/criticalthinking" TargetMode="External"/><Relationship Id="rId3" Type="http://schemas.openxmlformats.org/officeDocument/2006/relationships/hyperlink" Target="https://lucemiconsulting.co.uk/benefits-of-time-management/" TargetMode="External"/><Relationship Id="rId7" Type="http://schemas.openxmlformats.org/officeDocument/2006/relationships/hyperlink" Target="https://www.chronicle.com" TargetMode="External"/><Relationship Id="rId2" Type="http://schemas.openxmlformats.org/officeDocument/2006/relationships/hyperlink" Target="https://study.com/academy/lesson/what-is-critical-thinking-definition-skills-meaning.html" TargetMode="External"/><Relationship Id="rId1" Type="http://schemas.openxmlformats.org/officeDocument/2006/relationships/slideLayout" Target="../slideLayouts/slideLayout2.xml"/><Relationship Id="rId6" Type="http://schemas.openxmlformats.org/officeDocument/2006/relationships/hyperlink" Target="https://www.spica.com" TargetMode="External"/><Relationship Id="rId5" Type="http://schemas.openxmlformats.org/officeDocument/2006/relationships/hyperlink" Target="https://www.rasmussen.edu/student-experience/college-life/critical-thinking" TargetMode="External"/><Relationship Id="rId4" Type="http://schemas.openxmlformats.org/officeDocument/2006/relationships/hyperlink" Target="https://www.dol.gov/sites/dolgov/files/odep/topics/youth/softskills/problem.pdf" TargetMode="External"/><Relationship Id="rId9" Type="http://schemas.openxmlformats.org/officeDocument/2006/relationships/hyperlink" Target="https://www.goodread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77C91214-6281-AD3E-0D23-4224751A0A29}"/>
              </a:ext>
            </a:extLst>
          </p:cNvPr>
          <p:cNvSpPr txBox="1"/>
          <p:nvPr/>
        </p:nvSpPr>
        <p:spPr>
          <a:xfrm>
            <a:off x="110825" y="744330"/>
            <a:ext cx="3545276" cy="1754326"/>
          </a:xfrm>
          <a:prstGeom prst="rect">
            <a:avLst/>
          </a:prstGeom>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a:rPr>
              <a:t>What is critical thinking?</a:t>
            </a:r>
            <a:endParaRPr lang="en-US"/>
          </a:p>
          <a:p>
            <a:r>
              <a:rPr lang="en-GB" sz="1200" dirty="0">
                <a:cs typeface="Calibri"/>
              </a:rPr>
              <a:t>According to Study.com (2022) To be able to think critically means to be capable to make a rational judgement that is well thought out and objective. To think critically you should not accept and believe all opinions and conclusions you come across, but preferably have an attitude that requires questioning. It requires a curious mind to look for further verification to aid a specific argument or conclusion.</a:t>
            </a:r>
          </a:p>
        </p:txBody>
      </p:sp>
      <p:sp>
        <p:nvSpPr>
          <p:cNvPr id="3" name="TextBox 2">
            <a:extLst>
              <a:ext uri="{FF2B5EF4-FFF2-40B4-BE49-F238E27FC236}">
                <a16:creationId xmlns:a16="http://schemas.microsoft.com/office/drawing/2014/main" id="{3A674DDF-065C-5950-C360-A271E8450551}"/>
              </a:ext>
            </a:extLst>
          </p:cNvPr>
          <p:cNvSpPr txBox="1"/>
          <p:nvPr/>
        </p:nvSpPr>
        <p:spPr>
          <a:xfrm>
            <a:off x="115018" y="71886"/>
            <a:ext cx="27316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Ruby Lowe/ECGE4005P/2209722</a:t>
            </a:r>
          </a:p>
          <a:p>
            <a:endParaRPr lang="en-GB" sz="1200" dirty="0">
              <a:cs typeface="Calibri"/>
            </a:endParaRPr>
          </a:p>
        </p:txBody>
      </p:sp>
      <p:sp>
        <p:nvSpPr>
          <p:cNvPr id="4" name="TextBox 3">
            <a:extLst>
              <a:ext uri="{FF2B5EF4-FFF2-40B4-BE49-F238E27FC236}">
                <a16:creationId xmlns:a16="http://schemas.microsoft.com/office/drawing/2014/main" id="{21AAC927-1B28-285E-4BD7-41B728B068FF}"/>
              </a:ext>
            </a:extLst>
          </p:cNvPr>
          <p:cNvSpPr txBox="1"/>
          <p:nvPr/>
        </p:nvSpPr>
        <p:spPr>
          <a:xfrm>
            <a:off x="661357" y="1883433"/>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EE534D4-16F8-F85A-4308-3B56597D38CA}"/>
              </a:ext>
            </a:extLst>
          </p:cNvPr>
          <p:cNvSpPr txBox="1"/>
          <p:nvPr/>
        </p:nvSpPr>
        <p:spPr>
          <a:xfrm>
            <a:off x="7936301" y="531962"/>
            <a:ext cx="4011283" cy="2585323"/>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cs typeface="Calibri"/>
              </a:rPr>
              <a:t>  </a:t>
            </a:r>
            <a:r>
              <a:rPr lang="en-GB" sz="1200" u="sng" dirty="0">
                <a:cs typeface="Calibri"/>
              </a:rPr>
              <a:t>  </a:t>
            </a:r>
            <a:r>
              <a:rPr lang="en-GB" sz="1200" b="1" u="sng" dirty="0">
                <a:cs typeface="Calibri"/>
              </a:rPr>
              <a:t>Time Management</a:t>
            </a:r>
          </a:p>
          <a:p>
            <a:r>
              <a:rPr lang="en-GB" sz="1200" dirty="0">
                <a:cs typeface="Calibri"/>
              </a:rPr>
              <a:t>Pettit, M (2020) says that time management is the action of arranging and planning how to break down your time equally for certain activities and priorities. The profits of time management incorporate higher quality practice and substantial productivity. Enhanced time management expands the individuals focus, raises confidence and permits you to organize your time more constructively.</a:t>
            </a:r>
          </a:p>
          <a:p>
            <a:r>
              <a:rPr lang="en-GB" sz="1200" dirty="0">
                <a:cs typeface="Calibri"/>
              </a:rPr>
              <a:t>To help with time management an individual may use such tools as an academic diary, a calendar or a time tracker. </a:t>
            </a:r>
          </a:p>
          <a:p>
            <a:r>
              <a:rPr lang="en-GB" sz="1200" dirty="0">
                <a:cs typeface="Calibri"/>
              </a:rPr>
              <a:t>Kos, B. (2020) points out that that prioritizing tasks, writing down goals and reflecting on where to improve can also help with time management skills. </a:t>
            </a:r>
          </a:p>
        </p:txBody>
      </p:sp>
      <p:sp>
        <p:nvSpPr>
          <p:cNvPr id="2" name="TextBox 1">
            <a:extLst>
              <a:ext uri="{FF2B5EF4-FFF2-40B4-BE49-F238E27FC236}">
                <a16:creationId xmlns:a16="http://schemas.microsoft.com/office/drawing/2014/main" id="{08D20B82-A218-08DC-6E78-806552CE136A}"/>
              </a:ext>
            </a:extLst>
          </p:cNvPr>
          <p:cNvSpPr txBox="1"/>
          <p:nvPr/>
        </p:nvSpPr>
        <p:spPr>
          <a:xfrm>
            <a:off x="115019" y="3853131"/>
            <a:ext cx="4284452" cy="286232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u="sng" dirty="0">
                <a:cs typeface="Calibri"/>
              </a:rPr>
              <a:t> </a:t>
            </a:r>
            <a:r>
              <a:rPr lang="en-GB" sz="1200" b="1" u="sng" dirty="0">
                <a:cs typeface="Calibri"/>
              </a:rPr>
              <a:t>Problem solving</a:t>
            </a:r>
          </a:p>
          <a:p>
            <a:pPr algn="ctr"/>
            <a:r>
              <a:rPr lang="en-GB" sz="1200" dirty="0">
                <a:cs typeface="Calibri"/>
              </a:rPr>
              <a:t>The United States Department of Labor (no date) suggests that to be able to be a critical thinker the individual should be established in problem solving. Aswell as utilize all understanding, facts and details. This indicates that the individual has not got to have an  instantaneous solution, in addition expresses that the individual must be capable to make sensible decisions, evaluate the situation then discover credible results. </a:t>
            </a:r>
          </a:p>
          <a:p>
            <a:pPr algn="ctr"/>
            <a:r>
              <a:rPr lang="en-GB" sz="1200" dirty="0">
                <a:cs typeface="Calibri"/>
              </a:rPr>
              <a:t>Identification is also a key skill that links with problem solving as you need to be able to first identify the problem or argument then be able to question 'who is doing what?' also 'what seems to be the reason for this happening?'. Once having an understandable concept of the situation and persons involved, groups or factors that may be determined, you can then begin to explore in more depth into an issue and its potential solutions. Erstad, W. (2018a)</a:t>
            </a:r>
          </a:p>
        </p:txBody>
      </p:sp>
      <p:sp>
        <p:nvSpPr>
          <p:cNvPr id="8" name="Cloud 7">
            <a:extLst>
              <a:ext uri="{FF2B5EF4-FFF2-40B4-BE49-F238E27FC236}">
                <a16:creationId xmlns:a16="http://schemas.microsoft.com/office/drawing/2014/main" id="{F16499E0-2B42-553D-80BC-EFDAA58D564D}"/>
              </a:ext>
            </a:extLst>
          </p:cNvPr>
          <p:cNvSpPr/>
          <p:nvPr/>
        </p:nvSpPr>
        <p:spPr>
          <a:xfrm>
            <a:off x="4516467" y="2237656"/>
            <a:ext cx="2717319" cy="1322716"/>
          </a:xfrm>
          <a:prstGeom prst="cloud">
            <a:avLst/>
          </a:prstGeom>
          <a:solidFill>
            <a:schemeClr val="bg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cs typeface="Calibri"/>
              </a:rPr>
              <a:t>Critical Thinking </a:t>
            </a:r>
            <a:endParaRPr lang="en-GB" sz="1200" b="1" dirty="0">
              <a:solidFill>
                <a:schemeClr val="tx1"/>
              </a:solidFill>
              <a:cs typeface="Calibri"/>
            </a:endParaRPr>
          </a:p>
        </p:txBody>
      </p:sp>
      <p:cxnSp>
        <p:nvCxnSpPr>
          <p:cNvPr id="5" name="Connector: Curved 4">
            <a:extLst>
              <a:ext uri="{FF2B5EF4-FFF2-40B4-BE49-F238E27FC236}">
                <a16:creationId xmlns:a16="http://schemas.microsoft.com/office/drawing/2014/main" id="{D534DF07-9C45-DA2D-D031-5C49C16299CF}"/>
              </a:ext>
            </a:extLst>
          </p:cNvPr>
          <p:cNvCxnSpPr/>
          <p:nvPr/>
        </p:nvCxnSpPr>
        <p:spPr>
          <a:xfrm flipH="1">
            <a:off x="3936520" y="3489385"/>
            <a:ext cx="1242205" cy="368062"/>
          </a:xfrm>
          <a:prstGeom prst="curvedConnector3">
            <a:avLst/>
          </a:prstGeom>
        </p:spPr>
        <p:style>
          <a:lnRef idx="3">
            <a:schemeClr val="accent4"/>
          </a:lnRef>
          <a:fillRef idx="0">
            <a:schemeClr val="accent4"/>
          </a:fillRef>
          <a:effectRef idx="2">
            <a:schemeClr val="accent4"/>
          </a:effectRef>
          <a:fontRef idx="minor">
            <a:schemeClr val="tx1"/>
          </a:fontRef>
        </p:style>
      </p:cxnSp>
      <p:pic>
        <p:nvPicPr>
          <p:cNvPr id="12" name="Picture 12">
            <a:extLst>
              <a:ext uri="{FF2B5EF4-FFF2-40B4-BE49-F238E27FC236}">
                <a16:creationId xmlns:a16="http://schemas.microsoft.com/office/drawing/2014/main" id="{0342F4CE-0F7D-B3A1-92CE-088B3E633725}"/>
              </a:ext>
            </a:extLst>
          </p:cNvPr>
          <p:cNvPicPr>
            <a:picLocks noChangeAspect="1"/>
          </p:cNvPicPr>
          <p:nvPr/>
        </p:nvPicPr>
        <p:blipFill>
          <a:blip r:embed="rId2"/>
          <a:stretch>
            <a:fillRect/>
          </a:stretch>
        </p:blipFill>
        <p:spPr>
          <a:xfrm>
            <a:off x="4724400" y="4283016"/>
            <a:ext cx="2743200" cy="1828800"/>
          </a:xfrm>
          <a:prstGeom prst="rect">
            <a:avLst/>
          </a:prstGeom>
        </p:spPr>
      </p:pic>
      <p:sp>
        <p:nvSpPr>
          <p:cNvPr id="13" name="TextBox 12">
            <a:extLst>
              <a:ext uri="{FF2B5EF4-FFF2-40B4-BE49-F238E27FC236}">
                <a16:creationId xmlns:a16="http://schemas.microsoft.com/office/drawing/2014/main" id="{4489A4FF-D108-2415-A526-7543F08E782F}"/>
              </a:ext>
            </a:extLst>
          </p:cNvPr>
          <p:cNvSpPr txBox="1"/>
          <p:nvPr/>
        </p:nvSpPr>
        <p:spPr>
          <a:xfrm>
            <a:off x="4730150" y="6110377"/>
            <a:ext cx="19265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Source: </a:t>
            </a:r>
            <a:r>
              <a:rPr lang="en-GB" sz="1200" dirty="0">
                <a:cs typeface="Calibri"/>
                <a:hlinkClick r:id="rId3"/>
              </a:rPr>
              <a:t>www.chronicle.com</a:t>
            </a:r>
            <a:r>
              <a:rPr lang="en-GB" sz="1200" dirty="0">
                <a:cs typeface="Calibri"/>
              </a:rPr>
              <a:t> (2010)</a:t>
            </a:r>
            <a:endParaRPr lang="en-GB" sz="1200" dirty="0"/>
          </a:p>
        </p:txBody>
      </p:sp>
      <p:sp>
        <p:nvSpPr>
          <p:cNvPr id="15" name="TextBox 14">
            <a:extLst>
              <a:ext uri="{FF2B5EF4-FFF2-40B4-BE49-F238E27FC236}">
                <a16:creationId xmlns:a16="http://schemas.microsoft.com/office/drawing/2014/main" id="{8CE0114C-48A9-3172-6596-C32DABDDA913}"/>
              </a:ext>
            </a:extLst>
          </p:cNvPr>
          <p:cNvSpPr txBox="1"/>
          <p:nvPr/>
        </p:nvSpPr>
        <p:spPr>
          <a:xfrm>
            <a:off x="8324490" y="3910642"/>
            <a:ext cx="3608716" cy="286232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b="1" u="sng" dirty="0">
                <a:cs typeface="Calibri" panose="020F0502020204030204"/>
              </a:rPr>
              <a:t>Research </a:t>
            </a:r>
          </a:p>
          <a:p>
            <a:r>
              <a:rPr lang="en-GB" sz="1200" dirty="0">
                <a:cs typeface="Calibri" panose="020F0502020204030204"/>
              </a:rPr>
              <a:t>Academic research concentrates on the design of new ideas, outlooks and arguments. The analyser searches for relevant statistics in books, articles and other sources then evolves an informed perspective within the current "discussion" in the group of researchers. Ekstrom. W. F (2021)</a:t>
            </a:r>
          </a:p>
          <a:p>
            <a:r>
              <a:rPr lang="en-GB" sz="1200" dirty="0">
                <a:cs typeface="Calibri" panose="020F0502020204030204"/>
              </a:rPr>
              <a:t>When analysing and argument involving an affair, the ability to be able to independently research is key. Arguments are implied to be convincing, that means evidence presented in their favour may have questionable sources or lacking evidence. The correct method for this is independent verification and to be able to find the source of information and evaluate it. Erstad, W. (2018b) </a:t>
            </a:r>
          </a:p>
        </p:txBody>
      </p:sp>
      <p:cxnSp>
        <p:nvCxnSpPr>
          <p:cNvPr id="10" name="Connector: Curved 9">
            <a:extLst>
              <a:ext uri="{FF2B5EF4-FFF2-40B4-BE49-F238E27FC236}">
                <a16:creationId xmlns:a16="http://schemas.microsoft.com/office/drawing/2014/main" id="{7606166F-97C8-90AD-37ED-F6B3108B6647}"/>
              </a:ext>
            </a:extLst>
          </p:cNvPr>
          <p:cNvCxnSpPr/>
          <p:nvPr/>
        </p:nvCxnSpPr>
        <p:spPr>
          <a:xfrm>
            <a:off x="3653827" y="1418147"/>
            <a:ext cx="1173191" cy="1043795"/>
          </a:xfrm>
          <a:prstGeom prst="curvedConnector3">
            <a:avLst/>
          </a:prstGeom>
        </p:spPr>
        <p:style>
          <a:lnRef idx="3">
            <a:schemeClr val="accent6"/>
          </a:lnRef>
          <a:fillRef idx="0">
            <a:schemeClr val="accent6"/>
          </a:fillRef>
          <a:effectRef idx="2">
            <a:schemeClr val="accent6"/>
          </a:effectRef>
          <a:fontRef idx="minor">
            <a:schemeClr val="tx1"/>
          </a:fontRef>
        </p:style>
      </p:cxnSp>
      <p:cxnSp>
        <p:nvCxnSpPr>
          <p:cNvPr id="11" name="Connector: Curved 10">
            <a:extLst>
              <a:ext uri="{FF2B5EF4-FFF2-40B4-BE49-F238E27FC236}">
                <a16:creationId xmlns:a16="http://schemas.microsoft.com/office/drawing/2014/main" id="{D7BF3E2E-DA9F-1D78-2CDB-CA99C43ECC20}"/>
              </a:ext>
            </a:extLst>
          </p:cNvPr>
          <p:cNvCxnSpPr/>
          <p:nvPr/>
        </p:nvCxnSpPr>
        <p:spPr>
          <a:xfrm>
            <a:off x="6657795" y="3386947"/>
            <a:ext cx="1662021" cy="1489493"/>
          </a:xfrm>
          <a:prstGeom prst="curvedConnector3">
            <a:avLst/>
          </a:prstGeom>
        </p:spPr>
        <p:style>
          <a:lnRef idx="3">
            <a:schemeClr val="accent5"/>
          </a:lnRef>
          <a:fillRef idx="0">
            <a:schemeClr val="accent5"/>
          </a:fillRef>
          <a:effectRef idx="2">
            <a:schemeClr val="accent5"/>
          </a:effectRef>
          <a:fontRef idx="minor">
            <a:schemeClr val="tx1"/>
          </a:fontRef>
        </p:style>
      </p:cxnSp>
      <p:cxnSp>
        <p:nvCxnSpPr>
          <p:cNvPr id="14" name="Connector: Curved 13">
            <a:extLst>
              <a:ext uri="{FF2B5EF4-FFF2-40B4-BE49-F238E27FC236}">
                <a16:creationId xmlns:a16="http://schemas.microsoft.com/office/drawing/2014/main" id="{A761BC4A-566D-CF9E-E994-F6AF55113B84}"/>
              </a:ext>
            </a:extLst>
          </p:cNvPr>
          <p:cNvCxnSpPr/>
          <p:nvPr/>
        </p:nvCxnSpPr>
        <p:spPr>
          <a:xfrm flipH="1">
            <a:off x="6766167" y="970650"/>
            <a:ext cx="1184691" cy="1273834"/>
          </a:xfrm>
          <a:prstGeom prst="curvedConnector3">
            <a:avLst/>
          </a:prstGeom>
        </p:spPr>
        <p:style>
          <a:lnRef idx="3">
            <a:schemeClr val="accent3"/>
          </a:lnRef>
          <a:fillRef idx="0">
            <a:schemeClr val="accent3"/>
          </a:fillRef>
          <a:effectRef idx="2">
            <a:schemeClr val="accent3"/>
          </a:effectRef>
          <a:fontRef idx="minor">
            <a:schemeClr val="tx1"/>
          </a:fontRef>
        </p:style>
      </p:cxnSp>
      <p:sp>
        <p:nvSpPr>
          <p:cNvPr id="7" name="Scroll: Horizontal 6">
            <a:extLst>
              <a:ext uri="{FF2B5EF4-FFF2-40B4-BE49-F238E27FC236}">
                <a16:creationId xmlns:a16="http://schemas.microsoft.com/office/drawing/2014/main" id="{B6958A49-9657-5A09-E7F2-6B9AFF62D530}"/>
              </a:ext>
            </a:extLst>
          </p:cNvPr>
          <p:cNvSpPr/>
          <p:nvPr/>
        </p:nvSpPr>
        <p:spPr>
          <a:xfrm>
            <a:off x="4460576" y="180665"/>
            <a:ext cx="2559167" cy="1178942"/>
          </a:xfrm>
          <a:prstGeom prst="horizontalScroll">
            <a:avLst/>
          </a:prstGeom>
          <a:solidFill>
            <a:schemeClr val="accent2">
              <a:lumMod val="40000"/>
              <a:lumOff val="6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solidFill>
                  <a:schemeClr val="tx1"/>
                </a:solidFill>
                <a:cs typeface="Calibri"/>
              </a:rPr>
              <a:t>"The essence of the independent mind lies not in what it thinks, but in what it thinks."</a:t>
            </a:r>
          </a:p>
          <a:p>
            <a:pPr algn="ctr"/>
            <a:r>
              <a:rPr lang="en-GB" sz="1200" dirty="0">
                <a:solidFill>
                  <a:schemeClr val="tx1"/>
                </a:solidFill>
                <a:cs typeface="Calibri"/>
              </a:rPr>
              <a:t>(Hitchens, C. 2001. https://www.goodreads.com/).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76FD9-4BE0-7FB8-1C03-C9CA657E21EC}"/>
              </a:ext>
            </a:extLst>
          </p:cNvPr>
          <p:cNvSpPr>
            <a:spLocks noGrp="1"/>
          </p:cNvSpPr>
          <p:nvPr>
            <p:ph type="title"/>
          </p:nvPr>
        </p:nvSpPr>
        <p:spPr>
          <a:xfrm>
            <a:off x="507521" y="63201"/>
            <a:ext cx="1328468" cy="247262"/>
          </a:xfrm>
        </p:spPr>
        <p:txBody>
          <a:bodyPr>
            <a:normAutofit fontScale="90000"/>
          </a:bodyPr>
          <a:lstStyle/>
          <a:p>
            <a:r>
              <a:rPr lang="en-GB" sz="1400" b="1" u="sng" dirty="0">
                <a:cs typeface="Calibri Light"/>
              </a:rPr>
              <a:t>Reference list</a:t>
            </a:r>
            <a:endParaRPr lang="en-GB" sz="1400" b="1" u="sng" dirty="0"/>
          </a:p>
        </p:txBody>
      </p:sp>
      <p:sp>
        <p:nvSpPr>
          <p:cNvPr id="4" name="TextBox 3">
            <a:extLst>
              <a:ext uri="{FF2B5EF4-FFF2-40B4-BE49-F238E27FC236}">
                <a16:creationId xmlns:a16="http://schemas.microsoft.com/office/drawing/2014/main" id="{4402ACE1-A6D2-135D-F725-79DBD9E2F190}"/>
              </a:ext>
            </a:extLst>
          </p:cNvPr>
          <p:cNvSpPr txBox="1"/>
          <p:nvPr/>
        </p:nvSpPr>
        <p:spPr>
          <a:xfrm>
            <a:off x="5170099" y="957531"/>
            <a:ext cx="732957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Study.com. (2022). '</a:t>
            </a:r>
            <a:r>
              <a:rPr lang="en-US" sz="1200" i="1" dirty="0">
                <a:cs typeface="Calibri"/>
              </a:rPr>
              <a:t>Critical thinking defined'</a:t>
            </a:r>
            <a:r>
              <a:rPr lang="en-US" sz="1200" dirty="0">
                <a:cs typeface="Calibri"/>
              </a:rPr>
              <a:t>. Available at:</a:t>
            </a:r>
            <a:r>
              <a:rPr lang="en-US" sz="1200" dirty="0"/>
              <a:t> </a:t>
            </a:r>
            <a:r>
              <a:rPr lang="en-US" sz="1200" dirty="0">
                <a:hlinkClick r:id="rId2"/>
              </a:rPr>
              <a:t>https://study.com/academy/lesson/what-is-critical-thinking-definition-skills-meaning.html</a:t>
            </a:r>
            <a:r>
              <a:rPr lang="en-US" sz="1200" dirty="0"/>
              <a:t> [Accessed:26/09/22]</a:t>
            </a:r>
            <a:endParaRPr lang="en-US" sz="1200" dirty="0">
              <a:cs typeface="Calibri"/>
            </a:endParaRPr>
          </a:p>
          <a:p>
            <a:endParaRPr lang="en-US" dirty="0">
              <a:cs typeface="Calibri"/>
            </a:endParaRPr>
          </a:p>
          <a:p>
            <a:endParaRPr lang="en-US" dirty="0">
              <a:cs typeface="Calibri"/>
            </a:endParaRPr>
          </a:p>
        </p:txBody>
      </p:sp>
      <p:sp>
        <p:nvSpPr>
          <p:cNvPr id="3" name="TextBox 2">
            <a:extLst>
              <a:ext uri="{FF2B5EF4-FFF2-40B4-BE49-F238E27FC236}">
                <a16:creationId xmlns:a16="http://schemas.microsoft.com/office/drawing/2014/main" id="{47F7C1AD-AB90-1EDF-9AAD-33FFEF83E9AD}"/>
              </a:ext>
            </a:extLst>
          </p:cNvPr>
          <p:cNvSpPr txBox="1"/>
          <p:nvPr/>
        </p:nvSpPr>
        <p:spPr>
          <a:xfrm>
            <a:off x="5175847" y="186906"/>
            <a:ext cx="47732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Pettit, M. (2020) </a:t>
            </a:r>
            <a:r>
              <a:rPr lang="en-GB" sz="1200" i="1" dirty="0">
                <a:cs typeface="Calibri"/>
              </a:rPr>
              <a:t>'The Top 10 Benefits of Time Management'</a:t>
            </a:r>
            <a:r>
              <a:rPr lang="en-GB" sz="1200" dirty="0">
                <a:cs typeface="Calibri"/>
              </a:rPr>
              <a:t>, Available at: </a:t>
            </a:r>
            <a:r>
              <a:rPr lang="en-GB" sz="1200" dirty="0">
                <a:ea typeface="+mn-lt"/>
                <a:cs typeface="+mn-lt"/>
                <a:hlinkClick r:id="rId3"/>
              </a:rPr>
              <a:t>https://lucemiconsulting.co.uk/benefits-of-time-management</a:t>
            </a:r>
            <a:r>
              <a:rPr lang="en-GB" sz="1200" dirty="0">
                <a:cs typeface="Calibri"/>
                <a:hlinkClick r:id="rId3"/>
              </a:rPr>
              <a:t>/</a:t>
            </a:r>
            <a:r>
              <a:rPr lang="en-GB" sz="1200" dirty="0">
                <a:cs typeface="Calibri"/>
              </a:rPr>
              <a:t> [Accessed:26/09/22]</a:t>
            </a:r>
            <a:endParaRPr lang="en-GB" sz="1200" dirty="0"/>
          </a:p>
        </p:txBody>
      </p:sp>
      <p:sp>
        <p:nvSpPr>
          <p:cNvPr id="5" name="TextBox 4">
            <a:extLst>
              <a:ext uri="{FF2B5EF4-FFF2-40B4-BE49-F238E27FC236}">
                <a16:creationId xmlns:a16="http://schemas.microsoft.com/office/drawing/2014/main" id="{EEC9479D-1C48-C3A6-F8C1-5806EBC2667E}"/>
              </a:ext>
            </a:extLst>
          </p:cNvPr>
          <p:cNvSpPr txBox="1"/>
          <p:nvPr/>
        </p:nvSpPr>
        <p:spPr>
          <a:xfrm>
            <a:off x="460074" y="4830792"/>
            <a:ext cx="422694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The United States Department of Labor. (</a:t>
            </a:r>
            <a:r>
              <a:rPr lang="en-GB" sz="1200" dirty="0" err="1">
                <a:cs typeface="Calibri"/>
              </a:rPr>
              <a:t>n.d</a:t>
            </a:r>
            <a:r>
              <a:rPr lang="en-GB" sz="1200" dirty="0">
                <a:cs typeface="Calibri"/>
              </a:rPr>
              <a:t>). '</a:t>
            </a:r>
            <a:r>
              <a:rPr lang="en-GB" sz="1200" i="1" dirty="0">
                <a:cs typeface="Calibri"/>
              </a:rPr>
              <a:t>Problem solving and Critical Thinking</a:t>
            </a:r>
            <a:r>
              <a:rPr lang="en-GB" sz="1200" dirty="0">
                <a:cs typeface="Calibri"/>
              </a:rPr>
              <a:t>' Available at:</a:t>
            </a:r>
            <a:r>
              <a:rPr lang="en-GB" sz="1200" dirty="0">
                <a:ea typeface="+mn-lt"/>
                <a:cs typeface="+mn-lt"/>
              </a:rPr>
              <a:t> </a:t>
            </a:r>
            <a:r>
              <a:rPr lang="en-GB" sz="1200" dirty="0">
                <a:ea typeface="+mn-lt"/>
                <a:cs typeface="+mn-lt"/>
                <a:hlinkClick r:id="rId4"/>
              </a:rPr>
              <a:t>https://www.dol.gov/sites/dolgov/files/odep/topics/youth/softskills/problem.pdf</a:t>
            </a:r>
            <a:r>
              <a:rPr lang="en-GB" sz="1200" dirty="0">
                <a:ea typeface="+mn-lt"/>
                <a:cs typeface="+mn-lt"/>
              </a:rPr>
              <a:t> [Accessed:26/09/22]</a:t>
            </a:r>
            <a:endParaRPr lang="en-GB" sz="1200" dirty="0">
              <a:cs typeface="Calibri"/>
            </a:endParaRPr>
          </a:p>
        </p:txBody>
      </p:sp>
      <p:sp>
        <p:nvSpPr>
          <p:cNvPr id="6" name="TextBox 5">
            <a:extLst>
              <a:ext uri="{FF2B5EF4-FFF2-40B4-BE49-F238E27FC236}">
                <a16:creationId xmlns:a16="http://schemas.microsoft.com/office/drawing/2014/main" id="{4717555B-B44E-D961-2664-417D1E479E4B}"/>
              </a:ext>
            </a:extLst>
          </p:cNvPr>
          <p:cNvSpPr txBox="1"/>
          <p:nvPr/>
        </p:nvSpPr>
        <p:spPr>
          <a:xfrm>
            <a:off x="416943" y="1969699"/>
            <a:ext cx="376686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Erstad, W. (2018a)</a:t>
            </a:r>
            <a:r>
              <a:rPr lang="en-GB" sz="1200" i="1" dirty="0">
                <a:cs typeface="Calibri"/>
              </a:rPr>
              <a:t> '6 Critical Thinking Skills You Need to Master Now'.</a:t>
            </a:r>
            <a:r>
              <a:rPr lang="en-GB" sz="1200" dirty="0">
                <a:cs typeface="Calibri"/>
              </a:rPr>
              <a:t> Available at: (</a:t>
            </a:r>
            <a:r>
              <a:rPr lang="en-GB" sz="1200" dirty="0">
                <a:cs typeface="Calibri"/>
                <a:hlinkClick r:id="rId5"/>
              </a:rPr>
              <a:t>https://www.rasmussen.edu/student-experience/college-life/critical-thinking</a:t>
            </a:r>
            <a:r>
              <a:rPr lang="en-GB" sz="1200" dirty="0">
                <a:cs typeface="Calibri"/>
              </a:rPr>
              <a:t>.) [Accessed:20/09/22]</a:t>
            </a:r>
            <a:endParaRPr lang="en-GB" sz="1200" dirty="0"/>
          </a:p>
        </p:txBody>
      </p:sp>
      <p:sp>
        <p:nvSpPr>
          <p:cNvPr id="7" name="TextBox 6">
            <a:extLst>
              <a:ext uri="{FF2B5EF4-FFF2-40B4-BE49-F238E27FC236}">
                <a16:creationId xmlns:a16="http://schemas.microsoft.com/office/drawing/2014/main" id="{B7780FCA-4F5C-7F5A-19BD-35439FAEA6F3}"/>
              </a:ext>
            </a:extLst>
          </p:cNvPr>
          <p:cNvSpPr txBox="1"/>
          <p:nvPr/>
        </p:nvSpPr>
        <p:spPr>
          <a:xfrm>
            <a:off x="416943" y="5765320"/>
            <a:ext cx="40544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Kos, B. (2020) '</a:t>
            </a:r>
            <a:r>
              <a:rPr lang="en-GB" sz="1200" i="1" dirty="0">
                <a:cs typeface="Calibri"/>
              </a:rPr>
              <a:t>Best Time Management Tools 2021- What tools will really boost your productivity?' </a:t>
            </a:r>
            <a:r>
              <a:rPr lang="en-GB" sz="1200" dirty="0">
                <a:cs typeface="Calibri"/>
              </a:rPr>
              <a:t>Available at: </a:t>
            </a:r>
            <a:r>
              <a:rPr lang="en-GB" sz="1200" dirty="0">
                <a:ea typeface="+mn-lt"/>
                <a:cs typeface="+mn-lt"/>
                <a:hlinkClick r:id="rId6"/>
              </a:rPr>
              <a:t>https://www.spica.com</a:t>
            </a:r>
            <a:r>
              <a:rPr lang="en-GB" sz="1200" dirty="0">
                <a:ea typeface="+mn-lt"/>
                <a:cs typeface="+mn-lt"/>
              </a:rPr>
              <a:t> [Accessed 30/09/22]</a:t>
            </a:r>
            <a:endParaRPr lang="en-GB" sz="1200" dirty="0">
              <a:cs typeface="Calibri"/>
            </a:endParaRPr>
          </a:p>
        </p:txBody>
      </p:sp>
      <p:sp>
        <p:nvSpPr>
          <p:cNvPr id="8" name="TextBox 7">
            <a:extLst>
              <a:ext uri="{FF2B5EF4-FFF2-40B4-BE49-F238E27FC236}">
                <a16:creationId xmlns:a16="http://schemas.microsoft.com/office/drawing/2014/main" id="{CB2D17D9-D9DE-886A-7C36-171EC22FF9B1}"/>
              </a:ext>
            </a:extLst>
          </p:cNvPr>
          <p:cNvSpPr txBox="1"/>
          <p:nvPr/>
        </p:nvSpPr>
        <p:spPr>
          <a:xfrm>
            <a:off x="460075" y="316301"/>
            <a:ext cx="327803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Chronical.com (2010) '</a:t>
            </a:r>
            <a:r>
              <a:rPr lang="en-GB" sz="1200" i="1" dirty="0">
                <a:cs typeface="Calibri"/>
              </a:rPr>
              <a:t>The Chronical Of Higher Education' </a:t>
            </a:r>
            <a:r>
              <a:rPr lang="en-GB" sz="1200" dirty="0">
                <a:cs typeface="Calibri"/>
              </a:rPr>
              <a:t>Available at:</a:t>
            </a:r>
            <a:r>
              <a:rPr lang="en-GB" sz="1200" dirty="0">
                <a:ea typeface="+mn-lt"/>
                <a:cs typeface="+mn-lt"/>
              </a:rPr>
              <a:t> </a:t>
            </a:r>
            <a:r>
              <a:rPr lang="en-GB" sz="1200" dirty="0">
                <a:ea typeface="+mn-lt"/>
                <a:cs typeface="+mn-lt"/>
                <a:hlinkClick r:id="rId7"/>
              </a:rPr>
              <a:t>https://www.chronicle.com</a:t>
            </a:r>
            <a:r>
              <a:rPr lang="en-GB" sz="1200" dirty="0">
                <a:ea typeface="+mn-lt"/>
                <a:cs typeface="+mn-lt"/>
              </a:rPr>
              <a:t> [Accessed 30/09/22]</a:t>
            </a:r>
            <a:endParaRPr lang="en-GB" sz="1200" dirty="0"/>
          </a:p>
        </p:txBody>
      </p:sp>
      <p:sp>
        <p:nvSpPr>
          <p:cNvPr id="9" name="TextBox 8">
            <a:extLst>
              <a:ext uri="{FF2B5EF4-FFF2-40B4-BE49-F238E27FC236}">
                <a16:creationId xmlns:a16="http://schemas.microsoft.com/office/drawing/2014/main" id="{6C705255-4BAA-881D-6DC9-ECD64D21C871}"/>
              </a:ext>
            </a:extLst>
          </p:cNvPr>
          <p:cNvSpPr txBox="1"/>
          <p:nvPr/>
        </p:nvSpPr>
        <p:spPr>
          <a:xfrm>
            <a:off x="416943" y="1135811"/>
            <a:ext cx="34074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Ekstrom. W. F. (2021) </a:t>
            </a:r>
            <a:r>
              <a:rPr lang="en-GB" sz="1200" i="1" dirty="0">
                <a:cs typeface="Calibri"/>
              </a:rPr>
              <a:t>'Critical Thinking and Academic Research' </a:t>
            </a:r>
            <a:r>
              <a:rPr lang="en-GB" sz="1200" dirty="0">
                <a:cs typeface="Calibri"/>
              </a:rPr>
              <a:t>Available</a:t>
            </a:r>
            <a:r>
              <a:rPr lang="en-GB" sz="1200" i="1" dirty="0">
                <a:cs typeface="Calibri"/>
              </a:rPr>
              <a:t> at: </a:t>
            </a:r>
            <a:r>
              <a:rPr lang="en-GB" sz="1200" dirty="0">
                <a:ea typeface="+mn-lt"/>
                <a:cs typeface="+mn-lt"/>
                <a:hlinkClick r:id="rId8"/>
              </a:rPr>
              <a:t>https://library.louisville.edu/ekstrom/criticalthinking</a:t>
            </a:r>
            <a:r>
              <a:rPr lang="en-GB" sz="1200" dirty="0">
                <a:ea typeface="+mn-lt"/>
                <a:cs typeface="+mn-lt"/>
              </a:rPr>
              <a:t> [Accessed at: 30/09/22]</a:t>
            </a:r>
            <a:endParaRPr lang="en-GB" sz="1200" dirty="0"/>
          </a:p>
        </p:txBody>
      </p:sp>
      <p:sp>
        <p:nvSpPr>
          <p:cNvPr id="10" name="TextBox 9">
            <a:extLst>
              <a:ext uri="{FF2B5EF4-FFF2-40B4-BE49-F238E27FC236}">
                <a16:creationId xmlns:a16="http://schemas.microsoft.com/office/drawing/2014/main" id="{6A3AEBC2-C1C1-19F4-5831-EB262D1D9AC5}"/>
              </a:ext>
            </a:extLst>
          </p:cNvPr>
          <p:cNvSpPr txBox="1"/>
          <p:nvPr/>
        </p:nvSpPr>
        <p:spPr>
          <a:xfrm>
            <a:off x="5175847" y="1466490"/>
            <a:ext cx="307675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University of Wales Trinity Saint David. (</a:t>
            </a:r>
            <a:r>
              <a:rPr lang="en-GB" sz="1200" dirty="0" err="1">
                <a:cs typeface="Calibri"/>
              </a:rPr>
              <a:t>nd</a:t>
            </a:r>
            <a:r>
              <a:rPr lang="en-GB" sz="1200" dirty="0">
                <a:cs typeface="Calibri"/>
              </a:rPr>
              <a:t>) '</a:t>
            </a:r>
            <a:r>
              <a:rPr lang="en-GB" sz="1200" i="1" dirty="0">
                <a:cs typeface="Calibri"/>
              </a:rPr>
              <a:t>Harvard </a:t>
            </a:r>
            <a:r>
              <a:rPr lang="en-GB" sz="1200" i="1" dirty="0" err="1">
                <a:cs typeface="Calibri"/>
              </a:rPr>
              <a:t>Referrencing</a:t>
            </a:r>
            <a:r>
              <a:rPr lang="en-GB" sz="1200" i="1" dirty="0">
                <a:cs typeface="Calibri"/>
              </a:rPr>
              <a:t> Handbook'.</a:t>
            </a:r>
            <a:r>
              <a:rPr lang="en-GB" sz="1200" dirty="0">
                <a:cs typeface="Calibri"/>
              </a:rPr>
              <a:t> Wales: Library and Learning Resources</a:t>
            </a:r>
            <a:endParaRPr lang="en-GB" sz="1200" dirty="0"/>
          </a:p>
        </p:txBody>
      </p:sp>
      <p:sp>
        <p:nvSpPr>
          <p:cNvPr id="12" name="TextBox 11">
            <a:extLst>
              <a:ext uri="{FF2B5EF4-FFF2-40B4-BE49-F238E27FC236}">
                <a16:creationId xmlns:a16="http://schemas.microsoft.com/office/drawing/2014/main" id="{5E738C05-16FE-8F05-1B25-CA87C5E67AD8}"/>
              </a:ext>
            </a:extLst>
          </p:cNvPr>
          <p:cNvSpPr txBox="1"/>
          <p:nvPr/>
        </p:nvSpPr>
        <p:spPr>
          <a:xfrm>
            <a:off x="416943" y="2990491"/>
            <a:ext cx="347932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Erstad, W. (2018b) </a:t>
            </a:r>
            <a:r>
              <a:rPr lang="en-GB" sz="1200" i="1" dirty="0">
                <a:cs typeface="Calibri"/>
              </a:rPr>
              <a:t>'6 Critical Thinking Skills You Need to Master Now'. </a:t>
            </a:r>
            <a:r>
              <a:rPr lang="en-GB" sz="1200" dirty="0">
                <a:cs typeface="Calibri"/>
              </a:rPr>
              <a:t>Available at: </a:t>
            </a:r>
            <a:r>
              <a:rPr lang="en-GB" sz="1200" dirty="0">
                <a:cs typeface="Calibri"/>
                <a:hlinkClick r:id="rId5"/>
              </a:rPr>
              <a:t>https://www.rasmussen.edu/student-experience/college-life/critical-thinking</a:t>
            </a:r>
            <a:r>
              <a:rPr lang="en-GB" sz="1200" dirty="0">
                <a:cs typeface="Calibri"/>
              </a:rPr>
              <a:t> [Accessed 20/09/22]</a:t>
            </a:r>
          </a:p>
        </p:txBody>
      </p:sp>
      <p:sp>
        <p:nvSpPr>
          <p:cNvPr id="13" name="TextBox 12">
            <a:extLst>
              <a:ext uri="{FF2B5EF4-FFF2-40B4-BE49-F238E27FC236}">
                <a16:creationId xmlns:a16="http://schemas.microsoft.com/office/drawing/2014/main" id="{C76774A8-F359-06DD-595C-24B5C4C51C14}"/>
              </a:ext>
            </a:extLst>
          </p:cNvPr>
          <p:cNvSpPr txBox="1"/>
          <p:nvPr/>
        </p:nvSpPr>
        <p:spPr>
          <a:xfrm>
            <a:off x="460075" y="3996906"/>
            <a:ext cx="27604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Hitchens, C. (2005) </a:t>
            </a:r>
            <a:r>
              <a:rPr lang="en-GB" sz="1200" i="1" dirty="0">
                <a:cs typeface="Calibri"/>
              </a:rPr>
              <a:t>'Letters to a Young Contrarian.'</a:t>
            </a:r>
            <a:r>
              <a:rPr lang="en-GB" sz="1200" dirty="0">
                <a:cs typeface="Calibri"/>
              </a:rPr>
              <a:t> Available at: </a:t>
            </a:r>
            <a:r>
              <a:rPr lang="en-GB" sz="1200" dirty="0">
                <a:cs typeface="Calibri"/>
                <a:hlinkClick r:id="rId9"/>
              </a:rPr>
              <a:t>https://www.goodreads.com/</a:t>
            </a:r>
            <a:r>
              <a:rPr lang="en-GB" sz="1200" dirty="0">
                <a:cs typeface="Calibri"/>
              </a:rPr>
              <a:t> [Accessed 01/10/22]</a:t>
            </a:r>
            <a:endParaRPr lang="en-GB" sz="1200" dirty="0"/>
          </a:p>
        </p:txBody>
      </p:sp>
    </p:spTree>
    <p:extLst>
      <p:ext uri="{BB962C8B-B14F-4D97-AF65-F5344CB8AC3E}">
        <p14:creationId xmlns:p14="http://schemas.microsoft.com/office/powerpoint/2010/main" val="17663297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1173</cp:revision>
  <dcterms:created xsi:type="dcterms:W3CDTF">2022-09-26T17:19:29Z</dcterms:created>
  <dcterms:modified xsi:type="dcterms:W3CDTF">2022-10-01T16:27:21Z</dcterms:modified>
</cp:coreProperties>
</file>