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3" r:id="rId25"/>
    <p:sldId id="282" r:id="rId26"/>
    <p:sldId id="281" r:id="rId27"/>
    <p:sldId id="288" r:id="rId28"/>
    <p:sldId id="284" r:id="rId29"/>
    <p:sldId id="285" r:id="rId30"/>
    <p:sldId id="286" r:id="rId31"/>
    <p:sldId id="287" r:id="rId32"/>
    <p:sldId id="289" r:id="rId33"/>
    <p:sldId id="290" r:id="rId34"/>
    <p:sldId id="291" r:id="rId35"/>
    <p:sldId id="292" r:id="rId36"/>
    <p:sldId id="293" r:id="rId37"/>
    <p:sldId id="296" r:id="rId38"/>
    <p:sldId id="294" r:id="rId39"/>
    <p:sldId id="295" r:id="rId40"/>
    <p:sldId id="297"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51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cb8d6abb90339d97" providerId="LiveId" clId="{BF7C7CCE-4D0C-4E3C-AD38-886AA8BFB023}"/>
    <pc:docChg chg="custSel delSld modSld">
      <pc:chgData name="Jessica Keady" userId="cb8d6abb90339d97" providerId="LiveId" clId="{BF7C7CCE-4D0C-4E3C-AD38-886AA8BFB023}" dt="2020-05-24T05:34:34.985" v="31" actId="47"/>
      <pc:docMkLst>
        <pc:docMk/>
      </pc:docMkLst>
      <pc:sldChg chg="modSp mod">
        <pc:chgData name="Jessica Keady" userId="cb8d6abb90339d97" providerId="LiveId" clId="{BF7C7CCE-4D0C-4E3C-AD38-886AA8BFB023}" dt="2020-05-22T05:33:52.304" v="30" actId="1076"/>
        <pc:sldMkLst>
          <pc:docMk/>
          <pc:sldMk cId="884385303" sldId="256"/>
        </pc:sldMkLst>
        <pc:spChg chg="mod">
          <ac:chgData name="Jessica Keady" userId="cb8d6abb90339d97" providerId="LiveId" clId="{BF7C7CCE-4D0C-4E3C-AD38-886AA8BFB023}" dt="2020-05-22T05:33:42.325" v="0"/>
          <ac:spMkLst>
            <pc:docMk/>
            <pc:sldMk cId="884385303" sldId="256"/>
            <ac:spMk id="2" creationId="{62153D38-93CB-464E-95CB-7CC9A3475C54}"/>
          </ac:spMkLst>
        </pc:spChg>
        <pc:spChg chg="mod">
          <ac:chgData name="Jessica Keady" userId="cb8d6abb90339d97" providerId="LiveId" clId="{BF7C7CCE-4D0C-4E3C-AD38-886AA8BFB023}" dt="2020-05-22T05:33:42.325" v="0"/>
          <ac:spMkLst>
            <pc:docMk/>
            <pc:sldMk cId="884385303" sldId="256"/>
            <ac:spMk id="3" creationId="{CE1FBB4F-C588-445A-AD93-193FEAFB5010}"/>
          </ac:spMkLst>
        </pc:spChg>
        <pc:picChg chg="mod">
          <ac:chgData name="Jessica Keady" userId="cb8d6abb90339d97" providerId="LiveId" clId="{BF7C7CCE-4D0C-4E3C-AD38-886AA8BFB023}" dt="2020-05-22T05:33:52.304" v="30" actId="1076"/>
          <ac:picMkLst>
            <pc:docMk/>
            <pc:sldMk cId="884385303" sldId="256"/>
            <ac:picMk id="4" creationId="{545D080E-B71C-468C-BA16-DBB06FE80A32}"/>
          </ac:picMkLst>
        </pc:picChg>
      </pc:sldChg>
      <pc:sldChg chg="modSp mod">
        <pc:chgData name="Jessica Keady" userId="cb8d6abb90339d97" providerId="LiveId" clId="{BF7C7CCE-4D0C-4E3C-AD38-886AA8BFB023}" dt="2020-05-22T05:33:43.069" v="29" actId="27636"/>
        <pc:sldMkLst>
          <pc:docMk/>
          <pc:sldMk cId="0" sldId="257"/>
        </pc:sldMkLst>
        <pc:spChg chg="mod">
          <ac:chgData name="Jessica Keady" userId="cb8d6abb90339d97" providerId="LiveId" clId="{BF7C7CCE-4D0C-4E3C-AD38-886AA8BFB023}" dt="2020-05-22T05:33:43.056" v="28" actId="27636"/>
          <ac:spMkLst>
            <pc:docMk/>
            <pc:sldMk cId="0" sldId="257"/>
            <ac:spMk id="2050" creationId="{56781CD1-ACD8-4D03-BC98-AC7857528EF8}"/>
          </ac:spMkLst>
        </pc:spChg>
        <pc:spChg chg="mod">
          <ac:chgData name="Jessica Keady" userId="cb8d6abb90339d97" providerId="LiveId" clId="{BF7C7CCE-4D0C-4E3C-AD38-886AA8BFB023}" dt="2020-05-22T05:33:43.069" v="29" actId="27636"/>
          <ac:spMkLst>
            <pc:docMk/>
            <pc:sldMk cId="0" sldId="257"/>
            <ac:spMk id="2051" creationId="{CC1A85DF-7CA6-4A3C-9325-926A6D672F4A}"/>
          </ac:spMkLst>
        </pc:spChg>
      </pc:sldChg>
      <pc:sldChg chg="modSp del">
        <pc:chgData name="Jessica Keady" userId="cb8d6abb90339d97" providerId="LiveId" clId="{BF7C7CCE-4D0C-4E3C-AD38-886AA8BFB023}" dt="2020-05-24T05:34:34.985" v="31" actId="47"/>
        <pc:sldMkLst>
          <pc:docMk/>
          <pc:sldMk cId="0" sldId="258"/>
        </pc:sldMkLst>
        <pc:spChg chg="mod">
          <ac:chgData name="Jessica Keady" userId="cb8d6abb90339d97" providerId="LiveId" clId="{BF7C7CCE-4D0C-4E3C-AD38-886AA8BFB023}" dt="2020-05-22T05:33:42.325" v="0"/>
          <ac:spMkLst>
            <pc:docMk/>
            <pc:sldMk cId="0" sldId="258"/>
            <ac:spMk id="3074" creationId="{BBE4596F-01F7-4B10-A4DC-887F6D093903}"/>
          </ac:spMkLst>
        </pc:spChg>
      </pc:sldChg>
      <pc:sldChg chg="modSp mod">
        <pc:chgData name="Jessica Keady" userId="cb8d6abb90339d97" providerId="LiveId" clId="{BF7C7CCE-4D0C-4E3C-AD38-886AA8BFB023}" dt="2020-05-22T05:33:42.648" v="1" actId="27636"/>
        <pc:sldMkLst>
          <pc:docMk/>
          <pc:sldMk cId="0" sldId="260"/>
        </pc:sldMkLst>
        <pc:spChg chg="mod">
          <ac:chgData name="Jessica Keady" userId="cb8d6abb90339d97" providerId="LiveId" clId="{BF7C7CCE-4D0C-4E3C-AD38-886AA8BFB023}" dt="2020-05-22T05:33:42.648" v="1" actId="27636"/>
          <ac:spMkLst>
            <pc:docMk/>
            <pc:sldMk cId="0" sldId="260"/>
            <ac:spMk id="5122" creationId="{1B6E70A0-00AB-4814-8D17-4406A717AAC5}"/>
          </ac:spMkLst>
        </pc:spChg>
      </pc:sldChg>
      <pc:sldChg chg="modSp mod">
        <pc:chgData name="Jessica Keady" userId="cb8d6abb90339d97" providerId="LiveId" clId="{BF7C7CCE-4D0C-4E3C-AD38-886AA8BFB023}" dt="2020-05-22T05:33:42.675" v="3" actId="27636"/>
        <pc:sldMkLst>
          <pc:docMk/>
          <pc:sldMk cId="0" sldId="261"/>
        </pc:sldMkLst>
        <pc:spChg chg="mod">
          <ac:chgData name="Jessica Keady" userId="cb8d6abb90339d97" providerId="LiveId" clId="{BF7C7CCE-4D0C-4E3C-AD38-886AA8BFB023}" dt="2020-05-22T05:33:42.675" v="3" actId="27636"/>
          <ac:spMkLst>
            <pc:docMk/>
            <pc:sldMk cId="0" sldId="261"/>
            <ac:spMk id="6146" creationId="{DA310298-4B39-4F70-A373-D4861293E1B2}"/>
          </ac:spMkLst>
        </pc:spChg>
        <pc:spChg chg="mod">
          <ac:chgData name="Jessica Keady" userId="cb8d6abb90339d97" providerId="LiveId" clId="{BF7C7CCE-4D0C-4E3C-AD38-886AA8BFB023}" dt="2020-05-22T05:33:42.672" v="2" actId="27636"/>
          <ac:spMkLst>
            <pc:docMk/>
            <pc:sldMk cId="0" sldId="261"/>
            <ac:spMk id="7171" creationId="{80EAF105-AFF9-4571-B847-98756EEEAC62}"/>
          </ac:spMkLst>
        </pc:spChg>
      </pc:sldChg>
      <pc:sldChg chg="modSp mod">
        <pc:chgData name="Jessica Keady" userId="cb8d6abb90339d97" providerId="LiveId" clId="{BF7C7CCE-4D0C-4E3C-AD38-886AA8BFB023}" dt="2020-05-22T05:33:42.700" v="4" actId="27636"/>
        <pc:sldMkLst>
          <pc:docMk/>
          <pc:sldMk cId="0" sldId="263"/>
        </pc:sldMkLst>
        <pc:spChg chg="mod">
          <ac:chgData name="Jessica Keady" userId="cb8d6abb90339d97" providerId="LiveId" clId="{BF7C7CCE-4D0C-4E3C-AD38-886AA8BFB023}" dt="2020-05-22T05:33:42.700" v="4" actId="27636"/>
          <ac:spMkLst>
            <pc:docMk/>
            <pc:sldMk cId="0" sldId="263"/>
            <ac:spMk id="8194" creationId="{B1E52FDA-BD0B-445B-B0A0-02092207A2A4}"/>
          </ac:spMkLst>
        </pc:spChg>
      </pc:sldChg>
      <pc:sldChg chg="modSp mod">
        <pc:chgData name="Jessica Keady" userId="cb8d6abb90339d97" providerId="LiveId" clId="{BF7C7CCE-4D0C-4E3C-AD38-886AA8BFB023}" dt="2020-05-22T05:33:42.708" v="5" actId="27636"/>
        <pc:sldMkLst>
          <pc:docMk/>
          <pc:sldMk cId="0" sldId="264"/>
        </pc:sldMkLst>
        <pc:spChg chg="mod">
          <ac:chgData name="Jessica Keady" userId="cb8d6abb90339d97" providerId="LiveId" clId="{BF7C7CCE-4D0C-4E3C-AD38-886AA8BFB023}" dt="2020-05-22T05:33:42.708" v="5" actId="27636"/>
          <ac:spMkLst>
            <pc:docMk/>
            <pc:sldMk cId="0" sldId="264"/>
            <ac:spMk id="9218" creationId="{E32574AA-5723-4F8E-BE4C-C8B942844A96}"/>
          </ac:spMkLst>
        </pc:spChg>
      </pc:sldChg>
      <pc:sldChg chg="modSp mod">
        <pc:chgData name="Jessica Keady" userId="cb8d6abb90339d97" providerId="LiveId" clId="{BF7C7CCE-4D0C-4E3C-AD38-886AA8BFB023}" dt="2020-05-22T05:33:42.715" v="6" actId="27636"/>
        <pc:sldMkLst>
          <pc:docMk/>
          <pc:sldMk cId="0" sldId="265"/>
        </pc:sldMkLst>
        <pc:spChg chg="mod">
          <ac:chgData name="Jessica Keady" userId="cb8d6abb90339d97" providerId="LiveId" clId="{BF7C7CCE-4D0C-4E3C-AD38-886AA8BFB023}" dt="2020-05-22T05:33:42.715" v="6" actId="27636"/>
          <ac:spMkLst>
            <pc:docMk/>
            <pc:sldMk cId="0" sldId="265"/>
            <ac:spMk id="10242" creationId="{8C341B23-1B78-43BB-BC03-EC1BB0AAEE3E}"/>
          </ac:spMkLst>
        </pc:spChg>
      </pc:sldChg>
      <pc:sldChg chg="modSp mod">
        <pc:chgData name="Jessica Keady" userId="cb8d6abb90339d97" providerId="LiveId" clId="{BF7C7CCE-4D0C-4E3C-AD38-886AA8BFB023}" dt="2020-05-22T05:33:42.729" v="7" actId="27636"/>
        <pc:sldMkLst>
          <pc:docMk/>
          <pc:sldMk cId="0" sldId="266"/>
        </pc:sldMkLst>
        <pc:spChg chg="mod">
          <ac:chgData name="Jessica Keady" userId="cb8d6abb90339d97" providerId="LiveId" clId="{BF7C7CCE-4D0C-4E3C-AD38-886AA8BFB023}" dt="2020-05-22T05:33:42.729" v="7" actId="27636"/>
          <ac:spMkLst>
            <pc:docMk/>
            <pc:sldMk cId="0" sldId="266"/>
            <ac:spMk id="11266" creationId="{5A707EA9-E7AC-4EFA-ADFD-2367FD0FFDA7}"/>
          </ac:spMkLst>
        </pc:spChg>
      </pc:sldChg>
      <pc:sldChg chg="modSp mod">
        <pc:chgData name="Jessica Keady" userId="cb8d6abb90339d97" providerId="LiveId" clId="{BF7C7CCE-4D0C-4E3C-AD38-886AA8BFB023}" dt="2020-05-22T05:33:42.740" v="8" actId="27636"/>
        <pc:sldMkLst>
          <pc:docMk/>
          <pc:sldMk cId="0" sldId="268"/>
        </pc:sldMkLst>
        <pc:spChg chg="mod">
          <ac:chgData name="Jessica Keady" userId="cb8d6abb90339d97" providerId="LiveId" clId="{BF7C7CCE-4D0C-4E3C-AD38-886AA8BFB023}" dt="2020-05-22T05:33:42.740" v="8" actId="27636"/>
          <ac:spMkLst>
            <pc:docMk/>
            <pc:sldMk cId="0" sldId="268"/>
            <ac:spMk id="13314" creationId="{823011B0-EA31-449E-A226-3484B623252D}"/>
          </ac:spMkLst>
        </pc:spChg>
      </pc:sldChg>
      <pc:sldChg chg="modSp mod">
        <pc:chgData name="Jessica Keady" userId="cb8d6abb90339d97" providerId="LiveId" clId="{BF7C7CCE-4D0C-4E3C-AD38-886AA8BFB023}" dt="2020-05-22T05:33:42.748" v="9" actId="27636"/>
        <pc:sldMkLst>
          <pc:docMk/>
          <pc:sldMk cId="0" sldId="269"/>
        </pc:sldMkLst>
        <pc:spChg chg="mod">
          <ac:chgData name="Jessica Keady" userId="cb8d6abb90339d97" providerId="LiveId" clId="{BF7C7CCE-4D0C-4E3C-AD38-886AA8BFB023}" dt="2020-05-22T05:33:42.748" v="9" actId="27636"/>
          <ac:spMkLst>
            <pc:docMk/>
            <pc:sldMk cId="0" sldId="269"/>
            <ac:spMk id="14338" creationId="{7BC79F57-965D-461D-91C6-FE9266992867}"/>
          </ac:spMkLst>
        </pc:spChg>
      </pc:sldChg>
      <pc:sldChg chg="modSp mod">
        <pc:chgData name="Jessica Keady" userId="cb8d6abb90339d97" providerId="LiveId" clId="{BF7C7CCE-4D0C-4E3C-AD38-886AA8BFB023}" dt="2020-05-22T05:33:42.762" v="10" actId="27636"/>
        <pc:sldMkLst>
          <pc:docMk/>
          <pc:sldMk cId="0" sldId="270"/>
        </pc:sldMkLst>
        <pc:spChg chg="mod">
          <ac:chgData name="Jessica Keady" userId="cb8d6abb90339d97" providerId="LiveId" clId="{BF7C7CCE-4D0C-4E3C-AD38-886AA8BFB023}" dt="2020-05-22T05:33:42.762" v="10" actId="27636"/>
          <ac:spMkLst>
            <pc:docMk/>
            <pc:sldMk cId="0" sldId="270"/>
            <ac:spMk id="15362" creationId="{45DE21A8-D94E-4CF9-AFB9-BEFC2A783AE7}"/>
          </ac:spMkLst>
        </pc:spChg>
      </pc:sldChg>
      <pc:sldChg chg="modSp mod">
        <pc:chgData name="Jessica Keady" userId="cb8d6abb90339d97" providerId="LiveId" clId="{BF7C7CCE-4D0C-4E3C-AD38-886AA8BFB023}" dt="2020-05-22T05:33:42.771" v="11" actId="27636"/>
        <pc:sldMkLst>
          <pc:docMk/>
          <pc:sldMk cId="0" sldId="271"/>
        </pc:sldMkLst>
        <pc:spChg chg="mod">
          <ac:chgData name="Jessica Keady" userId="cb8d6abb90339d97" providerId="LiveId" clId="{BF7C7CCE-4D0C-4E3C-AD38-886AA8BFB023}" dt="2020-05-22T05:33:42.771" v="11" actId="27636"/>
          <ac:spMkLst>
            <pc:docMk/>
            <pc:sldMk cId="0" sldId="271"/>
            <ac:spMk id="16386" creationId="{ACF6B9A5-6B8C-40FE-95CD-F3D4D9DFCD31}"/>
          </ac:spMkLst>
        </pc:spChg>
      </pc:sldChg>
      <pc:sldChg chg="modSp mod">
        <pc:chgData name="Jessica Keady" userId="cb8d6abb90339d97" providerId="LiveId" clId="{BF7C7CCE-4D0C-4E3C-AD38-886AA8BFB023}" dt="2020-05-22T05:33:42.778" v="12" actId="27636"/>
        <pc:sldMkLst>
          <pc:docMk/>
          <pc:sldMk cId="0" sldId="272"/>
        </pc:sldMkLst>
        <pc:spChg chg="mod">
          <ac:chgData name="Jessica Keady" userId="cb8d6abb90339d97" providerId="LiveId" clId="{BF7C7CCE-4D0C-4E3C-AD38-886AA8BFB023}" dt="2020-05-22T05:33:42.778" v="12" actId="27636"/>
          <ac:spMkLst>
            <pc:docMk/>
            <pc:sldMk cId="0" sldId="272"/>
            <ac:spMk id="17410" creationId="{FB1AE752-339C-4B0F-A5B5-EBE7C4C5A1FC}"/>
          </ac:spMkLst>
        </pc:spChg>
      </pc:sldChg>
      <pc:sldChg chg="modSp mod">
        <pc:chgData name="Jessica Keady" userId="cb8d6abb90339d97" providerId="LiveId" clId="{BF7C7CCE-4D0C-4E3C-AD38-886AA8BFB023}" dt="2020-05-22T05:33:42.802" v="13" actId="27636"/>
        <pc:sldMkLst>
          <pc:docMk/>
          <pc:sldMk cId="0" sldId="275"/>
        </pc:sldMkLst>
        <pc:spChg chg="mod">
          <ac:chgData name="Jessica Keady" userId="cb8d6abb90339d97" providerId="LiveId" clId="{BF7C7CCE-4D0C-4E3C-AD38-886AA8BFB023}" dt="2020-05-22T05:33:42.802" v="13" actId="27636"/>
          <ac:spMkLst>
            <pc:docMk/>
            <pc:sldMk cId="0" sldId="275"/>
            <ac:spMk id="20482" creationId="{AE4EE334-561D-4F3C-AF5C-701166EA3D9B}"/>
          </ac:spMkLst>
        </pc:spChg>
      </pc:sldChg>
      <pc:sldChg chg="modSp mod">
        <pc:chgData name="Jessica Keady" userId="cb8d6abb90339d97" providerId="LiveId" clId="{BF7C7CCE-4D0C-4E3C-AD38-886AA8BFB023}" dt="2020-05-22T05:33:42.820" v="14" actId="27636"/>
        <pc:sldMkLst>
          <pc:docMk/>
          <pc:sldMk cId="0" sldId="277"/>
        </pc:sldMkLst>
        <pc:spChg chg="mod">
          <ac:chgData name="Jessica Keady" userId="cb8d6abb90339d97" providerId="LiveId" clId="{BF7C7CCE-4D0C-4E3C-AD38-886AA8BFB023}" dt="2020-05-22T05:33:42.820" v="14" actId="27636"/>
          <ac:spMkLst>
            <pc:docMk/>
            <pc:sldMk cId="0" sldId="277"/>
            <ac:spMk id="22530" creationId="{EE273758-B0ED-48B8-BE37-57716B85431F}"/>
          </ac:spMkLst>
        </pc:spChg>
      </pc:sldChg>
      <pc:sldChg chg="modSp mod">
        <pc:chgData name="Jessica Keady" userId="cb8d6abb90339d97" providerId="LiveId" clId="{BF7C7CCE-4D0C-4E3C-AD38-886AA8BFB023}" dt="2020-05-22T05:33:42.892" v="15" actId="27636"/>
        <pc:sldMkLst>
          <pc:docMk/>
          <pc:sldMk cId="0" sldId="279"/>
        </pc:sldMkLst>
        <pc:spChg chg="mod">
          <ac:chgData name="Jessica Keady" userId="cb8d6abb90339d97" providerId="LiveId" clId="{BF7C7CCE-4D0C-4E3C-AD38-886AA8BFB023}" dt="2020-05-22T05:33:42.892" v="15" actId="27636"/>
          <ac:spMkLst>
            <pc:docMk/>
            <pc:sldMk cId="0" sldId="279"/>
            <ac:spMk id="24578" creationId="{4901AD56-71F7-47A8-8A18-CD5189CC10EB}"/>
          </ac:spMkLst>
        </pc:spChg>
      </pc:sldChg>
      <pc:sldChg chg="modSp mod">
        <pc:chgData name="Jessica Keady" userId="cb8d6abb90339d97" providerId="LiveId" clId="{BF7C7CCE-4D0C-4E3C-AD38-886AA8BFB023}" dt="2020-05-22T05:33:42.940" v="17" actId="27636"/>
        <pc:sldMkLst>
          <pc:docMk/>
          <pc:sldMk cId="0" sldId="282"/>
        </pc:sldMkLst>
        <pc:spChg chg="mod">
          <ac:chgData name="Jessica Keady" userId="cb8d6abb90339d97" providerId="LiveId" clId="{BF7C7CCE-4D0C-4E3C-AD38-886AA8BFB023}" dt="2020-05-22T05:33:42.940" v="17" actId="27636"/>
          <ac:spMkLst>
            <pc:docMk/>
            <pc:sldMk cId="0" sldId="282"/>
            <ac:spMk id="26626" creationId="{5F736489-856C-4227-9FC4-FE4A914EA021}"/>
          </ac:spMkLst>
        </pc:spChg>
      </pc:sldChg>
      <pc:sldChg chg="modSp mod">
        <pc:chgData name="Jessica Keady" userId="cb8d6abb90339d97" providerId="LiveId" clId="{BF7C7CCE-4D0C-4E3C-AD38-886AA8BFB023}" dt="2020-05-22T05:33:42.906" v="16" actId="27636"/>
        <pc:sldMkLst>
          <pc:docMk/>
          <pc:sldMk cId="0" sldId="283"/>
        </pc:sldMkLst>
        <pc:spChg chg="mod">
          <ac:chgData name="Jessica Keady" userId="cb8d6abb90339d97" providerId="LiveId" clId="{BF7C7CCE-4D0C-4E3C-AD38-886AA8BFB023}" dt="2020-05-22T05:33:42.906" v="16" actId="27636"/>
          <ac:spMkLst>
            <pc:docMk/>
            <pc:sldMk cId="0" sldId="283"/>
            <ac:spMk id="25602" creationId="{89D615DE-BF95-40EA-A4D1-DDF17D8E1F6F}"/>
          </ac:spMkLst>
        </pc:spChg>
      </pc:sldChg>
      <pc:sldChg chg="modSp mod">
        <pc:chgData name="Jessica Keady" userId="cb8d6abb90339d97" providerId="LiveId" clId="{BF7C7CCE-4D0C-4E3C-AD38-886AA8BFB023}" dt="2020-05-22T05:33:42.962" v="18" actId="27636"/>
        <pc:sldMkLst>
          <pc:docMk/>
          <pc:sldMk cId="0" sldId="286"/>
        </pc:sldMkLst>
        <pc:spChg chg="mod">
          <ac:chgData name="Jessica Keady" userId="cb8d6abb90339d97" providerId="LiveId" clId="{BF7C7CCE-4D0C-4E3C-AD38-886AA8BFB023}" dt="2020-05-22T05:33:42.962" v="18" actId="27636"/>
          <ac:spMkLst>
            <pc:docMk/>
            <pc:sldMk cId="0" sldId="286"/>
            <ac:spMk id="31746" creationId="{B035E023-8BCD-4E25-891A-275ECC8FB094}"/>
          </ac:spMkLst>
        </pc:spChg>
      </pc:sldChg>
      <pc:sldChg chg="modSp">
        <pc:chgData name="Jessica Keady" userId="cb8d6abb90339d97" providerId="LiveId" clId="{BF7C7CCE-4D0C-4E3C-AD38-886AA8BFB023}" dt="2020-05-22T05:33:42.325" v="0"/>
        <pc:sldMkLst>
          <pc:docMk/>
          <pc:sldMk cId="0" sldId="288"/>
        </pc:sldMkLst>
        <pc:spChg chg="mod">
          <ac:chgData name="Jessica Keady" userId="cb8d6abb90339d97" providerId="LiveId" clId="{BF7C7CCE-4D0C-4E3C-AD38-886AA8BFB023}" dt="2020-05-22T05:33:42.325" v="0"/>
          <ac:spMkLst>
            <pc:docMk/>
            <pc:sldMk cId="0" sldId="288"/>
            <ac:spMk id="28674" creationId="{EDD414F5-A74E-4080-90E7-C2A7D8C763AA}"/>
          </ac:spMkLst>
        </pc:spChg>
      </pc:sldChg>
      <pc:sldChg chg="modSp mod">
        <pc:chgData name="Jessica Keady" userId="cb8d6abb90339d97" providerId="LiveId" clId="{BF7C7CCE-4D0C-4E3C-AD38-886AA8BFB023}" dt="2020-05-22T05:33:42.982" v="20" actId="27636"/>
        <pc:sldMkLst>
          <pc:docMk/>
          <pc:sldMk cId="0" sldId="289"/>
        </pc:sldMkLst>
        <pc:spChg chg="mod">
          <ac:chgData name="Jessica Keady" userId="cb8d6abb90339d97" providerId="LiveId" clId="{BF7C7CCE-4D0C-4E3C-AD38-886AA8BFB023}" dt="2020-05-22T05:33:42.974" v="19" actId="27636"/>
          <ac:spMkLst>
            <pc:docMk/>
            <pc:sldMk cId="0" sldId="289"/>
            <ac:spMk id="33794" creationId="{252902B3-6783-497D-B435-4DB91D82C810}"/>
          </ac:spMkLst>
        </pc:spChg>
        <pc:spChg chg="mod">
          <ac:chgData name="Jessica Keady" userId="cb8d6abb90339d97" providerId="LiveId" clId="{BF7C7CCE-4D0C-4E3C-AD38-886AA8BFB023}" dt="2020-05-22T05:33:42.982" v="20" actId="27636"/>
          <ac:spMkLst>
            <pc:docMk/>
            <pc:sldMk cId="0" sldId="289"/>
            <ac:spMk id="33795" creationId="{1952D9E9-7341-4439-B111-86804F117DDA}"/>
          </ac:spMkLst>
        </pc:spChg>
      </pc:sldChg>
      <pc:sldChg chg="modSp mod">
        <pc:chgData name="Jessica Keady" userId="cb8d6abb90339d97" providerId="LiveId" clId="{BF7C7CCE-4D0C-4E3C-AD38-886AA8BFB023}" dt="2020-05-22T05:33:42.992" v="22" actId="27636"/>
        <pc:sldMkLst>
          <pc:docMk/>
          <pc:sldMk cId="0" sldId="290"/>
        </pc:sldMkLst>
        <pc:spChg chg="mod">
          <ac:chgData name="Jessica Keady" userId="cb8d6abb90339d97" providerId="LiveId" clId="{BF7C7CCE-4D0C-4E3C-AD38-886AA8BFB023}" dt="2020-05-22T05:33:42.992" v="22" actId="27636"/>
          <ac:spMkLst>
            <pc:docMk/>
            <pc:sldMk cId="0" sldId="290"/>
            <ac:spMk id="34818" creationId="{FE6964EB-DF50-45C3-8B45-A2C467A18B6A}"/>
          </ac:spMkLst>
        </pc:spChg>
        <pc:spChg chg="mod">
          <ac:chgData name="Jessica Keady" userId="cb8d6abb90339d97" providerId="LiveId" clId="{BF7C7CCE-4D0C-4E3C-AD38-886AA8BFB023}" dt="2020-05-22T05:33:42.990" v="21" actId="27636"/>
          <ac:spMkLst>
            <pc:docMk/>
            <pc:sldMk cId="0" sldId="290"/>
            <ac:spMk id="34819" creationId="{A72B5570-F266-4184-AAC7-F1CC736D43FD}"/>
          </ac:spMkLst>
        </pc:spChg>
      </pc:sldChg>
      <pc:sldChg chg="modSp mod">
        <pc:chgData name="Jessica Keady" userId="cb8d6abb90339d97" providerId="LiveId" clId="{BF7C7CCE-4D0C-4E3C-AD38-886AA8BFB023}" dt="2020-05-22T05:33:42.999" v="23" actId="27636"/>
        <pc:sldMkLst>
          <pc:docMk/>
          <pc:sldMk cId="0" sldId="291"/>
        </pc:sldMkLst>
        <pc:spChg chg="mod">
          <ac:chgData name="Jessica Keady" userId="cb8d6abb90339d97" providerId="LiveId" clId="{BF7C7CCE-4D0C-4E3C-AD38-886AA8BFB023}" dt="2020-05-22T05:33:42.999" v="23" actId="27636"/>
          <ac:spMkLst>
            <pc:docMk/>
            <pc:sldMk cId="0" sldId="291"/>
            <ac:spMk id="35842" creationId="{210D9EDB-1F3E-4CAC-A6E4-69E138F0FBD6}"/>
          </ac:spMkLst>
        </pc:spChg>
      </pc:sldChg>
      <pc:sldChg chg="modSp mod">
        <pc:chgData name="Jessica Keady" userId="cb8d6abb90339d97" providerId="LiveId" clId="{BF7C7CCE-4D0C-4E3C-AD38-886AA8BFB023}" dt="2020-05-22T05:33:43.016" v="25" actId="27636"/>
        <pc:sldMkLst>
          <pc:docMk/>
          <pc:sldMk cId="0" sldId="292"/>
        </pc:sldMkLst>
        <pc:spChg chg="mod">
          <ac:chgData name="Jessica Keady" userId="cb8d6abb90339d97" providerId="LiveId" clId="{BF7C7CCE-4D0C-4E3C-AD38-886AA8BFB023}" dt="2020-05-22T05:33:43.009" v="24" actId="27636"/>
          <ac:spMkLst>
            <pc:docMk/>
            <pc:sldMk cId="0" sldId="292"/>
            <ac:spMk id="36866" creationId="{A8CAE97B-C40B-479E-9D5F-171ADA0BAF54}"/>
          </ac:spMkLst>
        </pc:spChg>
        <pc:spChg chg="mod">
          <ac:chgData name="Jessica Keady" userId="cb8d6abb90339d97" providerId="LiveId" clId="{BF7C7CCE-4D0C-4E3C-AD38-886AA8BFB023}" dt="2020-05-22T05:33:43.016" v="25" actId="27636"/>
          <ac:spMkLst>
            <pc:docMk/>
            <pc:sldMk cId="0" sldId="292"/>
            <ac:spMk id="38915" creationId="{1F63DEB4-9478-486D-B5E6-A2E0F302C96D}"/>
          </ac:spMkLst>
        </pc:spChg>
      </pc:sldChg>
      <pc:sldChg chg="modSp mod">
        <pc:chgData name="Jessica Keady" userId="cb8d6abb90339d97" providerId="LiveId" clId="{BF7C7CCE-4D0C-4E3C-AD38-886AA8BFB023}" dt="2020-05-22T05:33:43.022" v="26" actId="27636"/>
        <pc:sldMkLst>
          <pc:docMk/>
          <pc:sldMk cId="0" sldId="293"/>
        </pc:sldMkLst>
        <pc:spChg chg="mod">
          <ac:chgData name="Jessica Keady" userId="cb8d6abb90339d97" providerId="LiveId" clId="{BF7C7CCE-4D0C-4E3C-AD38-886AA8BFB023}" dt="2020-05-22T05:33:43.022" v="26" actId="27636"/>
          <ac:spMkLst>
            <pc:docMk/>
            <pc:sldMk cId="0" sldId="293"/>
            <ac:spMk id="37890" creationId="{4FEA00B2-D98A-4B45-9D67-9279B91B6EF4}"/>
          </ac:spMkLst>
        </pc:spChg>
      </pc:sldChg>
      <pc:sldChg chg="modSp">
        <pc:chgData name="Jessica Keady" userId="cb8d6abb90339d97" providerId="LiveId" clId="{BF7C7CCE-4D0C-4E3C-AD38-886AA8BFB023}" dt="2020-05-22T05:33:42.325" v="0"/>
        <pc:sldMkLst>
          <pc:docMk/>
          <pc:sldMk cId="0" sldId="295"/>
        </pc:sldMkLst>
        <pc:spChg chg="mod">
          <ac:chgData name="Jessica Keady" userId="cb8d6abb90339d97" providerId="LiveId" clId="{BF7C7CCE-4D0C-4E3C-AD38-886AA8BFB023}" dt="2020-05-22T05:33:42.325" v="0"/>
          <ac:spMkLst>
            <pc:docMk/>
            <pc:sldMk cId="0" sldId="295"/>
            <ac:spMk id="40962" creationId="{007AB7AE-1750-4368-B376-2CCE9408320E}"/>
          </ac:spMkLst>
        </pc:spChg>
        <pc:spChg chg="mod">
          <ac:chgData name="Jessica Keady" userId="cb8d6abb90339d97" providerId="LiveId" clId="{BF7C7CCE-4D0C-4E3C-AD38-886AA8BFB023}" dt="2020-05-22T05:33:42.325" v="0"/>
          <ac:spMkLst>
            <pc:docMk/>
            <pc:sldMk cId="0" sldId="295"/>
            <ac:spMk id="41987" creationId="{DA60DBF8-CABE-4A24-A4E8-FBEFA07DA3A8}"/>
          </ac:spMkLst>
        </pc:spChg>
      </pc:sldChg>
      <pc:sldChg chg="modSp mod">
        <pc:chgData name="Jessica Keady" userId="cb8d6abb90339d97" providerId="LiveId" clId="{BF7C7CCE-4D0C-4E3C-AD38-886AA8BFB023}" dt="2020-05-22T05:33:43.048" v="27" actId="27636"/>
        <pc:sldMkLst>
          <pc:docMk/>
          <pc:sldMk cId="0" sldId="297"/>
        </pc:sldMkLst>
        <pc:spChg chg="mod">
          <ac:chgData name="Jessica Keady" userId="cb8d6abb90339d97" providerId="LiveId" clId="{BF7C7CCE-4D0C-4E3C-AD38-886AA8BFB023}" dt="2020-05-22T05:33:43.048" v="27" actId="27636"/>
          <ac:spMkLst>
            <pc:docMk/>
            <pc:sldMk cId="0" sldId="297"/>
            <ac:spMk id="41986" creationId="{7706E971-9D93-41C6-820F-EC7AC048DADA}"/>
          </ac:spMkLst>
        </pc:spChg>
      </pc:sldChg>
    </pc:docChg>
  </pc:docChgLst>
  <pc:docChgLst>
    <pc:chgData name="Jessica Keady" userId="d5cf11c5-e56a-49df-a769-678840f2ac78" providerId="ADAL" clId="{E43D1D4F-2706-46E4-872B-1735E87DFAA2}"/>
    <pc:docChg chg="modSld">
      <pc:chgData name="Jessica Keady" userId="d5cf11c5-e56a-49df-a769-678840f2ac78" providerId="ADAL" clId="{E43D1D4F-2706-46E4-872B-1735E87DFAA2}" dt="2024-03-21T10:09:31.342" v="0" actId="1076"/>
      <pc:docMkLst>
        <pc:docMk/>
      </pc:docMkLst>
      <pc:sldChg chg="modSp mod">
        <pc:chgData name="Jessica Keady" userId="d5cf11c5-e56a-49df-a769-678840f2ac78" providerId="ADAL" clId="{E43D1D4F-2706-46E4-872B-1735E87DFAA2}" dt="2024-03-21T10:09:31.342" v="0" actId="1076"/>
        <pc:sldMkLst>
          <pc:docMk/>
          <pc:sldMk cId="0" sldId="271"/>
        </pc:sldMkLst>
        <pc:spChg chg="mod">
          <ac:chgData name="Jessica Keady" userId="d5cf11c5-e56a-49df-a769-678840f2ac78" providerId="ADAL" clId="{E43D1D4F-2706-46E4-872B-1735E87DFAA2}" dt="2024-03-21T10:09:31.342" v="0" actId="1076"/>
          <ac:spMkLst>
            <pc:docMk/>
            <pc:sldMk cId="0" sldId="271"/>
            <ac:spMk id="16387" creationId="{F99087CB-3FDD-4FA6-AA70-857D8863987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2396319" y="329308"/>
            <a:ext cx="3086292" cy="309201"/>
          </a:xfrm>
        </p:spPr>
        <p:txBody>
          <a:bodyPr/>
          <a:lstStyle/>
          <a:p>
            <a:pPr>
              <a:defRPr/>
            </a:pPr>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B123B5BD-0039-4503-9985-88CF74983143}" type="slidenum">
              <a:rPr lang="en-GB" altLang="en-US" smtClean="0"/>
              <a:pPr/>
              <a:t>‹#›</a:t>
            </a:fld>
            <a:endParaRPr lang="en-GB" alt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3139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99CCE82-AF79-41E8-8756-09681000BC42}" type="slidenum">
              <a:rPr lang="en-GB" altLang="en-US" smtClean="0"/>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4542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FDFEBC-3189-4874-85A0-E302A8890D87}" type="slidenum">
              <a:rPr lang="en-GB" altLang="en-US" smtClean="0"/>
              <a:pPr/>
              <a:t>‹#›</a:t>
            </a:fld>
            <a:endParaRPr lang="en-GB" alt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748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76294826-61B7-4B84-B5A1-0B6D2EF8D420}" type="slidenum">
              <a:rPr lang="en-GB" altLang="en-US" smtClean="0"/>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0746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F35B45DB-15A2-4E07-9F06-33652300531C}" type="slidenum">
              <a:rPr lang="en-GB" altLang="en-US" smtClean="0"/>
              <a:pPr/>
              <a:t>‹#›</a:t>
            </a:fld>
            <a:endParaRPr lang="en-GB" altLang="en-US"/>
          </a:p>
        </p:txBody>
      </p:sp>
    </p:spTree>
    <p:extLst>
      <p:ext uri="{BB962C8B-B14F-4D97-AF65-F5344CB8AC3E}">
        <p14:creationId xmlns:p14="http://schemas.microsoft.com/office/powerpoint/2010/main" val="595104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90C05803-9F04-4650-A24E-AC39EB35BC1B}" type="slidenum">
              <a:rPr lang="en-GB" altLang="en-US" smtClean="0"/>
              <a:pPr/>
              <a:t>‹#›</a:t>
            </a:fld>
            <a:endParaRPr lang="en-GB" altLang="en-US"/>
          </a:p>
        </p:txBody>
      </p:sp>
    </p:spTree>
    <p:extLst>
      <p:ext uri="{BB962C8B-B14F-4D97-AF65-F5344CB8AC3E}">
        <p14:creationId xmlns:p14="http://schemas.microsoft.com/office/powerpoint/2010/main" val="4023573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B742F0A6-890C-4B96-B690-1E546AE5D5ED}" type="slidenum">
              <a:rPr lang="en-GB" altLang="en-US" smtClean="0"/>
              <a:pPr/>
              <a:t>‹#›</a:t>
            </a:fld>
            <a:endParaRPr lang="en-GB" altLang="en-US"/>
          </a:p>
        </p:txBody>
      </p:sp>
    </p:spTree>
    <p:extLst>
      <p:ext uri="{BB962C8B-B14F-4D97-AF65-F5344CB8AC3E}">
        <p14:creationId xmlns:p14="http://schemas.microsoft.com/office/powerpoint/2010/main" val="2706860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BE138A90-4D4A-4975-8877-812D15E02C41}" type="slidenum">
              <a:rPr lang="en-GB" altLang="en-US" smtClean="0"/>
              <a:pPr/>
              <a:t>‹#›</a:t>
            </a:fld>
            <a:endParaRPr lang="en-GB" alt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1006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endParaRPr lang="en-GB"/>
          </a:p>
        </p:txBody>
      </p:sp>
      <p:sp>
        <p:nvSpPr>
          <p:cNvPr id="6" name="Footer Placeholder 5"/>
          <p:cNvSpPr>
            <a:spLocks noGrp="1"/>
          </p:cNvSpPr>
          <p:nvPr>
            <p:ph type="ftr" sz="quarter" idx="11"/>
          </p:nvPr>
        </p:nvSpPr>
        <p:spPr>
          <a:xfrm>
            <a:off x="1437530" y="318641"/>
            <a:ext cx="3251553" cy="320931"/>
          </a:xfrm>
        </p:spPr>
        <p:txBody>
          <a:bodyPr/>
          <a:lstStyle/>
          <a:p>
            <a:pPr>
              <a:defRPr/>
            </a:pPr>
            <a:endParaRPr lang="en-GB"/>
          </a:p>
        </p:txBody>
      </p:sp>
      <p:sp>
        <p:nvSpPr>
          <p:cNvPr id="7" name="Slide Number Placeholder 6"/>
          <p:cNvSpPr>
            <a:spLocks noGrp="1"/>
          </p:cNvSpPr>
          <p:nvPr>
            <p:ph type="sldNum" sz="quarter" idx="12"/>
          </p:nvPr>
        </p:nvSpPr>
        <p:spPr/>
        <p:txBody>
          <a:bodyPr/>
          <a:lstStyle/>
          <a:p>
            <a:fld id="{2B05561E-169E-4E16-87A6-251AA8256BD3}" type="slidenum">
              <a:rPr lang="en-GB" altLang="en-US" smtClean="0"/>
              <a:pPr/>
              <a:t>‹#›</a:t>
            </a:fld>
            <a:endParaRPr lang="en-GB" alt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4259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C7127DB-B07E-4A46-BBFE-75C5A91EC0D3}" type="slidenum">
              <a:rPr lang="en-GB" altLang="en-US" smtClean="0"/>
              <a:pPr/>
              <a:t>‹#›</a:t>
            </a:fld>
            <a:endParaRPr lang="en-GB" altLang="en-US"/>
          </a:p>
        </p:txBody>
      </p:sp>
    </p:spTree>
    <p:extLst>
      <p:ext uri="{BB962C8B-B14F-4D97-AF65-F5344CB8AC3E}">
        <p14:creationId xmlns:p14="http://schemas.microsoft.com/office/powerpoint/2010/main" val="3972935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01AC6DF-C3BD-43BA-8143-F400F81C3A78}" type="slidenum">
              <a:rPr lang="en-GB" altLang="en-US" smtClean="0"/>
              <a:pPr/>
              <a:t>‹#›</a:t>
            </a:fld>
            <a:endParaRPr lang="en-GB" alt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14540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DB12EF2F-1EF7-4C9D-9337-0DEF6DF88E49}" type="slidenum">
              <a:rPr lang="en-GB" altLang="en-US" smtClean="0"/>
              <a:pPr/>
              <a:t>‹#›</a:t>
            </a:fld>
            <a:endParaRPr lang="en-GB" altLang="en-US"/>
          </a:p>
        </p:txBody>
      </p:sp>
    </p:spTree>
    <p:extLst>
      <p:ext uri="{BB962C8B-B14F-4D97-AF65-F5344CB8AC3E}">
        <p14:creationId xmlns:p14="http://schemas.microsoft.com/office/powerpoint/2010/main" val="15958253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56781CD1-ACD8-4D03-BC98-AC7857528EF8}"/>
              </a:ext>
            </a:extLst>
          </p:cNvPr>
          <p:cNvSpPr>
            <a:spLocks noGrp="1" noChangeArrowheads="1"/>
          </p:cNvSpPr>
          <p:nvPr>
            <p:ph type="title"/>
          </p:nvPr>
        </p:nvSpPr>
        <p:spPr>
          <a:xfrm>
            <a:off x="395288" y="188913"/>
            <a:ext cx="8229600" cy="863600"/>
          </a:xfrm>
        </p:spPr>
        <p:txBody>
          <a:bodyPr>
            <a:normAutofit fontScale="90000"/>
          </a:bodyPr>
          <a:lstStyle/>
          <a:p>
            <a:pPr eaLnBrk="1" hangingPunct="1"/>
            <a:r>
              <a:rPr lang="en-GB" altLang="en-US" sz="3600"/>
              <a:t>Pagans, Jews, and Christians</a:t>
            </a:r>
            <a:br>
              <a:rPr lang="en-GB" altLang="en-US" sz="3600"/>
            </a:br>
            <a:r>
              <a:rPr lang="en-GB" altLang="en-US" sz="3600"/>
              <a:t>Lecture 10: Apocalyptic Fever</a:t>
            </a:r>
          </a:p>
        </p:txBody>
      </p:sp>
      <p:sp>
        <p:nvSpPr>
          <p:cNvPr id="2051" name="Rectangle 3">
            <a:extLst>
              <a:ext uri="{FF2B5EF4-FFF2-40B4-BE49-F238E27FC236}">
                <a16:creationId xmlns:a16="http://schemas.microsoft.com/office/drawing/2014/main" id="{CC1A85DF-7CA6-4A3C-9325-926A6D672F4A}"/>
              </a:ext>
            </a:extLst>
          </p:cNvPr>
          <p:cNvSpPr>
            <a:spLocks noGrp="1" noChangeArrowheads="1"/>
          </p:cNvSpPr>
          <p:nvPr>
            <p:ph idx="1"/>
          </p:nvPr>
        </p:nvSpPr>
        <p:spPr>
          <a:xfrm>
            <a:off x="250825" y="1196975"/>
            <a:ext cx="8713788" cy="5472113"/>
          </a:xfrm>
        </p:spPr>
        <p:txBody>
          <a:bodyPr>
            <a:normAutofit lnSpcReduction="10000"/>
          </a:bodyPr>
          <a:lstStyle/>
          <a:p>
            <a:pPr eaLnBrk="1" hangingPunct="1">
              <a:lnSpc>
                <a:spcPct val="80000"/>
              </a:lnSpc>
              <a:buFontTx/>
              <a:buNone/>
            </a:pPr>
            <a:r>
              <a:rPr lang="en-GB" altLang="en-US" sz="2400" b="1"/>
              <a:t>I		Catastrophe and Apocalyptic</a:t>
            </a:r>
          </a:p>
          <a:p>
            <a:pPr eaLnBrk="1" hangingPunct="1">
              <a:lnSpc>
                <a:spcPct val="80000"/>
              </a:lnSpc>
              <a:buFontTx/>
              <a:buNone/>
            </a:pPr>
            <a:r>
              <a:rPr lang="en-GB" altLang="en-US" sz="2400" b="1"/>
              <a:t>			</a:t>
            </a:r>
            <a:r>
              <a:rPr lang="en-GB" altLang="en-US" sz="2400"/>
              <a:t>A Development of Afterlife</a:t>
            </a:r>
          </a:p>
          <a:p>
            <a:pPr eaLnBrk="1" hangingPunct="1">
              <a:lnSpc>
                <a:spcPct val="80000"/>
              </a:lnSpc>
              <a:buFontTx/>
              <a:buNone/>
            </a:pPr>
            <a:r>
              <a:rPr lang="en-GB" altLang="en-US" sz="2400"/>
              <a:t>			B End of History</a:t>
            </a:r>
          </a:p>
          <a:p>
            <a:pPr eaLnBrk="1" hangingPunct="1">
              <a:lnSpc>
                <a:spcPct val="80000"/>
              </a:lnSpc>
              <a:buFontTx/>
              <a:buNone/>
            </a:pPr>
            <a:r>
              <a:rPr lang="en-GB" altLang="en-US" sz="2400" b="1"/>
              <a:t>II		Apocalyptic Movements</a:t>
            </a:r>
          </a:p>
          <a:p>
            <a:pPr eaLnBrk="1" hangingPunct="1">
              <a:lnSpc>
                <a:spcPct val="80000"/>
              </a:lnSpc>
              <a:buFontTx/>
              <a:buNone/>
            </a:pPr>
            <a:r>
              <a:rPr lang="en-GB" altLang="en-US" sz="2400"/>
              <a:t>			A Royal Messianic Movements</a:t>
            </a:r>
          </a:p>
          <a:p>
            <a:pPr eaLnBrk="1" hangingPunct="1">
              <a:lnSpc>
                <a:spcPct val="80000"/>
              </a:lnSpc>
              <a:buFontTx/>
              <a:buNone/>
            </a:pPr>
            <a:r>
              <a:rPr lang="en-GB" altLang="en-US" sz="2400"/>
              <a:t>			B Renewal and Prophetic Movements</a:t>
            </a:r>
          </a:p>
          <a:p>
            <a:pPr eaLnBrk="1" hangingPunct="1">
              <a:lnSpc>
                <a:spcPct val="80000"/>
              </a:lnSpc>
              <a:buFontTx/>
              <a:buNone/>
            </a:pPr>
            <a:r>
              <a:rPr lang="en-GB" altLang="en-US" sz="2400"/>
              <a:t>			C Qumran</a:t>
            </a:r>
          </a:p>
          <a:p>
            <a:pPr eaLnBrk="1" hangingPunct="1">
              <a:lnSpc>
                <a:spcPct val="80000"/>
              </a:lnSpc>
              <a:buFontTx/>
              <a:buNone/>
            </a:pPr>
            <a:r>
              <a:rPr lang="en-GB" altLang="en-US" sz="2400"/>
              <a:t>			D Jesus</a:t>
            </a:r>
          </a:p>
          <a:p>
            <a:pPr eaLnBrk="1" hangingPunct="1">
              <a:lnSpc>
                <a:spcPct val="80000"/>
              </a:lnSpc>
              <a:buFontTx/>
              <a:buNone/>
            </a:pPr>
            <a:r>
              <a:rPr lang="en-GB" altLang="en-US" sz="2400" b="1"/>
              <a:t>III		Features of Apocalyptic</a:t>
            </a:r>
          </a:p>
          <a:p>
            <a:pPr eaLnBrk="1" hangingPunct="1">
              <a:lnSpc>
                <a:spcPct val="80000"/>
              </a:lnSpc>
              <a:buFontTx/>
              <a:buNone/>
            </a:pPr>
            <a:r>
              <a:rPr lang="en-GB" altLang="en-US" sz="2400"/>
              <a:t>			A Literature</a:t>
            </a:r>
          </a:p>
          <a:p>
            <a:pPr eaLnBrk="1" hangingPunct="1">
              <a:lnSpc>
                <a:spcPct val="80000"/>
              </a:lnSpc>
              <a:buFontTx/>
              <a:buNone/>
            </a:pPr>
            <a:r>
              <a:rPr lang="en-GB" altLang="en-US" sz="2400"/>
              <a:t>			B History</a:t>
            </a:r>
          </a:p>
          <a:p>
            <a:pPr eaLnBrk="1" hangingPunct="1">
              <a:lnSpc>
                <a:spcPct val="80000"/>
              </a:lnSpc>
              <a:buFontTx/>
              <a:buNone/>
            </a:pPr>
            <a:r>
              <a:rPr lang="en-GB" altLang="en-US" sz="2400"/>
              <a:t>			C Dualism</a:t>
            </a:r>
          </a:p>
          <a:p>
            <a:pPr eaLnBrk="1" hangingPunct="1">
              <a:lnSpc>
                <a:spcPct val="80000"/>
              </a:lnSpc>
              <a:buFontTx/>
              <a:buNone/>
            </a:pPr>
            <a:r>
              <a:rPr lang="en-GB" altLang="en-US" sz="2400"/>
              <a:t>			D Judgement </a:t>
            </a:r>
          </a:p>
          <a:p>
            <a:pPr eaLnBrk="1" hangingPunct="1">
              <a:lnSpc>
                <a:spcPct val="80000"/>
              </a:lnSpc>
              <a:buFontTx/>
              <a:buNone/>
            </a:pPr>
            <a:r>
              <a:rPr lang="en-GB" altLang="en-US" sz="2400"/>
              <a:t>			E Imagery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53D38-93CB-464E-95CB-7CC9A3475C54}"/>
              </a:ext>
            </a:extLst>
          </p:cNvPr>
          <p:cNvSpPr>
            <a:spLocks noGrp="1"/>
          </p:cNvSpPr>
          <p:nvPr>
            <p:ph type="ctrTitle"/>
          </p:nvPr>
        </p:nvSpPr>
        <p:spPr/>
        <p:txBody>
          <a:bodyPr/>
          <a:lstStyle/>
          <a:p>
            <a:r>
              <a:rPr lang="en-GB" dirty="0"/>
              <a:t>Lecture 7</a:t>
            </a:r>
            <a:br>
              <a:rPr lang="en-GB" dirty="0"/>
            </a:br>
            <a:r>
              <a:rPr lang="en-GB" dirty="0"/>
              <a:t>apocalypticism </a:t>
            </a:r>
          </a:p>
        </p:txBody>
      </p:sp>
      <p:sp>
        <p:nvSpPr>
          <p:cNvPr id="3" name="Subtitle 2">
            <a:extLst>
              <a:ext uri="{FF2B5EF4-FFF2-40B4-BE49-F238E27FC236}">
                <a16:creationId xmlns:a16="http://schemas.microsoft.com/office/drawing/2014/main" id="{CE1FBB4F-C588-445A-AD93-193FEAFB5010}"/>
              </a:ext>
            </a:extLst>
          </p:cNvPr>
          <p:cNvSpPr>
            <a:spLocks noGrp="1"/>
          </p:cNvSpPr>
          <p:nvPr>
            <p:ph type="subTitle" idx="1"/>
          </p:nvPr>
        </p:nvSpPr>
        <p:spPr/>
        <p:txBody>
          <a:bodyPr/>
          <a:lstStyle/>
          <a:p>
            <a:endParaRPr lang="en-GB" dirty="0"/>
          </a:p>
        </p:txBody>
      </p:sp>
      <p:pic>
        <p:nvPicPr>
          <p:cNvPr id="4" name="Picture 3" descr="A close up of a logo&#10;&#10;Description automatically generated">
            <a:extLst>
              <a:ext uri="{FF2B5EF4-FFF2-40B4-BE49-F238E27FC236}">
                <a16:creationId xmlns:a16="http://schemas.microsoft.com/office/drawing/2014/main" id="{545D080E-B71C-468C-BA16-DBB06FE80A32}"/>
              </a:ext>
            </a:extLst>
          </p:cNvPr>
          <p:cNvPicPr>
            <a:picLocks noChangeAspect="1"/>
          </p:cNvPicPr>
          <p:nvPr/>
        </p:nvPicPr>
        <p:blipFill>
          <a:blip r:embed="rId2"/>
          <a:stretch>
            <a:fillRect/>
          </a:stretch>
        </p:blipFill>
        <p:spPr>
          <a:xfrm>
            <a:off x="6607969" y="5843587"/>
            <a:ext cx="2536031" cy="1014413"/>
          </a:xfrm>
          <a:prstGeom prst="rect">
            <a:avLst/>
          </a:prstGeom>
        </p:spPr>
      </p:pic>
    </p:spTree>
    <p:extLst>
      <p:ext uri="{BB962C8B-B14F-4D97-AF65-F5344CB8AC3E}">
        <p14:creationId xmlns:p14="http://schemas.microsoft.com/office/powerpoint/2010/main" val="884385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987F6AF-4036-447C-B240-FFA3B14F107E}"/>
              </a:ext>
            </a:extLst>
          </p:cNvPr>
          <p:cNvSpPr>
            <a:spLocks noGrp="1" noChangeArrowheads="1"/>
          </p:cNvSpPr>
          <p:nvPr>
            <p:ph type="title"/>
          </p:nvPr>
        </p:nvSpPr>
        <p:spPr>
          <a:xfrm>
            <a:off x="468313" y="0"/>
            <a:ext cx="8229600" cy="777875"/>
          </a:xfrm>
        </p:spPr>
        <p:txBody>
          <a:bodyPr/>
          <a:lstStyle/>
          <a:p>
            <a:pPr eaLnBrk="1" hangingPunct="1"/>
            <a:r>
              <a:rPr lang="en-GB" altLang="en-US"/>
              <a:t>Sheol</a:t>
            </a:r>
          </a:p>
        </p:txBody>
      </p:sp>
      <p:sp>
        <p:nvSpPr>
          <p:cNvPr id="5123" name="Rectangle 3">
            <a:extLst>
              <a:ext uri="{FF2B5EF4-FFF2-40B4-BE49-F238E27FC236}">
                <a16:creationId xmlns:a16="http://schemas.microsoft.com/office/drawing/2014/main" id="{557F7B98-BE7B-413B-9E13-186DD2FBA74B}"/>
              </a:ext>
            </a:extLst>
          </p:cNvPr>
          <p:cNvSpPr>
            <a:spLocks noGrp="1" noChangeArrowheads="1"/>
          </p:cNvSpPr>
          <p:nvPr>
            <p:ph idx="1"/>
          </p:nvPr>
        </p:nvSpPr>
        <p:spPr>
          <a:xfrm>
            <a:off x="457200" y="692150"/>
            <a:ext cx="8229600" cy="5905500"/>
          </a:xfrm>
        </p:spPr>
        <p:txBody>
          <a:bodyPr/>
          <a:lstStyle/>
          <a:p>
            <a:pPr marL="0" indent="0" eaLnBrk="1" hangingPunct="1">
              <a:lnSpc>
                <a:spcPct val="90000"/>
              </a:lnSpc>
              <a:buFontTx/>
              <a:buNone/>
            </a:pPr>
            <a:r>
              <a:rPr lang="en-GB" altLang="en-US" sz="2400"/>
              <a:t>But if the LORD creates something new, and the ground opens its mouth and swallows them up with all that belongs to them, and they go down alive into Sheol, then you shall know that these men have despised the LORD. 							   (Numbers 16.30)</a:t>
            </a:r>
          </a:p>
          <a:p>
            <a:pPr marL="0" indent="0" eaLnBrk="1" hangingPunct="1">
              <a:lnSpc>
                <a:spcPct val="90000"/>
              </a:lnSpc>
              <a:buFontTx/>
              <a:buNone/>
            </a:pPr>
            <a:endParaRPr lang="en-GB" altLang="en-US" sz="2400"/>
          </a:p>
          <a:p>
            <a:pPr marL="0" indent="0" eaLnBrk="1" hangingPunct="1">
              <a:lnSpc>
                <a:spcPct val="90000"/>
              </a:lnSpc>
              <a:buFontTx/>
              <a:buNone/>
            </a:pPr>
            <a:r>
              <a:rPr lang="en-GB" altLang="en-US" sz="2400"/>
              <a:t>For Sheol does not thank you; death does not praise you;</a:t>
            </a:r>
            <a:br>
              <a:rPr lang="en-GB" altLang="en-US" sz="2400"/>
            </a:br>
            <a:r>
              <a:rPr lang="en-GB" altLang="en-US" sz="2400"/>
              <a:t>those who go down to the pit do not hope for your faithfulness. 					        (Isaiah 38.19)</a:t>
            </a:r>
          </a:p>
          <a:p>
            <a:pPr marL="0" indent="0" eaLnBrk="1" hangingPunct="1">
              <a:lnSpc>
                <a:spcPct val="90000"/>
              </a:lnSpc>
              <a:buFontTx/>
              <a:buNone/>
            </a:pPr>
            <a:endParaRPr lang="en-GB" altLang="en-US" sz="2400"/>
          </a:p>
          <a:p>
            <a:pPr marL="0" indent="0" eaLnBrk="1" hangingPunct="1">
              <a:lnSpc>
                <a:spcPct val="90000"/>
              </a:lnSpc>
              <a:buFontTx/>
              <a:buNone/>
            </a:pPr>
            <a:r>
              <a:rPr lang="en-GB" altLang="en-US" sz="2400"/>
              <a:t>Before I go—and I shall not return—to the land of darkness and deep shadow, the land of gloom like thick darkness, like deep shadow without any order, where light is as thick darkness. 					      (Job 10.21-22)</a:t>
            </a:r>
            <a:br>
              <a:rPr lang="en-GB" altLang="en-US" sz="2400"/>
            </a:br>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B6E70A0-00AB-4814-8D17-4406A717AAC5}"/>
              </a:ext>
            </a:extLst>
          </p:cNvPr>
          <p:cNvSpPr>
            <a:spLocks noGrp="1" noChangeArrowheads="1"/>
          </p:cNvSpPr>
          <p:nvPr>
            <p:ph type="title"/>
          </p:nvPr>
        </p:nvSpPr>
        <p:spPr>
          <a:xfrm>
            <a:off x="468313" y="0"/>
            <a:ext cx="8229600" cy="561975"/>
          </a:xfrm>
        </p:spPr>
        <p:txBody>
          <a:bodyPr>
            <a:normAutofit fontScale="90000"/>
          </a:bodyPr>
          <a:lstStyle/>
          <a:p>
            <a:pPr eaLnBrk="1" hangingPunct="1"/>
            <a:r>
              <a:rPr lang="en-GB" altLang="en-US" sz="4000"/>
              <a:t>Necromancy </a:t>
            </a:r>
          </a:p>
        </p:txBody>
      </p:sp>
      <p:sp>
        <p:nvSpPr>
          <p:cNvPr id="6147" name="Rectangle 3">
            <a:extLst>
              <a:ext uri="{FF2B5EF4-FFF2-40B4-BE49-F238E27FC236}">
                <a16:creationId xmlns:a16="http://schemas.microsoft.com/office/drawing/2014/main" id="{CB096BF1-F561-4E52-81C5-5B510739D1B5}"/>
              </a:ext>
            </a:extLst>
          </p:cNvPr>
          <p:cNvSpPr>
            <a:spLocks noGrp="1" noChangeArrowheads="1"/>
          </p:cNvSpPr>
          <p:nvPr>
            <p:ph idx="1"/>
          </p:nvPr>
        </p:nvSpPr>
        <p:spPr>
          <a:xfrm>
            <a:off x="457200" y="620713"/>
            <a:ext cx="8229600" cy="6048375"/>
          </a:xfrm>
        </p:spPr>
        <p:txBody>
          <a:bodyPr/>
          <a:lstStyle/>
          <a:p>
            <a:pPr marL="0" indent="0" eaLnBrk="1" hangingPunct="1">
              <a:lnSpc>
                <a:spcPct val="90000"/>
              </a:lnSpc>
              <a:buFontTx/>
              <a:buNone/>
            </a:pPr>
            <a:r>
              <a:rPr lang="en-GB" altLang="en-US"/>
              <a:t>Do not turn to mediums or necromancers; do not seek them out, and so make yourselves unclean by them: I am the LORD your God. 			    (Leviticus 19.31)</a:t>
            </a:r>
          </a:p>
          <a:p>
            <a:pPr marL="0" indent="0" eaLnBrk="1" hangingPunct="1">
              <a:lnSpc>
                <a:spcPct val="90000"/>
              </a:lnSpc>
              <a:buFontTx/>
              <a:buNone/>
            </a:pPr>
            <a:endParaRPr lang="en-GB" altLang="en-US"/>
          </a:p>
          <a:p>
            <a:pPr marL="0" indent="0" eaLnBrk="1" hangingPunct="1">
              <a:lnSpc>
                <a:spcPct val="90000"/>
              </a:lnSpc>
              <a:buFontTx/>
              <a:buNone/>
            </a:pPr>
            <a:r>
              <a:rPr lang="en-GB" altLang="en-US"/>
              <a:t>And when they say to you, “Inquire of the mediums and the necromancers who chirp and mutter,” should not a people inquire of their God? Should they inquire of the dead on behalf of the living?  		  (Isaiah 8.19)</a:t>
            </a:r>
          </a:p>
          <a:p>
            <a:pPr marL="0" indent="0" eaLnBrk="1" hangingPunct="1">
              <a:lnSpc>
                <a:spcPct val="90000"/>
              </a:lnSpc>
              <a:buFontTx/>
              <a:buNone/>
            </a:pPr>
            <a:endParaRPr lang="en-GB" altLang="en-US"/>
          </a:p>
          <a:p>
            <a:pPr marL="0" indent="0" eaLnBrk="1" hangingPunct="1">
              <a:lnSpc>
                <a:spcPct val="90000"/>
              </a:lnSpc>
              <a:buFontTx/>
              <a:buNone/>
            </a:pPr>
            <a:r>
              <a:rPr lang="en-GB" altLang="en-US"/>
              <a:t>See also 1 Samuel 28.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A310298-4B39-4F70-A373-D4861293E1B2}"/>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Non-consciousness in Sheol</a:t>
            </a:r>
          </a:p>
        </p:txBody>
      </p:sp>
      <p:sp>
        <p:nvSpPr>
          <p:cNvPr id="7171" name="Rectangle 3">
            <a:extLst>
              <a:ext uri="{FF2B5EF4-FFF2-40B4-BE49-F238E27FC236}">
                <a16:creationId xmlns:a16="http://schemas.microsoft.com/office/drawing/2014/main" id="{80EAF105-AFF9-4571-B847-98756EEEAC62}"/>
              </a:ext>
            </a:extLst>
          </p:cNvPr>
          <p:cNvSpPr>
            <a:spLocks noGrp="1" noChangeArrowheads="1"/>
          </p:cNvSpPr>
          <p:nvPr>
            <p:ph idx="1"/>
          </p:nvPr>
        </p:nvSpPr>
        <p:spPr>
          <a:xfrm>
            <a:off x="457200" y="692150"/>
            <a:ext cx="8229600" cy="5905500"/>
          </a:xfrm>
        </p:spPr>
        <p:txBody>
          <a:bodyPr>
            <a:normAutofit fontScale="92500"/>
          </a:bodyPr>
          <a:lstStyle/>
          <a:p>
            <a:pPr marL="0" indent="0" eaLnBrk="1" hangingPunct="1">
              <a:buFontTx/>
              <a:buNone/>
            </a:pPr>
            <a:r>
              <a:rPr lang="en-GB" altLang="en-US" sz="2800"/>
              <a:t>For in death there is no remembrance of you; in Sheol who will give you praise? (Psalm 6.5)</a:t>
            </a:r>
          </a:p>
          <a:p>
            <a:pPr marL="0" indent="0" eaLnBrk="1" hangingPunct="1">
              <a:buFontTx/>
              <a:buNone/>
            </a:pPr>
            <a:endParaRPr lang="en-GB" altLang="en-US" sz="2800"/>
          </a:p>
          <a:p>
            <a:pPr marL="0" indent="0" eaLnBrk="1" hangingPunct="1">
              <a:buFontTx/>
              <a:buNone/>
            </a:pPr>
            <a:r>
              <a:rPr lang="en-GB" altLang="en-US" sz="2800"/>
              <a:t>For the living know that they will die, </a:t>
            </a:r>
            <a:r>
              <a:rPr lang="en-GB" altLang="en-US" sz="2800">
                <a:solidFill>
                  <a:srgbClr val="FF0000"/>
                </a:solidFill>
              </a:rPr>
              <a:t>but the dead know nothing, and they have no more reward</a:t>
            </a:r>
            <a:r>
              <a:rPr lang="en-GB" altLang="en-US" sz="2800"/>
              <a:t>, for the memory of them is forgotten. </a:t>
            </a:r>
            <a:r>
              <a:rPr lang="en-GB" altLang="en-US" sz="2800">
                <a:solidFill>
                  <a:srgbClr val="FF0000"/>
                </a:solidFill>
              </a:rPr>
              <a:t>Their love and their hate and their envy have already perished, and forever they have no more share in all that is done under the sun</a:t>
            </a:r>
            <a:r>
              <a:rPr lang="en-GB" altLang="en-US" sz="2800"/>
              <a:t>…Whatever your hand finds to do, do it with your might, for there is no work or thought or knowledge or wisdom in Sheol, to which you are going. 	  	      (Ecclesiastes 9.5-6, 10)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5EB3C58-D23F-4C4B-B593-E763F273872B}"/>
              </a:ext>
            </a:extLst>
          </p:cNvPr>
          <p:cNvSpPr>
            <a:spLocks noGrp="1" noChangeArrowheads="1"/>
          </p:cNvSpPr>
          <p:nvPr>
            <p:ph type="title"/>
          </p:nvPr>
        </p:nvSpPr>
        <p:spPr>
          <a:xfrm>
            <a:off x="395288" y="0"/>
            <a:ext cx="8229600" cy="765175"/>
          </a:xfrm>
        </p:spPr>
        <p:txBody>
          <a:bodyPr/>
          <a:lstStyle/>
          <a:p>
            <a:pPr eaLnBrk="1" hangingPunct="1"/>
            <a:r>
              <a:rPr lang="en-GB" altLang="en-US"/>
              <a:t>Blotting out name</a:t>
            </a:r>
          </a:p>
        </p:txBody>
      </p:sp>
      <p:sp>
        <p:nvSpPr>
          <p:cNvPr id="8195" name="Rectangle 3">
            <a:extLst>
              <a:ext uri="{FF2B5EF4-FFF2-40B4-BE49-F238E27FC236}">
                <a16:creationId xmlns:a16="http://schemas.microsoft.com/office/drawing/2014/main" id="{1FC7CBC6-8FAE-4129-B247-C1D40A2ECE59}"/>
              </a:ext>
            </a:extLst>
          </p:cNvPr>
          <p:cNvSpPr>
            <a:spLocks noGrp="1" noChangeArrowheads="1"/>
          </p:cNvSpPr>
          <p:nvPr>
            <p:ph idx="1"/>
          </p:nvPr>
        </p:nvSpPr>
        <p:spPr>
          <a:xfrm>
            <a:off x="457200" y="765175"/>
            <a:ext cx="8229600" cy="5832475"/>
          </a:xfrm>
        </p:spPr>
        <p:txBody>
          <a:bodyPr/>
          <a:lstStyle/>
          <a:p>
            <a:pPr marL="0" indent="0" eaLnBrk="1" hangingPunct="1">
              <a:lnSpc>
                <a:spcPct val="90000"/>
              </a:lnSpc>
              <a:buFontTx/>
              <a:buNone/>
            </a:pPr>
            <a:r>
              <a:rPr lang="en-GB" altLang="en-US" sz="2400"/>
              <a:t>Then the LORD said to Moses, “Write this as a memorial in a book and recite it in the ears of Joshua, that I will utterly blot out the memory of Amalek from under heaven.” 							     (Exodus 17.14)</a:t>
            </a:r>
          </a:p>
          <a:p>
            <a:pPr marL="0" indent="0" eaLnBrk="1" hangingPunct="1">
              <a:lnSpc>
                <a:spcPct val="90000"/>
              </a:lnSpc>
              <a:buFontTx/>
              <a:buNone/>
            </a:pPr>
            <a:endParaRPr lang="en-GB" altLang="en-US" sz="2400"/>
          </a:p>
          <a:p>
            <a:pPr marL="0" indent="0" eaLnBrk="1" hangingPunct="1">
              <a:lnSpc>
                <a:spcPct val="90000"/>
              </a:lnSpc>
              <a:buFontTx/>
              <a:buNone/>
            </a:pPr>
            <a:r>
              <a:rPr lang="en-GB" altLang="en-US" sz="2400"/>
              <a:t>Let them be blotted out of the book of the living; let them not be enrolled among the righteous. 	       (Psalm 69.28)</a:t>
            </a:r>
          </a:p>
          <a:p>
            <a:pPr marL="0" indent="0" eaLnBrk="1" hangingPunct="1">
              <a:lnSpc>
                <a:spcPct val="90000"/>
              </a:lnSpc>
              <a:buFontTx/>
              <a:buNone/>
            </a:pPr>
            <a:endParaRPr lang="en-GB" altLang="en-US" sz="2400"/>
          </a:p>
          <a:p>
            <a:pPr marL="0" indent="0" eaLnBrk="1" hangingPunct="1">
              <a:lnSpc>
                <a:spcPct val="90000"/>
              </a:lnSpc>
              <a:buFontTx/>
              <a:buNone/>
            </a:pPr>
            <a:r>
              <a:rPr lang="en-GB" altLang="en-US" sz="2400"/>
              <a:t>If brothers dwell together, and one of them dies and has no son, the wife of the dead man shall not be married outside the family to a stranger. Her husband’s brother shall go in to her and take her as his wife and perform the duty of a husband’s brother to her. And the first son whom she bears shall succeed to the name of his dead brother, that his name may not be blotted out of Israel.  (Deuteronomy 25.5)</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1E52FDA-BD0B-445B-B0A0-02092207A2A4}"/>
              </a:ext>
            </a:extLst>
          </p:cNvPr>
          <p:cNvSpPr>
            <a:spLocks noGrp="1" noChangeArrowheads="1"/>
          </p:cNvSpPr>
          <p:nvPr>
            <p:ph type="title"/>
          </p:nvPr>
        </p:nvSpPr>
        <p:spPr>
          <a:xfrm>
            <a:off x="395288" y="0"/>
            <a:ext cx="8229600" cy="561975"/>
          </a:xfrm>
        </p:spPr>
        <p:txBody>
          <a:bodyPr>
            <a:normAutofit fontScale="90000"/>
          </a:bodyPr>
          <a:lstStyle/>
          <a:p>
            <a:pPr eaLnBrk="1" hangingPunct="1"/>
            <a:r>
              <a:rPr lang="en-GB" altLang="en-US" sz="4000"/>
              <a:t>Development of Afterlife</a:t>
            </a:r>
          </a:p>
        </p:txBody>
      </p:sp>
      <p:sp>
        <p:nvSpPr>
          <p:cNvPr id="8195" name="Rectangle 3">
            <a:extLst>
              <a:ext uri="{FF2B5EF4-FFF2-40B4-BE49-F238E27FC236}">
                <a16:creationId xmlns:a16="http://schemas.microsoft.com/office/drawing/2014/main" id="{CB9A2FF2-961E-4271-B293-93EFFB9EB891}"/>
              </a:ext>
            </a:extLst>
          </p:cNvPr>
          <p:cNvSpPr>
            <a:spLocks noGrp="1" noChangeArrowheads="1"/>
          </p:cNvSpPr>
          <p:nvPr>
            <p:ph idx="1"/>
          </p:nvPr>
        </p:nvSpPr>
        <p:spPr>
          <a:xfrm>
            <a:off x="457200" y="549275"/>
            <a:ext cx="8229600" cy="5975350"/>
          </a:xfrm>
        </p:spPr>
        <p:txBody>
          <a:bodyPr/>
          <a:lstStyle/>
          <a:p>
            <a:pPr marL="179388" lvl="1" indent="3175" eaLnBrk="1" hangingPunct="1">
              <a:buFontTx/>
              <a:buNone/>
            </a:pPr>
            <a:r>
              <a:rPr lang="en-GB" altLang="en-US"/>
              <a:t>But the souls of the just are in the hand of God and no torment shall touch them. </a:t>
            </a:r>
            <a:r>
              <a:rPr lang="en-GB" altLang="en-US">
                <a:solidFill>
                  <a:srgbClr val="FF0000"/>
                </a:solidFill>
              </a:rPr>
              <a:t>They seemed, in the view of the foolish, to be dead</a:t>
            </a:r>
            <a:r>
              <a:rPr lang="en-GB" altLang="en-US"/>
              <a:t>; and their passing away was thought an affliction and their going forth from us, utter destruction. But they are in peace. For if before men, indeed, they be punished, </a:t>
            </a:r>
            <a:r>
              <a:rPr lang="en-GB" altLang="en-US">
                <a:solidFill>
                  <a:srgbClr val="FF0000"/>
                </a:solidFill>
              </a:rPr>
              <a:t>yet is their hope full of immortality</a:t>
            </a:r>
            <a:r>
              <a:rPr lang="en-GB" altLang="en-US"/>
              <a:t>; Chastised a little, they shall be greatly blessed, because God tried them and found them worthy of himself. 				 (Wisdom 3.1-5)</a:t>
            </a:r>
          </a:p>
          <a:p>
            <a:pPr marL="0" indent="0" eaLnBrk="1" hangingPunct="1">
              <a:buFontTx/>
              <a:buNone/>
            </a:pPr>
            <a:endParaRPr lang="en-GB" altLang="en-US" sz="2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E32574AA-5723-4F8E-BE4C-C8B942844A96}"/>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Daniel 12.1-3</a:t>
            </a:r>
          </a:p>
        </p:txBody>
      </p:sp>
      <p:sp>
        <p:nvSpPr>
          <p:cNvPr id="9219" name="Rectangle 3">
            <a:extLst>
              <a:ext uri="{FF2B5EF4-FFF2-40B4-BE49-F238E27FC236}">
                <a16:creationId xmlns:a16="http://schemas.microsoft.com/office/drawing/2014/main" id="{0D80A997-193E-4D27-858C-FDCD11BEE569}"/>
              </a:ext>
            </a:extLst>
          </p:cNvPr>
          <p:cNvSpPr>
            <a:spLocks noGrp="1" noChangeArrowheads="1"/>
          </p:cNvSpPr>
          <p:nvPr>
            <p:ph idx="1"/>
          </p:nvPr>
        </p:nvSpPr>
        <p:spPr>
          <a:xfrm>
            <a:off x="468313" y="809625"/>
            <a:ext cx="8229600" cy="6048375"/>
          </a:xfrm>
        </p:spPr>
        <p:txBody>
          <a:bodyPr/>
          <a:lstStyle/>
          <a:p>
            <a:pPr marL="0" indent="0" eaLnBrk="1" hangingPunct="1">
              <a:buFontTx/>
              <a:buNone/>
            </a:pPr>
            <a:r>
              <a:rPr lang="en-GB" altLang="en-US" sz="2800"/>
              <a:t>At that time shall arise Michael, the great prince who has charge of your people. And there shall be a time of trouble, such as never has been since there was a nation till that time. But at that time your people shall be delivered, everyone whose name shall be found written in the book. </a:t>
            </a:r>
            <a:r>
              <a:rPr lang="en-GB" altLang="en-US" sz="2800">
                <a:solidFill>
                  <a:srgbClr val="FF0000"/>
                </a:solidFill>
              </a:rPr>
              <a:t>And many of those who sleep in the dust of the earth shall awake, some to everlasting life, </a:t>
            </a:r>
            <a:r>
              <a:rPr lang="en-GB" altLang="en-US" sz="2800">
                <a:solidFill>
                  <a:srgbClr val="FFC000"/>
                </a:solidFill>
              </a:rPr>
              <a:t>and some to shame and everlasting contempt</a:t>
            </a:r>
            <a:r>
              <a:rPr lang="en-GB" altLang="en-US" sz="2800">
                <a:solidFill>
                  <a:srgbClr val="FF0000"/>
                </a:solidFill>
              </a:rPr>
              <a:t>.</a:t>
            </a:r>
            <a:r>
              <a:rPr lang="en-GB" altLang="en-US" sz="2800"/>
              <a:t> And those who are wise shall shine like the brightness of the sky above; and those who turn many to righteousness, like the stars forever and ever.         (Daniel 12.1-3)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8C341B23-1B78-43BB-BC03-EC1BB0AAEE3E}"/>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Judgement</a:t>
            </a:r>
          </a:p>
        </p:txBody>
      </p:sp>
      <p:sp>
        <p:nvSpPr>
          <p:cNvPr id="10243" name="Rectangle 3">
            <a:extLst>
              <a:ext uri="{FF2B5EF4-FFF2-40B4-BE49-F238E27FC236}">
                <a16:creationId xmlns:a16="http://schemas.microsoft.com/office/drawing/2014/main" id="{DFDDCD9C-B153-4731-A3A8-64EFCF81F827}"/>
              </a:ext>
            </a:extLst>
          </p:cNvPr>
          <p:cNvSpPr>
            <a:spLocks noGrp="1" noChangeArrowheads="1"/>
          </p:cNvSpPr>
          <p:nvPr>
            <p:ph idx="1"/>
          </p:nvPr>
        </p:nvSpPr>
        <p:spPr>
          <a:xfrm>
            <a:off x="457200" y="620713"/>
            <a:ext cx="8229600" cy="6237287"/>
          </a:xfrm>
        </p:spPr>
        <p:txBody>
          <a:bodyPr/>
          <a:lstStyle/>
          <a:p>
            <a:pPr marL="0" indent="0" eaLnBrk="1" hangingPunct="1">
              <a:lnSpc>
                <a:spcPct val="80000"/>
              </a:lnSpc>
              <a:buFontTx/>
              <a:buNone/>
            </a:pPr>
            <a:r>
              <a:rPr lang="en-GB" altLang="en-US" sz="2400"/>
              <a:t>…and when he [Adam] sees many souls going through the narrow gate, then he arises and sits upon his throne rejoicing and exulting in joy, because this narrow gate is that of the just, that leads to life, and they that enter through it go into Paradise. For this, then, the first-created Adam rejoices, because he sees the souls being saved. </a:t>
            </a:r>
            <a:r>
              <a:rPr lang="en-GB" altLang="en-US" sz="2400">
                <a:solidFill>
                  <a:srgbClr val="FFC000"/>
                </a:solidFill>
              </a:rPr>
              <a:t>But when he sees many souls entering through the broad gate, then he pulls out the hairs of his head, and casts himself on the ground weeping and lamenting bitterly, for the broad gate is that of sinners, which leads to destruction and eternal punishment.</a:t>
            </a:r>
            <a:r>
              <a:rPr lang="en-GB" altLang="en-US" sz="2400"/>
              <a:t> And for this the first-formed Adam falls from his throne weeping and lamenting for the destruction of sinners, for they are many that are lost, and they are few that are saved, for in seven thousand there is scarcely found one soul saved, being righteous and undefiled. </a:t>
            </a:r>
            <a:r>
              <a:rPr lang="en-GB" altLang="en-US" sz="2400">
                <a:solidFill>
                  <a:srgbClr val="FFC000"/>
                </a:solidFill>
              </a:rPr>
              <a:t>While he was yet saying these things to me, behold two angels, fiery in aspect, and pitiless in mind, and severe in look, and they drove on thousands of souls, pitilessly lashing them with fiery thongs. </a:t>
            </a:r>
            <a:r>
              <a:rPr lang="en-GB" altLang="en-US" sz="2400"/>
              <a:t>		 (</a:t>
            </a:r>
            <a:r>
              <a:rPr lang="en-GB" altLang="en-US" sz="2400" i="1"/>
              <a:t>Testament of Abraham</a:t>
            </a:r>
            <a:r>
              <a:rPr lang="en-GB" altLang="en-US" sz="2400"/>
              <a:t> 11–12)</a:t>
            </a:r>
          </a:p>
          <a:p>
            <a:pPr marL="0" indent="0" eaLnBrk="1" hangingPunct="1">
              <a:lnSpc>
                <a:spcPct val="80000"/>
              </a:lnSpc>
              <a:buFontTx/>
              <a:buNone/>
            </a:pPr>
            <a:r>
              <a:rPr lang="en-GB" altLang="en-US" sz="2400"/>
              <a:t>							   [c.100CE]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A707EA9-E7AC-4EFA-ADFD-2367FD0FFDA7}"/>
              </a:ext>
            </a:extLst>
          </p:cNvPr>
          <p:cNvSpPr>
            <a:spLocks noGrp="1" noChangeArrowheads="1"/>
          </p:cNvSpPr>
          <p:nvPr>
            <p:ph type="title"/>
          </p:nvPr>
        </p:nvSpPr>
        <p:spPr>
          <a:xfrm>
            <a:off x="468313" y="188913"/>
            <a:ext cx="8229600" cy="936625"/>
          </a:xfrm>
        </p:spPr>
        <p:txBody>
          <a:bodyPr>
            <a:normAutofit fontScale="90000"/>
          </a:bodyPr>
          <a:lstStyle/>
          <a:p>
            <a:pPr eaLnBrk="1" hangingPunct="1"/>
            <a:r>
              <a:rPr lang="en-GB" altLang="en-US" sz="4000"/>
              <a:t>Apocalypticism </a:t>
            </a:r>
            <a:br>
              <a:rPr lang="en-GB" altLang="en-US" sz="4000"/>
            </a:br>
            <a:r>
              <a:rPr lang="en-GB" altLang="en-US" sz="4000"/>
              <a:t>and the End of History</a:t>
            </a:r>
          </a:p>
        </p:txBody>
      </p:sp>
      <p:sp>
        <p:nvSpPr>
          <p:cNvPr id="12291" name="Rectangle 3">
            <a:extLst>
              <a:ext uri="{FF2B5EF4-FFF2-40B4-BE49-F238E27FC236}">
                <a16:creationId xmlns:a16="http://schemas.microsoft.com/office/drawing/2014/main" id="{557A18E6-1765-4987-B60B-93B81A636ABA}"/>
              </a:ext>
            </a:extLst>
          </p:cNvPr>
          <p:cNvSpPr>
            <a:spLocks noGrp="1" noChangeArrowheads="1"/>
          </p:cNvSpPr>
          <p:nvPr>
            <p:ph idx="1"/>
          </p:nvPr>
        </p:nvSpPr>
        <p:spPr>
          <a:xfrm>
            <a:off x="457200" y="1412875"/>
            <a:ext cx="8229600" cy="4713288"/>
          </a:xfrm>
        </p:spPr>
        <p:txBody>
          <a:bodyPr/>
          <a:lstStyle/>
          <a:p>
            <a:pPr eaLnBrk="1" hangingPunct="1"/>
            <a:r>
              <a:rPr lang="en-GB" altLang="en-US"/>
              <a:t>Hope of a temporal solution fades</a:t>
            </a:r>
          </a:p>
          <a:p>
            <a:pPr eaLnBrk="1" hangingPunct="1"/>
            <a:r>
              <a:rPr lang="en-GB" altLang="en-US"/>
              <a:t>Only decisive divine intervention can save the day</a:t>
            </a:r>
          </a:p>
          <a:p>
            <a:pPr eaLnBrk="1" hangingPunct="1"/>
            <a:r>
              <a:rPr lang="en-GB" altLang="en-US"/>
              <a:t>Dramatic retelling of history</a:t>
            </a:r>
          </a:p>
          <a:p>
            <a:pPr eaLnBrk="1" hangingPunct="1"/>
            <a:r>
              <a:rPr lang="en-GB" altLang="en-US"/>
              <a:t>Religious fervour</a:t>
            </a:r>
          </a:p>
          <a:p>
            <a:pPr eaLnBrk="1" hangingPunct="1"/>
            <a:r>
              <a:rPr lang="en-GB" altLang="en-US"/>
              <a:t>Uncertainty and insecurity leads to expectation of an imminent end.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2BF0CA7-DC0A-4EF6-9709-C9C4980B024E}"/>
              </a:ext>
            </a:extLst>
          </p:cNvPr>
          <p:cNvSpPr>
            <a:spLocks noGrp="1" noChangeArrowheads="1"/>
          </p:cNvSpPr>
          <p:nvPr>
            <p:ph type="title"/>
          </p:nvPr>
        </p:nvSpPr>
        <p:spPr>
          <a:xfrm>
            <a:off x="468313" y="0"/>
            <a:ext cx="8229600" cy="706438"/>
          </a:xfrm>
        </p:spPr>
        <p:txBody>
          <a:bodyPr/>
          <a:lstStyle/>
          <a:p>
            <a:pPr eaLnBrk="1" hangingPunct="1"/>
            <a:r>
              <a:rPr lang="en-GB" altLang="en-US" sz="4000"/>
              <a:t>Royal Messianic movements</a:t>
            </a:r>
          </a:p>
        </p:txBody>
      </p:sp>
      <p:sp>
        <p:nvSpPr>
          <p:cNvPr id="13315" name="Rectangle 3">
            <a:extLst>
              <a:ext uri="{FF2B5EF4-FFF2-40B4-BE49-F238E27FC236}">
                <a16:creationId xmlns:a16="http://schemas.microsoft.com/office/drawing/2014/main" id="{FBC0C8B7-C7F7-450D-AE3F-80A3E4054874}"/>
              </a:ext>
            </a:extLst>
          </p:cNvPr>
          <p:cNvSpPr>
            <a:spLocks noGrp="1" noChangeArrowheads="1"/>
          </p:cNvSpPr>
          <p:nvPr>
            <p:ph idx="1"/>
          </p:nvPr>
        </p:nvSpPr>
        <p:spPr>
          <a:xfrm>
            <a:off x="457200" y="692150"/>
            <a:ext cx="8229600" cy="5905500"/>
          </a:xfrm>
        </p:spPr>
        <p:txBody>
          <a:bodyPr/>
          <a:lstStyle/>
          <a:p>
            <a:pPr marL="0" indent="0" eaLnBrk="1" hangingPunct="1">
              <a:lnSpc>
                <a:spcPct val="80000"/>
              </a:lnSpc>
              <a:buFontTx/>
              <a:buNone/>
            </a:pPr>
            <a:r>
              <a:rPr lang="en-GB" altLang="en-US" sz="2800"/>
              <a:t>What did the most to induce the Jews to start this war, was </a:t>
            </a:r>
            <a:r>
              <a:rPr lang="en-GB" altLang="en-US" sz="2800">
                <a:solidFill>
                  <a:srgbClr val="FF0000"/>
                </a:solidFill>
              </a:rPr>
              <a:t>an ambiguous oracle that was also found in their sacred writings, how, about that time, one from their country should become governor of the habitable earth</a:t>
            </a:r>
            <a:r>
              <a:rPr lang="en-GB" altLang="en-US" sz="2800"/>
              <a:t>. The Jews took this prediction to belong to themselves in particular, and many of the wise men were thereby deceived in their determination. </a:t>
            </a:r>
            <a:r>
              <a:rPr lang="en-GB" altLang="en-US" sz="2800">
                <a:solidFill>
                  <a:srgbClr val="7030A0"/>
                </a:solidFill>
              </a:rPr>
              <a:t>Now this oracle certainly denoted the government of Vespasian, who was appointed emperor in Judea</a:t>
            </a:r>
            <a:r>
              <a:rPr lang="en-GB" altLang="en-US" sz="2800"/>
              <a:t>. 	(Josephus, </a:t>
            </a:r>
            <a:r>
              <a:rPr lang="en-GB" altLang="en-US" sz="2800" i="1"/>
              <a:t>War</a:t>
            </a:r>
            <a:r>
              <a:rPr lang="en-GB" altLang="en-US" sz="2800"/>
              <a:t> 6.312-313) </a:t>
            </a:r>
          </a:p>
          <a:p>
            <a:pPr marL="0" indent="0" eaLnBrk="1" hangingPunct="1">
              <a:lnSpc>
                <a:spcPct val="80000"/>
              </a:lnSpc>
              <a:buFontTx/>
              <a:buNone/>
            </a:pPr>
            <a:endParaRPr lang="en-GB" altLang="en-US" sz="2800"/>
          </a:p>
          <a:p>
            <a:pPr marL="0" indent="0" eaLnBrk="1" hangingPunct="1">
              <a:lnSpc>
                <a:spcPct val="80000"/>
              </a:lnSpc>
              <a:buFontTx/>
              <a:buNone/>
            </a:pPr>
            <a:r>
              <a:rPr lang="en-GB" altLang="en-US" sz="2800"/>
              <a:t>A star shall come out of Jacob, and a sceptre shall rise out of Israel; it shall crush the forehead of Moab and break down all the sons of Sheth. 						        (Numbers 24.17)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823011B0-EA31-449E-A226-3484B623252D}"/>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King Messiah</a:t>
            </a:r>
          </a:p>
        </p:txBody>
      </p:sp>
      <p:sp>
        <p:nvSpPr>
          <p:cNvPr id="13315" name="Rectangle 3">
            <a:extLst>
              <a:ext uri="{FF2B5EF4-FFF2-40B4-BE49-F238E27FC236}">
                <a16:creationId xmlns:a16="http://schemas.microsoft.com/office/drawing/2014/main" id="{411A57BF-7F16-438E-84B7-773BE6473E46}"/>
              </a:ext>
            </a:extLst>
          </p:cNvPr>
          <p:cNvSpPr>
            <a:spLocks noGrp="1" noChangeArrowheads="1"/>
          </p:cNvSpPr>
          <p:nvPr>
            <p:ph idx="1"/>
          </p:nvPr>
        </p:nvSpPr>
        <p:spPr>
          <a:xfrm>
            <a:off x="457200" y="692150"/>
            <a:ext cx="8229600" cy="5905500"/>
          </a:xfrm>
        </p:spPr>
        <p:txBody>
          <a:bodyPr/>
          <a:lstStyle/>
          <a:p>
            <a:pPr marL="0" indent="0" eaLnBrk="1" hangingPunct="1">
              <a:lnSpc>
                <a:spcPct val="90000"/>
              </a:lnSpc>
              <a:buFontTx/>
              <a:buNone/>
            </a:pPr>
            <a:r>
              <a:rPr lang="en-GB" altLang="en-US" sz="2800"/>
              <a:t>I will tell of the decree: The LORD said to me, “You are my Son; today I have begotten you.” 							       (Psalm 2.7)</a:t>
            </a:r>
            <a:br>
              <a:rPr lang="en-GB" altLang="en-US" sz="2800"/>
            </a:br>
            <a:endParaRPr lang="en-GB" altLang="en-US" sz="2800"/>
          </a:p>
          <a:p>
            <a:pPr marL="0" indent="0" eaLnBrk="1" hangingPunct="1">
              <a:lnSpc>
                <a:spcPct val="90000"/>
              </a:lnSpc>
              <a:buFontTx/>
              <a:buNone/>
            </a:pPr>
            <a:r>
              <a:rPr lang="en-GB" altLang="en-US" sz="2800"/>
              <a:t>For to us a child is born, to us a son is given; and the government shall be upon his shoulder, and his name shall be called Wonderful Counsellor, Mighty God, Everlasting Father, Prince of Peace. </a:t>
            </a:r>
            <a:r>
              <a:rPr lang="en-GB" altLang="en-US" sz="2800">
                <a:solidFill>
                  <a:srgbClr val="FF0000"/>
                </a:solidFill>
              </a:rPr>
              <a:t>Of the increase of his government and of peace there will be no end, on the throne of David and over his kingdom, to establish it and to uphold it</a:t>
            </a:r>
            <a:br>
              <a:rPr lang="en-GB" altLang="en-US" sz="2800">
                <a:solidFill>
                  <a:srgbClr val="FF0000"/>
                </a:solidFill>
              </a:rPr>
            </a:br>
            <a:r>
              <a:rPr lang="en-GB" altLang="en-US" sz="2800">
                <a:solidFill>
                  <a:srgbClr val="FF0000"/>
                </a:solidFill>
              </a:rPr>
              <a:t>with justice and with righteousness from this time forth and forevermore. </a:t>
            </a:r>
            <a:r>
              <a:rPr lang="en-GB" altLang="en-US" sz="2800"/>
              <a:t>The zeal of the LORD of hosts will do this. 			    (Isaiah 9.6-7)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BC79F57-965D-461D-91C6-FE9266992867}"/>
              </a:ext>
            </a:extLst>
          </p:cNvPr>
          <p:cNvSpPr>
            <a:spLocks noGrp="1" noChangeArrowheads="1"/>
          </p:cNvSpPr>
          <p:nvPr>
            <p:ph type="title"/>
          </p:nvPr>
        </p:nvSpPr>
        <p:spPr>
          <a:xfrm>
            <a:off x="395288" y="188913"/>
            <a:ext cx="8229600" cy="561975"/>
          </a:xfrm>
        </p:spPr>
        <p:txBody>
          <a:bodyPr>
            <a:normAutofit fontScale="90000"/>
          </a:bodyPr>
          <a:lstStyle/>
          <a:p>
            <a:pPr eaLnBrk="1" hangingPunct="1"/>
            <a:r>
              <a:rPr lang="en-GB" altLang="en-US" sz="4000"/>
              <a:t>Royal claimant</a:t>
            </a:r>
          </a:p>
        </p:txBody>
      </p:sp>
      <p:sp>
        <p:nvSpPr>
          <p:cNvPr id="14339" name="Rectangle 3">
            <a:extLst>
              <a:ext uri="{FF2B5EF4-FFF2-40B4-BE49-F238E27FC236}">
                <a16:creationId xmlns:a16="http://schemas.microsoft.com/office/drawing/2014/main" id="{B51DA33B-9BDC-4C31-AFC6-EBA9A8E75F7D}"/>
              </a:ext>
            </a:extLst>
          </p:cNvPr>
          <p:cNvSpPr>
            <a:spLocks noGrp="1" noChangeArrowheads="1"/>
          </p:cNvSpPr>
          <p:nvPr>
            <p:ph idx="1"/>
          </p:nvPr>
        </p:nvSpPr>
        <p:spPr>
          <a:xfrm>
            <a:off x="457200" y="836613"/>
            <a:ext cx="8229600" cy="5688012"/>
          </a:xfrm>
        </p:spPr>
        <p:txBody>
          <a:bodyPr/>
          <a:lstStyle/>
          <a:p>
            <a:pPr marL="0" indent="0" eaLnBrk="1" hangingPunct="1">
              <a:lnSpc>
                <a:spcPct val="80000"/>
              </a:lnSpc>
              <a:buFontTx/>
              <a:buNone/>
            </a:pPr>
            <a:r>
              <a:rPr lang="en-GB" altLang="en-US" sz="2800"/>
              <a:t>There was also </a:t>
            </a:r>
            <a:r>
              <a:rPr lang="en-GB" altLang="en-US" sz="2800">
                <a:solidFill>
                  <a:srgbClr val="FF0000"/>
                </a:solidFill>
              </a:rPr>
              <a:t>Judas, the son of that Ezekias </a:t>
            </a:r>
            <a:r>
              <a:rPr lang="en-GB" altLang="en-US" sz="2800"/>
              <a:t>who had been head of the robbers; which Ezekias was a very strong man, and had with great difficulty been caught by Herod. This Judas, having gotten together a multitude of men of a profligate character about Sepphoris in Galilee, </a:t>
            </a:r>
            <a:r>
              <a:rPr lang="en-GB" altLang="en-US" sz="2800">
                <a:solidFill>
                  <a:srgbClr val="FF0000"/>
                </a:solidFill>
              </a:rPr>
              <a:t>made an assault upon the palace [there,] and seized upon all the weapons that were laid up in it</a:t>
            </a:r>
            <a:r>
              <a:rPr lang="en-GB" altLang="en-US" sz="2800"/>
              <a:t>, and with them armed every one of those that were with him, and carried away what money was left there; and he </a:t>
            </a:r>
            <a:r>
              <a:rPr lang="en-GB" altLang="en-US" sz="2800">
                <a:solidFill>
                  <a:srgbClr val="FF0000"/>
                </a:solidFill>
              </a:rPr>
              <a:t>became terrible to all men, by tearing and rending those that came near him; and all this in order to raise himself, and out of an ambitious desire of the royal dignity</a:t>
            </a:r>
            <a:r>
              <a:rPr lang="en-GB" altLang="en-US" sz="2800"/>
              <a:t>. 							    (Josephus, </a:t>
            </a:r>
            <a:r>
              <a:rPr lang="en-GB" altLang="en-US" sz="2800" i="1"/>
              <a:t>Antiquities </a:t>
            </a:r>
            <a:r>
              <a:rPr lang="en-GB" altLang="en-US" sz="2800"/>
              <a:t>17.10.5)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5DE21A8-D94E-4CF9-AFB9-BEFC2A783AE7}"/>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Simon b. Giora</a:t>
            </a:r>
          </a:p>
        </p:txBody>
      </p:sp>
      <p:sp>
        <p:nvSpPr>
          <p:cNvPr id="15363" name="Rectangle 3">
            <a:extLst>
              <a:ext uri="{FF2B5EF4-FFF2-40B4-BE49-F238E27FC236}">
                <a16:creationId xmlns:a16="http://schemas.microsoft.com/office/drawing/2014/main" id="{6FB3098E-2EB7-4B8E-B675-CBC96E823BA1}"/>
              </a:ext>
            </a:extLst>
          </p:cNvPr>
          <p:cNvSpPr>
            <a:spLocks noGrp="1" noChangeArrowheads="1"/>
          </p:cNvSpPr>
          <p:nvPr>
            <p:ph idx="1"/>
          </p:nvPr>
        </p:nvSpPr>
        <p:spPr>
          <a:xfrm>
            <a:off x="457200" y="692150"/>
            <a:ext cx="8229600" cy="5832475"/>
          </a:xfrm>
        </p:spPr>
        <p:txBody>
          <a:bodyPr/>
          <a:lstStyle/>
          <a:p>
            <a:pPr marL="0" indent="0" eaLnBrk="1" hangingPunct="1">
              <a:lnSpc>
                <a:spcPct val="90000"/>
              </a:lnSpc>
              <a:buFontTx/>
              <a:buNone/>
            </a:pPr>
            <a:r>
              <a:rPr lang="en-GB" altLang="en-US" sz="2800"/>
              <a:t>And now Simon, thinking he might be able to astonish and elude the Romans, put on a white frock, and buttoned upon him a purple cloak, and appeared out of the ground in the place where the temple had formerly been. At the first, indeed, those that saw him were greatly astonished, and stood still where they were; but afterward they came nearer to him, and asked him who he was. Now Simon would not tell them, but bid them call for their captain; and when they ran to call him, Terentius Rufus who was left to command the army there, came to Simon, and learned of him the whole truth, and kept him in bonds, and let Caesar know that he was taken.  		       (</a:t>
            </a:r>
            <a:r>
              <a:rPr lang="en-GB" altLang="en-US" sz="2800" i="1"/>
              <a:t>War</a:t>
            </a:r>
            <a:r>
              <a:rPr lang="en-GB" altLang="en-US" sz="2800"/>
              <a:t> 7.2.1)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CF6B9A5-6B8C-40FE-95CD-F3D4D9DFCD31}"/>
              </a:ext>
            </a:extLst>
          </p:cNvPr>
          <p:cNvSpPr>
            <a:spLocks noGrp="1" noChangeArrowheads="1"/>
          </p:cNvSpPr>
          <p:nvPr>
            <p:ph type="title"/>
          </p:nvPr>
        </p:nvSpPr>
        <p:spPr>
          <a:xfrm>
            <a:off x="468313" y="188913"/>
            <a:ext cx="8229600" cy="561975"/>
          </a:xfrm>
        </p:spPr>
        <p:txBody>
          <a:bodyPr>
            <a:normAutofit fontScale="90000"/>
          </a:bodyPr>
          <a:lstStyle/>
          <a:p>
            <a:pPr eaLnBrk="1" hangingPunct="1"/>
            <a:r>
              <a:rPr lang="en-GB" altLang="en-US" sz="4000"/>
              <a:t>Renewal and Prophetic Movements</a:t>
            </a:r>
          </a:p>
        </p:txBody>
      </p:sp>
      <p:sp>
        <p:nvSpPr>
          <p:cNvPr id="16387" name="Rectangle 3">
            <a:extLst>
              <a:ext uri="{FF2B5EF4-FFF2-40B4-BE49-F238E27FC236}">
                <a16:creationId xmlns:a16="http://schemas.microsoft.com/office/drawing/2014/main" id="{F99087CB-3FDD-4FA6-AA70-857D88639879}"/>
              </a:ext>
            </a:extLst>
          </p:cNvPr>
          <p:cNvSpPr>
            <a:spLocks noGrp="1" noChangeArrowheads="1"/>
          </p:cNvSpPr>
          <p:nvPr>
            <p:ph idx="1"/>
          </p:nvPr>
        </p:nvSpPr>
        <p:spPr>
          <a:xfrm>
            <a:off x="251520" y="1052736"/>
            <a:ext cx="8229600" cy="5688012"/>
          </a:xfrm>
        </p:spPr>
        <p:txBody>
          <a:bodyPr/>
          <a:lstStyle/>
          <a:p>
            <a:pPr marL="0" indent="0" eaLnBrk="1" hangingPunct="1">
              <a:lnSpc>
                <a:spcPct val="80000"/>
              </a:lnSpc>
              <a:buFontTx/>
              <a:buNone/>
            </a:pPr>
            <a:r>
              <a:rPr lang="en-GB" altLang="en-US" sz="2800" dirty="0"/>
              <a:t>There was also another body of wicked men gotten together, not so impure in their actions, but more wicked in their intentions, which laid waste the happy state of the city no less than did these murderers. </a:t>
            </a:r>
            <a:r>
              <a:rPr lang="en-GB" altLang="en-US" sz="2800" dirty="0">
                <a:solidFill>
                  <a:srgbClr val="FF0000"/>
                </a:solidFill>
              </a:rPr>
              <a:t>These were such men as deceived and deluded the people under pretence of Divine inspiration</a:t>
            </a:r>
            <a:r>
              <a:rPr lang="en-GB" altLang="en-US" sz="2800" dirty="0"/>
              <a:t>, but were for procuring innovations and changes of the government; </a:t>
            </a:r>
            <a:r>
              <a:rPr lang="en-GB" altLang="en-US" sz="2800" dirty="0">
                <a:solidFill>
                  <a:srgbClr val="FF0000"/>
                </a:solidFill>
              </a:rPr>
              <a:t>and these prevailed with the multitude to act like madmen, and went before them into the wilderness, as pretending that God would there show them the signals of liberty</a:t>
            </a:r>
            <a:r>
              <a:rPr lang="en-GB" altLang="en-US" sz="2800" dirty="0"/>
              <a:t>. But Felix thought this procedure was to be the beginning of a revolt; so he sent some horsemen and footmen both armed, who destroyed a great number of them. 				     (</a:t>
            </a:r>
            <a:r>
              <a:rPr lang="en-GB" altLang="en-US" sz="2800" i="1" dirty="0"/>
              <a:t>War </a:t>
            </a:r>
            <a:r>
              <a:rPr lang="en-GB" altLang="en-US" sz="2800" dirty="0"/>
              <a:t>2.13.4)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B1AE752-339C-4B0F-A5B5-EBE7C4C5A1FC}"/>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Prophets</a:t>
            </a:r>
          </a:p>
        </p:txBody>
      </p:sp>
      <p:sp>
        <p:nvSpPr>
          <p:cNvPr id="18435" name="Rectangle 3">
            <a:extLst>
              <a:ext uri="{FF2B5EF4-FFF2-40B4-BE49-F238E27FC236}">
                <a16:creationId xmlns:a16="http://schemas.microsoft.com/office/drawing/2014/main" id="{4E2862C1-6A18-4413-97D9-58285D067631}"/>
              </a:ext>
            </a:extLst>
          </p:cNvPr>
          <p:cNvSpPr>
            <a:spLocks noGrp="1" noChangeArrowheads="1"/>
          </p:cNvSpPr>
          <p:nvPr>
            <p:ph idx="1"/>
          </p:nvPr>
        </p:nvSpPr>
        <p:spPr>
          <a:xfrm>
            <a:off x="457200" y="692150"/>
            <a:ext cx="8229600" cy="5905500"/>
          </a:xfrm>
        </p:spPr>
        <p:txBody>
          <a:bodyPr/>
          <a:lstStyle/>
          <a:p>
            <a:pPr marL="0" indent="0" eaLnBrk="1" hangingPunct="1">
              <a:buFontTx/>
              <a:buNone/>
              <a:tabLst>
                <a:tab pos="365125" algn="l"/>
              </a:tabLst>
            </a:pPr>
            <a:r>
              <a:rPr lang="en-GB" altLang="en-US"/>
              <a:t>And then if anyone says to you, ‘Look, here is the Christ!’ or ‘Look, there he is!’ do not believe it. For false christs (messiahs) and false prophets will arise and perform signs and wonders, to lead astray, if possible, the elect. 				     (Mark 13.21-22)</a:t>
            </a:r>
          </a:p>
          <a:p>
            <a:pPr marL="0" indent="0" eaLnBrk="1" hangingPunct="1">
              <a:buFontTx/>
              <a:buNone/>
              <a:tabLst>
                <a:tab pos="365125" algn="l"/>
              </a:tabLst>
            </a:pPr>
            <a:endParaRPr lang="en-GB" altLang="en-US"/>
          </a:p>
          <a:p>
            <a:pPr marL="0" indent="0" eaLnBrk="1" hangingPunct="1">
              <a:tabLst>
                <a:tab pos="365125" algn="l"/>
              </a:tabLst>
            </a:pPr>
            <a:r>
              <a:rPr lang="en-GB" altLang="en-US"/>
              <a:t>  Compare: Samaritan uprising (</a:t>
            </a:r>
            <a:r>
              <a:rPr lang="en-GB" altLang="en-US" i="1"/>
              <a:t>Antiquities 	</a:t>
            </a:r>
            <a:r>
              <a:rPr lang="en-GB" altLang="en-US"/>
              <a:t>18.4.1)</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AD2EC8F2-DFD2-48B3-BC24-5C905D4C4F52}"/>
              </a:ext>
            </a:extLst>
          </p:cNvPr>
          <p:cNvSpPr>
            <a:spLocks noGrp="1" noChangeArrowheads="1"/>
          </p:cNvSpPr>
          <p:nvPr>
            <p:ph type="title"/>
          </p:nvPr>
        </p:nvSpPr>
        <p:spPr>
          <a:xfrm>
            <a:off x="468313" y="0"/>
            <a:ext cx="8229600" cy="706438"/>
          </a:xfrm>
        </p:spPr>
        <p:txBody>
          <a:bodyPr/>
          <a:lstStyle/>
          <a:p>
            <a:pPr eaLnBrk="1" hangingPunct="1"/>
            <a:r>
              <a:rPr lang="en-GB" altLang="en-US" sz="4000"/>
              <a:t>Theudas (c.44-45)</a:t>
            </a:r>
          </a:p>
        </p:txBody>
      </p:sp>
      <p:sp>
        <p:nvSpPr>
          <p:cNvPr id="18435" name="Rectangle 3">
            <a:extLst>
              <a:ext uri="{FF2B5EF4-FFF2-40B4-BE49-F238E27FC236}">
                <a16:creationId xmlns:a16="http://schemas.microsoft.com/office/drawing/2014/main" id="{DCF24CD6-BAF3-4D76-98EA-8692955B6AE6}"/>
              </a:ext>
            </a:extLst>
          </p:cNvPr>
          <p:cNvSpPr>
            <a:spLocks noGrp="1" noChangeArrowheads="1"/>
          </p:cNvSpPr>
          <p:nvPr>
            <p:ph idx="1"/>
          </p:nvPr>
        </p:nvSpPr>
        <p:spPr>
          <a:xfrm>
            <a:off x="457200" y="692150"/>
            <a:ext cx="8229600" cy="5905500"/>
          </a:xfrm>
        </p:spPr>
        <p:txBody>
          <a:bodyPr/>
          <a:lstStyle/>
          <a:p>
            <a:pPr marL="0" indent="0" eaLnBrk="1" hangingPunct="1">
              <a:lnSpc>
                <a:spcPct val="90000"/>
              </a:lnSpc>
              <a:buFontTx/>
              <a:buNone/>
            </a:pPr>
            <a:r>
              <a:rPr lang="en-GB" altLang="en-US" sz="2800"/>
              <a:t>…a certain magician, whose name was </a:t>
            </a:r>
            <a:r>
              <a:rPr lang="en-GB" altLang="en-US" sz="2800">
                <a:solidFill>
                  <a:srgbClr val="FF0000"/>
                </a:solidFill>
              </a:rPr>
              <a:t>Theudas, persuaded a great part of the people to take their effects with them, and follow him to the river Jordan; for he told them he was a prophet, and that he would, by his own command, divide the river, and afford them an easy passage over it</a:t>
            </a:r>
            <a:r>
              <a:rPr lang="en-GB" altLang="en-US" sz="2800"/>
              <a:t>; and many were deluded by his words. However, Fadus did not permit them to make any advantage of his wild attempt, but sent a troop of horsemen out against them; who, falling upon them unexpectedly, slew many of them, and took many of them alive. They also took Theudas alive, and cut off his head, and carried it to Jerusalem. 							      (</a:t>
            </a:r>
            <a:r>
              <a:rPr lang="en-GB" altLang="en-US" sz="2800" i="1"/>
              <a:t>Ant.</a:t>
            </a:r>
            <a:r>
              <a:rPr lang="en-GB" altLang="en-US" sz="2800"/>
              <a:t> 20.5.1)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F950E90-A58B-40B4-B10B-A904251FC2C3}"/>
              </a:ext>
            </a:extLst>
          </p:cNvPr>
          <p:cNvSpPr>
            <a:spLocks noGrp="1" noChangeArrowheads="1"/>
          </p:cNvSpPr>
          <p:nvPr>
            <p:ph type="title"/>
          </p:nvPr>
        </p:nvSpPr>
        <p:spPr>
          <a:xfrm>
            <a:off x="468313" y="0"/>
            <a:ext cx="8229600" cy="706438"/>
          </a:xfrm>
        </p:spPr>
        <p:txBody>
          <a:bodyPr/>
          <a:lstStyle/>
          <a:p>
            <a:pPr eaLnBrk="1" hangingPunct="1"/>
            <a:r>
              <a:rPr lang="en-GB" altLang="en-US" sz="4000"/>
              <a:t>The Egyptian</a:t>
            </a:r>
          </a:p>
        </p:txBody>
      </p:sp>
      <p:sp>
        <p:nvSpPr>
          <p:cNvPr id="20483" name="Rectangle 3">
            <a:extLst>
              <a:ext uri="{FF2B5EF4-FFF2-40B4-BE49-F238E27FC236}">
                <a16:creationId xmlns:a16="http://schemas.microsoft.com/office/drawing/2014/main" id="{0E940D07-7937-49FE-B6A6-22D6BA7664A6}"/>
              </a:ext>
            </a:extLst>
          </p:cNvPr>
          <p:cNvSpPr>
            <a:spLocks noGrp="1" noChangeArrowheads="1"/>
          </p:cNvSpPr>
          <p:nvPr>
            <p:ph idx="1"/>
          </p:nvPr>
        </p:nvSpPr>
        <p:spPr>
          <a:xfrm>
            <a:off x="457200" y="765175"/>
            <a:ext cx="8229600" cy="6092825"/>
          </a:xfrm>
        </p:spPr>
        <p:txBody>
          <a:bodyPr/>
          <a:lstStyle/>
          <a:p>
            <a:pPr marL="0" indent="0" eaLnBrk="1" hangingPunct="1">
              <a:lnSpc>
                <a:spcPct val="80000"/>
              </a:lnSpc>
              <a:buFontTx/>
              <a:buNone/>
            </a:pPr>
            <a:r>
              <a:rPr lang="en-GB" altLang="en-US" sz="2400"/>
              <a:t>But there was </a:t>
            </a:r>
            <a:r>
              <a:rPr lang="en-GB" altLang="en-US" sz="2400">
                <a:solidFill>
                  <a:srgbClr val="FF0000"/>
                </a:solidFill>
              </a:rPr>
              <a:t>an Egyptian false prophet </a:t>
            </a:r>
            <a:r>
              <a:rPr lang="en-GB" altLang="en-US" sz="2400"/>
              <a:t>that did the Jews more mischief than the former; for he was a cheat, and pretended to be a prophet also, </a:t>
            </a:r>
            <a:r>
              <a:rPr lang="en-GB" altLang="en-US" sz="2400">
                <a:solidFill>
                  <a:srgbClr val="FF0000"/>
                </a:solidFill>
              </a:rPr>
              <a:t>and got together thirty thousand men that were deluded by him; these he led round about from the wilderness to the mount which was called the Mount of Olives, and was ready to break into Jerusalem by force from that place</a:t>
            </a:r>
            <a:r>
              <a:rPr lang="en-GB" altLang="en-US" sz="2400"/>
              <a:t>…But Felix prevented his attempt, and met him with his Roman soldiers, while all the people assisted him in his attack upon them, insomuch that when it came to a battle, </a:t>
            </a:r>
            <a:r>
              <a:rPr lang="en-GB" altLang="en-US" sz="2400">
                <a:solidFill>
                  <a:srgbClr val="FF0000"/>
                </a:solidFill>
              </a:rPr>
              <a:t>the Egyptian ran away</a:t>
            </a:r>
            <a:r>
              <a:rPr lang="en-GB" altLang="en-US" sz="2400"/>
              <a:t>, with a few others, while the greatest part of those that were with him were either destroyed or taken alive; but the rest of the multitude were dispersed every one to their own homes, and there concealed themselves. 								         (</a:t>
            </a:r>
            <a:r>
              <a:rPr lang="en-GB" altLang="en-US" sz="2400" i="1"/>
              <a:t>War</a:t>
            </a:r>
            <a:r>
              <a:rPr lang="en-GB" altLang="en-US" sz="2400"/>
              <a:t> 2.13.5 cf. </a:t>
            </a:r>
            <a:r>
              <a:rPr lang="en-GB" altLang="en-US" sz="2400" i="1"/>
              <a:t>Ant</a:t>
            </a:r>
            <a:r>
              <a:rPr lang="en-GB" altLang="en-US" sz="2400"/>
              <a:t> 20.8.6)</a:t>
            </a:r>
          </a:p>
          <a:p>
            <a:pPr marL="0" indent="0" eaLnBrk="1" hangingPunct="1">
              <a:lnSpc>
                <a:spcPct val="80000"/>
              </a:lnSpc>
              <a:buFontTx/>
              <a:buNone/>
            </a:pPr>
            <a:endParaRPr lang="en-GB" altLang="en-US" sz="2400"/>
          </a:p>
          <a:p>
            <a:pPr marL="0" indent="0" eaLnBrk="1" hangingPunct="1">
              <a:lnSpc>
                <a:spcPct val="80000"/>
              </a:lnSpc>
              <a:buFontTx/>
              <a:buNone/>
            </a:pPr>
            <a:r>
              <a:rPr lang="en-GB" altLang="en-US" sz="2400"/>
              <a:t>Are you [Paul] not the Egyptian, then, who recently stirred up a revolt and led the four thousand men of the Assassins out into the wilderness? 				(Acts 21.38)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E4EE334-561D-4F3C-AF5C-701166EA3D9B}"/>
              </a:ext>
            </a:extLst>
          </p:cNvPr>
          <p:cNvSpPr>
            <a:spLocks noGrp="1" noChangeArrowheads="1"/>
          </p:cNvSpPr>
          <p:nvPr>
            <p:ph type="title"/>
          </p:nvPr>
        </p:nvSpPr>
        <p:spPr>
          <a:xfrm>
            <a:off x="468313" y="0"/>
            <a:ext cx="8229600" cy="561975"/>
          </a:xfrm>
        </p:spPr>
        <p:txBody>
          <a:bodyPr>
            <a:normAutofit fontScale="90000"/>
          </a:bodyPr>
          <a:lstStyle/>
          <a:p>
            <a:pPr eaLnBrk="1" hangingPunct="1"/>
            <a:r>
              <a:rPr lang="en-GB" altLang="en-US" sz="4000"/>
              <a:t>The Fourth Philosophy</a:t>
            </a:r>
          </a:p>
        </p:txBody>
      </p:sp>
      <p:sp>
        <p:nvSpPr>
          <p:cNvPr id="20483" name="Rectangle 3">
            <a:extLst>
              <a:ext uri="{FF2B5EF4-FFF2-40B4-BE49-F238E27FC236}">
                <a16:creationId xmlns:a16="http://schemas.microsoft.com/office/drawing/2014/main" id="{ED57B649-807E-49C5-B9CE-88F5411F4BB6}"/>
              </a:ext>
            </a:extLst>
          </p:cNvPr>
          <p:cNvSpPr>
            <a:spLocks noGrp="1" noChangeArrowheads="1"/>
          </p:cNvSpPr>
          <p:nvPr>
            <p:ph idx="1"/>
          </p:nvPr>
        </p:nvSpPr>
        <p:spPr>
          <a:xfrm>
            <a:off x="457200" y="620713"/>
            <a:ext cx="8229600" cy="5903912"/>
          </a:xfrm>
        </p:spPr>
        <p:txBody>
          <a:bodyPr/>
          <a:lstStyle/>
          <a:p>
            <a:pPr marL="0" indent="0" eaLnBrk="1" hangingPunct="1">
              <a:buFontTx/>
              <a:buNone/>
            </a:pPr>
            <a:r>
              <a:rPr lang="en-GB" altLang="en-US"/>
              <a:t>But of the fourth sect of Jewish philosophy, Judas the Galilean was the author. These men agree in all other things with the Pharisaic notions; but they have an inviolable attachment to liberty, and say that God is to be their only Ruler and Lord. They also do not value dying any kinds of death, nor indeed do they heed the deaths of their relations and friends, nor can any such fear make them call any man lord.     (</a:t>
            </a:r>
            <a:r>
              <a:rPr lang="en-GB" altLang="en-US" i="1"/>
              <a:t>Ant </a:t>
            </a:r>
            <a:r>
              <a:rPr lang="en-GB" altLang="en-US"/>
              <a:t>18.1.6)</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284EEE1-ED9F-4EAE-B030-5ECB73AD55D5}"/>
              </a:ext>
            </a:extLst>
          </p:cNvPr>
          <p:cNvSpPr>
            <a:spLocks noGrp="1" noChangeArrowheads="1"/>
          </p:cNvSpPr>
          <p:nvPr>
            <p:ph type="title"/>
          </p:nvPr>
        </p:nvSpPr>
        <p:spPr>
          <a:xfrm>
            <a:off x="468313" y="188913"/>
            <a:ext cx="8229600" cy="647700"/>
          </a:xfrm>
        </p:spPr>
        <p:txBody>
          <a:bodyPr/>
          <a:lstStyle/>
          <a:p>
            <a:pPr eaLnBrk="1" hangingPunct="1"/>
            <a:r>
              <a:rPr lang="en-GB" altLang="en-US" sz="4000"/>
              <a:t>John the Baptiser</a:t>
            </a:r>
          </a:p>
        </p:txBody>
      </p:sp>
      <p:sp>
        <p:nvSpPr>
          <p:cNvPr id="21507" name="Rectangle 3">
            <a:extLst>
              <a:ext uri="{FF2B5EF4-FFF2-40B4-BE49-F238E27FC236}">
                <a16:creationId xmlns:a16="http://schemas.microsoft.com/office/drawing/2014/main" id="{9DAB86CC-BC0B-40BA-80FA-24E9CB82361F}"/>
              </a:ext>
            </a:extLst>
          </p:cNvPr>
          <p:cNvSpPr>
            <a:spLocks noGrp="1" noChangeArrowheads="1"/>
          </p:cNvSpPr>
          <p:nvPr>
            <p:ph idx="1"/>
          </p:nvPr>
        </p:nvSpPr>
        <p:spPr>
          <a:xfrm>
            <a:off x="457200" y="836613"/>
            <a:ext cx="8229600" cy="5688012"/>
          </a:xfrm>
        </p:spPr>
        <p:txBody>
          <a:bodyPr/>
          <a:lstStyle/>
          <a:p>
            <a:pPr marL="0" indent="0" eaLnBrk="1" hangingPunct="1">
              <a:lnSpc>
                <a:spcPct val="90000"/>
              </a:lnSpc>
              <a:buFontTx/>
              <a:buNone/>
            </a:pPr>
            <a:r>
              <a:rPr lang="en-GB" altLang="en-US" sz="2400"/>
              <a:t>John, that was called the Baptist: for Herod slew him, who was a good man, and commanded the Jews to exercise virtue, both as to righteousness towards one another, and piety towards God, and so to come to baptism; not in order to the putting away [or the remission] of some sins [only], but for the purification of the body; supposing still that the soul was thoroughly purified beforehand by righteousness. Now when [many] others came in crowds about him, for they were very greatly moved [or pleased] by hearing his words, </a:t>
            </a:r>
            <a:r>
              <a:rPr lang="en-GB" altLang="en-US" sz="2400">
                <a:solidFill>
                  <a:srgbClr val="FF0000"/>
                </a:solidFill>
              </a:rPr>
              <a:t>Herod, who feared lest the great influence John had over the people might put it into his power and inclination to raise a rebellion, (for they seemed ready to do any thing he should advise,) thought it best, by putting him to death, to prevent any mischief he might cause</a:t>
            </a:r>
            <a:r>
              <a:rPr lang="en-GB" altLang="en-US" sz="2400"/>
              <a:t>, and not bring himself into difficulties, by sparing a man who might make him repent of it when it would be too late. 		(</a:t>
            </a:r>
            <a:r>
              <a:rPr lang="en-GB" altLang="en-US" sz="2400" i="1"/>
              <a:t>Ant</a:t>
            </a:r>
            <a:r>
              <a:rPr lang="en-GB" altLang="en-US" sz="2400"/>
              <a:t> 18.5.2)</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E273758-B0ED-48B8-BE37-57716B85431F}"/>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John’s Apocalyptic Message</a:t>
            </a:r>
          </a:p>
        </p:txBody>
      </p:sp>
      <p:sp>
        <p:nvSpPr>
          <p:cNvPr id="22531" name="Rectangle 3">
            <a:extLst>
              <a:ext uri="{FF2B5EF4-FFF2-40B4-BE49-F238E27FC236}">
                <a16:creationId xmlns:a16="http://schemas.microsoft.com/office/drawing/2014/main" id="{0792F322-540A-4114-9460-D7E2F9CAB88C}"/>
              </a:ext>
            </a:extLst>
          </p:cNvPr>
          <p:cNvSpPr>
            <a:spLocks noGrp="1" noChangeArrowheads="1"/>
          </p:cNvSpPr>
          <p:nvPr>
            <p:ph idx="1"/>
          </p:nvPr>
        </p:nvSpPr>
        <p:spPr>
          <a:xfrm>
            <a:off x="457200" y="692150"/>
            <a:ext cx="8229600" cy="5832475"/>
          </a:xfrm>
        </p:spPr>
        <p:txBody>
          <a:bodyPr/>
          <a:lstStyle/>
          <a:p>
            <a:pPr marL="0" indent="0" eaLnBrk="1" hangingPunct="1">
              <a:lnSpc>
                <a:spcPct val="90000"/>
              </a:lnSpc>
              <a:buFontTx/>
              <a:buNone/>
            </a:pPr>
            <a:r>
              <a:rPr lang="en-GB" altLang="en-US" sz="2400"/>
              <a:t>But when he saw many of the Pharisees and Sadducees coming to his baptism, he said to them, “You brood of vipers! </a:t>
            </a:r>
            <a:r>
              <a:rPr lang="en-GB" altLang="en-US" sz="2400">
                <a:solidFill>
                  <a:srgbClr val="FF0000"/>
                </a:solidFill>
              </a:rPr>
              <a:t>Who warned you to flee from the wrath to come</a:t>
            </a:r>
            <a:r>
              <a:rPr lang="en-GB" altLang="en-US" sz="2400"/>
              <a:t>? Bear fruit in keeping with repentance. And do not presume to say to yourselves, ‘We have Abraham as our father,’ for I tell you, God is able from these stones to raise up children for Abraham. Even now the axe is laid to the root of the trees. Every tree therefore that does not bear good fruit is cut down and thrown into the fire. I baptize you with water for repentance, </a:t>
            </a:r>
            <a:r>
              <a:rPr lang="en-GB" altLang="en-US" sz="2400">
                <a:solidFill>
                  <a:srgbClr val="FF0000"/>
                </a:solidFill>
              </a:rPr>
              <a:t>but he who is coming after me is mightier than I, whose sandals I am not worthy to carry. He will baptize you with the Holy Spirit and fire. His winnowing fork is in his hand, and he will clear his threshing floor and gather his wheat into the barn, but the chaff he will burn with unquenchable fire</a:t>
            </a:r>
            <a:r>
              <a:rPr lang="en-GB" altLang="en-US" sz="2400"/>
              <a:t>.” 			   (Matthew 3.7-12)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824D14E-05BB-437D-BA76-DC0A6540D2CE}"/>
              </a:ext>
            </a:extLst>
          </p:cNvPr>
          <p:cNvSpPr>
            <a:spLocks noGrp="1" noChangeArrowheads="1"/>
          </p:cNvSpPr>
          <p:nvPr>
            <p:ph type="title"/>
          </p:nvPr>
        </p:nvSpPr>
        <p:spPr>
          <a:xfrm>
            <a:off x="468313" y="0"/>
            <a:ext cx="8229600" cy="706438"/>
          </a:xfrm>
        </p:spPr>
        <p:txBody>
          <a:bodyPr/>
          <a:lstStyle/>
          <a:p>
            <a:pPr eaLnBrk="1" hangingPunct="1"/>
            <a:r>
              <a:rPr lang="en-GB" altLang="en-US" sz="4000"/>
              <a:t>Qumran</a:t>
            </a:r>
          </a:p>
        </p:txBody>
      </p:sp>
      <p:sp>
        <p:nvSpPr>
          <p:cNvPr id="23555" name="Rectangle 3">
            <a:extLst>
              <a:ext uri="{FF2B5EF4-FFF2-40B4-BE49-F238E27FC236}">
                <a16:creationId xmlns:a16="http://schemas.microsoft.com/office/drawing/2014/main" id="{E0A0ABF9-0A42-4229-B54A-3F6ABBB83D29}"/>
              </a:ext>
            </a:extLst>
          </p:cNvPr>
          <p:cNvSpPr>
            <a:spLocks noGrp="1" noChangeArrowheads="1"/>
          </p:cNvSpPr>
          <p:nvPr>
            <p:ph idx="1"/>
          </p:nvPr>
        </p:nvSpPr>
        <p:spPr>
          <a:xfrm>
            <a:off x="457200" y="692150"/>
            <a:ext cx="8229600" cy="5832475"/>
          </a:xfrm>
        </p:spPr>
        <p:txBody>
          <a:bodyPr/>
          <a:lstStyle/>
          <a:p>
            <a:pPr marL="0" indent="0" eaLnBrk="1" hangingPunct="1">
              <a:lnSpc>
                <a:spcPct val="80000"/>
              </a:lnSpc>
              <a:buFontTx/>
              <a:buNone/>
            </a:pPr>
            <a:r>
              <a:rPr lang="en-GB" altLang="en-US" sz="2400"/>
              <a:t>On the day when the Kittim fall, </a:t>
            </a:r>
            <a:r>
              <a:rPr lang="en-GB" altLang="en-US" sz="2400">
                <a:solidFill>
                  <a:srgbClr val="FF0000"/>
                </a:solidFill>
              </a:rPr>
              <a:t>there shall be battle and terrible carnage before the God of Israel, for that shall be the day appointed from ancient times for the battle of destruction of the sons of darkness</a:t>
            </a:r>
            <a:r>
              <a:rPr lang="en-GB" altLang="en-US" sz="2400"/>
              <a:t>. At that time, the assembly of gods and the hosts of men shall battle, causing great carnage; on the day of calamity, </a:t>
            </a:r>
            <a:r>
              <a:rPr lang="en-GB" altLang="en-US" sz="2400">
                <a:solidFill>
                  <a:srgbClr val="FF0000"/>
                </a:solidFill>
              </a:rPr>
              <a:t>the sons of light shall battle with the company of darkness</a:t>
            </a:r>
            <a:r>
              <a:rPr lang="en-GB" altLang="en-US" sz="2400"/>
              <a:t> amid the shouts of a mighty multitude and the clamour of gods and men to make manifest the might of God. </a:t>
            </a:r>
            <a:r>
              <a:rPr lang="en-GB" altLang="en-US" sz="2400">
                <a:solidFill>
                  <a:srgbClr val="FF0000"/>
                </a:solidFill>
              </a:rPr>
              <a:t>And it shall be a time of [great] tribulation for the people which God shall redeem; of all its afflictions none shall be as this, from its sudden beginning until its end in eternal redemption</a:t>
            </a:r>
            <a:r>
              <a:rPr lang="en-GB" altLang="en-US" sz="2400"/>
              <a:t>. On the day of their battle against the Kittim [they shall set out for] carnage. …And when the hearts of the detach]ments of foot-soldiers faint, then shall the might of God fortify [the hearts of the sons of light.' And with the seventh lot, the mighty hand of God shall bring down [the army of Belial,and all] the angels of his kingdom, and all the members [of his company in everlasting destruction]... 						        (1QM 1.9-15)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901AD56-71F7-47A8-8A18-CD5189CC10EB}"/>
              </a:ext>
            </a:extLst>
          </p:cNvPr>
          <p:cNvSpPr>
            <a:spLocks noGrp="1" noChangeArrowheads="1"/>
          </p:cNvSpPr>
          <p:nvPr>
            <p:ph type="title"/>
          </p:nvPr>
        </p:nvSpPr>
        <p:spPr>
          <a:xfrm>
            <a:off x="395288" y="188913"/>
            <a:ext cx="8229600" cy="633412"/>
          </a:xfrm>
        </p:spPr>
        <p:txBody>
          <a:bodyPr>
            <a:normAutofit fontScale="90000"/>
          </a:bodyPr>
          <a:lstStyle/>
          <a:p>
            <a:pPr eaLnBrk="1" hangingPunct="1"/>
            <a:r>
              <a:rPr lang="en-GB" altLang="en-US" sz="4000"/>
              <a:t>Jesus: An Apocalyptic Prophet?</a:t>
            </a:r>
          </a:p>
        </p:txBody>
      </p:sp>
      <p:sp>
        <p:nvSpPr>
          <p:cNvPr id="25603" name="Rectangle 3">
            <a:extLst>
              <a:ext uri="{FF2B5EF4-FFF2-40B4-BE49-F238E27FC236}">
                <a16:creationId xmlns:a16="http://schemas.microsoft.com/office/drawing/2014/main" id="{49BB3CB3-6D70-47E9-91EE-123582978EDD}"/>
              </a:ext>
            </a:extLst>
          </p:cNvPr>
          <p:cNvSpPr>
            <a:spLocks noGrp="1" noChangeArrowheads="1"/>
          </p:cNvSpPr>
          <p:nvPr>
            <p:ph idx="1"/>
          </p:nvPr>
        </p:nvSpPr>
        <p:spPr>
          <a:xfrm>
            <a:off x="457200" y="836613"/>
            <a:ext cx="8229600" cy="5761037"/>
          </a:xfrm>
        </p:spPr>
        <p:txBody>
          <a:bodyPr/>
          <a:lstStyle/>
          <a:p>
            <a:pPr eaLnBrk="1" hangingPunct="1"/>
            <a:r>
              <a:rPr lang="en-GB" altLang="en-US"/>
              <a:t>Schweitzer</a:t>
            </a:r>
          </a:p>
          <a:p>
            <a:pPr eaLnBrk="1" hangingPunct="1">
              <a:buFontTx/>
              <a:buNone/>
            </a:pPr>
            <a:r>
              <a:rPr lang="en-GB" altLang="en-US"/>
              <a:t>	“[Jesus] lays hold of the wheel of the world to set it moving on that last revolution which is to bring all ordinary history to a close. It refuses to turn, and he throws himself on it. Then it does turn; and crushes him” 					  	(</a:t>
            </a:r>
            <a:r>
              <a:rPr lang="en-GB" altLang="en-US" i="1"/>
              <a:t>Quest of the Historical Jesus</a:t>
            </a:r>
            <a:r>
              <a:rPr lang="en-GB" altLang="en-US"/>
              <a:t>, 370). </a:t>
            </a:r>
          </a:p>
          <a:p>
            <a:pPr eaLnBrk="1" hangingPunct="1">
              <a:buFontTx/>
              <a:buNone/>
            </a:pPr>
            <a:endParaRPr lang="en-GB" altLang="en-US"/>
          </a:p>
          <a:p>
            <a:pPr eaLnBrk="1" hangingPunct="1"/>
            <a:r>
              <a:rPr lang="en-GB" altLang="en-US"/>
              <a:t>C. H. Dodd’s Realised Eschatology</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9D615DE-BF95-40EA-A4D1-DDF17D8E1F6F}"/>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Jesus’ eschatological Teaching</a:t>
            </a:r>
          </a:p>
        </p:txBody>
      </p:sp>
      <p:sp>
        <p:nvSpPr>
          <p:cNvPr id="29699" name="Rectangle 3">
            <a:extLst>
              <a:ext uri="{FF2B5EF4-FFF2-40B4-BE49-F238E27FC236}">
                <a16:creationId xmlns:a16="http://schemas.microsoft.com/office/drawing/2014/main" id="{DFB27521-104B-407E-B5D7-F84D1DA1E6E2}"/>
              </a:ext>
            </a:extLst>
          </p:cNvPr>
          <p:cNvSpPr>
            <a:spLocks noGrp="1" noChangeArrowheads="1"/>
          </p:cNvSpPr>
          <p:nvPr>
            <p:ph idx="1"/>
          </p:nvPr>
        </p:nvSpPr>
        <p:spPr>
          <a:xfrm>
            <a:off x="457200" y="692150"/>
            <a:ext cx="8229600" cy="5832475"/>
          </a:xfrm>
        </p:spPr>
        <p:txBody>
          <a:bodyPr/>
          <a:lstStyle/>
          <a:p>
            <a:pPr marL="0" indent="0" eaLnBrk="1" hangingPunct="1">
              <a:lnSpc>
                <a:spcPct val="80000"/>
              </a:lnSpc>
              <a:buFontTx/>
              <a:buNone/>
            </a:pPr>
            <a:r>
              <a:rPr lang="en-GB" altLang="en-US" sz="2800"/>
              <a:t>Now after John was arrested, Jesus came into Galilee, proclaiming the gospel of God, and saying, “The time is fulfilled, and the kingdom of God is at hand; repent and believe in the gospel.” 						  (Mark 1.14-15)</a:t>
            </a:r>
          </a:p>
          <a:p>
            <a:pPr marL="0" indent="0" eaLnBrk="1" hangingPunct="1">
              <a:lnSpc>
                <a:spcPct val="80000"/>
              </a:lnSpc>
              <a:buFontTx/>
              <a:buNone/>
            </a:pPr>
            <a:endParaRPr lang="en-GB" altLang="en-US" sz="2800"/>
          </a:p>
          <a:p>
            <a:pPr marL="0" indent="0" eaLnBrk="1" hangingPunct="1">
              <a:lnSpc>
                <a:spcPct val="80000"/>
              </a:lnSpc>
              <a:buFontTx/>
              <a:buNone/>
            </a:pPr>
            <a:r>
              <a:rPr lang="en-GB" altLang="en-US" sz="2800"/>
              <a:t>And he said to them, “Truly, I say to you, there are some standing here who will not taste death until they see the kingdom of God after it has come with power.”	 					(Mark 9.1) </a:t>
            </a:r>
          </a:p>
          <a:p>
            <a:pPr marL="0" indent="0" eaLnBrk="1" hangingPunct="1">
              <a:lnSpc>
                <a:spcPct val="80000"/>
              </a:lnSpc>
              <a:buFontTx/>
              <a:buNone/>
            </a:pPr>
            <a:endParaRPr lang="en-GB" altLang="en-US" sz="2800"/>
          </a:p>
          <a:p>
            <a:pPr marL="0" indent="0" eaLnBrk="1" hangingPunct="1">
              <a:lnSpc>
                <a:spcPct val="80000"/>
              </a:lnSpc>
              <a:buFontTx/>
              <a:buNone/>
            </a:pPr>
            <a:r>
              <a:rPr lang="en-GB" altLang="en-US" sz="2800"/>
              <a:t>When they persecute you in one town, flee to the next, for truly, I say to you, you will not have gone through all the towns of Israel before the Son of Man comes. 			         (Matthew 10.23)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5F736489-856C-4227-9FC4-FE4A914EA021}"/>
              </a:ext>
            </a:extLst>
          </p:cNvPr>
          <p:cNvSpPr>
            <a:spLocks noGrp="1" noChangeArrowheads="1"/>
          </p:cNvSpPr>
          <p:nvPr>
            <p:ph type="title"/>
          </p:nvPr>
        </p:nvSpPr>
        <p:spPr>
          <a:xfrm>
            <a:off x="468313" y="0"/>
            <a:ext cx="8229600" cy="633413"/>
          </a:xfrm>
        </p:spPr>
        <p:txBody>
          <a:bodyPr>
            <a:normAutofit fontScale="90000"/>
          </a:bodyPr>
          <a:lstStyle/>
          <a:p>
            <a:pPr eaLnBrk="1" hangingPunct="1"/>
            <a:r>
              <a:rPr lang="en-GB" altLang="en-US" sz="4000"/>
              <a:t>Jesus’ eschatological Teaching</a:t>
            </a:r>
          </a:p>
        </p:txBody>
      </p:sp>
      <p:sp>
        <p:nvSpPr>
          <p:cNvPr id="26627" name="Rectangle 3">
            <a:extLst>
              <a:ext uri="{FF2B5EF4-FFF2-40B4-BE49-F238E27FC236}">
                <a16:creationId xmlns:a16="http://schemas.microsoft.com/office/drawing/2014/main" id="{CAE2F1D9-62A7-4FD0-98DC-2B01075D4678}"/>
              </a:ext>
            </a:extLst>
          </p:cNvPr>
          <p:cNvSpPr>
            <a:spLocks noGrp="1" noChangeArrowheads="1"/>
          </p:cNvSpPr>
          <p:nvPr>
            <p:ph idx="1"/>
          </p:nvPr>
        </p:nvSpPr>
        <p:spPr>
          <a:xfrm>
            <a:off x="457200" y="692150"/>
            <a:ext cx="8229600" cy="5976938"/>
          </a:xfrm>
        </p:spPr>
        <p:txBody>
          <a:bodyPr/>
          <a:lstStyle/>
          <a:p>
            <a:pPr marL="0" indent="0" eaLnBrk="1" hangingPunct="1">
              <a:lnSpc>
                <a:spcPct val="90000"/>
              </a:lnSpc>
              <a:buFontTx/>
              <a:buNone/>
            </a:pPr>
            <a:r>
              <a:rPr lang="en-GB" altLang="en-US" sz="2400"/>
              <a:t>But in those days, </a:t>
            </a:r>
            <a:r>
              <a:rPr lang="en-GB" altLang="en-US" sz="2400">
                <a:solidFill>
                  <a:srgbClr val="FF0000"/>
                </a:solidFill>
              </a:rPr>
              <a:t>after that tribulation, the sun will be darkened, and the moon will not give its light, and the stars will be falling from heaven, and the powers in the heavens will be shaken. And then they will see the Son of Man coming in clouds with great power and glory</a:t>
            </a:r>
            <a:r>
              <a:rPr lang="en-GB" altLang="en-US" sz="2400"/>
              <a:t>. And then he will send out the angels and gather his elect from the four winds, from the ends of the earth to the ends of heaven.</a:t>
            </a:r>
            <a:endParaRPr lang="en-GB" altLang="en-US" sz="2400" b="1"/>
          </a:p>
          <a:p>
            <a:pPr marL="0" indent="0" eaLnBrk="1" hangingPunct="1">
              <a:lnSpc>
                <a:spcPct val="90000"/>
              </a:lnSpc>
              <a:buFontTx/>
              <a:buNone/>
            </a:pPr>
            <a:r>
              <a:rPr lang="en-GB" altLang="en-US" sz="2400"/>
              <a:t>From the fig tree learn its lesson: as soon as its branch becomes tender and puts out its leaves, you know that summer is near. </a:t>
            </a:r>
            <a:r>
              <a:rPr lang="en-GB" altLang="en-US" sz="2400">
                <a:solidFill>
                  <a:srgbClr val="00B050"/>
                </a:solidFill>
              </a:rPr>
              <a:t>So also, when you see these things taking place, you know that he is near, at the very gates. Truly, I say to you, this generation will not pass away until all these things take place</a:t>
            </a:r>
            <a:r>
              <a:rPr lang="en-GB" altLang="en-US" sz="2400"/>
              <a:t>. Heaven and earth will pass away, but my words will not pass away.  </a:t>
            </a:r>
          </a:p>
          <a:p>
            <a:pPr marL="0" indent="0" eaLnBrk="1" hangingPunct="1">
              <a:lnSpc>
                <a:spcPct val="90000"/>
              </a:lnSpc>
              <a:buFontTx/>
              <a:buNone/>
            </a:pPr>
            <a:r>
              <a:rPr lang="en-GB" altLang="en-US" sz="2400">
                <a:solidFill>
                  <a:srgbClr val="002060"/>
                </a:solidFill>
              </a:rPr>
              <a:t>But concerning that day or that hour, no one knows, not even the angels in heaven, nor the Son, but only the Father.  </a:t>
            </a:r>
            <a:r>
              <a:rPr lang="en-GB" altLang="en-US" sz="2400"/>
              <a:t>					    (Mark 13.24-32)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C2FD9F6B-E691-4A45-A1EB-9573417AE521}"/>
              </a:ext>
            </a:extLst>
          </p:cNvPr>
          <p:cNvSpPr>
            <a:spLocks noGrp="1" noChangeArrowheads="1"/>
          </p:cNvSpPr>
          <p:nvPr>
            <p:ph type="title"/>
          </p:nvPr>
        </p:nvSpPr>
        <p:spPr>
          <a:xfrm>
            <a:off x="457200" y="274638"/>
            <a:ext cx="8229600" cy="850900"/>
          </a:xfrm>
        </p:spPr>
        <p:txBody>
          <a:bodyPr/>
          <a:lstStyle/>
          <a:p>
            <a:pPr eaLnBrk="1" hangingPunct="1"/>
            <a:r>
              <a:rPr lang="en-GB" altLang="en-US"/>
              <a:t>Jesus’ eschatological Teaching</a:t>
            </a:r>
          </a:p>
        </p:txBody>
      </p:sp>
      <p:sp>
        <p:nvSpPr>
          <p:cNvPr id="27651" name="Rectangle 3">
            <a:extLst>
              <a:ext uri="{FF2B5EF4-FFF2-40B4-BE49-F238E27FC236}">
                <a16:creationId xmlns:a16="http://schemas.microsoft.com/office/drawing/2014/main" id="{78C7C987-865B-46E5-BEF4-83E26115D585}"/>
              </a:ext>
            </a:extLst>
          </p:cNvPr>
          <p:cNvSpPr>
            <a:spLocks noGrp="1" noChangeArrowheads="1"/>
          </p:cNvSpPr>
          <p:nvPr>
            <p:ph idx="1"/>
          </p:nvPr>
        </p:nvSpPr>
        <p:spPr>
          <a:xfrm>
            <a:off x="457200" y="1196975"/>
            <a:ext cx="8229600" cy="5327650"/>
          </a:xfrm>
        </p:spPr>
        <p:txBody>
          <a:bodyPr/>
          <a:lstStyle/>
          <a:p>
            <a:pPr eaLnBrk="1" hangingPunct="1">
              <a:lnSpc>
                <a:spcPct val="90000"/>
              </a:lnSpc>
            </a:pPr>
            <a:r>
              <a:rPr lang="en-GB" altLang="en-US" sz="3400"/>
              <a:t>If Jesus believed in imminent end, he was wrong</a:t>
            </a:r>
          </a:p>
          <a:p>
            <a:pPr eaLnBrk="1" hangingPunct="1">
              <a:lnSpc>
                <a:spcPct val="90000"/>
              </a:lnSpc>
            </a:pPr>
            <a:r>
              <a:rPr lang="en-GB" altLang="en-US" sz="3400"/>
              <a:t>Realised eschatology develops</a:t>
            </a:r>
          </a:p>
          <a:p>
            <a:pPr eaLnBrk="1" hangingPunct="1">
              <a:lnSpc>
                <a:spcPct val="90000"/>
              </a:lnSpc>
            </a:pPr>
            <a:r>
              <a:rPr lang="en-GB" altLang="en-US" sz="3400"/>
              <a:t>Already/not yet</a:t>
            </a:r>
          </a:p>
          <a:p>
            <a:pPr eaLnBrk="1" hangingPunct="1">
              <a:lnSpc>
                <a:spcPct val="90000"/>
              </a:lnSpc>
            </a:pPr>
            <a:r>
              <a:rPr lang="en-GB" altLang="en-US" sz="3400"/>
              <a:t>But how much is Jesus and how much is gospel writers?</a:t>
            </a:r>
          </a:p>
          <a:p>
            <a:pPr eaLnBrk="1" hangingPunct="1">
              <a:lnSpc>
                <a:spcPct val="90000"/>
              </a:lnSpc>
            </a:pPr>
            <a:r>
              <a:rPr lang="en-GB" altLang="en-US" sz="3400"/>
              <a:t>‘Jesus Seminar’ deny apocalyptic teaching goes back to Jesus</a:t>
            </a:r>
          </a:p>
          <a:p>
            <a:pPr eaLnBrk="1" hangingPunct="1">
              <a:lnSpc>
                <a:spcPct val="90000"/>
              </a:lnSpc>
            </a:pPr>
            <a:r>
              <a:rPr lang="en-GB" altLang="en-US" sz="3400"/>
              <a:t>Jesus’ death becomes an apocalyptic event.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DD414F5-A74E-4080-90E7-C2A7D8C763AA}"/>
              </a:ext>
            </a:extLst>
          </p:cNvPr>
          <p:cNvSpPr>
            <a:spLocks noGrp="1" noChangeArrowheads="1"/>
          </p:cNvSpPr>
          <p:nvPr>
            <p:ph type="title"/>
          </p:nvPr>
        </p:nvSpPr>
        <p:spPr/>
        <p:txBody>
          <a:bodyPr/>
          <a:lstStyle/>
          <a:p>
            <a:pPr eaLnBrk="1" hangingPunct="1"/>
            <a:r>
              <a:rPr lang="en-GB" altLang="en-US"/>
              <a:t>Features of Apocalyptic</a:t>
            </a:r>
          </a:p>
        </p:txBody>
      </p:sp>
      <p:sp>
        <p:nvSpPr>
          <p:cNvPr id="28675" name="Rectangle 3">
            <a:extLst>
              <a:ext uri="{FF2B5EF4-FFF2-40B4-BE49-F238E27FC236}">
                <a16:creationId xmlns:a16="http://schemas.microsoft.com/office/drawing/2014/main" id="{1CCFDAE3-A4F2-4D90-BE73-BB16ECEB2E4F}"/>
              </a:ext>
            </a:extLst>
          </p:cNvPr>
          <p:cNvSpPr>
            <a:spLocks noGrp="1" noChangeArrowheads="1"/>
          </p:cNvSpPr>
          <p:nvPr>
            <p:ph idx="1"/>
          </p:nvPr>
        </p:nvSpPr>
        <p:spPr>
          <a:xfrm>
            <a:off x="457200" y="1341438"/>
            <a:ext cx="8229600" cy="4967287"/>
          </a:xfrm>
        </p:spPr>
        <p:txBody>
          <a:bodyPr/>
          <a:lstStyle/>
          <a:p>
            <a:pPr marL="0" indent="0" eaLnBrk="1" hangingPunct="1">
              <a:buFontTx/>
              <a:buNone/>
            </a:pPr>
            <a:r>
              <a:rPr lang="en-GB" altLang="en-US"/>
              <a:t>“Apocalypse is a genre of revelatory literature with a narrative framework, in which a revelation is mediated by an other-worldly being to a human recipient, disclosing a transcendent reality which is both temporal, insofar as it envisages eschatological salvation, and spatial, insofar as it involves another, supernatural world.” 		     (J. J. Collins, </a:t>
            </a:r>
            <a:r>
              <a:rPr lang="en-GB" altLang="en-US" i="1"/>
              <a:t>Semeia</a:t>
            </a:r>
            <a:r>
              <a:rPr lang="en-GB" altLang="en-US"/>
              <a:t> [1979], 9)</a:t>
            </a:r>
            <a:r>
              <a:rPr lang="en-GB" altLang="en-US" i="1"/>
              <a:t> </a:t>
            </a:r>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60F8C666-0D52-4D85-93E3-32A6EE25456C}"/>
              </a:ext>
            </a:extLst>
          </p:cNvPr>
          <p:cNvSpPr>
            <a:spLocks noGrp="1" noChangeArrowheads="1"/>
          </p:cNvSpPr>
          <p:nvPr>
            <p:ph type="title"/>
          </p:nvPr>
        </p:nvSpPr>
        <p:spPr>
          <a:xfrm>
            <a:off x="468313" y="188913"/>
            <a:ext cx="8229600" cy="777875"/>
          </a:xfrm>
        </p:spPr>
        <p:txBody>
          <a:bodyPr/>
          <a:lstStyle/>
          <a:p>
            <a:pPr eaLnBrk="1" hangingPunct="1"/>
            <a:r>
              <a:rPr lang="en-GB" altLang="en-US"/>
              <a:t>Apocalyptic Literature</a:t>
            </a:r>
          </a:p>
        </p:txBody>
      </p:sp>
      <p:sp>
        <p:nvSpPr>
          <p:cNvPr id="30723" name="Rectangle 3">
            <a:extLst>
              <a:ext uri="{FF2B5EF4-FFF2-40B4-BE49-F238E27FC236}">
                <a16:creationId xmlns:a16="http://schemas.microsoft.com/office/drawing/2014/main" id="{B00B71FA-FF3B-4B4A-A067-4D2358CD3B60}"/>
              </a:ext>
            </a:extLst>
          </p:cNvPr>
          <p:cNvSpPr>
            <a:spLocks noGrp="1" noChangeArrowheads="1"/>
          </p:cNvSpPr>
          <p:nvPr>
            <p:ph idx="1"/>
          </p:nvPr>
        </p:nvSpPr>
        <p:spPr>
          <a:xfrm>
            <a:off x="457200" y="981075"/>
            <a:ext cx="8229600" cy="5616575"/>
          </a:xfrm>
        </p:spPr>
        <p:txBody>
          <a:bodyPr/>
          <a:lstStyle/>
          <a:p>
            <a:pPr eaLnBrk="1" hangingPunct="1"/>
            <a:r>
              <a:rPr lang="en-GB" altLang="en-US"/>
              <a:t>Two genuine apocalypses in canon</a:t>
            </a:r>
          </a:p>
          <a:p>
            <a:pPr eaLnBrk="1" hangingPunct="1"/>
            <a:r>
              <a:rPr lang="en-GB" altLang="en-US"/>
              <a:t>Daniel and Revelation</a:t>
            </a:r>
          </a:p>
          <a:p>
            <a:pPr eaLnBrk="1" hangingPunct="1"/>
            <a:r>
              <a:rPr lang="en-GB" altLang="en-US"/>
              <a:t>However other Apocalyptic Sections:</a:t>
            </a:r>
          </a:p>
          <a:p>
            <a:pPr eaLnBrk="1" hangingPunct="1"/>
            <a:r>
              <a:rPr lang="en-GB" altLang="en-US"/>
              <a:t>Ezekiel 40–48</a:t>
            </a:r>
          </a:p>
          <a:p>
            <a:pPr eaLnBrk="1" hangingPunct="1"/>
            <a:r>
              <a:rPr lang="en-GB" altLang="en-US"/>
              <a:t>Zechariah 4.1–6.8</a:t>
            </a:r>
          </a:p>
          <a:p>
            <a:pPr eaLnBrk="1" hangingPunct="1"/>
            <a:r>
              <a:rPr lang="en-GB" altLang="en-US"/>
              <a:t>Zechariah 9–14</a:t>
            </a:r>
          </a:p>
          <a:p>
            <a:pPr eaLnBrk="1" hangingPunct="1"/>
            <a:r>
              <a:rPr lang="en-GB" altLang="en-US"/>
              <a:t>Isaiah 24–27  </a:t>
            </a:r>
          </a:p>
          <a:p>
            <a:pPr eaLnBrk="1" hangingPunct="1"/>
            <a:r>
              <a:rPr lang="en-GB" altLang="en-US"/>
              <a:t>‘The Little Apocalypse’ (Mark 13//Matthew 24//Luke 21)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C3FD350B-0876-4213-A7BF-F027A4C6A2FA}"/>
              </a:ext>
            </a:extLst>
          </p:cNvPr>
          <p:cNvSpPr>
            <a:spLocks noGrp="1" noChangeArrowheads="1"/>
          </p:cNvSpPr>
          <p:nvPr>
            <p:ph type="title"/>
          </p:nvPr>
        </p:nvSpPr>
        <p:spPr>
          <a:xfrm>
            <a:off x="468313" y="0"/>
            <a:ext cx="8229600" cy="706438"/>
          </a:xfrm>
        </p:spPr>
        <p:txBody>
          <a:bodyPr/>
          <a:lstStyle/>
          <a:p>
            <a:pPr eaLnBrk="1" hangingPunct="1"/>
            <a:r>
              <a:rPr lang="en-GB" altLang="en-US" sz="4000"/>
              <a:t>Paul and Apocalyptic</a:t>
            </a:r>
          </a:p>
        </p:txBody>
      </p:sp>
      <p:sp>
        <p:nvSpPr>
          <p:cNvPr id="31747" name="Rectangle 3">
            <a:extLst>
              <a:ext uri="{FF2B5EF4-FFF2-40B4-BE49-F238E27FC236}">
                <a16:creationId xmlns:a16="http://schemas.microsoft.com/office/drawing/2014/main" id="{B002F028-90E2-4CE4-BDB5-EEEA2FA520D5}"/>
              </a:ext>
            </a:extLst>
          </p:cNvPr>
          <p:cNvSpPr>
            <a:spLocks noGrp="1" noChangeArrowheads="1"/>
          </p:cNvSpPr>
          <p:nvPr>
            <p:ph idx="1"/>
          </p:nvPr>
        </p:nvSpPr>
        <p:spPr>
          <a:xfrm>
            <a:off x="179388" y="692150"/>
            <a:ext cx="8713787" cy="5761038"/>
          </a:xfrm>
        </p:spPr>
        <p:txBody>
          <a:bodyPr/>
          <a:lstStyle/>
          <a:p>
            <a:pPr marL="0" indent="0" eaLnBrk="1" hangingPunct="1">
              <a:lnSpc>
                <a:spcPct val="80000"/>
              </a:lnSpc>
              <a:buFontTx/>
              <a:buNone/>
            </a:pPr>
            <a:r>
              <a:rPr lang="en-GB" altLang="en-US" sz="2400"/>
              <a:t>For since we believe that Jesus died and rose again, even so, through Jesus, God will bring with him those who have fallen asleep. </a:t>
            </a:r>
            <a:r>
              <a:rPr lang="en-GB" altLang="en-US" sz="2400">
                <a:solidFill>
                  <a:srgbClr val="FF0000"/>
                </a:solidFill>
              </a:rPr>
              <a:t>For this we declare to you by a word from the Lord, that we who are alive, who are left until the coming of the Lord, will not precede those who have fallen asleep. For the Lord himself will descend from heaven with a cry of command, with the voice of an archangel, and with the sound of the trumpet of God. And the dead in Christ will rise first</a:t>
            </a:r>
            <a:r>
              <a:rPr lang="en-GB" altLang="en-US" sz="2400"/>
              <a:t>. Then we who are alive, who are left, will be caught up together with them in the clouds to meet the Lord in the air, and so we will always be with the Lord. 			    (1 Thessalonians 4.14-17)</a:t>
            </a:r>
          </a:p>
          <a:p>
            <a:pPr marL="0" indent="0" eaLnBrk="1" hangingPunct="1">
              <a:lnSpc>
                <a:spcPct val="80000"/>
              </a:lnSpc>
              <a:buFontTx/>
              <a:buNone/>
            </a:pPr>
            <a:endParaRPr lang="en-GB" altLang="en-US" sz="2400"/>
          </a:p>
          <a:p>
            <a:pPr marL="0" indent="0" eaLnBrk="1" hangingPunct="1">
              <a:lnSpc>
                <a:spcPct val="80000"/>
              </a:lnSpc>
              <a:buFontTx/>
              <a:buNone/>
            </a:pPr>
            <a:r>
              <a:rPr lang="en-GB" altLang="en-US" sz="2400"/>
              <a:t>Behold! I tell you a mystery. We shall not all sleep, but we shall all be changed, in a moment, in the twinkling of an eye, at the last trumpet. For the trumpet will sound, and the dead will be raised imperishable, and we shall be changed. 								       (1 Corinthians 15.51-52)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B035E023-8BCD-4E25-891A-275ECC8FB094}"/>
              </a:ext>
            </a:extLst>
          </p:cNvPr>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sz="4000"/>
              <a:t>1 Corinthians 7.29-31</a:t>
            </a:r>
          </a:p>
        </p:txBody>
      </p:sp>
      <p:sp>
        <p:nvSpPr>
          <p:cNvPr id="31747" name="Rectangle 3">
            <a:extLst>
              <a:ext uri="{FF2B5EF4-FFF2-40B4-BE49-F238E27FC236}">
                <a16:creationId xmlns:a16="http://schemas.microsoft.com/office/drawing/2014/main" id="{5E99A5D0-287D-4A67-8515-95C233501441}"/>
              </a:ext>
            </a:extLst>
          </p:cNvPr>
          <p:cNvSpPr>
            <a:spLocks noGrp="1" noChangeArrowheads="1"/>
          </p:cNvSpPr>
          <p:nvPr>
            <p:ph idx="1"/>
          </p:nvPr>
        </p:nvSpPr>
        <p:spPr>
          <a:xfrm>
            <a:off x="457200" y="908050"/>
            <a:ext cx="8229600" cy="5218113"/>
          </a:xfrm>
        </p:spPr>
        <p:txBody>
          <a:bodyPr/>
          <a:lstStyle/>
          <a:p>
            <a:pPr marL="0" indent="0" eaLnBrk="1" hangingPunct="1">
              <a:buFontTx/>
              <a:buNone/>
            </a:pPr>
            <a:r>
              <a:rPr lang="en-GB" altLang="en-US"/>
              <a:t>This is what I mean, brothers: </a:t>
            </a:r>
            <a:r>
              <a:rPr lang="en-GB" altLang="en-US">
                <a:solidFill>
                  <a:srgbClr val="FF0000"/>
                </a:solidFill>
              </a:rPr>
              <a:t>the appointed time has grown very short</a:t>
            </a:r>
            <a:r>
              <a:rPr lang="en-GB" altLang="en-US"/>
              <a:t>. </a:t>
            </a:r>
            <a:r>
              <a:rPr lang="en-GB" altLang="en-US">
                <a:solidFill>
                  <a:srgbClr val="7030A0"/>
                </a:solidFill>
              </a:rPr>
              <a:t>From now on, let those who have wives live as though they had none, and those who mourn as though they were not mourning, and those who rejoice as though they were not rejoicing, and those who buy as though they had no goods, and those who deal with the world as though they had no dealings with it. </a:t>
            </a:r>
            <a:r>
              <a:rPr lang="en-GB" altLang="en-US">
                <a:solidFill>
                  <a:srgbClr val="FF0000"/>
                </a:solidFill>
              </a:rPr>
              <a:t>For the present form of this world is passing away</a:t>
            </a:r>
            <a:r>
              <a:rPr lang="en-GB" altLang="en-US"/>
              <a:t>.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E01CE22-16E4-4529-ACB4-1A439005C0FA}"/>
              </a:ext>
            </a:extLst>
          </p:cNvPr>
          <p:cNvSpPr>
            <a:spLocks noGrp="1" noChangeArrowheads="1"/>
          </p:cNvSpPr>
          <p:nvPr>
            <p:ph type="title"/>
          </p:nvPr>
        </p:nvSpPr>
        <p:spPr>
          <a:xfrm>
            <a:off x="457200" y="274638"/>
            <a:ext cx="8229600" cy="706437"/>
          </a:xfrm>
        </p:spPr>
        <p:txBody>
          <a:bodyPr/>
          <a:lstStyle/>
          <a:p>
            <a:pPr eaLnBrk="1" hangingPunct="1"/>
            <a:r>
              <a:rPr lang="en-GB" altLang="en-US" sz="4000"/>
              <a:t>History in Apocalypses</a:t>
            </a:r>
          </a:p>
        </p:txBody>
      </p:sp>
      <p:sp>
        <p:nvSpPr>
          <p:cNvPr id="33795" name="Rectangle 3">
            <a:extLst>
              <a:ext uri="{FF2B5EF4-FFF2-40B4-BE49-F238E27FC236}">
                <a16:creationId xmlns:a16="http://schemas.microsoft.com/office/drawing/2014/main" id="{718E3F63-C465-4E60-AE09-DE92ECE9331B}"/>
              </a:ext>
            </a:extLst>
          </p:cNvPr>
          <p:cNvSpPr>
            <a:spLocks noGrp="1" noChangeArrowheads="1"/>
          </p:cNvSpPr>
          <p:nvPr>
            <p:ph idx="1"/>
          </p:nvPr>
        </p:nvSpPr>
        <p:spPr>
          <a:xfrm>
            <a:off x="457200" y="1052513"/>
            <a:ext cx="8229600" cy="5073650"/>
          </a:xfrm>
        </p:spPr>
        <p:txBody>
          <a:bodyPr/>
          <a:lstStyle/>
          <a:p>
            <a:pPr eaLnBrk="1" hangingPunct="1"/>
            <a:r>
              <a:rPr lang="en-GB" altLang="en-US"/>
              <a:t>Place themselves at the end of history</a:t>
            </a:r>
          </a:p>
          <a:p>
            <a:pPr eaLnBrk="1" hangingPunct="1"/>
            <a:r>
              <a:rPr lang="en-GB" altLang="en-US"/>
              <a:t>Generally a tract for the time</a:t>
            </a:r>
          </a:p>
          <a:p>
            <a:pPr eaLnBrk="1" hangingPunct="1"/>
            <a:r>
              <a:rPr lang="en-GB" altLang="en-US"/>
              <a:t>Time of upheaval and suffering</a:t>
            </a:r>
          </a:p>
          <a:p>
            <a:pPr eaLnBrk="1" hangingPunct="1"/>
            <a:r>
              <a:rPr lang="en-GB" altLang="en-US"/>
              <a:t>Generally a time of evil</a:t>
            </a:r>
          </a:p>
          <a:p>
            <a:pPr eaLnBrk="1" hangingPunct="1"/>
            <a:r>
              <a:rPr lang="en-GB" altLang="en-US"/>
              <a:t>God must intervene</a:t>
            </a:r>
          </a:p>
          <a:p>
            <a:pPr eaLnBrk="1" hangingPunct="1"/>
            <a:r>
              <a:rPr lang="en-GB" altLang="en-US"/>
              <a:t>Radical reorientation of vision: world seen from God’s vantage point.</a:t>
            </a:r>
          </a:p>
          <a:p>
            <a:pPr eaLnBrk="1" hangingPunct="1"/>
            <a:r>
              <a:rPr lang="en-GB" altLang="en-US"/>
              <a:t>Cosmic cataclysm brings about the end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3795">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52902B3-6783-497D-B435-4DB91D82C810}"/>
              </a:ext>
            </a:extLst>
          </p:cNvPr>
          <p:cNvSpPr>
            <a:spLocks noGrp="1" noChangeArrowheads="1"/>
          </p:cNvSpPr>
          <p:nvPr>
            <p:ph type="title"/>
          </p:nvPr>
        </p:nvSpPr>
        <p:spPr>
          <a:xfrm>
            <a:off x="468313" y="0"/>
            <a:ext cx="8229600" cy="561975"/>
          </a:xfrm>
        </p:spPr>
        <p:txBody>
          <a:bodyPr>
            <a:normAutofit fontScale="90000"/>
          </a:bodyPr>
          <a:lstStyle/>
          <a:p>
            <a:pPr eaLnBrk="1" hangingPunct="1"/>
            <a:r>
              <a:rPr lang="en-GB" altLang="en-US" sz="4000"/>
              <a:t>Cosmic Dualism: Two Spirits </a:t>
            </a:r>
          </a:p>
        </p:txBody>
      </p:sp>
      <p:sp>
        <p:nvSpPr>
          <p:cNvPr id="33795" name="Rectangle 3">
            <a:extLst>
              <a:ext uri="{FF2B5EF4-FFF2-40B4-BE49-F238E27FC236}">
                <a16:creationId xmlns:a16="http://schemas.microsoft.com/office/drawing/2014/main" id="{1952D9E9-7341-4439-B111-86804F117DDA}"/>
              </a:ext>
            </a:extLst>
          </p:cNvPr>
          <p:cNvSpPr>
            <a:spLocks noGrp="1" noChangeArrowheads="1"/>
          </p:cNvSpPr>
          <p:nvPr>
            <p:ph idx="1"/>
          </p:nvPr>
        </p:nvSpPr>
        <p:spPr>
          <a:xfrm>
            <a:off x="179388" y="620713"/>
            <a:ext cx="8785225" cy="6048375"/>
          </a:xfrm>
        </p:spPr>
        <p:txBody>
          <a:bodyPr>
            <a:normAutofit lnSpcReduction="10000"/>
          </a:bodyPr>
          <a:lstStyle/>
          <a:p>
            <a:pPr marL="0" indent="0" eaLnBrk="1" hangingPunct="1">
              <a:lnSpc>
                <a:spcPct val="80000"/>
              </a:lnSpc>
              <a:buFontTx/>
              <a:buNone/>
            </a:pPr>
            <a:r>
              <a:rPr lang="en-GB" altLang="en-US" sz="2400"/>
              <a:t>[</a:t>
            </a:r>
            <a:r>
              <a:rPr lang="en-GB" altLang="en-US" sz="2400">
                <a:solidFill>
                  <a:srgbClr val="FF0000"/>
                </a:solidFill>
              </a:rPr>
              <a:t>God] has created man to govern the world, and has appointed for him two spirits in which to walk until the time of His visitation: the spirits of truth and injustice</a:t>
            </a:r>
            <a:r>
              <a:rPr lang="en-GB" altLang="en-US" sz="2400"/>
              <a:t>.  Those born of truth spring from a fountain of light, but those born of injustice spring from a source of darkness.  All the children of righteousness are ruled by the Prince of light and walk in the ways of light, but all the children of injustice are ruled by the Angel of Darkness and walk in the ways of darkness. 		   	   (1QS3)</a:t>
            </a:r>
          </a:p>
          <a:p>
            <a:pPr marL="0" indent="0" eaLnBrk="1" hangingPunct="1">
              <a:lnSpc>
                <a:spcPct val="80000"/>
              </a:lnSpc>
              <a:buFontTx/>
              <a:buNone/>
            </a:pPr>
            <a:endParaRPr lang="en-GB" altLang="en-US" sz="2400"/>
          </a:p>
          <a:p>
            <a:pPr marL="0" indent="0" eaLnBrk="1" hangingPunct="1">
              <a:lnSpc>
                <a:spcPct val="80000"/>
              </a:lnSpc>
              <a:buFontTx/>
              <a:buNone/>
            </a:pPr>
            <a:r>
              <a:rPr lang="en-GB" altLang="en-US" sz="2400"/>
              <a:t>Learn therefore, my children, </a:t>
            </a:r>
            <a:r>
              <a:rPr lang="en-GB" altLang="en-US" sz="2400">
                <a:solidFill>
                  <a:srgbClr val="FF0000"/>
                </a:solidFill>
              </a:rPr>
              <a:t>that two spirits wait upon man—the spirit of truth and the spirit of error</a:t>
            </a:r>
            <a:r>
              <a:rPr lang="en-GB" altLang="en-US" sz="2400"/>
              <a:t>; and in the midst is the spirit of the understanding of the mind, to which it belongs to turn whithersoever it will.  And the works of truth and the works of error are written upon the breast of men, and each one of them the Lord knows.  And there is no time at which the works of men can be hid from Him; for on the bones of his breast hath he been written down before the Lord.  And the spirit of truth testifies all things, and accuses all; and he who sins is burnt up by his own heart, and cannot raise his face unto the Judge.  			        			        (</a:t>
            </a:r>
            <a:r>
              <a:rPr lang="en-GB" altLang="en-US" sz="2400" i="1"/>
              <a:t>Testament of Judah</a:t>
            </a:r>
            <a:r>
              <a:rPr lang="en-GB" altLang="en-US" sz="2400"/>
              <a:t> 20)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FE6964EB-DF50-45C3-8B45-A2C467A18B6A}"/>
              </a:ext>
            </a:extLst>
          </p:cNvPr>
          <p:cNvSpPr>
            <a:spLocks noGrp="1" noChangeArrowheads="1"/>
          </p:cNvSpPr>
          <p:nvPr>
            <p:ph type="title"/>
          </p:nvPr>
        </p:nvSpPr>
        <p:spPr>
          <a:xfrm>
            <a:off x="468313" y="0"/>
            <a:ext cx="8229600" cy="561975"/>
          </a:xfrm>
        </p:spPr>
        <p:txBody>
          <a:bodyPr>
            <a:normAutofit fontScale="90000"/>
          </a:bodyPr>
          <a:lstStyle/>
          <a:p>
            <a:pPr eaLnBrk="1" hangingPunct="1"/>
            <a:r>
              <a:rPr lang="en-GB" altLang="en-US" sz="4000"/>
              <a:t>Light and Darkness</a:t>
            </a:r>
          </a:p>
        </p:txBody>
      </p:sp>
      <p:sp>
        <p:nvSpPr>
          <p:cNvPr id="34819" name="Rectangle 3">
            <a:extLst>
              <a:ext uri="{FF2B5EF4-FFF2-40B4-BE49-F238E27FC236}">
                <a16:creationId xmlns:a16="http://schemas.microsoft.com/office/drawing/2014/main" id="{A72B5570-F266-4184-AAC7-F1CC736D43FD}"/>
              </a:ext>
            </a:extLst>
          </p:cNvPr>
          <p:cNvSpPr>
            <a:spLocks noGrp="1" noChangeArrowheads="1"/>
          </p:cNvSpPr>
          <p:nvPr>
            <p:ph idx="1"/>
          </p:nvPr>
        </p:nvSpPr>
        <p:spPr>
          <a:xfrm>
            <a:off x="457200" y="620713"/>
            <a:ext cx="8229600" cy="5505450"/>
          </a:xfrm>
        </p:spPr>
        <p:txBody>
          <a:bodyPr>
            <a:normAutofit lnSpcReduction="10000"/>
          </a:bodyPr>
          <a:lstStyle/>
          <a:p>
            <a:pPr marL="0" indent="0" eaLnBrk="1" hangingPunct="1">
              <a:buFontTx/>
              <a:buNone/>
              <a:tabLst>
                <a:tab pos="0" algn="l"/>
              </a:tabLst>
            </a:pPr>
            <a:r>
              <a:rPr lang="en-GB" altLang="en-US" sz="2800"/>
              <a:t>But </a:t>
            </a:r>
            <a:r>
              <a:rPr lang="en-GB" altLang="en-US" sz="2800">
                <a:solidFill>
                  <a:srgbClr val="FF0000"/>
                </a:solidFill>
              </a:rPr>
              <a:t>you are not in darkness</a:t>
            </a:r>
            <a:r>
              <a:rPr lang="en-GB" altLang="en-US" sz="2800"/>
              <a:t>, brothers, for that day to surprise you like a thief. </a:t>
            </a:r>
            <a:r>
              <a:rPr lang="en-GB" altLang="en-US" sz="2800">
                <a:solidFill>
                  <a:srgbClr val="FF0000"/>
                </a:solidFill>
              </a:rPr>
              <a:t>For you are all children of light, children of the day. We are not of the night or of the darkness</a:t>
            </a:r>
            <a:r>
              <a:rPr lang="en-GB" altLang="en-US" sz="2800"/>
              <a:t>. So then let us not sleep, as others do, but let us keep awake and be sober. For those who sleep, sleep at night, and those who get drunk, are drunk at night. But since we belong to the day, let us be sober, having put on the breastplate of faith and love, and for a helmet the hope of salvation. For God has not destined us for wrath, but to obtain salvation through our Lord Jesus Christ.		      (1 Thessalonians 5.4-9)</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210D9EDB-1F3E-4CAC-A6E4-69E138F0FBD6}"/>
              </a:ext>
            </a:extLst>
          </p:cNvPr>
          <p:cNvSpPr>
            <a:spLocks noGrp="1" noChangeArrowheads="1"/>
          </p:cNvSpPr>
          <p:nvPr>
            <p:ph type="title"/>
          </p:nvPr>
        </p:nvSpPr>
        <p:spPr>
          <a:xfrm>
            <a:off x="468313" y="188913"/>
            <a:ext cx="8229600" cy="633412"/>
          </a:xfrm>
        </p:spPr>
        <p:txBody>
          <a:bodyPr>
            <a:normAutofit fontScale="90000"/>
          </a:bodyPr>
          <a:lstStyle/>
          <a:p>
            <a:pPr eaLnBrk="1" hangingPunct="1"/>
            <a:r>
              <a:rPr lang="en-GB" altLang="en-US" sz="4000"/>
              <a:t>Final Antagonist </a:t>
            </a:r>
          </a:p>
        </p:txBody>
      </p:sp>
      <p:sp>
        <p:nvSpPr>
          <p:cNvPr id="37891" name="Rectangle 3">
            <a:extLst>
              <a:ext uri="{FF2B5EF4-FFF2-40B4-BE49-F238E27FC236}">
                <a16:creationId xmlns:a16="http://schemas.microsoft.com/office/drawing/2014/main" id="{D8342253-CEBB-4C47-8AEE-A70B47B9F4AB}"/>
              </a:ext>
            </a:extLst>
          </p:cNvPr>
          <p:cNvSpPr>
            <a:spLocks noGrp="1" noChangeArrowheads="1"/>
          </p:cNvSpPr>
          <p:nvPr>
            <p:ph idx="1"/>
          </p:nvPr>
        </p:nvSpPr>
        <p:spPr>
          <a:xfrm>
            <a:off x="457200" y="836613"/>
            <a:ext cx="8229600" cy="5761037"/>
          </a:xfrm>
        </p:spPr>
        <p:txBody>
          <a:bodyPr/>
          <a:lstStyle/>
          <a:p>
            <a:pPr marL="0" indent="0" eaLnBrk="1" hangingPunct="1">
              <a:lnSpc>
                <a:spcPct val="90000"/>
              </a:lnSpc>
              <a:buFontTx/>
              <a:buNone/>
            </a:pPr>
            <a:r>
              <a:rPr lang="en-GB" altLang="en-US" sz="2400"/>
              <a:t>And the king shall do as he wills. He shall exalt himself and magnify himself above every god, and shall speak astonishing things against the God of gods. He shall prosper till the indignation is accomplished; for what is decreed shall be done. He shall pay no attention to the gods of his fathers, or to the one beloved by women. He shall not pay attention to any other god, for he shall magnify himself above all. 			  (Daniel 11.36-37)</a:t>
            </a:r>
          </a:p>
          <a:p>
            <a:pPr marL="0" indent="0" eaLnBrk="1" hangingPunct="1">
              <a:lnSpc>
                <a:spcPct val="90000"/>
              </a:lnSpc>
              <a:buFontTx/>
              <a:buNone/>
            </a:pPr>
            <a:endParaRPr lang="en-GB" altLang="en-US" sz="2400"/>
          </a:p>
          <a:p>
            <a:pPr marL="0" indent="0" eaLnBrk="1" hangingPunct="1">
              <a:lnSpc>
                <a:spcPct val="90000"/>
              </a:lnSpc>
              <a:buFontTx/>
              <a:buNone/>
            </a:pPr>
            <a:r>
              <a:rPr lang="en-GB" altLang="en-US" sz="2400"/>
              <a:t>For that day will not come, unless the rebellion comes first, and the man of lawlessness is revealed, the son of destruction, who opposes and exalts himself against every so-called god or object of worship, so that he takes his seat in the temple of God, proclaiming himself to be God. 						   (2 Thessalonians 2.3-4)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8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8CAE97B-C40B-479E-9D5F-171ADA0BAF54}"/>
              </a:ext>
            </a:extLst>
          </p:cNvPr>
          <p:cNvSpPr>
            <a:spLocks noGrp="1" noChangeArrowheads="1"/>
          </p:cNvSpPr>
          <p:nvPr>
            <p:ph type="title"/>
          </p:nvPr>
        </p:nvSpPr>
        <p:spPr>
          <a:xfrm>
            <a:off x="468313" y="0"/>
            <a:ext cx="8229600" cy="620713"/>
          </a:xfrm>
        </p:spPr>
        <p:txBody>
          <a:bodyPr>
            <a:normAutofit fontScale="90000"/>
          </a:bodyPr>
          <a:lstStyle/>
          <a:p>
            <a:pPr eaLnBrk="1" hangingPunct="1"/>
            <a:r>
              <a:rPr lang="en-GB" altLang="en-US" sz="4000"/>
              <a:t>Chronological Dualism</a:t>
            </a:r>
          </a:p>
        </p:txBody>
      </p:sp>
      <p:sp>
        <p:nvSpPr>
          <p:cNvPr id="38915" name="Rectangle 3">
            <a:extLst>
              <a:ext uri="{FF2B5EF4-FFF2-40B4-BE49-F238E27FC236}">
                <a16:creationId xmlns:a16="http://schemas.microsoft.com/office/drawing/2014/main" id="{1F63DEB4-9478-486D-B5E6-A2E0F302C96D}"/>
              </a:ext>
            </a:extLst>
          </p:cNvPr>
          <p:cNvSpPr>
            <a:spLocks noGrp="1" noChangeArrowheads="1"/>
          </p:cNvSpPr>
          <p:nvPr>
            <p:ph idx="1"/>
          </p:nvPr>
        </p:nvSpPr>
        <p:spPr>
          <a:xfrm>
            <a:off x="250825" y="620713"/>
            <a:ext cx="8642350" cy="6237287"/>
          </a:xfrm>
        </p:spPr>
        <p:txBody>
          <a:bodyPr>
            <a:normAutofit lnSpcReduction="10000"/>
          </a:bodyPr>
          <a:lstStyle/>
          <a:p>
            <a:pPr marL="0" indent="0" eaLnBrk="1" hangingPunct="1">
              <a:lnSpc>
                <a:spcPct val="80000"/>
              </a:lnSpc>
              <a:buFontTx/>
              <a:buNone/>
            </a:pPr>
            <a:r>
              <a:rPr lang="en-GB" altLang="en-US" sz="2400"/>
              <a:t>[Jesus Christ] who gave himself for our sins to deliver us from the </a:t>
            </a:r>
            <a:r>
              <a:rPr lang="en-GB" altLang="en-US" sz="2400">
                <a:solidFill>
                  <a:srgbClr val="FF0000"/>
                </a:solidFill>
              </a:rPr>
              <a:t>present evil age</a:t>
            </a:r>
            <a:r>
              <a:rPr lang="en-GB" altLang="en-US" sz="2400"/>
              <a:t>, according to the will of our God and Father 						(Galatians 1.4)</a:t>
            </a:r>
          </a:p>
          <a:p>
            <a:pPr marL="0" indent="0" eaLnBrk="1" hangingPunct="1">
              <a:lnSpc>
                <a:spcPct val="80000"/>
              </a:lnSpc>
              <a:buFontTx/>
              <a:buNone/>
            </a:pPr>
            <a:endParaRPr lang="en-GB" altLang="en-US" sz="2400"/>
          </a:p>
          <a:p>
            <a:pPr marL="0" indent="0" eaLnBrk="1" hangingPunct="1">
              <a:lnSpc>
                <a:spcPct val="80000"/>
              </a:lnSpc>
              <a:buFontTx/>
              <a:buNone/>
            </a:pPr>
            <a:r>
              <a:rPr lang="en-GB" altLang="en-US" sz="2400"/>
              <a:t>And he answered me, saying, The most High has made this world for many, but the world to come for few. 	     (4 Ezra 8.1)</a:t>
            </a:r>
          </a:p>
          <a:p>
            <a:pPr marL="0" indent="0" eaLnBrk="1" hangingPunct="1">
              <a:lnSpc>
                <a:spcPct val="80000"/>
              </a:lnSpc>
              <a:buFontTx/>
              <a:buNone/>
            </a:pPr>
            <a:endParaRPr lang="en-GB" altLang="en-US" sz="2400"/>
          </a:p>
          <a:p>
            <a:pPr marL="0" indent="0" eaLnBrk="1" hangingPunct="1">
              <a:lnSpc>
                <a:spcPct val="80000"/>
              </a:lnSpc>
              <a:buFontTx/>
              <a:buNone/>
            </a:pPr>
            <a:r>
              <a:rPr lang="en-GB" altLang="en-US" sz="2400"/>
              <a:t>For behold, I create new heavens and a new earth, and the former things shall not be remembered or come into mind. 								  (Isaiah 65.17)</a:t>
            </a:r>
            <a:br>
              <a:rPr lang="en-GB" altLang="en-US" sz="2400"/>
            </a:br>
            <a:endParaRPr lang="en-GB" altLang="en-US" sz="2400"/>
          </a:p>
          <a:p>
            <a:pPr marL="0" indent="0" eaLnBrk="1" hangingPunct="1">
              <a:lnSpc>
                <a:spcPct val="80000"/>
              </a:lnSpc>
              <a:buFontTx/>
              <a:buNone/>
            </a:pPr>
            <a:r>
              <a:rPr lang="en-GB" altLang="en-US" sz="2400"/>
              <a:t>For I consider that the sufferings of this present time are not worth comparing with the glory that is to be revealed to us.  								(Romans 8.18) </a:t>
            </a:r>
          </a:p>
          <a:p>
            <a:pPr marL="0" indent="0" eaLnBrk="1" hangingPunct="1">
              <a:lnSpc>
                <a:spcPct val="80000"/>
              </a:lnSpc>
              <a:buFontTx/>
              <a:buNone/>
            </a:pPr>
            <a:endParaRPr lang="en-GB" altLang="en-US" sz="2400"/>
          </a:p>
          <a:p>
            <a:pPr marL="0" indent="0" eaLnBrk="1" hangingPunct="1">
              <a:lnSpc>
                <a:spcPct val="80000"/>
              </a:lnSpc>
              <a:buFontTx/>
              <a:buNone/>
            </a:pPr>
            <a:r>
              <a:rPr lang="en-GB" altLang="en-US" sz="2400"/>
              <a:t>Then I saw a new heaven and a new earth, for the first heaven and the first earth had passed away, and the sea was no more. 						       (Revelation 21.1)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91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9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4FEA00B2-D98A-4B45-9D67-9279B91B6EF4}"/>
              </a:ext>
            </a:extLst>
          </p:cNvPr>
          <p:cNvSpPr>
            <a:spLocks noGrp="1" noChangeArrowheads="1"/>
          </p:cNvSpPr>
          <p:nvPr>
            <p:ph type="title"/>
          </p:nvPr>
        </p:nvSpPr>
        <p:spPr>
          <a:xfrm>
            <a:off x="457200" y="274638"/>
            <a:ext cx="8229600" cy="633412"/>
          </a:xfrm>
        </p:spPr>
        <p:txBody>
          <a:bodyPr>
            <a:normAutofit fontScale="90000"/>
          </a:bodyPr>
          <a:lstStyle/>
          <a:p>
            <a:pPr eaLnBrk="1" hangingPunct="1"/>
            <a:r>
              <a:rPr lang="en-GB" altLang="en-US" sz="4000"/>
              <a:t>Ethical Dualism</a:t>
            </a:r>
          </a:p>
        </p:txBody>
      </p:sp>
      <p:sp>
        <p:nvSpPr>
          <p:cNvPr id="39939" name="Rectangle 3">
            <a:extLst>
              <a:ext uri="{FF2B5EF4-FFF2-40B4-BE49-F238E27FC236}">
                <a16:creationId xmlns:a16="http://schemas.microsoft.com/office/drawing/2014/main" id="{5D0CBBED-F36E-4410-A4B2-72428BD6599D}"/>
              </a:ext>
            </a:extLst>
          </p:cNvPr>
          <p:cNvSpPr>
            <a:spLocks noGrp="1" noChangeArrowheads="1"/>
          </p:cNvSpPr>
          <p:nvPr>
            <p:ph idx="1"/>
          </p:nvPr>
        </p:nvSpPr>
        <p:spPr>
          <a:xfrm>
            <a:off x="457200" y="1052513"/>
            <a:ext cx="8229600" cy="5073650"/>
          </a:xfrm>
        </p:spPr>
        <p:txBody>
          <a:bodyPr/>
          <a:lstStyle/>
          <a:p>
            <a:pPr marL="365125" indent="-365125" eaLnBrk="1" hangingPunct="1"/>
            <a:r>
              <a:rPr lang="en-GB" altLang="en-US"/>
              <a:t>World divided into the wicked and the good</a:t>
            </a:r>
          </a:p>
          <a:p>
            <a:pPr marL="365125" indent="-365125" eaLnBrk="1" hangingPunct="1"/>
            <a:r>
              <a:rPr lang="en-GB" altLang="en-US"/>
              <a:t>Generally pessimistic about human future</a:t>
            </a:r>
          </a:p>
          <a:p>
            <a:pPr marL="365125" indent="-365125" eaLnBrk="1" hangingPunct="1"/>
            <a:r>
              <a:rPr lang="en-GB" altLang="en-US"/>
              <a:t>Dualistic language</a:t>
            </a:r>
          </a:p>
          <a:p>
            <a:pPr marL="1238250" lvl="2" eaLnBrk="1" hangingPunct="1"/>
            <a:r>
              <a:rPr lang="en-GB" altLang="en-US"/>
              <a:t>Light/darkness</a:t>
            </a:r>
          </a:p>
          <a:p>
            <a:pPr marL="1238250" lvl="2" eaLnBrk="1" hangingPunct="1"/>
            <a:r>
              <a:rPr lang="en-GB" altLang="en-US"/>
              <a:t>Saved/damned</a:t>
            </a:r>
          </a:p>
          <a:p>
            <a:pPr marL="1238250" lvl="2" eaLnBrk="1" hangingPunct="1"/>
            <a:r>
              <a:rPr lang="en-GB" altLang="en-US"/>
              <a:t>Truth/lies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9939">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99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EC82FB47-10BB-4CCD-A4C5-F7AA9DA60F82}"/>
              </a:ext>
            </a:extLst>
          </p:cNvPr>
          <p:cNvSpPr>
            <a:spLocks noGrp="1" noChangeArrowheads="1"/>
          </p:cNvSpPr>
          <p:nvPr>
            <p:ph type="title"/>
          </p:nvPr>
        </p:nvSpPr>
        <p:spPr>
          <a:xfrm>
            <a:off x="457200" y="274638"/>
            <a:ext cx="8229600" cy="706437"/>
          </a:xfrm>
        </p:spPr>
        <p:txBody>
          <a:bodyPr/>
          <a:lstStyle/>
          <a:p>
            <a:pPr eaLnBrk="1" hangingPunct="1"/>
            <a:r>
              <a:rPr lang="en-GB" altLang="en-US" sz="4000"/>
              <a:t>Judgement</a:t>
            </a:r>
          </a:p>
        </p:txBody>
      </p:sp>
      <p:sp>
        <p:nvSpPr>
          <p:cNvPr id="43011" name="Rectangle 3">
            <a:extLst>
              <a:ext uri="{FF2B5EF4-FFF2-40B4-BE49-F238E27FC236}">
                <a16:creationId xmlns:a16="http://schemas.microsoft.com/office/drawing/2014/main" id="{43E16FE3-9037-4875-A8BF-E1226923164F}"/>
              </a:ext>
            </a:extLst>
          </p:cNvPr>
          <p:cNvSpPr>
            <a:spLocks noGrp="1" noChangeArrowheads="1"/>
          </p:cNvSpPr>
          <p:nvPr>
            <p:ph idx="1"/>
          </p:nvPr>
        </p:nvSpPr>
        <p:spPr>
          <a:xfrm>
            <a:off x="457200" y="981075"/>
            <a:ext cx="8229600" cy="5616575"/>
          </a:xfrm>
        </p:spPr>
        <p:txBody>
          <a:bodyPr/>
          <a:lstStyle/>
          <a:p>
            <a:pPr marL="0" indent="0" eaLnBrk="1" hangingPunct="1">
              <a:lnSpc>
                <a:spcPct val="90000"/>
              </a:lnSpc>
            </a:pPr>
            <a:r>
              <a:rPr lang="en-GB" altLang="en-US" sz="2400"/>
              <a:t> </a:t>
            </a:r>
            <a:r>
              <a:rPr lang="en-GB" altLang="en-US" sz="2800"/>
              <a:t>Great wars with decisive victory for God</a:t>
            </a:r>
          </a:p>
          <a:p>
            <a:pPr marL="0" indent="0" eaLnBrk="1" hangingPunct="1">
              <a:lnSpc>
                <a:spcPct val="90000"/>
              </a:lnSpc>
              <a:buFontTx/>
              <a:buNone/>
            </a:pPr>
            <a:endParaRPr lang="en-GB" altLang="en-US" sz="2400"/>
          </a:p>
          <a:p>
            <a:pPr marL="0" indent="0" eaLnBrk="1" hangingPunct="1">
              <a:lnSpc>
                <a:spcPct val="90000"/>
              </a:lnSpc>
              <a:buFontTx/>
              <a:buNone/>
            </a:pPr>
            <a:r>
              <a:rPr lang="en-GB" altLang="en-US" sz="2400"/>
              <a:t>Then I saw an angel standing in the sun, and with a loud voice he called to all the birds that fly directly overhead, “</a:t>
            </a:r>
            <a:r>
              <a:rPr lang="en-GB" altLang="en-US" sz="2400">
                <a:solidFill>
                  <a:srgbClr val="FF0000"/>
                </a:solidFill>
              </a:rPr>
              <a:t>Come, gather for the great supper of God, to eat the flesh of kings, the flesh of captains, the flesh of mighty men, the flesh of horses and their riders, and the flesh of all men, both free and slave, both small and great</a:t>
            </a:r>
            <a:r>
              <a:rPr lang="en-GB" altLang="en-US" sz="2400"/>
              <a:t>.” And I saw the beast and the kings of the earth with their armies gathered to make war against him who was sitting on the horse and against his army. </a:t>
            </a:r>
            <a:r>
              <a:rPr lang="en-GB" altLang="en-US" sz="2400">
                <a:solidFill>
                  <a:srgbClr val="FF0000"/>
                </a:solidFill>
              </a:rPr>
              <a:t>And the beast was captured, and with it the false prophet…These two were thrown alive into the lake of fire that burns with sulphur</a:t>
            </a:r>
            <a:r>
              <a:rPr lang="en-GB" altLang="en-US" sz="2400">
                <a:solidFill>
                  <a:srgbClr val="00B050"/>
                </a:solidFill>
              </a:rPr>
              <a:t>. And the rest were slain by the sword that came from the mouth of him who was sitting on the horse, and all the birds were gorged with their flesh.  				</a:t>
            </a:r>
            <a:r>
              <a:rPr lang="en-GB" altLang="en-US" sz="2400"/>
              <a:t>	      (Revelation 19.17-21)</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38D4E40A-C3BE-4BCF-ADB7-00FFE2647EE4}"/>
              </a:ext>
            </a:extLst>
          </p:cNvPr>
          <p:cNvSpPr>
            <a:spLocks noGrp="1" noChangeArrowheads="1"/>
          </p:cNvSpPr>
          <p:nvPr>
            <p:ph type="title"/>
          </p:nvPr>
        </p:nvSpPr>
        <p:spPr>
          <a:xfrm>
            <a:off x="395288" y="0"/>
            <a:ext cx="8229600" cy="706438"/>
          </a:xfrm>
        </p:spPr>
        <p:txBody>
          <a:bodyPr/>
          <a:lstStyle/>
          <a:p>
            <a:pPr eaLnBrk="1" hangingPunct="1"/>
            <a:r>
              <a:rPr lang="en-GB" altLang="en-US" sz="4000"/>
              <a:t>Judgement</a:t>
            </a:r>
          </a:p>
        </p:txBody>
      </p:sp>
      <p:sp>
        <p:nvSpPr>
          <p:cNvPr id="40963" name="Rectangle 3">
            <a:extLst>
              <a:ext uri="{FF2B5EF4-FFF2-40B4-BE49-F238E27FC236}">
                <a16:creationId xmlns:a16="http://schemas.microsoft.com/office/drawing/2014/main" id="{966F722F-AF13-4890-A8A9-D36C0700C6F8}"/>
              </a:ext>
            </a:extLst>
          </p:cNvPr>
          <p:cNvSpPr>
            <a:spLocks noGrp="1" noChangeArrowheads="1"/>
          </p:cNvSpPr>
          <p:nvPr>
            <p:ph idx="1"/>
          </p:nvPr>
        </p:nvSpPr>
        <p:spPr>
          <a:xfrm>
            <a:off x="323850" y="693738"/>
            <a:ext cx="8569325" cy="6048375"/>
          </a:xfrm>
        </p:spPr>
        <p:txBody>
          <a:bodyPr/>
          <a:lstStyle/>
          <a:p>
            <a:pPr marL="0" indent="0" eaLnBrk="1" hangingPunct="1">
              <a:lnSpc>
                <a:spcPct val="90000"/>
              </a:lnSpc>
              <a:tabLst>
                <a:tab pos="365125" algn="l"/>
              </a:tabLst>
            </a:pPr>
            <a:r>
              <a:rPr lang="en-GB" altLang="en-US" sz="2400"/>
              <a:t>  Great wars with decisive victory for God</a:t>
            </a:r>
          </a:p>
          <a:p>
            <a:pPr marL="0" indent="0" eaLnBrk="1" hangingPunct="1">
              <a:lnSpc>
                <a:spcPct val="90000"/>
              </a:lnSpc>
              <a:tabLst>
                <a:tab pos="365125" algn="l"/>
              </a:tabLst>
            </a:pPr>
            <a:r>
              <a:rPr lang="en-GB" altLang="en-US" sz="2400"/>
              <a:t>  God is the omnipotent victor</a:t>
            </a:r>
          </a:p>
          <a:p>
            <a:pPr marL="0" indent="0" eaLnBrk="1" hangingPunct="1">
              <a:lnSpc>
                <a:spcPct val="90000"/>
              </a:lnSpc>
              <a:tabLst>
                <a:tab pos="365125" algn="l"/>
              </a:tabLst>
            </a:pPr>
            <a:r>
              <a:rPr lang="en-GB" altLang="en-US" sz="2400"/>
              <a:t>  Wrath visits the earth often using the plagues of Egypt as 	a model (Rev. 8)</a:t>
            </a:r>
          </a:p>
          <a:p>
            <a:pPr marL="0" indent="0" eaLnBrk="1" hangingPunct="1">
              <a:lnSpc>
                <a:spcPct val="90000"/>
              </a:lnSpc>
              <a:tabLst>
                <a:tab pos="365125" algn="l"/>
              </a:tabLst>
            </a:pPr>
            <a:r>
              <a:rPr lang="en-GB" altLang="en-US" sz="2400"/>
              <a:t>  Post mortem judgement</a:t>
            </a:r>
          </a:p>
          <a:p>
            <a:pPr marL="0" indent="0" eaLnBrk="1" hangingPunct="1">
              <a:lnSpc>
                <a:spcPct val="90000"/>
              </a:lnSpc>
              <a:buFontTx/>
              <a:buNone/>
              <a:tabLst>
                <a:tab pos="365125" algn="l"/>
              </a:tabLst>
            </a:pPr>
            <a:endParaRPr lang="en-GB" altLang="en-US" sz="2400"/>
          </a:p>
          <a:p>
            <a:pPr marL="0" indent="0" eaLnBrk="1" hangingPunct="1">
              <a:lnSpc>
                <a:spcPct val="90000"/>
              </a:lnSpc>
              <a:buFontTx/>
              <a:buNone/>
              <a:tabLst>
                <a:tab pos="365125" algn="l"/>
              </a:tabLst>
            </a:pPr>
            <a:r>
              <a:rPr lang="en-GB" altLang="en-US" sz="2400"/>
              <a:t>Then I saw a great white throne and him who was seated on it. From his presence earth and sky fled away, and no place was found for them. </a:t>
            </a:r>
            <a:r>
              <a:rPr lang="en-GB" altLang="en-US" sz="2400">
                <a:solidFill>
                  <a:srgbClr val="00B050"/>
                </a:solidFill>
              </a:rPr>
              <a:t>And I saw the dead, great and small, standing before the throne, and books were opened. Then another book was opened, which is the book of life. And the dead were judged by what was written in the books, according to what they had done</a:t>
            </a:r>
            <a:r>
              <a:rPr lang="en-GB" altLang="en-US" sz="2400"/>
              <a:t>. And the sea gave up the dead who were in it…Then Death and Hades were thrown into the lake of fire. This is the second death, the lake of fire. And if anyone’s name was not found written in the book of life, he was thrown into the lake of fire.         (Revelation 20.11-15)</a:t>
            </a:r>
          </a:p>
          <a:p>
            <a:pPr marL="0" indent="0" eaLnBrk="1" hangingPunct="1">
              <a:lnSpc>
                <a:spcPct val="90000"/>
              </a:lnSpc>
              <a:buFontTx/>
              <a:buNone/>
              <a:tabLst>
                <a:tab pos="365125" algn="l"/>
              </a:tabLst>
            </a:pPr>
            <a:endParaRPr lang="en-GB" altLang="en-US" sz="24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09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007AB7AE-1750-4368-B376-2CCE9408320E}"/>
              </a:ext>
            </a:extLst>
          </p:cNvPr>
          <p:cNvSpPr>
            <a:spLocks noGrp="1" noChangeArrowheads="1"/>
          </p:cNvSpPr>
          <p:nvPr>
            <p:ph type="title"/>
          </p:nvPr>
        </p:nvSpPr>
        <p:spPr/>
        <p:txBody>
          <a:bodyPr/>
          <a:lstStyle/>
          <a:p>
            <a:pPr eaLnBrk="1" hangingPunct="1"/>
            <a:r>
              <a:rPr lang="en-GB" altLang="en-US"/>
              <a:t>Imagery</a:t>
            </a:r>
          </a:p>
        </p:txBody>
      </p:sp>
      <p:sp>
        <p:nvSpPr>
          <p:cNvPr id="41987" name="Rectangle 3">
            <a:extLst>
              <a:ext uri="{FF2B5EF4-FFF2-40B4-BE49-F238E27FC236}">
                <a16:creationId xmlns:a16="http://schemas.microsoft.com/office/drawing/2014/main" id="{DA60DBF8-CABE-4A24-A4E8-FBEFA07DA3A8}"/>
              </a:ext>
            </a:extLst>
          </p:cNvPr>
          <p:cNvSpPr>
            <a:spLocks noGrp="1" noChangeArrowheads="1"/>
          </p:cNvSpPr>
          <p:nvPr>
            <p:ph idx="1"/>
          </p:nvPr>
        </p:nvSpPr>
        <p:spPr/>
        <p:txBody>
          <a:bodyPr/>
          <a:lstStyle/>
          <a:p>
            <a:pPr eaLnBrk="1" hangingPunct="1"/>
            <a:r>
              <a:rPr lang="en-GB" altLang="en-US"/>
              <a:t>A heavenly vision</a:t>
            </a:r>
          </a:p>
          <a:p>
            <a:pPr eaLnBrk="1" hangingPunct="1"/>
            <a:r>
              <a:rPr lang="en-GB" altLang="en-US"/>
              <a:t>Bizarre imagery</a:t>
            </a:r>
          </a:p>
          <a:p>
            <a:pPr eaLnBrk="1" hangingPunct="1"/>
            <a:r>
              <a:rPr lang="en-GB" altLang="en-US"/>
              <a:t>Signs and symbols</a:t>
            </a:r>
          </a:p>
          <a:p>
            <a:pPr eaLnBrk="1" hangingPunct="1"/>
            <a:r>
              <a:rPr lang="en-GB" altLang="en-US"/>
              <a:t>Dreams prominent </a:t>
            </a:r>
          </a:p>
          <a:p>
            <a:pPr eaLnBrk="1" hangingPunct="1"/>
            <a:r>
              <a:rPr lang="en-GB" altLang="en-US"/>
              <a:t>Beasts and Dragons</a:t>
            </a:r>
          </a:p>
          <a:p>
            <a:pPr eaLnBrk="1" hangingPunct="1"/>
            <a:r>
              <a:rPr lang="en-GB" altLang="en-US"/>
              <a:t>Written for insiders in troubled times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706E971-9D93-41C6-820F-EC7AC048DADA}"/>
              </a:ext>
            </a:extLst>
          </p:cNvPr>
          <p:cNvSpPr>
            <a:spLocks noGrp="1" noChangeArrowheads="1"/>
          </p:cNvSpPr>
          <p:nvPr>
            <p:ph type="title"/>
          </p:nvPr>
        </p:nvSpPr>
        <p:spPr>
          <a:xfrm>
            <a:off x="457200" y="274638"/>
            <a:ext cx="8229600" cy="490537"/>
          </a:xfrm>
        </p:spPr>
        <p:txBody>
          <a:bodyPr>
            <a:normAutofit fontScale="90000"/>
          </a:bodyPr>
          <a:lstStyle/>
          <a:p>
            <a:pPr eaLnBrk="1" hangingPunct="1"/>
            <a:r>
              <a:rPr lang="en-GB" altLang="en-US" sz="4000"/>
              <a:t>Additional Bibliography</a:t>
            </a:r>
          </a:p>
        </p:txBody>
      </p:sp>
      <p:sp>
        <p:nvSpPr>
          <p:cNvPr id="41987" name="Rectangle 3">
            <a:extLst>
              <a:ext uri="{FF2B5EF4-FFF2-40B4-BE49-F238E27FC236}">
                <a16:creationId xmlns:a16="http://schemas.microsoft.com/office/drawing/2014/main" id="{C5FBE052-E4D4-4524-8C4C-54410BCA98BE}"/>
              </a:ext>
            </a:extLst>
          </p:cNvPr>
          <p:cNvSpPr>
            <a:spLocks noGrp="1" noChangeArrowheads="1"/>
          </p:cNvSpPr>
          <p:nvPr>
            <p:ph idx="1"/>
          </p:nvPr>
        </p:nvSpPr>
        <p:spPr>
          <a:xfrm>
            <a:off x="457200" y="908050"/>
            <a:ext cx="8229600" cy="5761038"/>
          </a:xfrm>
        </p:spPr>
        <p:txBody>
          <a:bodyPr/>
          <a:lstStyle/>
          <a:p>
            <a:pPr eaLnBrk="1" hangingPunct="1">
              <a:lnSpc>
                <a:spcPct val="90000"/>
              </a:lnSpc>
              <a:buFontTx/>
              <a:buNone/>
            </a:pPr>
            <a:r>
              <a:rPr lang="en-US" altLang="en-US" sz="2400"/>
              <a:t>Collins, J. J., </a:t>
            </a:r>
            <a:r>
              <a:rPr lang="en-US" altLang="en-US" sz="2400" i="1"/>
              <a:t>The Apocalyptic Imagination: An Introduction to Jewish Apocalyptic Literature (</a:t>
            </a:r>
            <a:r>
              <a:rPr lang="en-US" altLang="en-US" sz="2400"/>
              <a:t>Grand Rapids: Eerdmans, 1994)</a:t>
            </a:r>
          </a:p>
          <a:p>
            <a:pPr eaLnBrk="1" hangingPunct="1">
              <a:lnSpc>
                <a:spcPct val="90000"/>
              </a:lnSpc>
              <a:buFontTx/>
              <a:buNone/>
            </a:pPr>
            <a:r>
              <a:rPr lang="en-US" altLang="en-US" sz="2400"/>
              <a:t>_______., ‘Apocalypse: The Morphology of a Genre.’ </a:t>
            </a:r>
            <a:r>
              <a:rPr lang="en-US" altLang="en-US" sz="2400" i="1"/>
              <a:t>Semeia </a:t>
            </a:r>
            <a:r>
              <a:rPr lang="en-US" altLang="en-US" sz="2400"/>
              <a:t>14 (1979), 1-20</a:t>
            </a:r>
          </a:p>
          <a:p>
            <a:pPr eaLnBrk="1" hangingPunct="1">
              <a:lnSpc>
                <a:spcPct val="90000"/>
              </a:lnSpc>
              <a:buFontTx/>
              <a:buNone/>
            </a:pPr>
            <a:r>
              <a:rPr lang="en-US" altLang="en-US" sz="2400"/>
              <a:t>Goodman, M., ‘Messianism and politics in the land of Israel, 66-135CE’ in M. Bockmuehl and J. C. Paget (eds), </a:t>
            </a:r>
            <a:r>
              <a:rPr lang="en-US" altLang="en-US" sz="2400" i="1"/>
              <a:t>Redemption and Resistance: The Messianic Hopes of Jews and Christians in Antiquity</a:t>
            </a:r>
            <a:r>
              <a:rPr lang="en-US" altLang="en-US" sz="2400"/>
              <a:t> (2007), 149-57</a:t>
            </a:r>
          </a:p>
          <a:p>
            <a:pPr eaLnBrk="1" hangingPunct="1">
              <a:lnSpc>
                <a:spcPct val="90000"/>
              </a:lnSpc>
              <a:buFontTx/>
              <a:buNone/>
            </a:pPr>
            <a:r>
              <a:rPr lang="en-US" altLang="en-US" sz="2400"/>
              <a:t>Rowland, C., </a:t>
            </a:r>
            <a:r>
              <a:rPr lang="en-US" altLang="en-US" sz="2400" i="1"/>
              <a:t>The Open Heaven: A Study of Apocalyptic in Judaism and Christianity</a:t>
            </a:r>
            <a:r>
              <a:rPr lang="en-US" altLang="en-US" sz="2400"/>
              <a:t> (New York: Crossroad, 1982) </a:t>
            </a:r>
          </a:p>
          <a:p>
            <a:pPr eaLnBrk="1" hangingPunct="1">
              <a:lnSpc>
                <a:spcPct val="90000"/>
              </a:lnSpc>
              <a:buFontTx/>
              <a:buNone/>
            </a:pPr>
            <a:r>
              <a:rPr lang="en-US" altLang="en-US" sz="2400"/>
              <a:t>Yarbro Collins, A (ed.) </a:t>
            </a:r>
            <a:r>
              <a:rPr lang="en-US" altLang="en-US" sz="2400" i="1"/>
              <a:t>Semeia </a:t>
            </a:r>
            <a:r>
              <a:rPr lang="en-US" altLang="en-US" sz="2400"/>
              <a:t>36 (1986): </a:t>
            </a:r>
            <a:r>
              <a:rPr lang="en-US" altLang="en-US" sz="2400" i="1"/>
              <a:t>Early Christian Apocalypticism: Genre and Social Setting</a:t>
            </a:r>
          </a:p>
          <a:p>
            <a:pPr eaLnBrk="1" hangingPunct="1">
              <a:lnSpc>
                <a:spcPct val="90000"/>
              </a:lnSpc>
              <a:buFontTx/>
              <a:buNone/>
            </a:pPr>
            <a:endParaRPr lang="en-GB" altLang="en-US" sz="240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0</TotalTime>
  <Words>5371</Words>
  <Application>Microsoft Office PowerPoint</Application>
  <PresentationFormat>On-screen Show (4:3)</PresentationFormat>
  <Paragraphs>179</Paragraphs>
  <Slides>40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40</vt:i4>
      </vt:variant>
    </vt:vector>
  </HeadingPairs>
  <TitlesOfParts>
    <vt:vector size="43" baseType="lpstr">
      <vt:lpstr>Arial</vt:lpstr>
      <vt:lpstr>Gill Sans MT</vt:lpstr>
      <vt:lpstr>Gallery</vt:lpstr>
      <vt:lpstr>Pagans, Jews, and Christians Lecture 10: Apocalyptic Fever</vt:lpstr>
      <vt:lpstr>Lecture 7 apocalypticism </vt:lpstr>
      <vt:lpstr>Sheol</vt:lpstr>
      <vt:lpstr>Necromancy </vt:lpstr>
      <vt:lpstr>Non-consciousness in Sheol</vt:lpstr>
      <vt:lpstr>Blotting out name</vt:lpstr>
      <vt:lpstr>Development of Afterlife</vt:lpstr>
      <vt:lpstr>Daniel 12.1-3</vt:lpstr>
      <vt:lpstr>Judgement</vt:lpstr>
      <vt:lpstr>Apocalypticism  and the End of History</vt:lpstr>
      <vt:lpstr>Royal Messianic movements</vt:lpstr>
      <vt:lpstr>King Messiah</vt:lpstr>
      <vt:lpstr>Royal claimant</vt:lpstr>
      <vt:lpstr>Simon b. Giora</vt:lpstr>
      <vt:lpstr>Renewal and Prophetic Movements</vt:lpstr>
      <vt:lpstr>Prophets</vt:lpstr>
      <vt:lpstr>Theudas (c.44-45)</vt:lpstr>
      <vt:lpstr>The Egyptian</vt:lpstr>
      <vt:lpstr>The Fourth Philosophy</vt:lpstr>
      <vt:lpstr>John the Baptiser</vt:lpstr>
      <vt:lpstr>John’s Apocalyptic Message</vt:lpstr>
      <vt:lpstr>Qumran</vt:lpstr>
      <vt:lpstr>Jesus: An Apocalyptic Prophet?</vt:lpstr>
      <vt:lpstr>Jesus’ eschatological Teaching</vt:lpstr>
      <vt:lpstr>Jesus’ eschatological Teaching</vt:lpstr>
      <vt:lpstr>Jesus’ eschatological Teaching</vt:lpstr>
      <vt:lpstr>Features of Apocalyptic</vt:lpstr>
      <vt:lpstr>Apocalyptic Literature</vt:lpstr>
      <vt:lpstr>Paul and Apocalyptic</vt:lpstr>
      <vt:lpstr>1 Corinthians 7.29-31</vt:lpstr>
      <vt:lpstr>History in Apocalypses</vt:lpstr>
      <vt:lpstr>Cosmic Dualism: Two Spirits </vt:lpstr>
      <vt:lpstr>Light and Darkness</vt:lpstr>
      <vt:lpstr>Final Antagonist </vt:lpstr>
      <vt:lpstr>Chronological Dualism</vt:lpstr>
      <vt:lpstr>Ethical Dualism</vt:lpstr>
      <vt:lpstr>Judgement</vt:lpstr>
      <vt:lpstr>Judgement</vt:lpstr>
      <vt:lpstr>Imagery</vt:lpstr>
      <vt:lpstr>Additional Bibliography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sd001</dc:creator>
  <cp:lastModifiedBy>Jessica Keady</cp:lastModifiedBy>
  <cp:revision>19</cp:revision>
  <dcterms:created xsi:type="dcterms:W3CDTF">2007-10-24T09:14:57Z</dcterms:created>
  <dcterms:modified xsi:type="dcterms:W3CDTF">2024-03-21T10:09:40Z</dcterms:modified>
</cp:coreProperties>
</file>