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77" r:id="rId3"/>
    <p:sldId id="274" r:id="rId4"/>
    <p:sldId id="257" r:id="rId5"/>
    <p:sldId id="258" r:id="rId6"/>
    <p:sldId id="269" r:id="rId7"/>
    <p:sldId id="270" r:id="rId8"/>
    <p:sldId id="273" r:id="rId9"/>
    <p:sldId id="275" r:id="rId10"/>
    <p:sldId id="276" r:id="rId11"/>
    <p:sldId id="279" r:id="rId12"/>
    <p:sldId id="278" r:id="rId13"/>
    <p:sldId id="259" r:id="rId14"/>
    <p:sldId id="260" r:id="rId15"/>
    <p:sldId id="261" r:id="rId16"/>
    <p:sldId id="262" r:id="rId17"/>
    <p:sldId id="280" r:id="rId18"/>
    <p:sldId id="281" r:id="rId19"/>
    <p:sldId id="264" r:id="rId20"/>
    <p:sldId id="265" r:id="rId21"/>
    <p:sldId id="266" r:id="rId22"/>
    <p:sldId id="267" r:id="rId23"/>
    <p:sldId id="268" r:id="rId24"/>
    <p:sldId id="271" r:id="rId25"/>
    <p:sldId id="27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6" autoAdjust="0"/>
    <p:restoredTop sz="70346" autoAdjust="0"/>
  </p:normalViewPr>
  <p:slideViewPr>
    <p:cSldViewPr snapToGrid="0">
      <p:cViewPr>
        <p:scale>
          <a:sx n="125" d="100"/>
          <a:sy n="125" d="100"/>
        </p:scale>
        <p:origin x="-144" y="-10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DDCBF3-A3C5-4206-A05E-9E0FAF67A349}" type="datetimeFigureOut">
              <a:rPr lang="en-GB" smtClean="0"/>
              <a:t>29/05/2018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741201-9763-4C49-9CE6-7678561F496E}" type="slidenum">
              <a:rPr lang="en-GB" smtClean="0"/>
              <a:t>‹#›</a:t>
            </a:fld>
            <a:endParaRPr lang="en-GB"/>
          </a:p>
        </p:txBody>
      </p:sp>
    </p:spTree>
    <p:extLst>
      <p:ext uri="{BB962C8B-B14F-4D97-AF65-F5344CB8AC3E}">
        <p14:creationId xmlns:p14="http://schemas.microsoft.com/office/powerpoint/2010/main" val="129206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tatista.com/statistics/443332/reddit-monthly-visitors/" TargetMode="External"/><Relationship Id="rId7" Type="http://schemas.openxmlformats.org/officeDocument/2006/relationships/hyperlink" Target="https://www.omnicoreagency.com/twitter-statistic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echcrunch.com/2015/01/12/9gag-steps-into-gaming/" TargetMode="External"/><Relationship Id="rId5" Type="http://schemas.openxmlformats.org/officeDocument/2006/relationships/hyperlink" Target="https://www.google.co.uk/search?safe=off&amp;rlz=1C1MSIM_enGB648GB648&amp;ei=vF77WoGpA8ehUeWOj8AG&amp;q=facebook+total+users&amp;oq=facebook+total+users&amp;gs_l=psy-ab.3..0j0i7i30k1j0l2j0i8i30k1l6.1994.2848.0.2955.8.8.0.0.0.0.121.667.7j1.8.0....0...1c.1.64.psy-ab..1.7.591...0i8i7i30k1j0i13k1.0.d0IdY49Dtow" TargetMode="External"/><Relationship Id="rId4" Type="http://schemas.openxmlformats.org/officeDocument/2006/relationships/hyperlink" Target="https://www.statista.com/statistics/253577/number-of-monthly-active-instagram-user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 – First talk about game art and link it to the </a:t>
            </a:r>
            <a:r>
              <a:rPr lang="en-GB" dirty="0" err="1"/>
              <a:t>Nerdwares</a:t>
            </a:r>
            <a:r>
              <a:rPr lang="en-GB" dirty="0"/>
              <a:t> products.  Great art is eye catching, intriguing and easy on the eye.</a:t>
            </a:r>
          </a:p>
        </p:txBody>
      </p:sp>
      <p:sp>
        <p:nvSpPr>
          <p:cNvPr id="4" name="Slide Number Placeholder 3"/>
          <p:cNvSpPr>
            <a:spLocks noGrp="1"/>
          </p:cNvSpPr>
          <p:nvPr>
            <p:ph type="sldNum" sz="quarter" idx="10"/>
          </p:nvPr>
        </p:nvSpPr>
        <p:spPr/>
        <p:txBody>
          <a:bodyPr/>
          <a:lstStyle/>
          <a:p>
            <a:fld id="{EB741201-9763-4C49-9CE6-7678561F496E}" type="slidenum">
              <a:rPr lang="en-GB" smtClean="0"/>
              <a:t>1</a:t>
            </a:fld>
            <a:endParaRPr lang="en-GB"/>
          </a:p>
        </p:txBody>
      </p:sp>
    </p:spTree>
    <p:extLst>
      <p:ext uri="{BB962C8B-B14F-4D97-AF65-F5344CB8AC3E}">
        <p14:creationId xmlns:p14="http://schemas.microsoft.com/office/powerpoint/2010/main" val="1890831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Huge community of passionate consumers.  </a:t>
            </a:r>
          </a:p>
        </p:txBody>
      </p:sp>
      <p:sp>
        <p:nvSpPr>
          <p:cNvPr id="4" name="Slide Number Placeholder 3"/>
          <p:cNvSpPr>
            <a:spLocks noGrp="1"/>
          </p:cNvSpPr>
          <p:nvPr>
            <p:ph type="sldNum" sz="quarter" idx="10"/>
          </p:nvPr>
        </p:nvSpPr>
        <p:spPr/>
        <p:txBody>
          <a:bodyPr/>
          <a:lstStyle/>
          <a:p>
            <a:fld id="{EB741201-9763-4C49-9CE6-7678561F496E}" type="slidenum">
              <a:rPr lang="en-GB" smtClean="0"/>
              <a:t>4</a:t>
            </a:fld>
            <a:endParaRPr lang="en-GB"/>
          </a:p>
        </p:txBody>
      </p:sp>
    </p:spTree>
    <p:extLst>
      <p:ext uri="{BB962C8B-B14F-4D97-AF65-F5344CB8AC3E}">
        <p14:creationId xmlns:p14="http://schemas.microsoft.com/office/powerpoint/2010/main" val="3302568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741201-9763-4C49-9CE6-7678561F496E}" type="slidenum">
              <a:rPr lang="en-GB" smtClean="0"/>
              <a:t>5</a:t>
            </a:fld>
            <a:endParaRPr lang="en-GB"/>
          </a:p>
        </p:txBody>
      </p:sp>
    </p:spTree>
    <p:extLst>
      <p:ext uri="{BB962C8B-B14F-4D97-AF65-F5344CB8AC3E}">
        <p14:creationId xmlns:p14="http://schemas.microsoft.com/office/powerpoint/2010/main" val="3409111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9gag is rather niche and a great way to get dedicated users to the website. Reddit is easy to promote art, gaming memorabilia and more. Full of great communities</a:t>
            </a:r>
          </a:p>
          <a:p>
            <a:endParaRPr lang="en-GB" dirty="0"/>
          </a:p>
          <a:p>
            <a:r>
              <a:rPr lang="en-GB" dirty="0"/>
              <a:t>References:</a:t>
            </a:r>
          </a:p>
          <a:p>
            <a:pPr rtl="0"/>
            <a:r>
              <a:rPr lang="de-DE" sz="1200" b="0" i="0" u="none" strike="noStrike" kern="1200" dirty="0">
                <a:solidFill>
                  <a:schemeClr val="tx1"/>
                </a:solidFill>
                <a:effectLst/>
                <a:latin typeface="+mn-lt"/>
                <a:ea typeface="+mn-ea"/>
                <a:cs typeface="+mn-cs"/>
              </a:rPr>
              <a:t>reddit(1.69b 2018,</a:t>
            </a:r>
            <a:r>
              <a:rPr lang="de-DE" sz="1200" b="0" i="0" u="sng" strike="noStrike" kern="1200" dirty="0">
                <a:solidFill>
                  <a:schemeClr val="tx1"/>
                </a:solidFill>
                <a:effectLst/>
                <a:latin typeface="+mn-lt"/>
                <a:ea typeface="+mn-ea"/>
                <a:cs typeface="+mn-cs"/>
                <a:hlinkClick r:id="rId3"/>
              </a:rPr>
              <a:t>https://www.statista.com/statistics/443332/reddit-monthly-visitors/</a:t>
            </a:r>
            <a:r>
              <a:rPr lang="de-DE" sz="1200" b="0" i="0" u="none" strike="noStrike" kern="1200" dirty="0">
                <a:solidFill>
                  <a:schemeClr val="tx1"/>
                </a:solidFill>
                <a:effectLst/>
                <a:latin typeface="+mn-lt"/>
                <a:ea typeface="+mn-ea"/>
                <a:cs typeface="+mn-cs"/>
              </a:rPr>
              <a:t>)</a:t>
            </a:r>
            <a:endParaRPr lang="de-DE" b="0" dirty="0">
              <a:effectLst/>
            </a:endParaRPr>
          </a:p>
          <a:p>
            <a:pPr rtl="0"/>
            <a:br>
              <a:rPr lang="de-DE" b="0" dirty="0">
                <a:effectLst/>
              </a:rPr>
            </a:br>
            <a:r>
              <a:rPr lang="de-DE" sz="1200" b="0" i="0" u="none" strike="noStrike" kern="1200" dirty="0">
                <a:solidFill>
                  <a:schemeClr val="tx1"/>
                </a:solidFill>
                <a:effectLst/>
                <a:latin typeface="+mn-lt"/>
                <a:ea typeface="+mn-ea"/>
                <a:cs typeface="+mn-cs"/>
              </a:rPr>
              <a:t>Instagram (800m, 2017, </a:t>
            </a:r>
            <a:r>
              <a:rPr lang="de-DE" sz="1200" b="0" i="0" u="sng" strike="noStrike" kern="1200" dirty="0">
                <a:solidFill>
                  <a:schemeClr val="tx1"/>
                </a:solidFill>
                <a:effectLst/>
                <a:latin typeface="+mn-lt"/>
                <a:ea typeface="+mn-ea"/>
                <a:cs typeface="+mn-cs"/>
                <a:hlinkClick r:id="rId4"/>
              </a:rPr>
              <a:t>https://www.statista.com/statistics/253577/number-of-monthly-active-instagram-users/</a:t>
            </a:r>
            <a:r>
              <a:rPr lang="de-DE" sz="1200" b="0" i="0" u="none" strike="noStrike" kern="1200" dirty="0">
                <a:solidFill>
                  <a:schemeClr val="tx1"/>
                </a:solidFill>
                <a:effectLst/>
                <a:latin typeface="+mn-lt"/>
                <a:ea typeface="+mn-ea"/>
                <a:cs typeface="+mn-cs"/>
              </a:rPr>
              <a:t>)</a:t>
            </a:r>
            <a:endParaRPr lang="de-DE" b="0" dirty="0">
              <a:effectLst/>
            </a:endParaRPr>
          </a:p>
          <a:p>
            <a:pPr rtl="0"/>
            <a:br>
              <a:rPr lang="de-DE" b="0" dirty="0">
                <a:effectLst/>
              </a:rPr>
            </a:br>
            <a:r>
              <a:rPr lang="de-DE" sz="1200" b="0" i="0" u="none" strike="noStrike" kern="1200" dirty="0">
                <a:solidFill>
                  <a:schemeClr val="tx1"/>
                </a:solidFill>
                <a:effectLst/>
                <a:latin typeface="+mn-lt"/>
                <a:ea typeface="+mn-ea"/>
                <a:cs typeface="+mn-cs"/>
              </a:rPr>
              <a:t>Facebook (2.19b, 2018, </a:t>
            </a:r>
            <a:r>
              <a:rPr lang="de-DE" sz="1200" b="0" i="0" u="sng" strike="noStrike" kern="1200" dirty="0">
                <a:solidFill>
                  <a:schemeClr val="tx1"/>
                </a:solidFill>
                <a:effectLst/>
                <a:latin typeface="+mn-lt"/>
                <a:ea typeface="+mn-ea"/>
                <a:cs typeface="+mn-cs"/>
                <a:hlinkClick r:id="rId5"/>
              </a:rPr>
              <a:t>https://www.google.co.uk/search?safe=off&amp;rlz=1C1MSIM_enGB648GB648&amp;ei=vF77WoGpA8eh</a:t>
            </a:r>
            <a:endParaRPr lang="de-DE" b="0" dirty="0">
              <a:effectLst/>
            </a:endParaRPr>
          </a:p>
          <a:p>
            <a:pPr rtl="0"/>
            <a:r>
              <a:rPr lang="de-DE" sz="1200" b="0" i="0" u="sng" strike="noStrike" kern="1200" dirty="0">
                <a:solidFill>
                  <a:schemeClr val="tx1"/>
                </a:solidFill>
                <a:effectLst/>
                <a:latin typeface="+mn-lt"/>
                <a:ea typeface="+mn-ea"/>
                <a:cs typeface="+mn-cs"/>
                <a:hlinkClick r:id="rId5"/>
              </a:rPr>
              <a:t>UeWOj8AG&amp;q=facebook+total+users&amp;oq=facebook+total+users&amp;gs_l=psy-ab.3..0j0i7i30k1j0l2j0i8i30k1l6.1994.2848.0.2955.8.8.0.0.0.0.121.667.7j1.8.0....0...1c.1.64.psy-ab..1.7.591...0i8i7i30k1j0i13k1.0.d0IdY49Dtow</a:t>
            </a:r>
            <a:r>
              <a:rPr lang="de-DE" sz="1200" b="0" i="0" u="none" strike="noStrike" kern="1200" dirty="0">
                <a:solidFill>
                  <a:schemeClr val="tx1"/>
                </a:solidFill>
                <a:effectLst/>
                <a:latin typeface="+mn-lt"/>
                <a:ea typeface="+mn-ea"/>
                <a:cs typeface="+mn-cs"/>
              </a:rPr>
              <a:t>)</a:t>
            </a:r>
            <a:endParaRPr lang="de-DE" b="0" dirty="0">
              <a:effectLst/>
            </a:endParaRPr>
          </a:p>
          <a:p>
            <a:pPr rtl="0"/>
            <a:br>
              <a:rPr lang="de-DE" b="0" dirty="0">
                <a:effectLst/>
              </a:rPr>
            </a:br>
            <a:r>
              <a:rPr lang="de-DE" sz="1200" b="0" i="0" u="none" strike="noStrike" kern="1200" dirty="0">
                <a:solidFill>
                  <a:schemeClr val="tx1"/>
                </a:solidFill>
                <a:effectLst/>
                <a:latin typeface="+mn-lt"/>
                <a:ea typeface="+mn-ea"/>
                <a:cs typeface="+mn-cs"/>
              </a:rPr>
              <a:t>9gag, Niche (80m, 2015,  </a:t>
            </a:r>
            <a:r>
              <a:rPr lang="de-DE" sz="1200" b="0" i="0" u="sng" strike="noStrike" kern="1200" dirty="0">
                <a:solidFill>
                  <a:schemeClr val="tx1"/>
                </a:solidFill>
                <a:effectLst/>
                <a:latin typeface="+mn-lt"/>
                <a:ea typeface="+mn-ea"/>
                <a:cs typeface="+mn-cs"/>
                <a:hlinkClick r:id="rId6"/>
              </a:rPr>
              <a:t>https://techcrunch.com/2015/01/12/9gag-steps-into-gaming/</a:t>
            </a:r>
            <a:r>
              <a:rPr lang="de-DE" sz="1200" b="0" i="0" u="none" strike="noStrike" kern="1200" dirty="0">
                <a:solidFill>
                  <a:schemeClr val="tx1"/>
                </a:solidFill>
                <a:effectLst/>
                <a:latin typeface="+mn-lt"/>
                <a:ea typeface="+mn-ea"/>
                <a:cs typeface="+mn-cs"/>
              </a:rPr>
              <a:t>)</a:t>
            </a:r>
            <a:endParaRPr lang="de-DE" b="0" dirty="0">
              <a:effectLst/>
            </a:endParaRPr>
          </a:p>
          <a:p>
            <a:br>
              <a:rPr lang="de-DE" b="0" dirty="0">
                <a:effectLst/>
              </a:rPr>
            </a:br>
            <a:r>
              <a:rPr lang="de-DE" sz="1200" b="0" i="0" u="none" strike="noStrike" kern="1200" dirty="0">
                <a:solidFill>
                  <a:schemeClr val="tx1"/>
                </a:solidFill>
                <a:effectLst/>
                <a:latin typeface="+mn-lt"/>
                <a:ea typeface="+mn-ea"/>
                <a:cs typeface="+mn-cs"/>
              </a:rPr>
              <a:t>Twitter (330m users, 2018, </a:t>
            </a:r>
            <a:r>
              <a:rPr lang="de-DE" sz="1200" b="0" i="0" u="sng" strike="noStrike" kern="1200" dirty="0">
                <a:solidFill>
                  <a:schemeClr val="tx1"/>
                </a:solidFill>
                <a:effectLst/>
                <a:latin typeface="+mn-lt"/>
                <a:ea typeface="+mn-ea"/>
                <a:cs typeface="+mn-cs"/>
                <a:hlinkClick r:id="rId7"/>
              </a:rPr>
              <a:t>https://www.omnicoreagency.com/twitter-statistics/</a:t>
            </a:r>
            <a:r>
              <a:rPr lang="de-DE" sz="1200" b="0" i="0" u="none" strike="noStrike"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EB741201-9763-4C49-9CE6-7678561F496E}" type="slidenum">
              <a:rPr lang="en-GB" smtClean="0"/>
              <a:t>6</a:t>
            </a:fld>
            <a:endParaRPr lang="en-GB"/>
          </a:p>
        </p:txBody>
      </p:sp>
    </p:spTree>
    <p:extLst>
      <p:ext uri="{BB962C8B-B14F-4D97-AF65-F5344CB8AC3E}">
        <p14:creationId xmlns:p14="http://schemas.microsoft.com/office/powerpoint/2010/main" val="12556629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Computer graphics have come a long way in the past 25 years.  </a:t>
            </a:r>
          </a:p>
          <a:p>
            <a:pPr marL="171450" indent="-171450">
              <a:buFont typeface="Arial" panose="020B0604020202020204" pitchFamily="34" charset="0"/>
              <a:buChar char="•"/>
            </a:pPr>
            <a:r>
              <a:rPr lang="en-GB" dirty="0"/>
              <a:t>They have become visual splendours. </a:t>
            </a:r>
          </a:p>
          <a:p>
            <a:pPr marL="171450" indent="-171450">
              <a:buFont typeface="Arial" panose="020B0604020202020204" pitchFamily="34" charset="0"/>
              <a:buChar char="•"/>
            </a:pPr>
            <a:r>
              <a:rPr lang="en-GB" dirty="0"/>
              <a:t>It is important for the website to incorporate the visual beauty that can be depicted in game art.  It makes the website more striking and exciting. This is not just an online store. It is an experience. An ever changing environment</a:t>
            </a:r>
          </a:p>
        </p:txBody>
      </p:sp>
      <p:sp>
        <p:nvSpPr>
          <p:cNvPr id="4" name="Slide Number Placeholder 3"/>
          <p:cNvSpPr>
            <a:spLocks noGrp="1"/>
          </p:cNvSpPr>
          <p:nvPr>
            <p:ph type="sldNum" sz="quarter" idx="10"/>
          </p:nvPr>
        </p:nvSpPr>
        <p:spPr/>
        <p:txBody>
          <a:bodyPr/>
          <a:lstStyle/>
          <a:p>
            <a:fld id="{EB741201-9763-4C49-9CE6-7678561F496E}" type="slidenum">
              <a:rPr lang="en-GB" smtClean="0"/>
              <a:t>7</a:t>
            </a:fld>
            <a:endParaRPr lang="en-GB"/>
          </a:p>
        </p:txBody>
      </p:sp>
    </p:spTree>
    <p:extLst>
      <p:ext uri="{BB962C8B-B14F-4D97-AF65-F5344CB8AC3E}">
        <p14:creationId xmlns:p14="http://schemas.microsoft.com/office/powerpoint/2010/main" val="40145121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Extremely user friendly. </a:t>
            </a:r>
            <a:r>
              <a:rPr lang="en-GB" b="1" dirty="0"/>
              <a:t>The website is designed to be extremely user friendly.</a:t>
            </a:r>
            <a:endParaRPr lang="en-GB" dirty="0"/>
          </a:p>
          <a:p>
            <a:pPr marL="285750" indent="-285750">
              <a:buFont typeface="Arial" panose="020B0604020202020204" pitchFamily="34" charset="0"/>
              <a:buChar char="•"/>
            </a:pPr>
            <a:r>
              <a:rPr lang="en-GB" dirty="0"/>
              <a:t>Quick, smooth and easy to browse</a:t>
            </a:r>
          </a:p>
          <a:p>
            <a:pPr marL="285750" indent="-285750">
              <a:buFont typeface="Arial" panose="020B0604020202020204" pitchFamily="34" charset="0"/>
              <a:buChar char="•"/>
            </a:pPr>
            <a:r>
              <a:rPr lang="en-GB" dirty="0"/>
              <a:t>The swift scroll element </a:t>
            </a:r>
            <a:r>
              <a:rPr lang="en-GB" b="1" dirty="0"/>
              <a:t>- allows for seamless browsing</a:t>
            </a:r>
          </a:p>
          <a:p>
            <a:pPr marL="285750" indent="-285750">
              <a:buFont typeface="Arial" panose="020B0604020202020204" pitchFamily="34" charset="0"/>
              <a:buChar char="•"/>
            </a:pPr>
            <a:r>
              <a:rPr lang="en-GB" dirty="0"/>
              <a:t>Auto scrolling menu positioned at the top of the screen.</a:t>
            </a:r>
          </a:p>
          <a:p>
            <a:pPr marL="285750" indent="-285750">
              <a:buFont typeface="Arial" panose="020B0604020202020204" pitchFamily="34" charset="0"/>
              <a:buChar char="•"/>
            </a:pPr>
            <a:r>
              <a:rPr lang="en-GB" dirty="0"/>
              <a:t>Integrated Artwork to depict each game.</a:t>
            </a:r>
          </a:p>
          <a:p>
            <a:pPr marL="285750" indent="-285750">
              <a:buFont typeface="Arial" panose="020B0604020202020204" pitchFamily="34" charset="0"/>
              <a:buChar char="•"/>
            </a:pPr>
            <a:r>
              <a:rPr lang="en-GB" dirty="0"/>
              <a:t>Dynamic Header – </a:t>
            </a:r>
            <a:r>
              <a:rPr lang="en-GB" b="1" dirty="0"/>
              <a:t>To show new products and events.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Scrolling – </a:t>
            </a:r>
            <a:r>
              <a:rPr lang="en-GB" b="0" dirty="0"/>
              <a:t>Mimicking the likes of Reddit and </a:t>
            </a:r>
            <a:r>
              <a:rPr lang="en-GB" b="0" dirty="0" err="1"/>
              <a:t>facebook</a:t>
            </a:r>
            <a:r>
              <a:rPr lang="en-GB" b="0" dirty="0"/>
              <a: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Dynamic Header/homepage selection for new products and events. </a:t>
            </a:r>
            <a:r>
              <a:rPr lang="en-GB" b="1" dirty="0"/>
              <a:t>Keeps the website fresh to help increase repeat views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dirty="0"/>
              <a:t>Homepage</a:t>
            </a:r>
          </a:p>
          <a:p>
            <a:r>
              <a:rPr lang="en-GB" b="1" dirty="0"/>
              <a:t>Featured Products –</a:t>
            </a:r>
          </a:p>
          <a:p>
            <a:r>
              <a:rPr lang="en-GB" b="1" dirty="0"/>
              <a:t>On sale items</a:t>
            </a:r>
          </a:p>
          <a:p>
            <a:r>
              <a:rPr lang="en-GB" b="1" dirty="0"/>
              <a:t>Pre orders</a:t>
            </a:r>
          </a:p>
          <a:p>
            <a:r>
              <a:rPr lang="en-GB" b="1" dirty="0"/>
              <a:t> </a:t>
            </a:r>
          </a:p>
        </p:txBody>
      </p:sp>
      <p:sp>
        <p:nvSpPr>
          <p:cNvPr id="4" name="Slide Number Placeholder 3"/>
          <p:cNvSpPr>
            <a:spLocks noGrp="1"/>
          </p:cNvSpPr>
          <p:nvPr>
            <p:ph type="sldNum" sz="quarter" idx="10"/>
          </p:nvPr>
        </p:nvSpPr>
        <p:spPr/>
        <p:txBody>
          <a:bodyPr/>
          <a:lstStyle/>
          <a:p>
            <a:fld id="{EB741201-9763-4C49-9CE6-7678561F496E}" type="slidenum">
              <a:rPr lang="en-GB" smtClean="0"/>
              <a:t>8</a:t>
            </a:fld>
            <a:endParaRPr lang="en-GB"/>
          </a:p>
        </p:txBody>
      </p:sp>
    </p:spTree>
    <p:extLst>
      <p:ext uri="{BB962C8B-B14F-4D97-AF65-F5344CB8AC3E}">
        <p14:creationId xmlns:p14="http://schemas.microsoft.com/office/powerpoint/2010/main" val="1728849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Unboxing  Videos on </a:t>
            </a:r>
            <a:r>
              <a:rPr lang="en-GB" dirty="0" err="1"/>
              <a:t>Youtube</a:t>
            </a:r>
            <a:r>
              <a:rPr lang="en-GB" dirty="0"/>
              <a:t> are extremely popular. </a:t>
            </a:r>
            <a:r>
              <a:rPr lang="en-GB" dirty="0" err="1"/>
              <a:t>NerdWare</a:t>
            </a:r>
            <a:r>
              <a:rPr lang="en-GB" dirty="0"/>
              <a:t> sells specialised items. Products that people will want to see unboxed due to their decorative nature.  Consumers want to be able to see their product. Unboxing videos make the product more tangible</a:t>
            </a:r>
          </a:p>
          <a:p>
            <a:r>
              <a:rPr lang="en-GB" dirty="0"/>
              <a:t>All of these are great tools for online marketing</a:t>
            </a:r>
          </a:p>
          <a:p>
            <a:r>
              <a:rPr lang="en-GB" dirty="0"/>
              <a:t>Twitch is also a great marketing tool for gamers. Big Streamers can endorse products and advertise websites – Focusing on a targeted audience</a:t>
            </a:r>
          </a:p>
          <a:p>
            <a:endParaRPr lang="en-GB" dirty="0"/>
          </a:p>
        </p:txBody>
      </p:sp>
      <p:sp>
        <p:nvSpPr>
          <p:cNvPr id="4" name="Slide Number Placeholder 3"/>
          <p:cNvSpPr>
            <a:spLocks noGrp="1"/>
          </p:cNvSpPr>
          <p:nvPr>
            <p:ph type="sldNum" sz="quarter" idx="10"/>
          </p:nvPr>
        </p:nvSpPr>
        <p:spPr/>
        <p:txBody>
          <a:bodyPr/>
          <a:lstStyle/>
          <a:p>
            <a:fld id="{EB741201-9763-4C49-9CE6-7678561F496E}" type="slidenum">
              <a:rPr lang="en-GB" smtClean="0"/>
              <a:t>9</a:t>
            </a:fld>
            <a:endParaRPr lang="en-GB"/>
          </a:p>
        </p:txBody>
      </p:sp>
    </p:spTree>
    <p:extLst>
      <p:ext uri="{BB962C8B-B14F-4D97-AF65-F5344CB8AC3E}">
        <p14:creationId xmlns:p14="http://schemas.microsoft.com/office/powerpoint/2010/main" val="693084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Crawlable, accessible URLs</a:t>
            </a:r>
          </a:p>
          <a:p>
            <a:r>
              <a:rPr lang="en-GB" sz="1200" b="0" i="0" kern="1200" dirty="0">
                <a:solidFill>
                  <a:schemeClr val="tx1"/>
                </a:solidFill>
                <a:effectLst/>
                <a:latin typeface="+mn-lt"/>
                <a:ea typeface="+mn-ea"/>
                <a:cs typeface="+mn-cs"/>
              </a:rPr>
              <a:t>So we want Googlebot's spiders to be able to come to this page, to understand the content that's on there in a text readable format, to understand images and visuals or video or embeds or anything else that you've got on the page in a way that they are going to be able to put into their web index. That is crucial. Without it, none of the rest of this stuff even matters.</a:t>
            </a:r>
          </a:p>
          <a:p>
            <a:r>
              <a:rPr lang="en-GB" sz="1200" b="1" i="0" kern="1200" dirty="0">
                <a:solidFill>
                  <a:schemeClr val="tx1"/>
                </a:solidFill>
                <a:effectLst/>
                <a:latin typeface="+mn-lt"/>
                <a:ea typeface="+mn-ea"/>
                <a:cs typeface="+mn-cs"/>
              </a:rPr>
              <a:t>2. Keyword research</a:t>
            </a:r>
          </a:p>
          <a:p>
            <a:r>
              <a:rPr lang="en-GB" sz="1200" b="0" i="0" kern="1200" dirty="0">
                <a:solidFill>
                  <a:schemeClr val="tx1"/>
                </a:solidFill>
                <a:effectLst/>
                <a:latin typeface="+mn-lt"/>
                <a:ea typeface="+mn-ea"/>
                <a:cs typeface="+mn-cs"/>
              </a:rPr>
              <a:t>We need to know and to uncover the words and phrases that searchers are actually using to solve or to get answers to the problem that they are having in your world. Those should be problems that your organization, your website is actually working to solve, that your content will help them to solve.</a:t>
            </a:r>
          </a:p>
          <a:p>
            <a:r>
              <a:rPr lang="en-GB" sz="1200" b="0" i="0" kern="1200" dirty="0">
                <a:solidFill>
                  <a:schemeClr val="tx1"/>
                </a:solidFill>
                <a:effectLst/>
                <a:latin typeface="+mn-lt"/>
                <a:ea typeface="+mn-ea"/>
                <a:cs typeface="+mn-cs"/>
              </a:rPr>
              <a:t>What you want here is a primary keyword and hopefully a set of related secondary keywords that share the searcher's intent. So the intent behind of all of these terms and phrases should be the same so that the same content can serve it. When you do that, we now have a primary and a secondary set of keywords that we can target in our optimization efforts.</a:t>
            </a:r>
          </a:p>
          <a:p>
            <a:r>
              <a:rPr lang="en-GB" sz="1200" b="1" i="0" kern="1200" dirty="0">
                <a:solidFill>
                  <a:schemeClr val="tx1"/>
                </a:solidFill>
                <a:effectLst/>
                <a:latin typeface="+mn-lt"/>
                <a:ea typeface="+mn-ea"/>
                <a:cs typeface="+mn-cs"/>
              </a:rPr>
              <a:t>3. Investigate the SERP to find what Google believes to be relevant to the searcher</a:t>
            </a:r>
          </a:p>
          <a:p>
            <a:r>
              <a:rPr lang="en-GB" sz="1200" b="0" i="0" kern="1200" dirty="0">
                <a:solidFill>
                  <a:schemeClr val="tx1"/>
                </a:solidFill>
                <a:effectLst/>
                <a:latin typeface="+mn-lt"/>
                <a:ea typeface="+mn-ea"/>
                <a:cs typeface="+mn-cs"/>
              </a:rPr>
              <a:t>I want you to do some SERP investigation, meaning perform a search query in Google, see what comes back to you, and then figure out from there what Google believes to be relevant to the keywords searches. What does Google think is the content that will answer this searcher's query? You're trying to figure out intent, the type of content that's required, and whatever missing pieces might be there. If you can find holes where, hey, no one is serving this, but I know that people want the answer to it, you might be able to fill that gap and take over that ranking position. </a:t>
            </a:r>
          </a:p>
          <a:p>
            <a:r>
              <a:rPr lang="en-GB" sz="1200" b="1" i="0" kern="1200" dirty="0">
                <a:solidFill>
                  <a:schemeClr val="tx1"/>
                </a:solidFill>
                <a:effectLst/>
                <a:latin typeface="+mn-lt"/>
                <a:ea typeface="+mn-ea"/>
                <a:cs typeface="+mn-cs"/>
              </a:rPr>
              <a:t>4. Have the most authoritative person create content that will serve the searcher's goal</a:t>
            </a:r>
          </a:p>
          <a:p>
            <a:r>
              <a:rPr lang="en-GB" sz="1200" b="0" i="0" kern="1200" dirty="0">
                <a:solidFill>
                  <a:schemeClr val="tx1"/>
                </a:solidFill>
                <a:effectLst/>
                <a:latin typeface="+mn-lt"/>
                <a:ea typeface="+mn-ea"/>
                <a:cs typeface="+mn-cs"/>
              </a:rPr>
              <a:t>There are three elements here. First, we want an actually credible, worthy of amplification person or persons to create the content. Why is that? Well, because if we do that, we make amplification, we make link building, we make social sharing way more likely to happen, and our content becomes more credible, both in the eyes of searchers and visitors as well as in Google's eyes too. So to the degree that that is possible, I would certainly urge you to do it.</a:t>
            </a:r>
          </a:p>
          <a:p>
            <a:r>
              <a:rPr lang="en-GB" sz="1200" b="0" i="0" kern="1200" dirty="0">
                <a:solidFill>
                  <a:schemeClr val="tx1"/>
                </a:solidFill>
                <a:effectLst/>
                <a:latin typeface="+mn-lt"/>
                <a:ea typeface="+mn-ea"/>
                <a:cs typeface="+mn-cs"/>
              </a:rPr>
              <a:t>Next, we're trying to serve the searcher's goal and solve their task, and we want to do that better than anyone else does it on page one, because if we don't, even if we've optimized a lot of these other things, over time Google will realize, you know what? Searchers are frustrated with your result compared to other results, and they're going to rank those other people higher. </a:t>
            </a:r>
          </a:p>
          <a:p>
            <a:r>
              <a:rPr lang="en-GB" sz="1200" b="1" i="0" kern="1200" dirty="0">
                <a:solidFill>
                  <a:schemeClr val="tx1"/>
                </a:solidFill>
                <a:effectLst/>
                <a:latin typeface="+mn-lt"/>
                <a:ea typeface="+mn-ea"/>
                <a:cs typeface="+mn-cs"/>
              </a:rPr>
              <a:t>5. Publish compelling title tags and meta descriptions</a:t>
            </a:r>
          </a:p>
          <a:p>
            <a:r>
              <a:rPr lang="en-GB" sz="1200" b="0" i="0" kern="1200" dirty="0">
                <a:solidFill>
                  <a:schemeClr val="tx1"/>
                </a:solidFill>
                <a:effectLst/>
                <a:latin typeface="+mn-lt"/>
                <a:ea typeface="+mn-ea"/>
                <a:cs typeface="+mn-cs"/>
              </a:rPr>
              <a:t>Yes, Google still does use the meta description quite frequently. I know it seems like sometimes they don't. But, in fact, there's a high percent of the time when the actual meta description from the page is used. There's an even higher percentage where the title is used. The URL, while Google sometimes truncates those, also used in the snippet as well as other elements. We'll talk about schema and other kinds of </a:t>
            </a:r>
            <a:r>
              <a:rPr lang="en-GB" sz="1200" b="0" i="0" kern="1200" dirty="0" err="1">
                <a:solidFill>
                  <a:schemeClr val="tx1"/>
                </a:solidFill>
                <a:effectLst/>
                <a:latin typeface="+mn-lt"/>
                <a:ea typeface="+mn-ea"/>
                <a:cs typeface="+mn-cs"/>
              </a:rPr>
              <a:t>markup</a:t>
            </a:r>
            <a:r>
              <a:rPr lang="en-GB" sz="1200" b="0" i="0" kern="1200" dirty="0">
                <a:solidFill>
                  <a:schemeClr val="tx1"/>
                </a:solidFill>
                <a:effectLst/>
                <a:latin typeface="+mn-lt"/>
                <a:ea typeface="+mn-ea"/>
                <a:cs typeface="+mn-cs"/>
              </a:rPr>
              <a:t> later on. But the snippet is something that is crucial to your SEO efforts, because that determines how it displays in the search result. How Google displays your result determines whether people want to click on your listing or someone else's. The snippet is your opportunity to say, "Come click me instead of those other guys." If you can optimize this, both from a keyword perspective using the words and phrases that people want, as well as from a relevancy and a pure drawing the click perspective, you can really win.</a:t>
            </a:r>
          </a:p>
          <a:p>
            <a:r>
              <a:rPr lang="en-GB" sz="1200" b="1" i="0" kern="1200" dirty="0">
                <a:solidFill>
                  <a:schemeClr val="tx1"/>
                </a:solidFill>
                <a:effectLst/>
                <a:latin typeface="+mn-lt"/>
                <a:ea typeface="+mn-ea"/>
                <a:cs typeface="+mn-cs"/>
              </a:rPr>
              <a:t>6. Intelligently employ primary, secondary, and related keywords</a:t>
            </a:r>
          </a:p>
          <a:p>
            <a:r>
              <a:rPr lang="en-GB" sz="1200" b="0" i="0" kern="1200" dirty="0">
                <a:solidFill>
                  <a:schemeClr val="tx1"/>
                </a:solidFill>
                <a:effectLst/>
                <a:latin typeface="+mn-lt"/>
                <a:ea typeface="+mn-ea"/>
                <a:cs typeface="+mn-cs"/>
              </a:rPr>
              <a:t>Related keywords meaning those that are semantically connected that Google is going to view as critical to proving to them that your content is relevant to the searcher's query — in the page's text content. Why am I saying text content here? Because if you put it purely in visuals or in video or some other embeddable format that Google can't necessarily easily parse out, </a:t>
            </a:r>
            <a:r>
              <a:rPr lang="en-GB" sz="1200" b="0" i="0" kern="1200" dirty="0" err="1">
                <a:solidFill>
                  <a:schemeClr val="tx1"/>
                </a:solidFill>
                <a:effectLst/>
                <a:latin typeface="+mn-lt"/>
                <a:ea typeface="+mn-ea"/>
                <a:cs typeface="+mn-cs"/>
              </a:rPr>
              <a:t>eeh</a:t>
            </a:r>
            <a:r>
              <a:rPr lang="en-GB" sz="1200" b="0" i="0" kern="1200" dirty="0">
                <a:solidFill>
                  <a:schemeClr val="tx1"/>
                </a:solidFill>
                <a:effectLst/>
                <a:latin typeface="+mn-lt"/>
                <a:ea typeface="+mn-ea"/>
                <a:cs typeface="+mn-cs"/>
              </a:rPr>
              <a:t>, they might not count it. They might not treat it as that's actually content on the page, and you need to prove to Google that you have the relevant keywords on the page.</a:t>
            </a:r>
          </a:p>
          <a:p>
            <a:r>
              <a:rPr lang="en-GB" sz="1200" b="1" i="0" kern="1200" dirty="0">
                <a:solidFill>
                  <a:schemeClr val="tx1"/>
                </a:solidFill>
                <a:effectLst/>
                <a:latin typeface="+mn-lt"/>
                <a:ea typeface="+mn-ea"/>
                <a:cs typeface="+mn-cs"/>
              </a:rPr>
              <a:t>7. Use rich snippets and schema </a:t>
            </a:r>
            <a:r>
              <a:rPr lang="en-GB" sz="1200" b="1" i="0" kern="1200" dirty="0" err="1">
                <a:solidFill>
                  <a:schemeClr val="tx1"/>
                </a:solidFill>
                <a:effectLst/>
                <a:latin typeface="+mn-lt"/>
                <a:ea typeface="+mn-ea"/>
                <a:cs typeface="+mn-cs"/>
              </a:rPr>
              <a:t>markup</a:t>
            </a:r>
            <a:r>
              <a:rPr lang="en-GB" sz="1200" b="1" i="0" kern="1200" dirty="0">
                <a:solidFill>
                  <a:schemeClr val="tx1"/>
                </a:solidFill>
                <a:effectLst/>
                <a:latin typeface="+mn-lt"/>
                <a:ea typeface="+mn-ea"/>
                <a:cs typeface="+mn-cs"/>
              </a:rPr>
              <a:t> to enhance content</a:t>
            </a:r>
          </a:p>
          <a:p>
            <a:r>
              <a:rPr lang="en-GB" sz="1200" b="0" i="0" kern="1200" dirty="0">
                <a:solidFill>
                  <a:schemeClr val="tx1"/>
                </a:solidFill>
                <a:effectLst/>
                <a:latin typeface="+mn-lt"/>
                <a:ea typeface="+mn-ea"/>
                <a:cs typeface="+mn-cs"/>
              </a:rPr>
              <a:t>This is not possible for everyone. But in some cases, in the case that you're getting into Google news, or in the case that you're in the recipe world and you can get visuals and images, or in the case where you have a featured snippet opportunity and you can get the visual for that featured snippet along with that credit, or in the case where you can get rich snippets around travel or around flights, other verticals that schema is supporting right now, well, that's great. You should take advantage of those opportunities.</a:t>
            </a:r>
          </a:p>
          <a:p>
            <a:r>
              <a:rPr lang="en-GB" sz="1200" b="1" i="0" kern="1200" dirty="0">
                <a:solidFill>
                  <a:schemeClr val="tx1"/>
                </a:solidFill>
                <a:effectLst/>
                <a:latin typeface="+mn-lt"/>
                <a:ea typeface="+mn-ea"/>
                <a:cs typeface="+mn-cs"/>
              </a:rPr>
              <a:t>8. Optimize for page speed</a:t>
            </a:r>
          </a:p>
          <a:p>
            <a:r>
              <a:rPr lang="en-GB" sz="1200" b="0" i="0" kern="1200" dirty="0">
                <a:solidFill>
                  <a:schemeClr val="tx1"/>
                </a:solidFill>
                <a:effectLst/>
                <a:latin typeface="+mn-lt"/>
                <a:ea typeface="+mn-ea"/>
                <a:cs typeface="+mn-cs"/>
              </a:rPr>
              <a:t>I mean look great from a visual, UI perspective and look great from a user experience perspective, letting someone go all the way through and accomplish their task in an easy, fulfilling way on every device, at every speed, and make it secure too. Security critically important. HTTPS is not the only thing, but it is a big part of what Google cares about right now, and HTTPS was a big focus in 2016 and 2017. It will certainly continue to be a focus for Google in 2018.</a:t>
            </a:r>
          </a:p>
          <a:p>
            <a:r>
              <a:rPr lang="en-GB" sz="1200" b="0" i="0" kern="1200" dirty="0">
                <a:solidFill>
                  <a:schemeClr val="tx1"/>
                </a:solidFill>
                <a:effectLst/>
                <a:latin typeface="+mn-lt"/>
                <a:ea typeface="+mn-ea"/>
                <a:cs typeface="+mn-cs"/>
              </a:rPr>
              <a:t>Article - https://moz.com/blog/rank-in-2018-seo-checklist</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B741201-9763-4C49-9CE6-7678561F496E}" type="slidenum">
              <a:rPr lang="en-GB" smtClean="0"/>
              <a:t>10</a:t>
            </a:fld>
            <a:endParaRPr lang="en-GB"/>
          </a:p>
        </p:txBody>
      </p:sp>
    </p:spTree>
    <p:extLst>
      <p:ext uri="{BB962C8B-B14F-4D97-AF65-F5344CB8AC3E}">
        <p14:creationId xmlns:p14="http://schemas.microsoft.com/office/powerpoint/2010/main" val="751852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Dynamic header, new products and games go up the top to keep the site fresh</a:t>
            </a:r>
          </a:p>
          <a:p>
            <a:r>
              <a:rPr lang="en-GB" sz="1200" b="1" i="0" u="none" strike="noStrike" kern="1200" dirty="0">
                <a:solidFill>
                  <a:schemeClr val="tx1"/>
                </a:solidFill>
                <a:effectLst/>
                <a:latin typeface="+mn-lt"/>
                <a:ea typeface="+mn-ea"/>
                <a:cs typeface="+mn-cs"/>
              </a:rPr>
              <a:t>Easy menu which scrolls down with the user</a:t>
            </a:r>
          </a:p>
          <a:p>
            <a:r>
              <a:rPr lang="en-GB" sz="1200" b="1" i="0" u="none" strike="noStrike" kern="1200" dirty="0">
                <a:solidFill>
                  <a:schemeClr val="tx1"/>
                </a:solidFill>
                <a:effectLst/>
                <a:latin typeface="+mn-lt"/>
                <a:ea typeface="+mn-ea"/>
                <a:cs typeface="+mn-cs"/>
              </a:rPr>
              <a:t>This website is designed to be as easy on the user </a:t>
            </a:r>
            <a:r>
              <a:rPr lang="en-GB" sz="1200" b="1" i="0" u="none" strike="noStrike" kern="1200">
                <a:solidFill>
                  <a:schemeClr val="tx1"/>
                </a:solidFill>
                <a:effectLst/>
                <a:latin typeface="+mn-lt"/>
                <a:ea typeface="+mn-ea"/>
                <a:cs typeface="+mn-cs"/>
              </a:rPr>
              <a:t>as possible</a:t>
            </a:r>
          </a:p>
          <a:p>
            <a:endParaRPr lang="en-GB"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B741201-9763-4C49-9CE6-7678561F496E}" type="slidenum">
              <a:rPr lang="en-GB" smtClean="0"/>
              <a:t>13</a:t>
            </a:fld>
            <a:endParaRPr lang="en-GB"/>
          </a:p>
        </p:txBody>
      </p:sp>
    </p:spTree>
    <p:extLst>
      <p:ext uri="{BB962C8B-B14F-4D97-AF65-F5344CB8AC3E}">
        <p14:creationId xmlns:p14="http://schemas.microsoft.com/office/powerpoint/2010/main" val="1176736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Very visual as most games revolve around outstanding visual effects</a:t>
            </a:r>
            <a:endParaRPr lang="en-GB" dirty="0"/>
          </a:p>
        </p:txBody>
      </p:sp>
      <p:sp>
        <p:nvSpPr>
          <p:cNvPr id="4" name="Slide Number Placeholder 3"/>
          <p:cNvSpPr>
            <a:spLocks noGrp="1"/>
          </p:cNvSpPr>
          <p:nvPr>
            <p:ph type="sldNum" sz="quarter" idx="10"/>
          </p:nvPr>
        </p:nvSpPr>
        <p:spPr/>
        <p:txBody>
          <a:bodyPr/>
          <a:lstStyle/>
          <a:p>
            <a:fld id="{EB741201-9763-4C49-9CE6-7678561F496E}" type="slidenum">
              <a:rPr lang="en-GB" smtClean="0"/>
              <a:t>14</a:t>
            </a:fld>
            <a:endParaRPr lang="en-GB"/>
          </a:p>
        </p:txBody>
      </p:sp>
    </p:spTree>
    <p:extLst>
      <p:ext uri="{BB962C8B-B14F-4D97-AF65-F5344CB8AC3E}">
        <p14:creationId xmlns:p14="http://schemas.microsoft.com/office/powerpoint/2010/main" val="1374641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Tag opportunities for example the artists, art name, game names</a:t>
            </a:r>
            <a:endParaRPr lang="en-GB" dirty="0"/>
          </a:p>
        </p:txBody>
      </p:sp>
      <p:sp>
        <p:nvSpPr>
          <p:cNvPr id="4" name="Slide Number Placeholder 3"/>
          <p:cNvSpPr>
            <a:spLocks noGrp="1"/>
          </p:cNvSpPr>
          <p:nvPr>
            <p:ph type="sldNum" sz="quarter" idx="10"/>
          </p:nvPr>
        </p:nvSpPr>
        <p:spPr/>
        <p:txBody>
          <a:bodyPr/>
          <a:lstStyle/>
          <a:p>
            <a:fld id="{EB741201-9763-4C49-9CE6-7678561F496E}" type="slidenum">
              <a:rPr lang="en-GB" smtClean="0"/>
              <a:t>15</a:t>
            </a:fld>
            <a:endParaRPr lang="en-GB"/>
          </a:p>
        </p:txBody>
      </p:sp>
    </p:spTree>
    <p:extLst>
      <p:ext uri="{BB962C8B-B14F-4D97-AF65-F5344CB8AC3E}">
        <p14:creationId xmlns:p14="http://schemas.microsoft.com/office/powerpoint/2010/main" val="3455004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Purchase now to take you to the Add to basket page</a:t>
            </a:r>
          </a:p>
        </p:txBody>
      </p:sp>
      <p:sp>
        <p:nvSpPr>
          <p:cNvPr id="4" name="Slide Number Placeholder 3"/>
          <p:cNvSpPr>
            <a:spLocks noGrp="1"/>
          </p:cNvSpPr>
          <p:nvPr>
            <p:ph type="sldNum" sz="quarter" idx="10"/>
          </p:nvPr>
        </p:nvSpPr>
        <p:spPr/>
        <p:txBody>
          <a:bodyPr/>
          <a:lstStyle/>
          <a:p>
            <a:fld id="{EB741201-9763-4C49-9CE6-7678561F496E}" type="slidenum">
              <a:rPr lang="en-GB" smtClean="0"/>
              <a:t>16</a:t>
            </a:fld>
            <a:endParaRPr lang="en-GB"/>
          </a:p>
        </p:txBody>
      </p:sp>
    </p:spTree>
    <p:extLst>
      <p:ext uri="{BB962C8B-B14F-4D97-AF65-F5344CB8AC3E}">
        <p14:creationId xmlns:p14="http://schemas.microsoft.com/office/powerpoint/2010/main" val="614235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to Cart button. Click to add to basket</a:t>
            </a:r>
          </a:p>
        </p:txBody>
      </p:sp>
      <p:sp>
        <p:nvSpPr>
          <p:cNvPr id="4" name="Slide Number Placeholder 3"/>
          <p:cNvSpPr>
            <a:spLocks noGrp="1"/>
          </p:cNvSpPr>
          <p:nvPr>
            <p:ph type="sldNum" sz="quarter" idx="10"/>
          </p:nvPr>
        </p:nvSpPr>
        <p:spPr/>
        <p:txBody>
          <a:bodyPr/>
          <a:lstStyle/>
          <a:p>
            <a:fld id="{EB741201-9763-4C49-9CE6-7678561F496E}" type="slidenum">
              <a:rPr lang="en-GB" smtClean="0"/>
              <a:t>17</a:t>
            </a:fld>
            <a:endParaRPr lang="en-GB"/>
          </a:p>
        </p:txBody>
      </p:sp>
    </p:spTree>
    <p:extLst>
      <p:ext uri="{BB962C8B-B14F-4D97-AF65-F5344CB8AC3E}">
        <p14:creationId xmlns:p14="http://schemas.microsoft.com/office/powerpoint/2010/main" val="10932137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WooCommerce</a:t>
            </a:r>
            <a:r>
              <a:rPr lang="en-GB" dirty="0"/>
              <a:t> plugin in action. This is the checkout page of the website.  Various options for payment.</a:t>
            </a:r>
          </a:p>
        </p:txBody>
      </p:sp>
      <p:sp>
        <p:nvSpPr>
          <p:cNvPr id="4" name="Slide Number Placeholder 3"/>
          <p:cNvSpPr>
            <a:spLocks noGrp="1"/>
          </p:cNvSpPr>
          <p:nvPr>
            <p:ph type="sldNum" sz="quarter" idx="10"/>
          </p:nvPr>
        </p:nvSpPr>
        <p:spPr/>
        <p:txBody>
          <a:bodyPr/>
          <a:lstStyle/>
          <a:p>
            <a:fld id="{EB741201-9763-4C49-9CE6-7678561F496E}" type="slidenum">
              <a:rPr lang="en-GB" smtClean="0"/>
              <a:t>18</a:t>
            </a:fld>
            <a:endParaRPr lang="en-GB"/>
          </a:p>
        </p:txBody>
      </p:sp>
    </p:spTree>
    <p:extLst>
      <p:ext uri="{BB962C8B-B14F-4D97-AF65-F5344CB8AC3E}">
        <p14:creationId xmlns:p14="http://schemas.microsoft.com/office/powerpoint/2010/main" val="12874419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Easy contact page with link to get to it. Takes the easy straight to domain</a:t>
            </a:r>
          </a:p>
        </p:txBody>
      </p:sp>
      <p:sp>
        <p:nvSpPr>
          <p:cNvPr id="4" name="Slide Number Placeholder 3"/>
          <p:cNvSpPr>
            <a:spLocks noGrp="1"/>
          </p:cNvSpPr>
          <p:nvPr>
            <p:ph type="sldNum" sz="quarter" idx="10"/>
          </p:nvPr>
        </p:nvSpPr>
        <p:spPr/>
        <p:txBody>
          <a:bodyPr/>
          <a:lstStyle/>
          <a:p>
            <a:fld id="{EB741201-9763-4C49-9CE6-7678561F496E}" type="slidenum">
              <a:rPr lang="en-GB" smtClean="0"/>
              <a:t>23</a:t>
            </a:fld>
            <a:endParaRPr lang="en-GB"/>
          </a:p>
        </p:txBody>
      </p:sp>
    </p:spTree>
    <p:extLst>
      <p:ext uri="{BB962C8B-B14F-4D97-AF65-F5344CB8AC3E}">
        <p14:creationId xmlns:p14="http://schemas.microsoft.com/office/powerpoint/2010/main" val="498376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1343-4DC9-49DE-981C-B3A2415F83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0C30D0-8DB3-43CD-8DE2-C7BDD176CE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1D4616-9FE7-491C-B9E5-D15F48916E97}"/>
              </a:ext>
            </a:extLst>
          </p:cNvPr>
          <p:cNvSpPr>
            <a:spLocks noGrp="1"/>
          </p:cNvSpPr>
          <p:nvPr>
            <p:ph type="dt" sz="half" idx="10"/>
          </p:nvPr>
        </p:nvSpPr>
        <p:spPr/>
        <p:txBody>
          <a:bodyPr/>
          <a:lstStyle/>
          <a:p>
            <a:fld id="{D930CB10-5B4D-4D0D-8285-D893C41EE45F}" type="datetime1">
              <a:rPr lang="en-GB" smtClean="0"/>
              <a:t>29/05/2018</a:t>
            </a:fld>
            <a:endParaRPr lang="en-GB"/>
          </a:p>
        </p:txBody>
      </p:sp>
      <p:sp>
        <p:nvSpPr>
          <p:cNvPr id="5" name="Footer Placeholder 4">
            <a:extLst>
              <a:ext uri="{FF2B5EF4-FFF2-40B4-BE49-F238E27FC236}">
                <a16:creationId xmlns:a16="http://schemas.microsoft.com/office/drawing/2014/main" id="{F5E27809-748A-42EB-B391-27A9232A3F85}"/>
              </a:ext>
            </a:extLst>
          </p:cNvPr>
          <p:cNvSpPr>
            <a:spLocks noGrp="1"/>
          </p:cNvSpPr>
          <p:nvPr>
            <p:ph type="ftr" sz="quarter" idx="11"/>
          </p:nvPr>
        </p:nvSpPr>
        <p:spPr/>
        <p:txBody>
          <a:bodyPr/>
          <a:lstStyle/>
          <a:p>
            <a:r>
              <a:rPr lang="en-GB"/>
              <a:t>NerdWare</a:t>
            </a:r>
          </a:p>
        </p:txBody>
      </p:sp>
      <p:sp>
        <p:nvSpPr>
          <p:cNvPr id="6" name="Slide Number Placeholder 5">
            <a:extLst>
              <a:ext uri="{FF2B5EF4-FFF2-40B4-BE49-F238E27FC236}">
                <a16:creationId xmlns:a16="http://schemas.microsoft.com/office/drawing/2014/main" id="{07FE9D6E-0C24-497E-B777-9489AA06EFD4}"/>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1379658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7E1E9-C07F-4121-94DE-04264CA76D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181121-C8DA-40DA-95E8-8F1E4F43972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70C2E-7999-45A6-BA3B-BB0D43DE6FF4}"/>
              </a:ext>
            </a:extLst>
          </p:cNvPr>
          <p:cNvSpPr>
            <a:spLocks noGrp="1"/>
          </p:cNvSpPr>
          <p:nvPr>
            <p:ph type="dt" sz="half" idx="10"/>
          </p:nvPr>
        </p:nvSpPr>
        <p:spPr/>
        <p:txBody>
          <a:bodyPr/>
          <a:lstStyle/>
          <a:p>
            <a:fld id="{B405DF57-4F14-42F3-94C8-06A8FAC1E184}" type="datetime1">
              <a:rPr lang="en-GB" smtClean="0"/>
              <a:t>29/05/2018</a:t>
            </a:fld>
            <a:endParaRPr lang="en-GB"/>
          </a:p>
        </p:txBody>
      </p:sp>
      <p:sp>
        <p:nvSpPr>
          <p:cNvPr id="5" name="Footer Placeholder 4">
            <a:extLst>
              <a:ext uri="{FF2B5EF4-FFF2-40B4-BE49-F238E27FC236}">
                <a16:creationId xmlns:a16="http://schemas.microsoft.com/office/drawing/2014/main" id="{F04BE4E0-A6D1-4D14-96CD-F1F581243295}"/>
              </a:ext>
            </a:extLst>
          </p:cNvPr>
          <p:cNvSpPr>
            <a:spLocks noGrp="1"/>
          </p:cNvSpPr>
          <p:nvPr>
            <p:ph type="ftr" sz="quarter" idx="11"/>
          </p:nvPr>
        </p:nvSpPr>
        <p:spPr/>
        <p:txBody>
          <a:bodyPr/>
          <a:lstStyle/>
          <a:p>
            <a:r>
              <a:rPr lang="en-GB"/>
              <a:t>NerdWare</a:t>
            </a:r>
          </a:p>
        </p:txBody>
      </p:sp>
      <p:sp>
        <p:nvSpPr>
          <p:cNvPr id="6" name="Slide Number Placeholder 5">
            <a:extLst>
              <a:ext uri="{FF2B5EF4-FFF2-40B4-BE49-F238E27FC236}">
                <a16:creationId xmlns:a16="http://schemas.microsoft.com/office/drawing/2014/main" id="{BAE98443-6FA7-4323-9B9F-708098BABF45}"/>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722680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958E-24B8-4D1E-B713-3645D69E85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EF9A7A-C5AF-48DD-BB1E-8C41180120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ED97CA0-AF8B-47DC-B591-0F3C3DBCF69C}"/>
              </a:ext>
            </a:extLst>
          </p:cNvPr>
          <p:cNvSpPr>
            <a:spLocks noGrp="1"/>
          </p:cNvSpPr>
          <p:nvPr>
            <p:ph type="dt" sz="half" idx="10"/>
          </p:nvPr>
        </p:nvSpPr>
        <p:spPr/>
        <p:txBody>
          <a:bodyPr/>
          <a:lstStyle/>
          <a:p>
            <a:fld id="{200B7FAD-A62C-47E3-ACB4-C4C6655B1642}" type="datetime1">
              <a:rPr lang="en-GB" smtClean="0"/>
              <a:t>29/05/2018</a:t>
            </a:fld>
            <a:endParaRPr lang="en-GB"/>
          </a:p>
        </p:txBody>
      </p:sp>
      <p:sp>
        <p:nvSpPr>
          <p:cNvPr id="5" name="Footer Placeholder 4">
            <a:extLst>
              <a:ext uri="{FF2B5EF4-FFF2-40B4-BE49-F238E27FC236}">
                <a16:creationId xmlns:a16="http://schemas.microsoft.com/office/drawing/2014/main" id="{FD9C067E-5E62-45E1-987C-4ED4C389C2C8}"/>
              </a:ext>
            </a:extLst>
          </p:cNvPr>
          <p:cNvSpPr>
            <a:spLocks noGrp="1"/>
          </p:cNvSpPr>
          <p:nvPr>
            <p:ph type="ftr" sz="quarter" idx="11"/>
          </p:nvPr>
        </p:nvSpPr>
        <p:spPr/>
        <p:txBody>
          <a:bodyPr/>
          <a:lstStyle/>
          <a:p>
            <a:r>
              <a:rPr lang="en-GB"/>
              <a:t>NerdWare</a:t>
            </a:r>
          </a:p>
        </p:txBody>
      </p:sp>
      <p:sp>
        <p:nvSpPr>
          <p:cNvPr id="6" name="Slide Number Placeholder 5">
            <a:extLst>
              <a:ext uri="{FF2B5EF4-FFF2-40B4-BE49-F238E27FC236}">
                <a16:creationId xmlns:a16="http://schemas.microsoft.com/office/drawing/2014/main" id="{C1857895-FCAF-4178-8E1D-E5460D855126}"/>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528032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7F08-7733-4389-A387-FF6552D504B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967A9E-A460-4F36-8095-EBBC3509498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89E371-E05C-4174-BE7F-FBC6704A187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1B2DF7-6EFF-49F8-9409-56521502FF95}"/>
              </a:ext>
            </a:extLst>
          </p:cNvPr>
          <p:cNvSpPr>
            <a:spLocks noGrp="1"/>
          </p:cNvSpPr>
          <p:nvPr>
            <p:ph type="dt" sz="half" idx="10"/>
          </p:nvPr>
        </p:nvSpPr>
        <p:spPr/>
        <p:txBody>
          <a:bodyPr/>
          <a:lstStyle/>
          <a:p>
            <a:fld id="{77A0F9E4-6B97-4E67-A6EB-21AD95F8E381}" type="datetime1">
              <a:rPr lang="en-GB" smtClean="0"/>
              <a:t>29/05/2018</a:t>
            </a:fld>
            <a:endParaRPr lang="en-GB"/>
          </a:p>
        </p:txBody>
      </p:sp>
      <p:sp>
        <p:nvSpPr>
          <p:cNvPr id="6" name="Footer Placeholder 5">
            <a:extLst>
              <a:ext uri="{FF2B5EF4-FFF2-40B4-BE49-F238E27FC236}">
                <a16:creationId xmlns:a16="http://schemas.microsoft.com/office/drawing/2014/main" id="{10A090FD-1EFB-45A8-A299-782986D15987}"/>
              </a:ext>
            </a:extLst>
          </p:cNvPr>
          <p:cNvSpPr>
            <a:spLocks noGrp="1"/>
          </p:cNvSpPr>
          <p:nvPr>
            <p:ph type="ftr" sz="quarter" idx="11"/>
          </p:nvPr>
        </p:nvSpPr>
        <p:spPr/>
        <p:txBody>
          <a:bodyPr/>
          <a:lstStyle/>
          <a:p>
            <a:r>
              <a:rPr lang="en-GB"/>
              <a:t>NerdWare</a:t>
            </a:r>
          </a:p>
        </p:txBody>
      </p:sp>
      <p:sp>
        <p:nvSpPr>
          <p:cNvPr id="7" name="Slide Number Placeholder 6">
            <a:extLst>
              <a:ext uri="{FF2B5EF4-FFF2-40B4-BE49-F238E27FC236}">
                <a16:creationId xmlns:a16="http://schemas.microsoft.com/office/drawing/2014/main" id="{ED39625B-8A6B-4ED0-A09C-4C3FC4CAC2E3}"/>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3839680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1CAD7-46E2-41C1-9D65-1ECF3F0751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D60C9D-05C0-4F12-B665-8F52559AC7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34F5AA6-CCDC-4E8D-8769-24C1B5FED4D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4EC036-23D5-44A1-A545-C445C69600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73B26C5-0D52-4BDF-9693-7A619BEA3FD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7E9A61-432A-4DF8-8320-A2C965F4E33F}"/>
              </a:ext>
            </a:extLst>
          </p:cNvPr>
          <p:cNvSpPr>
            <a:spLocks noGrp="1"/>
          </p:cNvSpPr>
          <p:nvPr>
            <p:ph type="dt" sz="half" idx="10"/>
          </p:nvPr>
        </p:nvSpPr>
        <p:spPr/>
        <p:txBody>
          <a:bodyPr/>
          <a:lstStyle/>
          <a:p>
            <a:fld id="{5598E848-31D4-4C88-9D1B-3A9F81CA0021}" type="datetime1">
              <a:rPr lang="en-GB" smtClean="0"/>
              <a:t>29/05/2018</a:t>
            </a:fld>
            <a:endParaRPr lang="en-GB"/>
          </a:p>
        </p:txBody>
      </p:sp>
      <p:sp>
        <p:nvSpPr>
          <p:cNvPr id="8" name="Footer Placeholder 7">
            <a:extLst>
              <a:ext uri="{FF2B5EF4-FFF2-40B4-BE49-F238E27FC236}">
                <a16:creationId xmlns:a16="http://schemas.microsoft.com/office/drawing/2014/main" id="{5813E84D-84F9-4207-9EC8-651FCDE37942}"/>
              </a:ext>
            </a:extLst>
          </p:cNvPr>
          <p:cNvSpPr>
            <a:spLocks noGrp="1"/>
          </p:cNvSpPr>
          <p:nvPr>
            <p:ph type="ftr" sz="quarter" idx="11"/>
          </p:nvPr>
        </p:nvSpPr>
        <p:spPr/>
        <p:txBody>
          <a:bodyPr/>
          <a:lstStyle/>
          <a:p>
            <a:r>
              <a:rPr lang="en-GB"/>
              <a:t>NerdWare</a:t>
            </a:r>
          </a:p>
        </p:txBody>
      </p:sp>
      <p:sp>
        <p:nvSpPr>
          <p:cNvPr id="9" name="Slide Number Placeholder 8">
            <a:extLst>
              <a:ext uri="{FF2B5EF4-FFF2-40B4-BE49-F238E27FC236}">
                <a16:creationId xmlns:a16="http://schemas.microsoft.com/office/drawing/2014/main" id="{889E52C1-ABFF-4AEA-BFE2-3F67D6AAE6D6}"/>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370054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BB027-4B5D-4C59-ABFA-3415F8EAD3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85631DD-54CC-48A1-972D-8C3029B8E79F}"/>
              </a:ext>
            </a:extLst>
          </p:cNvPr>
          <p:cNvSpPr>
            <a:spLocks noGrp="1"/>
          </p:cNvSpPr>
          <p:nvPr>
            <p:ph type="dt" sz="half" idx="10"/>
          </p:nvPr>
        </p:nvSpPr>
        <p:spPr/>
        <p:txBody>
          <a:bodyPr/>
          <a:lstStyle/>
          <a:p>
            <a:fld id="{AAC083A6-A1DE-41B9-BE42-951A2CDD28E4}" type="datetime1">
              <a:rPr lang="en-GB" smtClean="0"/>
              <a:t>29/05/2018</a:t>
            </a:fld>
            <a:endParaRPr lang="en-GB"/>
          </a:p>
        </p:txBody>
      </p:sp>
      <p:sp>
        <p:nvSpPr>
          <p:cNvPr id="4" name="Footer Placeholder 3">
            <a:extLst>
              <a:ext uri="{FF2B5EF4-FFF2-40B4-BE49-F238E27FC236}">
                <a16:creationId xmlns:a16="http://schemas.microsoft.com/office/drawing/2014/main" id="{A90F136B-49C3-4023-B76D-B33C1B9E1420}"/>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C41455AC-79A8-4671-AD9D-0EF131D2F25B}"/>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139575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85CE43-13D7-460C-9104-2CE5B507B3B3}"/>
              </a:ext>
            </a:extLst>
          </p:cNvPr>
          <p:cNvSpPr>
            <a:spLocks noGrp="1"/>
          </p:cNvSpPr>
          <p:nvPr>
            <p:ph type="dt" sz="half" idx="10"/>
          </p:nvPr>
        </p:nvSpPr>
        <p:spPr/>
        <p:txBody>
          <a:bodyPr/>
          <a:lstStyle/>
          <a:p>
            <a:fld id="{9DDC8A60-9BA9-45C6-9300-FB79732781F0}" type="datetime1">
              <a:rPr lang="en-GB" smtClean="0"/>
              <a:t>29/05/2018</a:t>
            </a:fld>
            <a:endParaRPr lang="en-GB"/>
          </a:p>
        </p:txBody>
      </p:sp>
      <p:sp>
        <p:nvSpPr>
          <p:cNvPr id="3" name="Footer Placeholder 2">
            <a:extLst>
              <a:ext uri="{FF2B5EF4-FFF2-40B4-BE49-F238E27FC236}">
                <a16:creationId xmlns:a16="http://schemas.microsoft.com/office/drawing/2014/main" id="{D469D6AD-2BB1-4B45-AAF4-D16D05302C5F}"/>
              </a:ext>
            </a:extLst>
          </p:cNvPr>
          <p:cNvSpPr>
            <a:spLocks noGrp="1"/>
          </p:cNvSpPr>
          <p:nvPr>
            <p:ph type="ftr" sz="quarter" idx="11"/>
          </p:nvPr>
        </p:nvSpPr>
        <p:spPr/>
        <p:txBody>
          <a:bodyPr/>
          <a:lstStyle/>
          <a:p>
            <a:r>
              <a:rPr lang="en-GB"/>
              <a:t>NerdWare</a:t>
            </a:r>
          </a:p>
        </p:txBody>
      </p:sp>
      <p:sp>
        <p:nvSpPr>
          <p:cNvPr id="4" name="Slide Number Placeholder 3">
            <a:extLst>
              <a:ext uri="{FF2B5EF4-FFF2-40B4-BE49-F238E27FC236}">
                <a16:creationId xmlns:a16="http://schemas.microsoft.com/office/drawing/2014/main" id="{752DEBD3-21AB-44E6-B314-7D4F79E3B43C}"/>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3700813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CF7E2-2554-4595-B2B1-C17EF5327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7E7437-9B47-4CA4-8193-43EDF710DE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7531BB-FA59-43ED-93A6-D8E1F3186D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69E79B-9702-40C4-A6CE-657F643B5733}"/>
              </a:ext>
            </a:extLst>
          </p:cNvPr>
          <p:cNvSpPr>
            <a:spLocks noGrp="1"/>
          </p:cNvSpPr>
          <p:nvPr>
            <p:ph type="dt" sz="half" idx="10"/>
          </p:nvPr>
        </p:nvSpPr>
        <p:spPr/>
        <p:txBody>
          <a:bodyPr/>
          <a:lstStyle/>
          <a:p>
            <a:fld id="{A1464D2F-CC3A-41B4-BE1B-8CD3FCB00DD3}" type="datetime1">
              <a:rPr lang="en-GB" smtClean="0"/>
              <a:t>29/05/2018</a:t>
            </a:fld>
            <a:endParaRPr lang="en-GB"/>
          </a:p>
        </p:txBody>
      </p:sp>
      <p:sp>
        <p:nvSpPr>
          <p:cNvPr id="6" name="Footer Placeholder 5">
            <a:extLst>
              <a:ext uri="{FF2B5EF4-FFF2-40B4-BE49-F238E27FC236}">
                <a16:creationId xmlns:a16="http://schemas.microsoft.com/office/drawing/2014/main" id="{0C6C75AA-921E-4A40-B903-4F56E59BA6E5}"/>
              </a:ext>
            </a:extLst>
          </p:cNvPr>
          <p:cNvSpPr>
            <a:spLocks noGrp="1"/>
          </p:cNvSpPr>
          <p:nvPr>
            <p:ph type="ftr" sz="quarter" idx="11"/>
          </p:nvPr>
        </p:nvSpPr>
        <p:spPr/>
        <p:txBody>
          <a:bodyPr/>
          <a:lstStyle/>
          <a:p>
            <a:r>
              <a:rPr lang="en-GB"/>
              <a:t>NerdWare</a:t>
            </a:r>
          </a:p>
        </p:txBody>
      </p:sp>
      <p:sp>
        <p:nvSpPr>
          <p:cNvPr id="7" name="Slide Number Placeholder 6">
            <a:extLst>
              <a:ext uri="{FF2B5EF4-FFF2-40B4-BE49-F238E27FC236}">
                <a16:creationId xmlns:a16="http://schemas.microsoft.com/office/drawing/2014/main" id="{D28225F1-8484-401E-98B8-2F54DF4CCC9D}"/>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457647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AF207-27B7-4CD8-814C-79D3CF3960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67D723-713E-4666-947F-2ABF0FA4BB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EF82FA-F026-4255-97B9-87EC945EDA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884B7FD-C47A-4AD7-816D-D3A7FCDAFE8C}"/>
              </a:ext>
            </a:extLst>
          </p:cNvPr>
          <p:cNvSpPr>
            <a:spLocks noGrp="1"/>
          </p:cNvSpPr>
          <p:nvPr>
            <p:ph type="dt" sz="half" idx="10"/>
          </p:nvPr>
        </p:nvSpPr>
        <p:spPr/>
        <p:txBody>
          <a:bodyPr/>
          <a:lstStyle/>
          <a:p>
            <a:fld id="{6F5E96AB-1496-41CC-862C-B4069568DF49}" type="datetime1">
              <a:rPr lang="en-GB" smtClean="0"/>
              <a:t>29/05/2018</a:t>
            </a:fld>
            <a:endParaRPr lang="en-GB"/>
          </a:p>
        </p:txBody>
      </p:sp>
      <p:sp>
        <p:nvSpPr>
          <p:cNvPr id="6" name="Footer Placeholder 5">
            <a:extLst>
              <a:ext uri="{FF2B5EF4-FFF2-40B4-BE49-F238E27FC236}">
                <a16:creationId xmlns:a16="http://schemas.microsoft.com/office/drawing/2014/main" id="{992F7F04-1736-4CDF-A2AE-0B8A01E4CAED}"/>
              </a:ext>
            </a:extLst>
          </p:cNvPr>
          <p:cNvSpPr>
            <a:spLocks noGrp="1"/>
          </p:cNvSpPr>
          <p:nvPr>
            <p:ph type="ftr" sz="quarter" idx="11"/>
          </p:nvPr>
        </p:nvSpPr>
        <p:spPr/>
        <p:txBody>
          <a:bodyPr/>
          <a:lstStyle/>
          <a:p>
            <a:r>
              <a:rPr lang="en-GB"/>
              <a:t>NerdWare</a:t>
            </a:r>
          </a:p>
        </p:txBody>
      </p:sp>
      <p:sp>
        <p:nvSpPr>
          <p:cNvPr id="7" name="Slide Number Placeholder 6">
            <a:extLst>
              <a:ext uri="{FF2B5EF4-FFF2-40B4-BE49-F238E27FC236}">
                <a16:creationId xmlns:a16="http://schemas.microsoft.com/office/drawing/2014/main" id="{1ACEC999-2449-420C-8CA5-F5D21A2FEC7B}"/>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594970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1E968-F370-407B-A88E-7E8BD7E484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E3013D-AB3E-492E-B243-FE4AEC646C9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5114C4-FB6A-4977-A694-F73EE704DF63}"/>
              </a:ext>
            </a:extLst>
          </p:cNvPr>
          <p:cNvSpPr>
            <a:spLocks noGrp="1"/>
          </p:cNvSpPr>
          <p:nvPr>
            <p:ph type="dt" sz="half" idx="10"/>
          </p:nvPr>
        </p:nvSpPr>
        <p:spPr/>
        <p:txBody>
          <a:bodyPr/>
          <a:lstStyle/>
          <a:p>
            <a:fld id="{855D204A-DBDF-4F1F-8848-651025B28321}" type="datetime1">
              <a:rPr lang="en-GB" smtClean="0"/>
              <a:t>29/05/2018</a:t>
            </a:fld>
            <a:endParaRPr lang="en-GB"/>
          </a:p>
        </p:txBody>
      </p:sp>
      <p:sp>
        <p:nvSpPr>
          <p:cNvPr id="5" name="Footer Placeholder 4">
            <a:extLst>
              <a:ext uri="{FF2B5EF4-FFF2-40B4-BE49-F238E27FC236}">
                <a16:creationId xmlns:a16="http://schemas.microsoft.com/office/drawing/2014/main" id="{DDF1FC56-2F13-484A-9C61-C99D05202998}"/>
              </a:ext>
            </a:extLst>
          </p:cNvPr>
          <p:cNvSpPr>
            <a:spLocks noGrp="1"/>
          </p:cNvSpPr>
          <p:nvPr>
            <p:ph type="ftr" sz="quarter" idx="11"/>
          </p:nvPr>
        </p:nvSpPr>
        <p:spPr/>
        <p:txBody>
          <a:bodyPr/>
          <a:lstStyle/>
          <a:p>
            <a:r>
              <a:rPr lang="en-GB"/>
              <a:t>NerdWare</a:t>
            </a:r>
          </a:p>
        </p:txBody>
      </p:sp>
      <p:sp>
        <p:nvSpPr>
          <p:cNvPr id="6" name="Slide Number Placeholder 5">
            <a:extLst>
              <a:ext uri="{FF2B5EF4-FFF2-40B4-BE49-F238E27FC236}">
                <a16:creationId xmlns:a16="http://schemas.microsoft.com/office/drawing/2014/main" id="{70AE6BC3-5FEC-4933-8D04-FA5F204DE60C}"/>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2913773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29CCBC-2E39-4329-8DDA-7981F67CB6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F8C7E-CEEC-42C7-963C-DC7572B28DB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DE25CB-BC37-4316-82A5-D938E47D736B}"/>
              </a:ext>
            </a:extLst>
          </p:cNvPr>
          <p:cNvSpPr>
            <a:spLocks noGrp="1"/>
          </p:cNvSpPr>
          <p:nvPr>
            <p:ph type="dt" sz="half" idx="10"/>
          </p:nvPr>
        </p:nvSpPr>
        <p:spPr/>
        <p:txBody>
          <a:bodyPr/>
          <a:lstStyle/>
          <a:p>
            <a:fld id="{B7C1B7C3-D168-4E9D-A3AB-08589BC12E74}" type="datetime1">
              <a:rPr lang="en-GB" smtClean="0"/>
              <a:t>29/05/2018</a:t>
            </a:fld>
            <a:endParaRPr lang="en-GB"/>
          </a:p>
        </p:txBody>
      </p:sp>
      <p:sp>
        <p:nvSpPr>
          <p:cNvPr id="5" name="Footer Placeholder 4">
            <a:extLst>
              <a:ext uri="{FF2B5EF4-FFF2-40B4-BE49-F238E27FC236}">
                <a16:creationId xmlns:a16="http://schemas.microsoft.com/office/drawing/2014/main" id="{572DFE0B-3898-4D6D-8EA0-84AD355517AF}"/>
              </a:ext>
            </a:extLst>
          </p:cNvPr>
          <p:cNvSpPr>
            <a:spLocks noGrp="1"/>
          </p:cNvSpPr>
          <p:nvPr>
            <p:ph type="ftr" sz="quarter" idx="11"/>
          </p:nvPr>
        </p:nvSpPr>
        <p:spPr/>
        <p:txBody>
          <a:bodyPr/>
          <a:lstStyle/>
          <a:p>
            <a:r>
              <a:rPr lang="en-GB"/>
              <a:t>NerdWare</a:t>
            </a:r>
          </a:p>
        </p:txBody>
      </p:sp>
      <p:sp>
        <p:nvSpPr>
          <p:cNvPr id="6" name="Slide Number Placeholder 5">
            <a:extLst>
              <a:ext uri="{FF2B5EF4-FFF2-40B4-BE49-F238E27FC236}">
                <a16:creationId xmlns:a16="http://schemas.microsoft.com/office/drawing/2014/main" id="{04A9CD13-2EA6-442B-ACA8-09330B05CF1E}"/>
              </a:ext>
            </a:extLst>
          </p:cNvPr>
          <p:cNvSpPr>
            <a:spLocks noGrp="1"/>
          </p:cNvSpPr>
          <p:nvPr>
            <p:ph type="sldNum" sz="quarter" idx="12"/>
          </p:nvPr>
        </p:nvSpPr>
        <p:spPr/>
        <p:txBody>
          <a:bodyPr/>
          <a:lstStyle/>
          <a:p>
            <a:fld id="{5FC7BA4E-FAE2-48A4-9F9B-941989A1AAAB}" type="slidenum">
              <a:rPr lang="en-GB" smtClean="0"/>
              <a:t>‹#›</a:t>
            </a:fld>
            <a:endParaRPr lang="en-GB"/>
          </a:p>
        </p:txBody>
      </p:sp>
    </p:spTree>
    <p:extLst>
      <p:ext uri="{BB962C8B-B14F-4D97-AF65-F5344CB8AC3E}">
        <p14:creationId xmlns:p14="http://schemas.microsoft.com/office/powerpoint/2010/main" val="9421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2566C5-AA50-4F2A-916C-4D7CFF4A0D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86DD8-B072-4E46-A3E5-5C0F9AF7F8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3168EA-BFE6-4342-919C-1A21368431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373CB7C-693A-4C9B-B3E5-3BD384323520}" type="datetime1">
              <a:rPr lang="en-GB" smtClean="0"/>
              <a:t>29/05/2018</a:t>
            </a:fld>
            <a:endParaRPr lang="en-GB"/>
          </a:p>
        </p:txBody>
      </p:sp>
      <p:sp>
        <p:nvSpPr>
          <p:cNvPr id="5" name="Footer Placeholder 4">
            <a:extLst>
              <a:ext uri="{FF2B5EF4-FFF2-40B4-BE49-F238E27FC236}">
                <a16:creationId xmlns:a16="http://schemas.microsoft.com/office/drawing/2014/main" id="{5EC2F004-9275-40EF-B267-AF78821F97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NerdWare</a:t>
            </a:r>
          </a:p>
        </p:txBody>
      </p:sp>
      <p:sp>
        <p:nvSpPr>
          <p:cNvPr id="6" name="Slide Number Placeholder 5">
            <a:extLst>
              <a:ext uri="{FF2B5EF4-FFF2-40B4-BE49-F238E27FC236}">
                <a16:creationId xmlns:a16="http://schemas.microsoft.com/office/drawing/2014/main" id="{6121FF84-9ED2-4AFE-A37B-FD3C8E514B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C7BA4E-FAE2-48A4-9F9B-941989A1AAAB}" type="slidenum">
              <a:rPr lang="en-GB" smtClean="0"/>
              <a:t>‹#›</a:t>
            </a:fld>
            <a:endParaRPr lang="en-GB"/>
          </a:p>
        </p:txBody>
      </p:sp>
    </p:spTree>
    <p:extLst>
      <p:ext uri="{BB962C8B-B14F-4D97-AF65-F5344CB8AC3E}">
        <p14:creationId xmlns:p14="http://schemas.microsoft.com/office/powerpoint/2010/main" val="42933816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png"/><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gamespot.com/search/?q=doom" TargetMode="External"/><Relationship Id="rId3" Type="http://schemas.openxmlformats.org/officeDocument/2006/relationships/hyperlink" Target="https://www.statista.com/statistics/443332/reddit-monthly-visitors/" TargetMode="External"/><Relationship Id="rId7" Type="http://schemas.openxmlformats.org/officeDocument/2006/relationships/hyperlink" Target="https://www.omnicoreagency.com/twitter-statistics/" TargetMode="External"/><Relationship Id="rId2" Type="http://schemas.openxmlformats.org/officeDocument/2006/relationships/hyperlink" Target="https://newzoo.com/insights/articles/the-global-games-market-will-reach-108-9-billion-in-2017-with-mobile-taking-42/" TargetMode="External"/><Relationship Id="rId1" Type="http://schemas.openxmlformats.org/officeDocument/2006/relationships/slideLayout" Target="../slideLayouts/slideLayout2.xml"/><Relationship Id="rId6" Type="http://schemas.openxmlformats.org/officeDocument/2006/relationships/hyperlink" Target="https://techcrunch.com/2015/01/12/9gag-steps-into-gaming/" TargetMode="External"/><Relationship Id="rId5" Type="http://schemas.openxmlformats.org/officeDocument/2006/relationships/hyperlink" Target="https://www.google.co.uk/search?safe=off&amp;rlz=1C1MSIM_enGB648GB648&amp;ei=vF77WoGpA8ehUeWOj8AG&amp;q=facebook+total+users&amp;oq=facebook+total+users&amp;gs_l=psy-ab.3..0j0i7i30k1j0l2j0i8i30k1l6.1994.2848.0.2955.8.8.0.0.0.0.121.667.7j1.8.0....0...1c.1.64.psy-ab..1.7.591...0i8i7i30k1j0i13k1.0.d0IdY49Dtow" TargetMode="External"/><Relationship Id="rId10" Type="http://schemas.openxmlformats.org/officeDocument/2006/relationships/hyperlink" Target="https://www.kotaku.com.au/2017/12/some-of-2017s-best-video-game-screenshots/" TargetMode="External"/><Relationship Id="rId4" Type="http://schemas.openxmlformats.org/officeDocument/2006/relationships/hyperlink" Target="https://www.statista.com/statistics/253577/number-of-monthly-active-instagram-users/" TargetMode="External"/><Relationship Id="rId9" Type="http://schemas.openxmlformats.org/officeDocument/2006/relationships/hyperlink" Target="http://deadendthrills.com/"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getwallpapers.com/collection/skyrim-scenery-wallpap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E57D0E-51DF-4272-A4F3-1520B6D9B8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9208" y="4023609"/>
            <a:ext cx="4332142" cy="2707590"/>
          </a:xfrm>
          <a:prstGeom prst="rect">
            <a:avLst/>
          </a:prstGeom>
          <a:ln>
            <a:noFill/>
          </a:ln>
          <a:effectLst>
            <a:softEdge rad="112500"/>
          </a:effectLst>
        </p:spPr>
      </p:pic>
      <p:pic>
        <p:nvPicPr>
          <p:cNvPr id="7" name="Picture 6">
            <a:extLst>
              <a:ext uri="{FF2B5EF4-FFF2-40B4-BE49-F238E27FC236}">
                <a16:creationId xmlns:a16="http://schemas.microsoft.com/office/drawing/2014/main" id="{0F542333-DB75-4A10-A637-2B94574AAB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9209" y="199601"/>
            <a:ext cx="4332141" cy="2707589"/>
          </a:xfrm>
          <a:prstGeom prst="rect">
            <a:avLst/>
          </a:prstGeom>
          <a:ln>
            <a:noFill/>
          </a:ln>
          <a:effectLst>
            <a:softEdge rad="112500"/>
          </a:effectLst>
        </p:spPr>
      </p:pic>
      <p:pic>
        <p:nvPicPr>
          <p:cNvPr id="9" name="Picture 8">
            <a:extLst>
              <a:ext uri="{FF2B5EF4-FFF2-40B4-BE49-F238E27FC236}">
                <a16:creationId xmlns:a16="http://schemas.microsoft.com/office/drawing/2014/main" id="{ED95F7BF-1E39-435E-A11E-F003CDC0F74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38326" y="4082721"/>
            <a:ext cx="4708404" cy="2648478"/>
          </a:xfrm>
          <a:prstGeom prst="rect">
            <a:avLst/>
          </a:prstGeom>
          <a:ln>
            <a:noFill/>
          </a:ln>
          <a:effectLst>
            <a:softEdge rad="112500"/>
          </a:effectLst>
        </p:spPr>
      </p:pic>
      <p:pic>
        <p:nvPicPr>
          <p:cNvPr id="11" name="Picture 10">
            <a:extLst>
              <a:ext uri="{FF2B5EF4-FFF2-40B4-BE49-F238E27FC236}">
                <a16:creationId xmlns:a16="http://schemas.microsoft.com/office/drawing/2014/main" id="{15548A2B-22E7-4A92-B06A-B5F5048487C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8326" y="216819"/>
            <a:ext cx="4280808" cy="2407955"/>
          </a:xfrm>
          <a:prstGeom prst="rect">
            <a:avLst/>
          </a:prstGeom>
          <a:ln>
            <a:noFill/>
          </a:ln>
          <a:effectLst>
            <a:softEdge rad="112500"/>
          </a:effectLst>
        </p:spPr>
      </p:pic>
      <p:pic>
        <p:nvPicPr>
          <p:cNvPr id="13" name="Picture 12">
            <a:extLst>
              <a:ext uri="{FF2B5EF4-FFF2-40B4-BE49-F238E27FC236}">
                <a16:creationId xmlns:a16="http://schemas.microsoft.com/office/drawing/2014/main" id="{0FAF930F-71D9-4DC6-B0A4-C1051D9E5FB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804875" y="2877497"/>
            <a:ext cx="952500" cy="952500"/>
          </a:xfrm>
          <a:prstGeom prst="rect">
            <a:avLst/>
          </a:prstGeom>
        </p:spPr>
      </p:pic>
      <p:sp>
        <p:nvSpPr>
          <p:cNvPr id="14" name="TextBox 13">
            <a:extLst>
              <a:ext uri="{FF2B5EF4-FFF2-40B4-BE49-F238E27FC236}">
                <a16:creationId xmlns:a16="http://schemas.microsoft.com/office/drawing/2014/main" id="{89A13AB1-9589-4316-BA24-7D4E5FDFD7AF}"/>
              </a:ext>
            </a:extLst>
          </p:cNvPr>
          <p:cNvSpPr txBox="1"/>
          <p:nvPr/>
        </p:nvSpPr>
        <p:spPr>
          <a:xfrm>
            <a:off x="4757374" y="2970111"/>
            <a:ext cx="2740649" cy="707886"/>
          </a:xfrm>
          <a:prstGeom prst="rect">
            <a:avLst/>
          </a:prstGeom>
          <a:noFill/>
        </p:spPr>
        <p:txBody>
          <a:bodyPr wrap="square" rtlCol="0">
            <a:spAutoFit/>
          </a:bodyPr>
          <a:lstStyle/>
          <a:p>
            <a:r>
              <a:rPr lang="en-GB" sz="4000" b="1" dirty="0">
                <a:solidFill>
                  <a:schemeClr val="bg1"/>
                </a:solidFill>
              </a:rPr>
              <a:t>NERDWARE</a:t>
            </a:r>
          </a:p>
        </p:txBody>
      </p:sp>
      <p:sp>
        <p:nvSpPr>
          <p:cNvPr id="2" name="Footer Placeholder 1">
            <a:extLst>
              <a:ext uri="{FF2B5EF4-FFF2-40B4-BE49-F238E27FC236}">
                <a16:creationId xmlns:a16="http://schemas.microsoft.com/office/drawing/2014/main" id="{247BBF59-C2A9-4399-8A26-21CA4EE94716}"/>
              </a:ext>
            </a:extLst>
          </p:cNvPr>
          <p:cNvSpPr>
            <a:spLocks noGrp="1"/>
          </p:cNvSpPr>
          <p:nvPr>
            <p:ph type="ftr" sz="quarter" idx="11"/>
          </p:nvPr>
        </p:nvSpPr>
        <p:spPr/>
        <p:txBody>
          <a:bodyPr/>
          <a:lstStyle/>
          <a:p>
            <a:r>
              <a:rPr lang="en-GB" dirty="0"/>
              <a:t>NerdWare</a:t>
            </a:r>
          </a:p>
        </p:txBody>
      </p:sp>
      <p:sp>
        <p:nvSpPr>
          <p:cNvPr id="3" name="Slide Number Placeholder 2">
            <a:extLst>
              <a:ext uri="{FF2B5EF4-FFF2-40B4-BE49-F238E27FC236}">
                <a16:creationId xmlns:a16="http://schemas.microsoft.com/office/drawing/2014/main" id="{06E481E0-216E-4CDB-B74F-054590EA5927}"/>
              </a:ext>
            </a:extLst>
          </p:cNvPr>
          <p:cNvSpPr>
            <a:spLocks noGrp="1"/>
          </p:cNvSpPr>
          <p:nvPr>
            <p:ph type="sldNum" sz="quarter" idx="12"/>
          </p:nvPr>
        </p:nvSpPr>
        <p:spPr/>
        <p:txBody>
          <a:bodyPr/>
          <a:lstStyle/>
          <a:p>
            <a:fld id="{5FC7BA4E-FAE2-48A4-9F9B-941989A1AAAB}" type="slidenum">
              <a:rPr lang="en-GB" smtClean="0"/>
              <a:t>1</a:t>
            </a:fld>
            <a:endParaRPr lang="en-GB"/>
          </a:p>
        </p:txBody>
      </p:sp>
    </p:spTree>
    <p:extLst>
      <p:ext uri="{BB962C8B-B14F-4D97-AF65-F5344CB8AC3E}">
        <p14:creationId xmlns:p14="http://schemas.microsoft.com/office/powerpoint/2010/main" val="2121535577"/>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VID_20180516_114606">
            <a:hlinkClick r:id="" action="ppaction://media"/>
            <a:extLst>
              <a:ext uri="{FF2B5EF4-FFF2-40B4-BE49-F238E27FC236}">
                <a16:creationId xmlns:a16="http://schemas.microsoft.com/office/drawing/2014/main" id="{3FB504B8-176E-4DD6-BCCC-50517045A28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4845048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10336368-9D60-45A0-A345-83752D26ADB1}"/>
              </a:ext>
            </a:extLst>
          </p:cNvPr>
          <p:cNvGrpSpPr/>
          <p:nvPr/>
        </p:nvGrpSpPr>
        <p:grpSpPr>
          <a:xfrm>
            <a:off x="4029770" y="347074"/>
            <a:ext cx="2891637" cy="6157226"/>
            <a:chOff x="4029770" y="347074"/>
            <a:chExt cx="2891637" cy="6157226"/>
          </a:xfrm>
        </p:grpSpPr>
        <p:sp>
          <p:nvSpPr>
            <p:cNvPr id="8" name="Rectangle 7">
              <a:extLst>
                <a:ext uri="{FF2B5EF4-FFF2-40B4-BE49-F238E27FC236}">
                  <a16:creationId xmlns:a16="http://schemas.microsoft.com/office/drawing/2014/main" id="{435480CE-79DD-435C-AF75-52DC780F3F53}"/>
                </a:ext>
              </a:extLst>
            </p:cNvPr>
            <p:cNvSpPr/>
            <p:nvPr/>
          </p:nvSpPr>
          <p:spPr>
            <a:xfrm>
              <a:off x="4818955" y="347074"/>
              <a:ext cx="1229213" cy="294786"/>
            </a:xfrm>
            <a:prstGeom prst="rect">
              <a:avLst/>
            </a:prstGeom>
            <a:ln>
              <a:solidFill>
                <a:schemeClr val="tx1">
                  <a:lumMod val="95000"/>
                  <a:lumOff val="5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600" dirty="0">
                  <a:solidFill>
                    <a:schemeClr val="tx1"/>
                  </a:solidFill>
                </a:rPr>
                <a:t>Home</a:t>
              </a:r>
            </a:p>
          </p:txBody>
        </p:sp>
        <p:sp>
          <p:nvSpPr>
            <p:cNvPr id="9" name="Rectangle 8">
              <a:extLst>
                <a:ext uri="{FF2B5EF4-FFF2-40B4-BE49-F238E27FC236}">
                  <a16:creationId xmlns:a16="http://schemas.microsoft.com/office/drawing/2014/main" id="{1BCB6A10-BE35-41A8-9C7B-3C774540E21F}"/>
                </a:ext>
              </a:extLst>
            </p:cNvPr>
            <p:cNvSpPr/>
            <p:nvPr/>
          </p:nvSpPr>
          <p:spPr>
            <a:xfrm>
              <a:off x="5692194" y="939988"/>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Featured</a:t>
              </a:r>
            </a:p>
          </p:txBody>
        </p:sp>
        <p:sp>
          <p:nvSpPr>
            <p:cNvPr id="10" name="Rectangle 9">
              <a:extLst>
                <a:ext uri="{FF2B5EF4-FFF2-40B4-BE49-F238E27FC236}">
                  <a16:creationId xmlns:a16="http://schemas.microsoft.com/office/drawing/2014/main" id="{44BF8067-F817-4A3E-AEB0-87FED4F1794F}"/>
                </a:ext>
              </a:extLst>
            </p:cNvPr>
            <p:cNvSpPr/>
            <p:nvPr/>
          </p:nvSpPr>
          <p:spPr>
            <a:xfrm>
              <a:off x="5686633" y="1340461"/>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Product 1</a:t>
              </a:r>
            </a:p>
          </p:txBody>
        </p:sp>
        <p:sp>
          <p:nvSpPr>
            <p:cNvPr id="11" name="Rectangle 10">
              <a:extLst>
                <a:ext uri="{FF2B5EF4-FFF2-40B4-BE49-F238E27FC236}">
                  <a16:creationId xmlns:a16="http://schemas.microsoft.com/office/drawing/2014/main" id="{77C9CE6B-9BAF-4185-9163-A2ABD8ED36B1}"/>
                </a:ext>
              </a:extLst>
            </p:cNvPr>
            <p:cNvSpPr/>
            <p:nvPr/>
          </p:nvSpPr>
          <p:spPr>
            <a:xfrm>
              <a:off x="5686633" y="1747045"/>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Product 2</a:t>
              </a:r>
            </a:p>
          </p:txBody>
        </p:sp>
        <p:sp>
          <p:nvSpPr>
            <p:cNvPr id="12" name="Rectangle 11">
              <a:extLst>
                <a:ext uri="{FF2B5EF4-FFF2-40B4-BE49-F238E27FC236}">
                  <a16:creationId xmlns:a16="http://schemas.microsoft.com/office/drawing/2014/main" id="{EBD031B0-DDFC-41DE-B431-CFE6DB3B143F}"/>
                </a:ext>
              </a:extLst>
            </p:cNvPr>
            <p:cNvSpPr/>
            <p:nvPr/>
          </p:nvSpPr>
          <p:spPr>
            <a:xfrm>
              <a:off x="5686633" y="2153630"/>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Product 3</a:t>
              </a:r>
            </a:p>
          </p:txBody>
        </p:sp>
        <p:sp>
          <p:nvSpPr>
            <p:cNvPr id="13" name="Rectangle 12">
              <a:extLst>
                <a:ext uri="{FF2B5EF4-FFF2-40B4-BE49-F238E27FC236}">
                  <a16:creationId xmlns:a16="http://schemas.microsoft.com/office/drawing/2014/main" id="{C8DF429F-F39E-4A39-BDD6-2E55136774E3}"/>
                </a:ext>
              </a:extLst>
            </p:cNvPr>
            <p:cNvSpPr/>
            <p:nvPr/>
          </p:nvSpPr>
          <p:spPr>
            <a:xfrm>
              <a:off x="5686633" y="2560215"/>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600" dirty="0">
                  <a:solidFill>
                    <a:schemeClr val="tx1"/>
                  </a:solidFill>
                </a:rPr>
                <a:t>Load More</a:t>
              </a:r>
            </a:p>
          </p:txBody>
        </p:sp>
        <p:sp>
          <p:nvSpPr>
            <p:cNvPr id="14" name="Rectangle 13">
              <a:extLst>
                <a:ext uri="{FF2B5EF4-FFF2-40B4-BE49-F238E27FC236}">
                  <a16:creationId xmlns:a16="http://schemas.microsoft.com/office/drawing/2014/main" id="{52DD6011-952C-4CF2-A7B1-15B72168E00E}"/>
                </a:ext>
              </a:extLst>
            </p:cNvPr>
            <p:cNvSpPr/>
            <p:nvPr/>
          </p:nvSpPr>
          <p:spPr>
            <a:xfrm>
              <a:off x="4818955" y="3187057"/>
              <a:ext cx="1229213" cy="294786"/>
            </a:xfrm>
            <a:prstGeom prst="rect">
              <a:avLst/>
            </a:prstGeom>
            <a:ln>
              <a:solidFill>
                <a:schemeClr val="tx1">
                  <a:lumMod val="95000"/>
                  <a:lumOff val="5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600" dirty="0">
                  <a:solidFill>
                    <a:schemeClr val="tx1"/>
                  </a:solidFill>
                </a:rPr>
                <a:t>Category</a:t>
              </a:r>
            </a:p>
          </p:txBody>
        </p:sp>
        <p:sp>
          <p:nvSpPr>
            <p:cNvPr id="16" name="Rectangle 15">
              <a:extLst>
                <a:ext uri="{FF2B5EF4-FFF2-40B4-BE49-F238E27FC236}">
                  <a16:creationId xmlns:a16="http://schemas.microsoft.com/office/drawing/2014/main" id="{5F56EA6E-755A-4075-87AF-6AE2339FBAF4}"/>
                </a:ext>
              </a:extLst>
            </p:cNvPr>
            <p:cNvSpPr/>
            <p:nvPr/>
          </p:nvSpPr>
          <p:spPr>
            <a:xfrm>
              <a:off x="5686633" y="3756622"/>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Category 1</a:t>
              </a:r>
            </a:p>
          </p:txBody>
        </p:sp>
        <p:sp>
          <p:nvSpPr>
            <p:cNvPr id="17" name="Rectangle 16">
              <a:extLst>
                <a:ext uri="{FF2B5EF4-FFF2-40B4-BE49-F238E27FC236}">
                  <a16:creationId xmlns:a16="http://schemas.microsoft.com/office/drawing/2014/main" id="{C275A7C6-4018-4EA2-80D6-A3E694101825}"/>
                </a:ext>
              </a:extLst>
            </p:cNvPr>
            <p:cNvSpPr/>
            <p:nvPr/>
          </p:nvSpPr>
          <p:spPr>
            <a:xfrm>
              <a:off x="5687746" y="4162657"/>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Category 2</a:t>
              </a:r>
            </a:p>
          </p:txBody>
        </p:sp>
        <p:sp>
          <p:nvSpPr>
            <p:cNvPr id="18" name="Rectangle 17">
              <a:extLst>
                <a:ext uri="{FF2B5EF4-FFF2-40B4-BE49-F238E27FC236}">
                  <a16:creationId xmlns:a16="http://schemas.microsoft.com/office/drawing/2014/main" id="{A462AB39-F4FA-407B-9B2B-546AB53466E4}"/>
                </a:ext>
              </a:extLst>
            </p:cNvPr>
            <p:cNvSpPr/>
            <p:nvPr/>
          </p:nvSpPr>
          <p:spPr>
            <a:xfrm>
              <a:off x="5686632" y="4563130"/>
              <a:ext cx="1229213" cy="294786"/>
            </a:xfrm>
            <a:prstGeom prst="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400" dirty="0">
                  <a:solidFill>
                    <a:schemeClr val="tx1"/>
                  </a:solidFill>
                </a:rPr>
                <a:t>Category 3</a:t>
              </a:r>
            </a:p>
          </p:txBody>
        </p:sp>
        <p:sp>
          <p:nvSpPr>
            <p:cNvPr id="19" name="Rectangle 18">
              <a:extLst>
                <a:ext uri="{FF2B5EF4-FFF2-40B4-BE49-F238E27FC236}">
                  <a16:creationId xmlns:a16="http://schemas.microsoft.com/office/drawing/2014/main" id="{5E7F2FFA-57F7-4817-B548-0B927A5DE55A}"/>
                </a:ext>
              </a:extLst>
            </p:cNvPr>
            <p:cNvSpPr/>
            <p:nvPr/>
          </p:nvSpPr>
          <p:spPr>
            <a:xfrm>
              <a:off x="4818955" y="5184971"/>
              <a:ext cx="1229213" cy="294786"/>
            </a:xfrm>
            <a:prstGeom prst="rect">
              <a:avLst/>
            </a:prstGeom>
            <a:ln>
              <a:solidFill>
                <a:schemeClr val="tx1">
                  <a:lumMod val="95000"/>
                  <a:lumOff val="5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600" dirty="0">
                  <a:solidFill>
                    <a:schemeClr val="tx1"/>
                  </a:solidFill>
                </a:rPr>
                <a:t>Checkout</a:t>
              </a:r>
            </a:p>
          </p:txBody>
        </p:sp>
        <p:sp>
          <p:nvSpPr>
            <p:cNvPr id="20" name="Rectangle 19">
              <a:extLst>
                <a:ext uri="{FF2B5EF4-FFF2-40B4-BE49-F238E27FC236}">
                  <a16:creationId xmlns:a16="http://schemas.microsoft.com/office/drawing/2014/main" id="{B47846C8-67DE-4E1B-A412-9FA5225216C5}"/>
                </a:ext>
              </a:extLst>
            </p:cNvPr>
            <p:cNvSpPr/>
            <p:nvPr/>
          </p:nvSpPr>
          <p:spPr>
            <a:xfrm>
              <a:off x="4818954" y="5750098"/>
              <a:ext cx="1229213" cy="294786"/>
            </a:xfrm>
            <a:prstGeom prst="rect">
              <a:avLst/>
            </a:prstGeom>
            <a:ln>
              <a:solidFill>
                <a:schemeClr val="tx1">
                  <a:lumMod val="95000"/>
                  <a:lumOff val="5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600" dirty="0">
                  <a:solidFill>
                    <a:schemeClr val="tx1"/>
                  </a:solidFill>
                </a:rPr>
                <a:t>About Us</a:t>
              </a:r>
            </a:p>
          </p:txBody>
        </p:sp>
        <p:sp>
          <p:nvSpPr>
            <p:cNvPr id="21" name="Rectangle 20">
              <a:extLst>
                <a:ext uri="{FF2B5EF4-FFF2-40B4-BE49-F238E27FC236}">
                  <a16:creationId xmlns:a16="http://schemas.microsoft.com/office/drawing/2014/main" id="{A59BF389-4A5A-493B-BC39-A7EDB4E68D5A}"/>
                </a:ext>
              </a:extLst>
            </p:cNvPr>
            <p:cNvSpPr/>
            <p:nvPr/>
          </p:nvSpPr>
          <p:spPr>
            <a:xfrm>
              <a:off x="4818953" y="6209514"/>
              <a:ext cx="1229213" cy="294786"/>
            </a:xfrm>
            <a:prstGeom prst="rect">
              <a:avLst/>
            </a:prstGeom>
            <a:ln>
              <a:solidFill>
                <a:schemeClr val="tx1">
                  <a:lumMod val="95000"/>
                  <a:lumOff val="5000"/>
                </a:schemeClr>
              </a:solidFill>
            </a:ln>
          </p:spPr>
          <p:style>
            <a:lnRef idx="0">
              <a:schemeClr val="accent3"/>
            </a:lnRef>
            <a:fillRef idx="3">
              <a:schemeClr val="accent3"/>
            </a:fillRef>
            <a:effectRef idx="3">
              <a:schemeClr val="accent3"/>
            </a:effectRef>
            <a:fontRef idx="minor">
              <a:schemeClr val="lt1"/>
            </a:fontRef>
          </p:style>
          <p:txBody>
            <a:bodyPr rtlCol="0" anchor="ctr"/>
            <a:lstStyle/>
            <a:p>
              <a:pPr algn="ctr"/>
              <a:r>
                <a:rPr lang="en-GB" sz="1600" dirty="0">
                  <a:solidFill>
                    <a:schemeClr val="tx1"/>
                  </a:solidFill>
                </a:rPr>
                <a:t>Contact Us</a:t>
              </a:r>
            </a:p>
          </p:txBody>
        </p:sp>
        <p:cxnSp>
          <p:nvCxnSpPr>
            <p:cNvPr id="23" name="Straight Connector 22">
              <a:extLst>
                <a:ext uri="{FF2B5EF4-FFF2-40B4-BE49-F238E27FC236}">
                  <a16:creationId xmlns:a16="http://schemas.microsoft.com/office/drawing/2014/main" id="{137908AE-8339-4944-8F0D-ED90D1F3D628}"/>
                </a:ext>
              </a:extLst>
            </p:cNvPr>
            <p:cNvCxnSpPr>
              <a:cxnSpLocks/>
              <a:stCxn id="8" idx="2"/>
            </p:cNvCxnSpPr>
            <p:nvPr/>
          </p:nvCxnSpPr>
          <p:spPr>
            <a:xfrm>
              <a:off x="5433562" y="641860"/>
              <a:ext cx="0" cy="2077528"/>
            </a:xfrm>
            <a:prstGeom prst="line">
              <a:avLst/>
            </a:prstGeom>
            <a:ln/>
          </p:spPr>
          <p:style>
            <a:lnRef idx="2">
              <a:schemeClr val="dk1"/>
            </a:lnRef>
            <a:fillRef idx="0">
              <a:schemeClr val="dk1"/>
            </a:fillRef>
            <a:effectRef idx="1">
              <a:schemeClr val="dk1"/>
            </a:effectRef>
            <a:fontRef idx="minor">
              <a:schemeClr val="tx1"/>
            </a:fontRef>
          </p:style>
        </p:cxnSp>
        <p:cxnSp>
          <p:nvCxnSpPr>
            <p:cNvPr id="31" name="Straight Connector 30">
              <a:extLst>
                <a:ext uri="{FF2B5EF4-FFF2-40B4-BE49-F238E27FC236}">
                  <a16:creationId xmlns:a16="http://schemas.microsoft.com/office/drawing/2014/main" id="{5B61EA6B-9E60-480B-9B9D-E16C3F9DBE80}"/>
                </a:ext>
              </a:extLst>
            </p:cNvPr>
            <p:cNvCxnSpPr>
              <a:cxnSpLocks/>
            </p:cNvCxnSpPr>
            <p:nvPr/>
          </p:nvCxnSpPr>
          <p:spPr>
            <a:xfrm flipH="1">
              <a:off x="5433562" y="1085850"/>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8C249E19-7A18-458C-80BF-53B490537F8E}"/>
                </a:ext>
              </a:extLst>
            </p:cNvPr>
            <p:cNvCxnSpPr>
              <a:cxnSpLocks/>
            </p:cNvCxnSpPr>
            <p:nvPr/>
          </p:nvCxnSpPr>
          <p:spPr>
            <a:xfrm flipH="1">
              <a:off x="5433562" y="1500188"/>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35" name="Straight Connector 34">
              <a:extLst>
                <a:ext uri="{FF2B5EF4-FFF2-40B4-BE49-F238E27FC236}">
                  <a16:creationId xmlns:a16="http://schemas.microsoft.com/office/drawing/2014/main" id="{E02D0B24-4493-404C-8A34-7264F1C44F49}"/>
                </a:ext>
              </a:extLst>
            </p:cNvPr>
            <p:cNvCxnSpPr>
              <a:cxnSpLocks/>
            </p:cNvCxnSpPr>
            <p:nvPr/>
          </p:nvCxnSpPr>
          <p:spPr>
            <a:xfrm flipH="1">
              <a:off x="5429006" y="1885950"/>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36" name="Straight Connector 35">
              <a:extLst>
                <a:ext uri="{FF2B5EF4-FFF2-40B4-BE49-F238E27FC236}">
                  <a16:creationId xmlns:a16="http://schemas.microsoft.com/office/drawing/2014/main" id="{26101F53-630F-4D4E-8F61-70FEE3AD345F}"/>
                </a:ext>
              </a:extLst>
            </p:cNvPr>
            <p:cNvCxnSpPr>
              <a:cxnSpLocks/>
            </p:cNvCxnSpPr>
            <p:nvPr/>
          </p:nvCxnSpPr>
          <p:spPr>
            <a:xfrm flipH="1">
              <a:off x="5429006" y="2305050"/>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37" name="Straight Connector 36">
              <a:extLst>
                <a:ext uri="{FF2B5EF4-FFF2-40B4-BE49-F238E27FC236}">
                  <a16:creationId xmlns:a16="http://schemas.microsoft.com/office/drawing/2014/main" id="{828D6CEC-7999-4125-A28C-9C974553C6A9}"/>
                </a:ext>
              </a:extLst>
            </p:cNvPr>
            <p:cNvCxnSpPr>
              <a:cxnSpLocks/>
            </p:cNvCxnSpPr>
            <p:nvPr/>
          </p:nvCxnSpPr>
          <p:spPr>
            <a:xfrm flipH="1">
              <a:off x="5429006" y="2719388"/>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39" name="Straight Connector 38">
              <a:extLst>
                <a:ext uri="{FF2B5EF4-FFF2-40B4-BE49-F238E27FC236}">
                  <a16:creationId xmlns:a16="http://schemas.microsoft.com/office/drawing/2014/main" id="{577FBF61-8E21-41B3-B676-26E5026DAF80}"/>
                </a:ext>
              </a:extLst>
            </p:cNvPr>
            <p:cNvCxnSpPr>
              <a:cxnSpLocks/>
            </p:cNvCxnSpPr>
            <p:nvPr/>
          </p:nvCxnSpPr>
          <p:spPr>
            <a:xfrm>
              <a:off x="5442843" y="641860"/>
              <a:ext cx="0" cy="2077528"/>
            </a:xfrm>
            <a:prstGeom prst="line">
              <a:avLst/>
            </a:prstGeom>
            <a:ln/>
          </p:spPr>
          <p:style>
            <a:lnRef idx="2">
              <a:schemeClr val="dk1"/>
            </a:lnRef>
            <a:fillRef idx="0">
              <a:schemeClr val="dk1"/>
            </a:fillRef>
            <a:effectRef idx="1">
              <a:schemeClr val="dk1"/>
            </a:effectRef>
            <a:fontRef idx="minor">
              <a:schemeClr val="tx1"/>
            </a:fontRef>
          </p:style>
        </p:cxnSp>
        <p:cxnSp>
          <p:nvCxnSpPr>
            <p:cNvPr id="40" name="Straight Connector 39">
              <a:extLst>
                <a:ext uri="{FF2B5EF4-FFF2-40B4-BE49-F238E27FC236}">
                  <a16:creationId xmlns:a16="http://schemas.microsoft.com/office/drawing/2014/main" id="{A8434C6C-2789-4BC1-9C2E-4FCCE5E7C64E}"/>
                </a:ext>
              </a:extLst>
            </p:cNvPr>
            <p:cNvCxnSpPr>
              <a:cxnSpLocks/>
            </p:cNvCxnSpPr>
            <p:nvPr/>
          </p:nvCxnSpPr>
          <p:spPr>
            <a:xfrm flipH="1">
              <a:off x="4039295" y="499524"/>
              <a:ext cx="779658" cy="0"/>
            </a:xfrm>
            <a:prstGeom prst="line">
              <a:avLst/>
            </a:prstGeom>
            <a:ln/>
          </p:spPr>
          <p:style>
            <a:lnRef idx="2">
              <a:schemeClr val="dk1"/>
            </a:lnRef>
            <a:fillRef idx="0">
              <a:schemeClr val="dk1"/>
            </a:fillRef>
            <a:effectRef idx="1">
              <a:schemeClr val="dk1"/>
            </a:effectRef>
            <a:fontRef idx="minor">
              <a:schemeClr val="tx1"/>
            </a:fontRef>
          </p:style>
        </p:cxnSp>
        <p:cxnSp>
          <p:nvCxnSpPr>
            <p:cNvPr id="42" name="Straight Connector 41">
              <a:extLst>
                <a:ext uri="{FF2B5EF4-FFF2-40B4-BE49-F238E27FC236}">
                  <a16:creationId xmlns:a16="http://schemas.microsoft.com/office/drawing/2014/main" id="{786026A1-7277-40E1-A121-7195106FE1DB}"/>
                </a:ext>
              </a:extLst>
            </p:cNvPr>
            <p:cNvCxnSpPr>
              <a:cxnSpLocks/>
            </p:cNvCxnSpPr>
            <p:nvPr/>
          </p:nvCxnSpPr>
          <p:spPr>
            <a:xfrm>
              <a:off x="4029770" y="499524"/>
              <a:ext cx="9525" cy="5867939"/>
            </a:xfrm>
            <a:prstGeom prst="line">
              <a:avLst/>
            </a:prstGeom>
            <a:ln/>
          </p:spPr>
          <p:style>
            <a:lnRef idx="2">
              <a:schemeClr val="dk1"/>
            </a:lnRef>
            <a:fillRef idx="0">
              <a:schemeClr val="dk1"/>
            </a:fillRef>
            <a:effectRef idx="1">
              <a:schemeClr val="dk1"/>
            </a:effectRef>
            <a:fontRef idx="minor">
              <a:schemeClr val="tx1"/>
            </a:fontRef>
          </p:style>
        </p:cxnSp>
        <p:cxnSp>
          <p:nvCxnSpPr>
            <p:cNvPr id="47" name="Straight Connector 46">
              <a:extLst>
                <a:ext uri="{FF2B5EF4-FFF2-40B4-BE49-F238E27FC236}">
                  <a16:creationId xmlns:a16="http://schemas.microsoft.com/office/drawing/2014/main" id="{AF1B299A-472C-4484-99CE-ACDBAD0A7F14}"/>
                </a:ext>
              </a:extLst>
            </p:cNvPr>
            <p:cNvCxnSpPr>
              <a:cxnSpLocks/>
            </p:cNvCxnSpPr>
            <p:nvPr/>
          </p:nvCxnSpPr>
          <p:spPr>
            <a:xfrm flipH="1">
              <a:off x="5429006" y="3905251"/>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48" name="Straight Connector 47">
              <a:extLst>
                <a:ext uri="{FF2B5EF4-FFF2-40B4-BE49-F238E27FC236}">
                  <a16:creationId xmlns:a16="http://schemas.microsoft.com/office/drawing/2014/main" id="{FBE13944-FD9D-4D3B-8E58-0C396A152650}"/>
                </a:ext>
              </a:extLst>
            </p:cNvPr>
            <p:cNvCxnSpPr>
              <a:cxnSpLocks/>
            </p:cNvCxnSpPr>
            <p:nvPr/>
          </p:nvCxnSpPr>
          <p:spPr>
            <a:xfrm flipH="1">
              <a:off x="5429006" y="4314826"/>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49" name="Straight Connector 48">
              <a:extLst>
                <a:ext uri="{FF2B5EF4-FFF2-40B4-BE49-F238E27FC236}">
                  <a16:creationId xmlns:a16="http://schemas.microsoft.com/office/drawing/2014/main" id="{586DC031-1670-498B-8F1D-5B851B0CBA2B}"/>
                </a:ext>
              </a:extLst>
            </p:cNvPr>
            <p:cNvCxnSpPr>
              <a:cxnSpLocks/>
            </p:cNvCxnSpPr>
            <p:nvPr/>
          </p:nvCxnSpPr>
          <p:spPr>
            <a:xfrm flipH="1">
              <a:off x="5429006" y="4700588"/>
              <a:ext cx="257626" cy="0"/>
            </a:xfrm>
            <a:prstGeom prst="line">
              <a:avLst/>
            </a:prstGeom>
            <a:ln/>
          </p:spPr>
          <p:style>
            <a:lnRef idx="2">
              <a:schemeClr val="dk1"/>
            </a:lnRef>
            <a:fillRef idx="0">
              <a:schemeClr val="dk1"/>
            </a:fillRef>
            <a:effectRef idx="1">
              <a:schemeClr val="dk1"/>
            </a:effectRef>
            <a:fontRef idx="minor">
              <a:schemeClr val="tx1"/>
            </a:fontRef>
          </p:style>
        </p:cxnSp>
        <p:cxnSp>
          <p:nvCxnSpPr>
            <p:cNvPr id="50" name="Straight Connector 49">
              <a:extLst>
                <a:ext uri="{FF2B5EF4-FFF2-40B4-BE49-F238E27FC236}">
                  <a16:creationId xmlns:a16="http://schemas.microsoft.com/office/drawing/2014/main" id="{9C75B5E0-E78C-4E09-B812-02E6DD2A87AC}"/>
                </a:ext>
              </a:extLst>
            </p:cNvPr>
            <p:cNvCxnSpPr>
              <a:cxnSpLocks/>
            </p:cNvCxnSpPr>
            <p:nvPr/>
          </p:nvCxnSpPr>
          <p:spPr>
            <a:xfrm flipH="1">
              <a:off x="4039295" y="5329238"/>
              <a:ext cx="779658" cy="0"/>
            </a:xfrm>
            <a:prstGeom prst="line">
              <a:avLst/>
            </a:prstGeom>
            <a:ln/>
          </p:spPr>
          <p:style>
            <a:lnRef idx="2">
              <a:schemeClr val="dk1"/>
            </a:lnRef>
            <a:fillRef idx="0">
              <a:schemeClr val="dk1"/>
            </a:fillRef>
            <a:effectRef idx="1">
              <a:schemeClr val="dk1"/>
            </a:effectRef>
            <a:fontRef idx="minor">
              <a:schemeClr val="tx1"/>
            </a:fontRef>
          </p:style>
        </p:cxnSp>
        <p:cxnSp>
          <p:nvCxnSpPr>
            <p:cNvPr id="51" name="Straight Connector 50">
              <a:extLst>
                <a:ext uri="{FF2B5EF4-FFF2-40B4-BE49-F238E27FC236}">
                  <a16:creationId xmlns:a16="http://schemas.microsoft.com/office/drawing/2014/main" id="{9F340B90-5843-4970-B809-F26BC80E4D39}"/>
                </a:ext>
              </a:extLst>
            </p:cNvPr>
            <p:cNvCxnSpPr>
              <a:cxnSpLocks/>
            </p:cNvCxnSpPr>
            <p:nvPr/>
          </p:nvCxnSpPr>
          <p:spPr>
            <a:xfrm flipH="1">
              <a:off x="4029770" y="5905500"/>
              <a:ext cx="789183" cy="0"/>
            </a:xfrm>
            <a:prstGeom prst="line">
              <a:avLst/>
            </a:prstGeom>
            <a:ln/>
          </p:spPr>
          <p:style>
            <a:lnRef idx="2">
              <a:schemeClr val="dk1"/>
            </a:lnRef>
            <a:fillRef idx="0">
              <a:schemeClr val="dk1"/>
            </a:fillRef>
            <a:effectRef idx="1">
              <a:schemeClr val="dk1"/>
            </a:effectRef>
            <a:fontRef idx="minor">
              <a:schemeClr val="tx1"/>
            </a:fontRef>
          </p:style>
        </p:cxnSp>
        <p:cxnSp>
          <p:nvCxnSpPr>
            <p:cNvPr id="52" name="Straight Connector 51">
              <a:extLst>
                <a:ext uri="{FF2B5EF4-FFF2-40B4-BE49-F238E27FC236}">
                  <a16:creationId xmlns:a16="http://schemas.microsoft.com/office/drawing/2014/main" id="{A29114EE-4B9B-4366-9FB7-57524B6FB733}"/>
                </a:ext>
              </a:extLst>
            </p:cNvPr>
            <p:cNvCxnSpPr>
              <a:cxnSpLocks/>
            </p:cNvCxnSpPr>
            <p:nvPr/>
          </p:nvCxnSpPr>
          <p:spPr>
            <a:xfrm flipH="1">
              <a:off x="4029770" y="6367463"/>
              <a:ext cx="789184" cy="0"/>
            </a:xfrm>
            <a:prstGeom prst="line">
              <a:avLst/>
            </a:prstGeom>
            <a:ln/>
          </p:spPr>
          <p:style>
            <a:lnRef idx="2">
              <a:schemeClr val="dk1"/>
            </a:lnRef>
            <a:fillRef idx="0">
              <a:schemeClr val="dk1"/>
            </a:fillRef>
            <a:effectRef idx="1">
              <a:schemeClr val="dk1"/>
            </a:effectRef>
            <a:fontRef idx="minor">
              <a:schemeClr val="tx1"/>
            </a:fontRef>
          </p:style>
        </p:cxnSp>
        <p:cxnSp>
          <p:nvCxnSpPr>
            <p:cNvPr id="57" name="Straight Connector 56">
              <a:extLst>
                <a:ext uri="{FF2B5EF4-FFF2-40B4-BE49-F238E27FC236}">
                  <a16:creationId xmlns:a16="http://schemas.microsoft.com/office/drawing/2014/main" id="{BF4F9FD8-CB1F-4A8B-8208-60E610361610}"/>
                </a:ext>
              </a:extLst>
            </p:cNvPr>
            <p:cNvCxnSpPr>
              <a:cxnSpLocks/>
            </p:cNvCxnSpPr>
            <p:nvPr/>
          </p:nvCxnSpPr>
          <p:spPr>
            <a:xfrm>
              <a:off x="5429006" y="3481843"/>
              <a:ext cx="0" cy="1218745"/>
            </a:xfrm>
            <a:prstGeom prst="line">
              <a:avLst/>
            </a:prstGeom>
            <a:ln/>
          </p:spPr>
          <p:style>
            <a:lnRef idx="2">
              <a:schemeClr val="dk1"/>
            </a:lnRef>
            <a:fillRef idx="0">
              <a:schemeClr val="dk1"/>
            </a:fillRef>
            <a:effectRef idx="1">
              <a:schemeClr val="dk1"/>
            </a:effectRef>
            <a:fontRef idx="minor">
              <a:schemeClr val="tx1"/>
            </a:fontRef>
          </p:style>
        </p:cxnSp>
      </p:grpSp>
      <p:sp>
        <p:nvSpPr>
          <p:cNvPr id="61" name="TextBox 60">
            <a:extLst>
              <a:ext uri="{FF2B5EF4-FFF2-40B4-BE49-F238E27FC236}">
                <a16:creationId xmlns:a16="http://schemas.microsoft.com/office/drawing/2014/main" id="{B5F53DCE-0C2A-48E1-84B0-2A83380B53C7}"/>
              </a:ext>
            </a:extLst>
          </p:cNvPr>
          <p:cNvSpPr txBox="1"/>
          <p:nvPr/>
        </p:nvSpPr>
        <p:spPr>
          <a:xfrm>
            <a:off x="617054" y="347074"/>
            <a:ext cx="2362757" cy="523220"/>
          </a:xfrm>
          <a:prstGeom prst="rect">
            <a:avLst/>
          </a:prstGeom>
          <a:noFill/>
        </p:spPr>
        <p:txBody>
          <a:bodyPr wrap="square" rtlCol="0">
            <a:spAutoFit/>
          </a:bodyPr>
          <a:lstStyle/>
          <a:p>
            <a:r>
              <a:rPr lang="en-GB" sz="2800" b="1" u="sng" dirty="0"/>
              <a:t>Site Map</a:t>
            </a:r>
          </a:p>
        </p:txBody>
      </p:sp>
    </p:spTree>
    <p:extLst>
      <p:ext uri="{BB962C8B-B14F-4D97-AF65-F5344CB8AC3E}">
        <p14:creationId xmlns:p14="http://schemas.microsoft.com/office/powerpoint/2010/main" val="528218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4EF8-5115-4B1B-96E5-562C6590EE86}"/>
              </a:ext>
            </a:extLst>
          </p:cNvPr>
          <p:cNvSpPr>
            <a:spLocks noGrp="1"/>
          </p:cNvSpPr>
          <p:nvPr>
            <p:ph type="title"/>
          </p:nvPr>
        </p:nvSpPr>
        <p:spPr>
          <a:xfrm>
            <a:off x="5694420" y="458754"/>
            <a:ext cx="6975359" cy="1325563"/>
          </a:xfrm>
        </p:spPr>
        <p:txBody>
          <a:bodyPr>
            <a:normAutofit/>
          </a:bodyPr>
          <a:lstStyle/>
          <a:p>
            <a:pPr algn="ctr"/>
            <a:r>
              <a:rPr lang="en-GB" b="1" dirty="0"/>
              <a:t>The Gaming Industry</a:t>
            </a:r>
          </a:p>
        </p:txBody>
      </p:sp>
      <p:sp>
        <p:nvSpPr>
          <p:cNvPr id="3" name="Content Placeholder 2">
            <a:extLst>
              <a:ext uri="{FF2B5EF4-FFF2-40B4-BE49-F238E27FC236}">
                <a16:creationId xmlns:a16="http://schemas.microsoft.com/office/drawing/2014/main" id="{3B575322-C6EE-453D-B7B8-B6D16E5C2E7B}"/>
              </a:ext>
            </a:extLst>
          </p:cNvPr>
          <p:cNvSpPr>
            <a:spLocks noGrp="1"/>
          </p:cNvSpPr>
          <p:nvPr>
            <p:ph idx="1"/>
          </p:nvPr>
        </p:nvSpPr>
        <p:spPr>
          <a:xfrm>
            <a:off x="838200" y="3470755"/>
            <a:ext cx="10515600" cy="2706208"/>
          </a:xfrm>
        </p:spPr>
        <p:txBody>
          <a:bodyPr>
            <a:normAutofit/>
          </a:bodyPr>
          <a:lstStyle/>
          <a:p>
            <a:pPr marL="0" indent="0">
              <a:buNone/>
            </a:pPr>
            <a:r>
              <a:rPr lang="en-GB" sz="2400" dirty="0"/>
              <a:t>The gaming industry is growing and its growing at a staggering rate.  The total revenue generated is </a:t>
            </a:r>
            <a:r>
              <a:rPr lang="en-GB" sz="2400" b="1" dirty="0"/>
              <a:t>Four </a:t>
            </a:r>
            <a:r>
              <a:rPr lang="en-GB" sz="2400" dirty="0"/>
              <a:t>times the amount of the music industry in 2017.</a:t>
            </a:r>
          </a:p>
          <a:p>
            <a:r>
              <a:rPr lang="en-GB" sz="2000" dirty="0"/>
              <a:t>Last year alone the Gaming industry generated a total of </a:t>
            </a:r>
            <a:r>
              <a:rPr lang="en-GB" sz="2000" b="1" dirty="0"/>
              <a:t>$108,9 Billion.</a:t>
            </a:r>
            <a:r>
              <a:rPr lang="en-GB" sz="2000" dirty="0"/>
              <a:t>(1)</a:t>
            </a:r>
          </a:p>
          <a:p>
            <a:pPr marL="0" indent="0">
              <a:buNone/>
            </a:pPr>
            <a:endParaRPr lang="en-GB" sz="1200" b="1" i="1" dirty="0"/>
          </a:p>
          <a:p>
            <a:r>
              <a:rPr lang="en-GB" sz="2000" dirty="0"/>
              <a:t>According to a report by </a:t>
            </a:r>
            <a:r>
              <a:rPr lang="en-GB" sz="2000" dirty="0" err="1"/>
              <a:t>Newzoo</a:t>
            </a:r>
            <a:r>
              <a:rPr lang="en-GB" sz="2000" dirty="0"/>
              <a:t>, The total amount of active gamers is </a:t>
            </a:r>
            <a:r>
              <a:rPr lang="en-GB" sz="2000" b="1" dirty="0"/>
              <a:t>2.2 Billion</a:t>
            </a:r>
            <a:r>
              <a:rPr lang="en-GB" sz="2000" dirty="0"/>
              <a:t>(1)</a:t>
            </a:r>
            <a:endParaRPr lang="en-GB" sz="2000" b="1"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pic>
        <p:nvPicPr>
          <p:cNvPr id="1026" name="Picture 2" descr="Image result for gaming">
            <a:extLst>
              <a:ext uri="{FF2B5EF4-FFF2-40B4-BE49-F238E27FC236}">
                <a16:creationId xmlns:a16="http://schemas.microsoft.com/office/drawing/2014/main" id="{64138AC8-847C-4014-BA1F-0A157A21FC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365125"/>
            <a:ext cx="5392933" cy="283838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CC3C062-1277-486F-A66B-B924721102BD}"/>
              </a:ext>
            </a:extLst>
          </p:cNvPr>
          <p:cNvSpPr txBox="1"/>
          <p:nvPr/>
        </p:nvSpPr>
        <p:spPr>
          <a:xfrm>
            <a:off x="7010400" y="2110154"/>
            <a:ext cx="4343400" cy="1169551"/>
          </a:xfrm>
          <a:prstGeom prst="rect">
            <a:avLst/>
          </a:prstGeom>
          <a:noFill/>
        </p:spPr>
        <p:txBody>
          <a:bodyPr wrap="square" rtlCol="0">
            <a:spAutoFit/>
          </a:bodyPr>
          <a:lstStyle/>
          <a:p>
            <a:pPr algn="ctr"/>
            <a:r>
              <a:rPr lang="en-GB" dirty="0"/>
              <a:t>“In total, the industry saw revenues of $108.4bn in 2017” -  </a:t>
            </a:r>
            <a:r>
              <a:rPr lang="en-GB" b="1" dirty="0"/>
              <a:t>James Batchelor</a:t>
            </a:r>
            <a:endParaRPr lang="en-GB" dirty="0"/>
          </a:p>
          <a:p>
            <a:pPr algn="ctr"/>
            <a:r>
              <a:rPr lang="en-GB" sz="1600" dirty="0"/>
              <a:t>Gamesindustry.biz</a:t>
            </a:r>
          </a:p>
          <a:p>
            <a:endParaRPr lang="en-GB" dirty="0"/>
          </a:p>
        </p:txBody>
      </p:sp>
      <p:sp>
        <p:nvSpPr>
          <p:cNvPr id="5" name="Footer Placeholder 4">
            <a:extLst>
              <a:ext uri="{FF2B5EF4-FFF2-40B4-BE49-F238E27FC236}">
                <a16:creationId xmlns:a16="http://schemas.microsoft.com/office/drawing/2014/main" id="{45E58312-DD55-4ECE-9388-DF906F9527AE}"/>
              </a:ext>
            </a:extLst>
          </p:cNvPr>
          <p:cNvSpPr>
            <a:spLocks noGrp="1"/>
          </p:cNvSpPr>
          <p:nvPr>
            <p:ph type="ftr" sz="quarter" idx="11"/>
          </p:nvPr>
        </p:nvSpPr>
        <p:spPr/>
        <p:txBody>
          <a:bodyPr/>
          <a:lstStyle/>
          <a:p>
            <a:r>
              <a:rPr lang="en-GB" dirty="0"/>
              <a:t>NerdWare</a:t>
            </a:r>
          </a:p>
        </p:txBody>
      </p:sp>
      <p:sp>
        <p:nvSpPr>
          <p:cNvPr id="6" name="Slide Number Placeholder 5">
            <a:extLst>
              <a:ext uri="{FF2B5EF4-FFF2-40B4-BE49-F238E27FC236}">
                <a16:creationId xmlns:a16="http://schemas.microsoft.com/office/drawing/2014/main" id="{5390AC57-4912-4BC7-812F-A69755550101}"/>
              </a:ext>
            </a:extLst>
          </p:cNvPr>
          <p:cNvSpPr>
            <a:spLocks noGrp="1"/>
          </p:cNvSpPr>
          <p:nvPr>
            <p:ph type="sldNum" sz="quarter" idx="12"/>
          </p:nvPr>
        </p:nvSpPr>
        <p:spPr/>
        <p:txBody>
          <a:bodyPr/>
          <a:lstStyle/>
          <a:p>
            <a:fld id="{5FC7BA4E-FAE2-48A4-9F9B-941989A1AAAB}" type="slidenum">
              <a:rPr lang="en-GB" smtClean="0"/>
              <a:t>4</a:t>
            </a:fld>
            <a:endParaRPr lang="en-GB"/>
          </a:p>
        </p:txBody>
      </p:sp>
    </p:spTree>
    <p:extLst>
      <p:ext uri="{BB962C8B-B14F-4D97-AF65-F5344CB8AC3E}">
        <p14:creationId xmlns:p14="http://schemas.microsoft.com/office/powerpoint/2010/main" val="279509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wzoo_2017_Global_Games_Market_Per_Segment_April_2017">
            <a:extLst>
              <a:ext uri="{FF2B5EF4-FFF2-40B4-BE49-F238E27FC236}">
                <a16:creationId xmlns:a16="http://schemas.microsoft.com/office/drawing/2014/main" id="{9D42428B-9E0C-460F-BBD8-AF25AFA749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0138" y="1017424"/>
            <a:ext cx="8403771" cy="472712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2" name="TextBox 1">
            <a:extLst>
              <a:ext uri="{FF2B5EF4-FFF2-40B4-BE49-F238E27FC236}">
                <a16:creationId xmlns:a16="http://schemas.microsoft.com/office/drawing/2014/main" id="{EBC23C15-75DB-43F7-91BF-8D6B3C2F8EB5}"/>
              </a:ext>
            </a:extLst>
          </p:cNvPr>
          <p:cNvSpPr txBox="1"/>
          <p:nvPr/>
        </p:nvSpPr>
        <p:spPr>
          <a:xfrm>
            <a:off x="186612" y="1555102"/>
            <a:ext cx="1555102" cy="923330"/>
          </a:xfrm>
          <a:prstGeom prst="rect">
            <a:avLst/>
          </a:prstGeom>
          <a:noFill/>
        </p:spPr>
        <p:txBody>
          <a:bodyPr wrap="square" rtlCol="0">
            <a:spAutoFit/>
          </a:bodyPr>
          <a:lstStyle/>
          <a:p>
            <a:r>
              <a:rPr lang="en-GB" dirty="0"/>
              <a:t>Huge advertisement opportunity</a:t>
            </a:r>
          </a:p>
        </p:txBody>
      </p:sp>
      <p:cxnSp>
        <p:nvCxnSpPr>
          <p:cNvPr id="4" name="Straight Connector 3">
            <a:extLst>
              <a:ext uri="{FF2B5EF4-FFF2-40B4-BE49-F238E27FC236}">
                <a16:creationId xmlns:a16="http://schemas.microsoft.com/office/drawing/2014/main" id="{AA1B1BFB-6695-4E42-9AE3-026524C4373A}"/>
              </a:ext>
            </a:extLst>
          </p:cNvPr>
          <p:cNvCxnSpPr>
            <a:cxnSpLocks/>
          </p:cNvCxnSpPr>
          <p:nvPr/>
        </p:nvCxnSpPr>
        <p:spPr>
          <a:xfrm>
            <a:off x="1474237" y="2202024"/>
            <a:ext cx="1038808" cy="180392"/>
          </a:xfrm>
          <a:prstGeom prst="line">
            <a:avLst/>
          </a:prstGeom>
          <a:ln/>
        </p:spPr>
        <p:style>
          <a:lnRef idx="2">
            <a:schemeClr val="dk1"/>
          </a:lnRef>
          <a:fillRef idx="0">
            <a:schemeClr val="dk1"/>
          </a:fillRef>
          <a:effectRef idx="1">
            <a:schemeClr val="dk1"/>
          </a:effectRef>
          <a:fontRef idx="minor">
            <a:schemeClr val="tx1"/>
          </a:fontRef>
        </p:style>
      </p:cxnSp>
      <p:sp>
        <p:nvSpPr>
          <p:cNvPr id="5" name="TextBox 4">
            <a:extLst>
              <a:ext uri="{FF2B5EF4-FFF2-40B4-BE49-F238E27FC236}">
                <a16:creationId xmlns:a16="http://schemas.microsoft.com/office/drawing/2014/main" id="{0CE2F20B-9696-4918-84AE-7EAAE1250901}"/>
              </a:ext>
            </a:extLst>
          </p:cNvPr>
          <p:cNvSpPr txBox="1"/>
          <p:nvPr/>
        </p:nvSpPr>
        <p:spPr>
          <a:xfrm>
            <a:off x="3617165" y="5893836"/>
            <a:ext cx="3778899" cy="523220"/>
          </a:xfrm>
          <a:prstGeom prst="rect">
            <a:avLst/>
          </a:prstGeom>
          <a:noFill/>
        </p:spPr>
        <p:txBody>
          <a:bodyPr wrap="square" rtlCol="0">
            <a:spAutoFit/>
          </a:bodyPr>
          <a:lstStyle/>
          <a:p>
            <a:r>
              <a:rPr lang="en-GB" sz="2800" b="1" dirty="0"/>
              <a:t>A total of $108.9 Billion</a:t>
            </a:r>
          </a:p>
        </p:txBody>
      </p:sp>
      <p:sp>
        <p:nvSpPr>
          <p:cNvPr id="3" name="TextBox 2">
            <a:extLst>
              <a:ext uri="{FF2B5EF4-FFF2-40B4-BE49-F238E27FC236}">
                <a16:creationId xmlns:a16="http://schemas.microsoft.com/office/drawing/2014/main" id="{A975020A-F688-4410-8E5A-10AD5FF98E39}"/>
              </a:ext>
            </a:extLst>
          </p:cNvPr>
          <p:cNvSpPr txBox="1"/>
          <p:nvPr/>
        </p:nvSpPr>
        <p:spPr>
          <a:xfrm>
            <a:off x="10213909" y="5542191"/>
            <a:ext cx="498764" cy="276999"/>
          </a:xfrm>
          <a:prstGeom prst="rect">
            <a:avLst/>
          </a:prstGeom>
          <a:noFill/>
        </p:spPr>
        <p:txBody>
          <a:bodyPr wrap="square" rtlCol="0">
            <a:spAutoFit/>
          </a:bodyPr>
          <a:lstStyle/>
          <a:p>
            <a:r>
              <a:rPr lang="en-GB" sz="1200" dirty="0"/>
              <a:t>(1)</a:t>
            </a:r>
          </a:p>
        </p:txBody>
      </p:sp>
      <p:sp>
        <p:nvSpPr>
          <p:cNvPr id="6" name="TextBox 5">
            <a:extLst>
              <a:ext uri="{FF2B5EF4-FFF2-40B4-BE49-F238E27FC236}">
                <a16:creationId xmlns:a16="http://schemas.microsoft.com/office/drawing/2014/main" id="{F7845DF5-D0E1-42FC-843F-D45CFCE60DBF}"/>
              </a:ext>
            </a:extLst>
          </p:cNvPr>
          <p:cNvSpPr txBox="1"/>
          <p:nvPr/>
        </p:nvSpPr>
        <p:spPr>
          <a:xfrm>
            <a:off x="10282333" y="1219200"/>
            <a:ext cx="1797699" cy="3693319"/>
          </a:xfrm>
          <a:prstGeom prst="rect">
            <a:avLst/>
          </a:prstGeom>
          <a:noFill/>
        </p:spPr>
        <p:txBody>
          <a:bodyPr wrap="square" rtlCol="0">
            <a:spAutoFit/>
          </a:bodyPr>
          <a:lstStyle/>
          <a:p>
            <a:r>
              <a:rPr lang="en-GB" b="1" u="sng" dirty="0"/>
              <a:t>Mobile Adverts</a:t>
            </a:r>
          </a:p>
          <a:p>
            <a:endParaRPr lang="en-GB" b="1" u="sng" dirty="0"/>
          </a:p>
          <a:p>
            <a:pPr algn="ctr"/>
            <a:r>
              <a:rPr lang="en-GB" i="1" dirty="0"/>
              <a:t> ”A new study out this morning from the mobile ad serving and tracking firm </a:t>
            </a:r>
            <a:r>
              <a:rPr lang="en-GB" i="1" u="sng" dirty="0" err="1"/>
              <a:t>Medialets</a:t>
            </a:r>
            <a:r>
              <a:rPr lang="en-GB" i="1" dirty="0"/>
              <a:t> indicates that they work better than many advertisers thought.”</a:t>
            </a:r>
            <a:r>
              <a:rPr lang="en-GB" sz="1200" i="1" dirty="0"/>
              <a:t>(2)</a:t>
            </a:r>
          </a:p>
        </p:txBody>
      </p:sp>
      <p:sp>
        <p:nvSpPr>
          <p:cNvPr id="8" name="Footer Placeholder 7">
            <a:extLst>
              <a:ext uri="{FF2B5EF4-FFF2-40B4-BE49-F238E27FC236}">
                <a16:creationId xmlns:a16="http://schemas.microsoft.com/office/drawing/2014/main" id="{8743D095-E06A-4C98-884F-FB503883D1D1}"/>
              </a:ext>
            </a:extLst>
          </p:cNvPr>
          <p:cNvSpPr>
            <a:spLocks noGrp="1"/>
          </p:cNvSpPr>
          <p:nvPr>
            <p:ph type="ftr" sz="quarter" idx="11"/>
          </p:nvPr>
        </p:nvSpPr>
        <p:spPr/>
        <p:txBody>
          <a:bodyPr/>
          <a:lstStyle/>
          <a:p>
            <a:r>
              <a:rPr lang="en-GB"/>
              <a:t>NerdWare</a:t>
            </a:r>
          </a:p>
        </p:txBody>
      </p:sp>
      <p:sp>
        <p:nvSpPr>
          <p:cNvPr id="9" name="Slide Number Placeholder 8">
            <a:extLst>
              <a:ext uri="{FF2B5EF4-FFF2-40B4-BE49-F238E27FC236}">
                <a16:creationId xmlns:a16="http://schemas.microsoft.com/office/drawing/2014/main" id="{B123F68A-D0A5-4696-88E2-6A64C6F1B7DA}"/>
              </a:ext>
            </a:extLst>
          </p:cNvPr>
          <p:cNvSpPr>
            <a:spLocks noGrp="1"/>
          </p:cNvSpPr>
          <p:nvPr>
            <p:ph type="sldNum" sz="quarter" idx="12"/>
          </p:nvPr>
        </p:nvSpPr>
        <p:spPr/>
        <p:txBody>
          <a:bodyPr/>
          <a:lstStyle/>
          <a:p>
            <a:fld id="{5FC7BA4E-FAE2-48A4-9F9B-941989A1AAAB}" type="slidenum">
              <a:rPr lang="en-GB" smtClean="0"/>
              <a:t>5</a:t>
            </a:fld>
            <a:endParaRPr lang="en-GB"/>
          </a:p>
        </p:txBody>
      </p:sp>
    </p:spTree>
    <p:extLst>
      <p:ext uri="{BB962C8B-B14F-4D97-AF65-F5344CB8AC3E}">
        <p14:creationId xmlns:p14="http://schemas.microsoft.com/office/powerpoint/2010/main" val="4009968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CE684-79A8-4E82-9C16-BB86490AE67D}"/>
              </a:ext>
            </a:extLst>
          </p:cNvPr>
          <p:cNvSpPr>
            <a:spLocks noGrp="1"/>
          </p:cNvSpPr>
          <p:nvPr>
            <p:ph type="title"/>
          </p:nvPr>
        </p:nvSpPr>
        <p:spPr/>
        <p:txBody>
          <a:bodyPr/>
          <a:lstStyle/>
          <a:p>
            <a:r>
              <a:rPr lang="en-GB" b="1" u="sng" dirty="0"/>
              <a:t>Website Design</a:t>
            </a:r>
          </a:p>
        </p:txBody>
      </p:sp>
      <p:sp>
        <p:nvSpPr>
          <p:cNvPr id="3" name="Content Placeholder 2">
            <a:extLst>
              <a:ext uri="{FF2B5EF4-FFF2-40B4-BE49-F238E27FC236}">
                <a16:creationId xmlns:a16="http://schemas.microsoft.com/office/drawing/2014/main" id="{DDBEB0D7-B7C7-4567-A52E-2E2467C8CB22}"/>
              </a:ext>
            </a:extLst>
          </p:cNvPr>
          <p:cNvSpPr>
            <a:spLocks noGrp="1"/>
          </p:cNvSpPr>
          <p:nvPr>
            <p:ph idx="1"/>
          </p:nvPr>
        </p:nvSpPr>
        <p:spPr>
          <a:xfrm>
            <a:off x="838200" y="2099323"/>
            <a:ext cx="10515600" cy="4351338"/>
          </a:xfrm>
        </p:spPr>
        <p:txBody>
          <a:bodyPr>
            <a:normAutofit fontScale="92500" lnSpcReduction="20000"/>
          </a:bodyPr>
          <a:lstStyle/>
          <a:p>
            <a:pPr marL="0" indent="0">
              <a:buNone/>
            </a:pPr>
            <a:r>
              <a:rPr lang="en-GB" dirty="0"/>
              <a:t>Scrolling Works!!</a:t>
            </a:r>
          </a:p>
          <a:p>
            <a:pPr marL="0" indent="0">
              <a:buNone/>
            </a:pPr>
            <a:endParaRPr lang="en-GB" dirty="0"/>
          </a:p>
          <a:p>
            <a:pPr marL="0" indent="0">
              <a:buNone/>
            </a:pPr>
            <a:r>
              <a:rPr lang="en-GB" dirty="0"/>
              <a:t>Websites and Mobile apps like the ones listed below have a common theme. They are all easy to browse due to the scrolling navigation.</a:t>
            </a:r>
          </a:p>
          <a:p>
            <a:r>
              <a:rPr lang="en-GB" b="1" dirty="0"/>
              <a:t>reddit</a:t>
            </a:r>
            <a:r>
              <a:rPr lang="en-GB" dirty="0"/>
              <a:t>(1.69b Users, 2018)</a:t>
            </a:r>
          </a:p>
          <a:p>
            <a:r>
              <a:rPr lang="en-GB" b="1" dirty="0"/>
              <a:t>Instagram</a:t>
            </a:r>
            <a:r>
              <a:rPr lang="en-GB" dirty="0"/>
              <a:t> (800m Users, 2017)</a:t>
            </a:r>
          </a:p>
          <a:p>
            <a:r>
              <a:rPr lang="en-GB" b="1" dirty="0"/>
              <a:t>Facebook</a:t>
            </a:r>
            <a:r>
              <a:rPr lang="en-GB" dirty="0"/>
              <a:t> (2.19b Users, 2018)</a:t>
            </a:r>
          </a:p>
          <a:p>
            <a:r>
              <a:rPr lang="en-GB" b="1" dirty="0"/>
              <a:t>9gag</a:t>
            </a:r>
            <a:r>
              <a:rPr lang="en-GB" dirty="0"/>
              <a:t> (80m Users, 2015)</a:t>
            </a:r>
          </a:p>
          <a:p>
            <a:pPr fontAlgn="base"/>
            <a:r>
              <a:rPr lang="en-GB" b="1" dirty="0"/>
              <a:t>Twitter </a:t>
            </a:r>
            <a:r>
              <a:rPr lang="en-GB" dirty="0"/>
              <a:t>(330m Users, 2018)</a:t>
            </a:r>
          </a:p>
          <a:p>
            <a:pPr marL="0" indent="0" fontAlgn="base">
              <a:buNone/>
            </a:pPr>
            <a:r>
              <a:rPr lang="en-GB" sz="1300" dirty="0"/>
              <a:t>(3)</a:t>
            </a:r>
            <a:br>
              <a:rPr lang="en-GB" dirty="0"/>
            </a:br>
            <a:endParaRPr lang="en-GB" dirty="0"/>
          </a:p>
        </p:txBody>
      </p:sp>
      <p:pic>
        <p:nvPicPr>
          <p:cNvPr id="1026" name="Picture 2" descr="Image result for social media">
            <a:extLst>
              <a:ext uri="{FF2B5EF4-FFF2-40B4-BE49-F238E27FC236}">
                <a16:creationId xmlns:a16="http://schemas.microsoft.com/office/drawing/2014/main" id="{65C96047-8BD9-49F8-AB85-E98AC4C84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27498"/>
            <a:ext cx="4731567" cy="276224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cebook scroll">
            <a:extLst>
              <a:ext uri="{FF2B5EF4-FFF2-40B4-BE49-F238E27FC236}">
                <a16:creationId xmlns:a16="http://schemas.microsoft.com/office/drawing/2014/main" id="{62EA8133-5776-4834-9E87-49EF5F3BEF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8682" y="3756482"/>
            <a:ext cx="2046083" cy="155374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030" name="Picture 6" descr="Image result for instagram photography">
            <a:extLst>
              <a:ext uri="{FF2B5EF4-FFF2-40B4-BE49-F238E27FC236}">
                <a16:creationId xmlns:a16="http://schemas.microsoft.com/office/drawing/2014/main" id="{EC682863-DBC4-4E27-B380-757674B678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44648" y="3540985"/>
            <a:ext cx="2699014" cy="23981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sp>
        <p:nvSpPr>
          <p:cNvPr id="4" name="Footer Placeholder 3">
            <a:extLst>
              <a:ext uri="{FF2B5EF4-FFF2-40B4-BE49-F238E27FC236}">
                <a16:creationId xmlns:a16="http://schemas.microsoft.com/office/drawing/2014/main" id="{42FD3A95-CA27-4F62-BF62-82124AC52B61}"/>
              </a:ext>
            </a:extLst>
          </p:cNvPr>
          <p:cNvSpPr>
            <a:spLocks noGrp="1"/>
          </p:cNvSpPr>
          <p:nvPr>
            <p:ph type="ftr" sz="quarter" idx="11"/>
          </p:nvPr>
        </p:nvSpPr>
        <p:spPr/>
        <p:txBody>
          <a:bodyPr/>
          <a:lstStyle/>
          <a:p>
            <a:r>
              <a:rPr lang="en-GB" dirty="0"/>
              <a:t>NerdWare</a:t>
            </a:r>
          </a:p>
        </p:txBody>
      </p:sp>
      <p:sp>
        <p:nvSpPr>
          <p:cNvPr id="5" name="Slide Number Placeholder 4">
            <a:extLst>
              <a:ext uri="{FF2B5EF4-FFF2-40B4-BE49-F238E27FC236}">
                <a16:creationId xmlns:a16="http://schemas.microsoft.com/office/drawing/2014/main" id="{5B4E0268-3873-496D-8BD8-560EEA6D4E2C}"/>
              </a:ext>
            </a:extLst>
          </p:cNvPr>
          <p:cNvSpPr>
            <a:spLocks noGrp="1"/>
          </p:cNvSpPr>
          <p:nvPr>
            <p:ph type="sldNum" sz="quarter" idx="12"/>
          </p:nvPr>
        </p:nvSpPr>
        <p:spPr/>
        <p:txBody>
          <a:bodyPr/>
          <a:lstStyle/>
          <a:p>
            <a:fld id="{5FC7BA4E-FAE2-48A4-9F9B-941989A1AAAB}" type="slidenum">
              <a:rPr lang="en-GB" smtClean="0"/>
              <a:t>6</a:t>
            </a:fld>
            <a:endParaRPr lang="en-GB"/>
          </a:p>
        </p:txBody>
      </p:sp>
    </p:spTree>
    <p:extLst>
      <p:ext uri="{BB962C8B-B14F-4D97-AF65-F5344CB8AC3E}">
        <p14:creationId xmlns:p14="http://schemas.microsoft.com/office/powerpoint/2010/main" val="2861052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omputer games graphics">
            <a:extLst>
              <a:ext uri="{FF2B5EF4-FFF2-40B4-BE49-F238E27FC236}">
                <a16:creationId xmlns:a16="http://schemas.microsoft.com/office/drawing/2014/main" id="{BDC31A95-21AB-4BED-90B4-E026265A8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09849" y="791198"/>
            <a:ext cx="2764971" cy="207372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115003-37EB-4969-80BC-A14D25192C22}"/>
              </a:ext>
            </a:extLst>
          </p:cNvPr>
          <p:cNvSpPr txBox="1"/>
          <p:nvPr/>
        </p:nvSpPr>
        <p:spPr>
          <a:xfrm>
            <a:off x="4413023" y="261531"/>
            <a:ext cx="2388636" cy="707886"/>
          </a:xfrm>
          <a:prstGeom prst="rect">
            <a:avLst/>
          </a:prstGeom>
          <a:noFill/>
        </p:spPr>
        <p:txBody>
          <a:bodyPr wrap="square" rtlCol="0">
            <a:spAutoFit/>
          </a:bodyPr>
          <a:lstStyle/>
          <a:p>
            <a:pPr algn="ctr"/>
            <a:r>
              <a:rPr lang="en-GB" sz="2000" b="1" dirty="0"/>
              <a:t>Doom</a:t>
            </a:r>
          </a:p>
          <a:p>
            <a:r>
              <a:rPr lang="en-GB" sz="2000" dirty="0"/>
              <a:t>   1993	            2016</a:t>
            </a:r>
          </a:p>
        </p:txBody>
      </p:sp>
      <p:sp>
        <p:nvSpPr>
          <p:cNvPr id="4" name="TextBox 3">
            <a:extLst>
              <a:ext uri="{FF2B5EF4-FFF2-40B4-BE49-F238E27FC236}">
                <a16:creationId xmlns:a16="http://schemas.microsoft.com/office/drawing/2014/main" id="{752D414A-5DAC-4598-86B7-8A0279A47B25}"/>
              </a:ext>
            </a:extLst>
          </p:cNvPr>
          <p:cNvSpPr txBox="1"/>
          <p:nvPr/>
        </p:nvSpPr>
        <p:spPr>
          <a:xfrm>
            <a:off x="6823200" y="2531943"/>
            <a:ext cx="410547" cy="230832"/>
          </a:xfrm>
          <a:prstGeom prst="rect">
            <a:avLst/>
          </a:prstGeom>
          <a:noFill/>
        </p:spPr>
        <p:txBody>
          <a:bodyPr wrap="square" rtlCol="0">
            <a:spAutoFit/>
          </a:bodyPr>
          <a:lstStyle/>
          <a:p>
            <a:r>
              <a:rPr lang="en-GB" sz="900" dirty="0"/>
              <a:t>(4)</a:t>
            </a:r>
          </a:p>
        </p:txBody>
      </p:sp>
      <p:pic>
        <p:nvPicPr>
          <p:cNvPr id="1034" name="Picture 10" descr="http://i2.wp.com/deadendthrills.com/imagestore/features/about/about30.jpg">
            <a:extLst>
              <a:ext uri="{FF2B5EF4-FFF2-40B4-BE49-F238E27FC236}">
                <a16:creationId xmlns:a16="http://schemas.microsoft.com/office/drawing/2014/main" id="{E8E81B5B-FC4E-4C3D-9819-3CF758472A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451" y="2817982"/>
            <a:ext cx="2964770" cy="393844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24C8BF2-E9A1-4011-8C52-8E0751155003}"/>
              </a:ext>
            </a:extLst>
          </p:cNvPr>
          <p:cNvSpPr txBox="1"/>
          <p:nvPr/>
        </p:nvSpPr>
        <p:spPr>
          <a:xfrm>
            <a:off x="2923141" y="6382137"/>
            <a:ext cx="422988" cy="230832"/>
          </a:xfrm>
          <a:prstGeom prst="rect">
            <a:avLst/>
          </a:prstGeom>
          <a:noFill/>
        </p:spPr>
        <p:txBody>
          <a:bodyPr wrap="square" rtlCol="0">
            <a:spAutoFit/>
          </a:bodyPr>
          <a:lstStyle/>
          <a:p>
            <a:r>
              <a:rPr lang="en-GB" sz="900" dirty="0"/>
              <a:t>(5)</a:t>
            </a:r>
          </a:p>
        </p:txBody>
      </p:sp>
      <p:sp>
        <p:nvSpPr>
          <p:cNvPr id="11" name="TextBox 10">
            <a:extLst>
              <a:ext uri="{FF2B5EF4-FFF2-40B4-BE49-F238E27FC236}">
                <a16:creationId xmlns:a16="http://schemas.microsoft.com/office/drawing/2014/main" id="{3F9DEE50-0A28-4E52-975B-78FACFBC0C52}"/>
              </a:ext>
            </a:extLst>
          </p:cNvPr>
          <p:cNvSpPr txBox="1"/>
          <p:nvPr/>
        </p:nvSpPr>
        <p:spPr>
          <a:xfrm>
            <a:off x="11810829" y="2531943"/>
            <a:ext cx="408216" cy="230832"/>
          </a:xfrm>
          <a:prstGeom prst="rect">
            <a:avLst/>
          </a:prstGeom>
          <a:noFill/>
        </p:spPr>
        <p:txBody>
          <a:bodyPr wrap="square" rtlCol="0">
            <a:spAutoFit/>
          </a:bodyPr>
          <a:lstStyle/>
          <a:p>
            <a:r>
              <a:rPr lang="en-GB" sz="900" dirty="0"/>
              <a:t>(6)</a:t>
            </a:r>
          </a:p>
        </p:txBody>
      </p:sp>
      <p:pic>
        <p:nvPicPr>
          <p:cNvPr id="1042" name="Picture 18" descr="Related image">
            <a:extLst>
              <a:ext uri="{FF2B5EF4-FFF2-40B4-BE49-F238E27FC236}">
                <a16:creationId xmlns:a16="http://schemas.microsoft.com/office/drawing/2014/main" id="{44D89E91-0525-4837-AC79-04F21C8985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34616" y="370529"/>
            <a:ext cx="4353275" cy="244871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44" name="Picture 20" descr="http://getwallpapers.com/wallpaper/full/7/0/2/97214.jpg">
            <a:extLst>
              <a:ext uri="{FF2B5EF4-FFF2-40B4-BE49-F238E27FC236}">
                <a16:creationId xmlns:a16="http://schemas.microsoft.com/office/drawing/2014/main" id="{FC2FC6F8-D59F-4C8C-A936-2028502D7B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9451" y="242734"/>
            <a:ext cx="4032067" cy="25200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46" name="Picture 22" descr="http://getwallpapers.com/wallpaper/full/4/b/0/97208.jpg">
            <a:extLst>
              <a:ext uri="{FF2B5EF4-FFF2-40B4-BE49-F238E27FC236}">
                <a16:creationId xmlns:a16="http://schemas.microsoft.com/office/drawing/2014/main" id="{84AE0A00-D1B9-4F93-A51E-09EF4C4B67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34617" y="3642008"/>
            <a:ext cx="4380320" cy="24639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331AAD0E-936B-425C-B4B0-BB149D48882D}"/>
              </a:ext>
            </a:extLst>
          </p:cNvPr>
          <p:cNvSpPr txBox="1"/>
          <p:nvPr/>
        </p:nvSpPr>
        <p:spPr>
          <a:xfrm>
            <a:off x="11896001" y="5875106"/>
            <a:ext cx="408216" cy="230832"/>
          </a:xfrm>
          <a:prstGeom prst="rect">
            <a:avLst/>
          </a:prstGeom>
          <a:noFill/>
        </p:spPr>
        <p:txBody>
          <a:bodyPr wrap="square" rtlCol="0">
            <a:spAutoFit/>
          </a:bodyPr>
          <a:lstStyle/>
          <a:p>
            <a:r>
              <a:rPr lang="en-GB" sz="900" dirty="0"/>
              <a:t>(7)</a:t>
            </a:r>
          </a:p>
        </p:txBody>
      </p:sp>
      <p:sp>
        <p:nvSpPr>
          <p:cNvPr id="21" name="TextBox 20">
            <a:extLst>
              <a:ext uri="{FF2B5EF4-FFF2-40B4-BE49-F238E27FC236}">
                <a16:creationId xmlns:a16="http://schemas.microsoft.com/office/drawing/2014/main" id="{028A7002-A095-419A-815C-AC7BA4534066}"/>
              </a:ext>
            </a:extLst>
          </p:cNvPr>
          <p:cNvSpPr txBox="1"/>
          <p:nvPr/>
        </p:nvSpPr>
        <p:spPr>
          <a:xfrm>
            <a:off x="3950922" y="2531943"/>
            <a:ext cx="408216" cy="230832"/>
          </a:xfrm>
          <a:prstGeom prst="rect">
            <a:avLst/>
          </a:prstGeom>
          <a:noFill/>
        </p:spPr>
        <p:txBody>
          <a:bodyPr wrap="square" rtlCol="0">
            <a:spAutoFit/>
          </a:bodyPr>
          <a:lstStyle/>
          <a:p>
            <a:r>
              <a:rPr lang="en-GB" sz="900" dirty="0"/>
              <a:t>(8)</a:t>
            </a:r>
          </a:p>
        </p:txBody>
      </p:sp>
      <p:pic>
        <p:nvPicPr>
          <p:cNvPr id="12" name="Picture 11">
            <a:extLst>
              <a:ext uri="{FF2B5EF4-FFF2-40B4-BE49-F238E27FC236}">
                <a16:creationId xmlns:a16="http://schemas.microsoft.com/office/drawing/2014/main" id="{9F55091A-287F-4C88-89C2-FBF98B7E59A4}"/>
              </a:ext>
            </a:extLst>
          </p:cNvPr>
          <p:cNvPicPr>
            <a:picLocks noChangeAspect="1"/>
          </p:cNvPicPr>
          <p:nvPr/>
        </p:nvPicPr>
        <p:blipFill>
          <a:blip r:embed="rId8"/>
          <a:stretch>
            <a:fillRect/>
          </a:stretch>
        </p:blipFill>
        <p:spPr>
          <a:xfrm>
            <a:off x="3744251" y="3039004"/>
            <a:ext cx="3726180" cy="29845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3" name="TextBox 22">
            <a:extLst>
              <a:ext uri="{FF2B5EF4-FFF2-40B4-BE49-F238E27FC236}">
                <a16:creationId xmlns:a16="http://schemas.microsoft.com/office/drawing/2014/main" id="{ECD1D023-B925-4A4A-B4E3-6B7F7CD73903}"/>
              </a:ext>
            </a:extLst>
          </p:cNvPr>
          <p:cNvSpPr txBox="1"/>
          <p:nvPr/>
        </p:nvSpPr>
        <p:spPr>
          <a:xfrm>
            <a:off x="7472606" y="6052847"/>
            <a:ext cx="422988" cy="230832"/>
          </a:xfrm>
          <a:prstGeom prst="rect">
            <a:avLst/>
          </a:prstGeom>
          <a:noFill/>
        </p:spPr>
        <p:txBody>
          <a:bodyPr wrap="square" rtlCol="0">
            <a:spAutoFit/>
          </a:bodyPr>
          <a:lstStyle/>
          <a:p>
            <a:r>
              <a:rPr lang="en-GB" sz="900" dirty="0"/>
              <a:t>(9)</a:t>
            </a:r>
          </a:p>
        </p:txBody>
      </p:sp>
      <p:sp>
        <p:nvSpPr>
          <p:cNvPr id="13" name="Footer Placeholder 12">
            <a:extLst>
              <a:ext uri="{FF2B5EF4-FFF2-40B4-BE49-F238E27FC236}">
                <a16:creationId xmlns:a16="http://schemas.microsoft.com/office/drawing/2014/main" id="{3D2E819E-8455-4635-ACB2-A2E6EEE694B0}"/>
              </a:ext>
            </a:extLst>
          </p:cNvPr>
          <p:cNvSpPr>
            <a:spLocks noGrp="1"/>
          </p:cNvSpPr>
          <p:nvPr>
            <p:ph type="ftr" sz="quarter" idx="11"/>
          </p:nvPr>
        </p:nvSpPr>
        <p:spPr>
          <a:xfrm>
            <a:off x="3744251" y="6457756"/>
            <a:ext cx="4114800" cy="365125"/>
          </a:xfrm>
        </p:spPr>
        <p:txBody>
          <a:bodyPr/>
          <a:lstStyle/>
          <a:p>
            <a:r>
              <a:rPr lang="en-GB" dirty="0"/>
              <a:t>NerdWare</a:t>
            </a:r>
          </a:p>
        </p:txBody>
      </p:sp>
      <p:sp>
        <p:nvSpPr>
          <p:cNvPr id="14" name="Slide Number Placeholder 13">
            <a:extLst>
              <a:ext uri="{FF2B5EF4-FFF2-40B4-BE49-F238E27FC236}">
                <a16:creationId xmlns:a16="http://schemas.microsoft.com/office/drawing/2014/main" id="{2F41DF96-2FA8-46B3-8BBD-011B8F14BB03}"/>
              </a:ext>
            </a:extLst>
          </p:cNvPr>
          <p:cNvSpPr>
            <a:spLocks noGrp="1"/>
          </p:cNvSpPr>
          <p:nvPr>
            <p:ph type="sldNum" sz="quarter" idx="12"/>
          </p:nvPr>
        </p:nvSpPr>
        <p:spPr/>
        <p:txBody>
          <a:bodyPr/>
          <a:lstStyle/>
          <a:p>
            <a:fld id="{5FC7BA4E-FAE2-48A4-9F9B-941989A1AAAB}" type="slidenum">
              <a:rPr lang="en-GB" smtClean="0"/>
              <a:t>7</a:t>
            </a:fld>
            <a:endParaRPr lang="en-GB"/>
          </a:p>
        </p:txBody>
      </p:sp>
      <p:sp>
        <p:nvSpPr>
          <p:cNvPr id="15" name="TextBox 14">
            <a:extLst>
              <a:ext uri="{FF2B5EF4-FFF2-40B4-BE49-F238E27FC236}">
                <a16:creationId xmlns:a16="http://schemas.microsoft.com/office/drawing/2014/main" id="{41A07D95-8821-41E2-9E07-F55489A425F7}"/>
              </a:ext>
            </a:extLst>
          </p:cNvPr>
          <p:cNvSpPr txBox="1"/>
          <p:nvPr/>
        </p:nvSpPr>
        <p:spPr>
          <a:xfrm>
            <a:off x="3619842" y="6052847"/>
            <a:ext cx="2109153" cy="276999"/>
          </a:xfrm>
          <a:prstGeom prst="rect">
            <a:avLst/>
          </a:prstGeom>
          <a:noFill/>
        </p:spPr>
        <p:txBody>
          <a:bodyPr wrap="square" rtlCol="0">
            <a:spAutoFit/>
          </a:bodyPr>
          <a:lstStyle/>
          <a:p>
            <a:r>
              <a:rPr lang="en-GB" sz="1200" i="1" dirty="0"/>
              <a:t>Article from Cinemablend</a:t>
            </a:r>
          </a:p>
        </p:txBody>
      </p:sp>
    </p:spTree>
    <p:extLst>
      <p:ext uri="{BB962C8B-B14F-4D97-AF65-F5344CB8AC3E}">
        <p14:creationId xmlns:p14="http://schemas.microsoft.com/office/powerpoint/2010/main" val="2502194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86F9246-E33B-4DEB-8490-955CCD167AE2}"/>
              </a:ext>
            </a:extLst>
          </p:cNvPr>
          <p:cNvGrpSpPr/>
          <p:nvPr/>
        </p:nvGrpSpPr>
        <p:grpSpPr>
          <a:xfrm>
            <a:off x="313031" y="347072"/>
            <a:ext cx="2910604" cy="6183708"/>
            <a:chOff x="950457" y="570838"/>
            <a:chExt cx="2756847" cy="5875158"/>
          </a:xfrm>
        </p:grpSpPr>
        <p:pic>
          <p:nvPicPr>
            <p:cNvPr id="3074" name="Picture 2" descr="https://lh4.googleusercontent.com/qbg_Cz0u7haYLC8GPvmdD17PqlF9gqMQ4rdY2p8HHhBMMLstHFNv-LX7ZvoDreYJA7DN0H1c1NQpTEDQbyOn0dpMhSX0KgPk9jryxesxtlgn-C8j1twQLSvphOqtzJHCKD6raand">
              <a:extLst>
                <a:ext uri="{FF2B5EF4-FFF2-40B4-BE49-F238E27FC236}">
                  <a16:creationId xmlns:a16="http://schemas.microsoft.com/office/drawing/2014/main" id="{14743AEC-7E3D-4C21-A4EC-E61C31503D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898" b="7051"/>
            <a:stretch/>
          </p:blipFill>
          <p:spPr bwMode="auto">
            <a:xfrm>
              <a:off x="950467" y="1929170"/>
              <a:ext cx="2756837" cy="1117226"/>
            </a:xfrm>
            <a:prstGeom prst="rect">
              <a:avLst/>
            </a:prstGeom>
            <a:noFill/>
            <a:ln>
              <a:noFill/>
            </a:ln>
            <a:effectLst>
              <a:glow>
                <a:schemeClr val="bg2"/>
              </a:glow>
              <a:outerShdw blurRad="139700" dist="76200" dir="10800000" sx="101000" sy="101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76" name="Picture 4" descr="https://lh4.googleusercontent.com/MPiHM_cMO8lb_xnAhn9W-tHfKsxUsgQhfC1obycAJ4amA5jm_7VJvXDqioPXzafvZ2L1cMajzeooEk8wKqNTi4NBn6pwmW8pqoZNIAYWbAl43O2hwmSurdawNkgcgqDyroBP05wH">
              <a:extLst>
                <a:ext uri="{FF2B5EF4-FFF2-40B4-BE49-F238E27FC236}">
                  <a16:creationId xmlns:a16="http://schemas.microsoft.com/office/drawing/2014/main" id="{2EAF10C8-23AF-41C8-BDE7-9073208D415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912" r="5653" b="7236"/>
            <a:stretch/>
          </p:blipFill>
          <p:spPr bwMode="auto">
            <a:xfrm>
              <a:off x="950465" y="570838"/>
              <a:ext cx="2756837" cy="1358332"/>
            </a:xfrm>
            <a:prstGeom prst="rect">
              <a:avLst/>
            </a:prstGeom>
            <a:noFill/>
            <a:ln>
              <a:noFill/>
            </a:ln>
            <a:effectLst>
              <a:glow>
                <a:schemeClr val="bg2"/>
              </a:glow>
              <a:outerShdw blurRad="139700" dist="76200" dir="10800000" sx="101000" sy="101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078" name="Picture 6" descr="https://lh4.googleusercontent.com/ajWmcPjRhnTCB-Y4M7onOt16IA40F6obP0ADx7mmVv-0FZxrK84lZJDztbYXvh0pOf3jVju9C-x3NAifFDnEdQL5QCE8jbj93bj9KXMhDC33H_lb8k1wtCKE1DQ5zgg7pRyOO0o4">
              <a:extLst>
                <a:ext uri="{FF2B5EF4-FFF2-40B4-BE49-F238E27FC236}">
                  <a16:creationId xmlns:a16="http://schemas.microsoft.com/office/drawing/2014/main" id="{743538FB-9F89-4E8A-87D3-B497EDFBD31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332" b="7811"/>
            <a:stretch/>
          </p:blipFill>
          <p:spPr bwMode="auto">
            <a:xfrm>
              <a:off x="950464" y="3046396"/>
              <a:ext cx="2756837" cy="1173800"/>
            </a:xfrm>
            <a:prstGeom prst="rect">
              <a:avLst/>
            </a:prstGeom>
            <a:noFill/>
            <a:ln>
              <a:noFill/>
            </a:ln>
            <a:effectLst>
              <a:glow>
                <a:schemeClr val="bg2"/>
              </a:glow>
              <a:outerShdw blurRad="139700" dist="76200" dir="10800000" sx="101000" sy="101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9" name="Picture 2" descr="https://lh4.googleusercontent.com/9DthUHcX9Z3x1Ir5kgjjWVR-HgHfBmlGfmP_n0O-cGLddl_Fz9cfzvInkenbeNfvCBEakfBWT5lufdl3DFBywZC7mEojrhZ4L6utuIvFGn2zK7TYhC45ZS2gaGx6JiDWh2FKKwn1">
              <a:extLst>
                <a:ext uri="{FF2B5EF4-FFF2-40B4-BE49-F238E27FC236}">
                  <a16:creationId xmlns:a16="http://schemas.microsoft.com/office/drawing/2014/main" id="{B0F4A64E-05C4-4C31-9293-EC07CB10814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217"/>
            <a:stretch/>
          </p:blipFill>
          <p:spPr bwMode="auto">
            <a:xfrm>
              <a:off x="950461" y="4220196"/>
              <a:ext cx="2756836" cy="1213781"/>
            </a:xfrm>
            <a:prstGeom prst="rect">
              <a:avLst/>
            </a:prstGeom>
            <a:noFill/>
            <a:ln>
              <a:noFill/>
            </a:ln>
            <a:effectLst>
              <a:glow>
                <a:schemeClr val="bg2"/>
              </a:glow>
              <a:outerShdw blurRad="139700" dist="76200" dir="10800000" sx="101000" sy="101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 name="Picture 2" descr="https://lh5.googleusercontent.com/Int8ImJyYHFWDyLerlT1TEWZKuq9_vNEcewmrrOimFZFdaJAEqhEgzoBtg8D-BcRVzyjOYw51yhsAkRWoceDxPLHhK4RPR6Ilb7MuIPu657hPx83FBYH1osTrEUIaNdcJecGwrMl">
              <a:extLst>
                <a:ext uri="{FF2B5EF4-FFF2-40B4-BE49-F238E27FC236}">
                  <a16:creationId xmlns:a16="http://schemas.microsoft.com/office/drawing/2014/main" id="{4EE2A114-9C84-49B1-B6DE-984FECF795B8}"/>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5762"/>
            <a:stretch/>
          </p:blipFill>
          <p:spPr bwMode="auto">
            <a:xfrm>
              <a:off x="950457" y="5337422"/>
              <a:ext cx="2756836" cy="1108574"/>
            </a:xfrm>
            <a:prstGeom prst="rect">
              <a:avLst/>
            </a:prstGeom>
            <a:noFill/>
            <a:ln>
              <a:noFill/>
            </a:ln>
            <a:effectLst>
              <a:glow>
                <a:schemeClr val="bg2"/>
              </a:glow>
              <a:outerShdw blurRad="139700" dist="76200" dir="10800000" sx="101000" sy="101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grpSp>
      <p:sp>
        <p:nvSpPr>
          <p:cNvPr id="6" name="TextBox 5">
            <a:extLst>
              <a:ext uri="{FF2B5EF4-FFF2-40B4-BE49-F238E27FC236}">
                <a16:creationId xmlns:a16="http://schemas.microsoft.com/office/drawing/2014/main" id="{7D5C2ED1-54E8-404B-ACAF-52EDBD45CD43}"/>
              </a:ext>
            </a:extLst>
          </p:cNvPr>
          <p:cNvSpPr txBox="1"/>
          <p:nvPr/>
        </p:nvSpPr>
        <p:spPr>
          <a:xfrm>
            <a:off x="3845280" y="347072"/>
            <a:ext cx="6567661" cy="769441"/>
          </a:xfrm>
          <a:prstGeom prst="rect">
            <a:avLst/>
          </a:prstGeom>
          <a:noFill/>
        </p:spPr>
        <p:txBody>
          <a:bodyPr wrap="square" rtlCol="0">
            <a:spAutoFit/>
          </a:bodyPr>
          <a:lstStyle/>
          <a:p>
            <a:r>
              <a:rPr lang="en-GB" sz="4400" b="1" u="sng" dirty="0"/>
              <a:t>Website Functionality</a:t>
            </a:r>
          </a:p>
        </p:txBody>
      </p:sp>
      <p:pic>
        <p:nvPicPr>
          <p:cNvPr id="7" name="Picture 6">
            <a:extLst>
              <a:ext uri="{FF2B5EF4-FFF2-40B4-BE49-F238E27FC236}">
                <a16:creationId xmlns:a16="http://schemas.microsoft.com/office/drawing/2014/main" id="{485B8015-DBB0-4E9E-BC34-0A57A4D5C640}"/>
              </a:ext>
            </a:extLst>
          </p:cNvPr>
          <p:cNvPicPr>
            <a:picLocks noChangeAspect="1"/>
          </p:cNvPicPr>
          <p:nvPr/>
        </p:nvPicPr>
        <p:blipFill>
          <a:blip r:embed="rId8"/>
          <a:stretch>
            <a:fillRect/>
          </a:stretch>
        </p:blipFill>
        <p:spPr>
          <a:xfrm>
            <a:off x="9245709" y="1528449"/>
            <a:ext cx="2334465" cy="405050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8" name="TextBox 7">
            <a:extLst>
              <a:ext uri="{FF2B5EF4-FFF2-40B4-BE49-F238E27FC236}">
                <a16:creationId xmlns:a16="http://schemas.microsoft.com/office/drawing/2014/main" id="{9F7C8CDF-5A08-4876-809A-8C7E113B01C2}"/>
              </a:ext>
            </a:extLst>
          </p:cNvPr>
          <p:cNvSpPr txBox="1"/>
          <p:nvPr/>
        </p:nvSpPr>
        <p:spPr>
          <a:xfrm>
            <a:off x="9878985" y="1014704"/>
            <a:ext cx="1067912" cy="369332"/>
          </a:xfrm>
          <a:prstGeom prst="rect">
            <a:avLst/>
          </a:prstGeom>
          <a:noFill/>
        </p:spPr>
        <p:txBody>
          <a:bodyPr wrap="square" rtlCol="0">
            <a:spAutoFit/>
          </a:bodyPr>
          <a:lstStyle/>
          <a:p>
            <a:r>
              <a:rPr lang="en-GB" b="1" u="sng" dirty="0"/>
              <a:t>Site Map</a:t>
            </a:r>
          </a:p>
        </p:txBody>
      </p:sp>
      <p:cxnSp>
        <p:nvCxnSpPr>
          <p:cNvPr id="12" name="Straight Arrow Connector 11">
            <a:extLst>
              <a:ext uri="{FF2B5EF4-FFF2-40B4-BE49-F238E27FC236}">
                <a16:creationId xmlns:a16="http://schemas.microsoft.com/office/drawing/2014/main" id="{16113C67-956C-433F-AFA2-959149582793}"/>
              </a:ext>
            </a:extLst>
          </p:cNvPr>
          <p:cNvCxnSpPr/>
          <p:nvPr/>
        </p:nvCxnSpPr>
        <p:spPr>
          <a:xfrm>
            <a:off x="3310528" y="723839"/>
            <a:ext cx="0" cy="5486400"/>
          </a:xfrm>
          <a:prstGeom prst="straightConnector1">
            <a:avLst/>
          </a:prstGeom>
          <a:ln w="19050" cap="flat" cmpd="sng" algn="ctr">
            <a:solidFill>
              <a:schemeClr val="dk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3" name="TextBox 12">
            <a:extLst>
              <a:ext uri="{FF2B5EF4-FFF2-40B4-BE49-F238E27FC236}">
                <a16:creationId xmlns:a16="http://schemas.microsoft.com/office/drawing/2014/main" id="{2D776845-6E94-427F-B389-1EBC5AEF507D}"/>
              </a:ext>
            </a:extLst>
          </p:cNvPr>
          <p:cNvSpPr txBox="1"/>
          <p:nvPr/>
        </p:nvSpPr>
        <p:spPr>
          <a:xfrm>
            <a:off x="3290502" y="3205429"/>
            <a:ext cx="1194479" cy="523220"/>
          </a:xfrm>
          <a:prstGeom prst="rect">
            <a:avLst/>
          </a:prstGeom>
          <a:noFill/>
        </p:spPr>
        <p:txBody>
          <a:bodyPr wrap="square" rtlCol="0">
            <a:spAutoFit/>
          </a:bodyPr>
          <a:lstStyle/>
          <a:p>
            <a:pPr algn="ctr"/>
            <a:r>
              <a:rPr lang="en-GB" sz="1400" dirty="0"/>
              <a:t>Scroll Navigation</a:t>
            </a:r>
          </a:p>
        </p:txBody>
      </p:sp>
      <p:sp>
        <p:nvSpPr>
          <p:cNvPr id="15" name="TextBox 14">
            <a:extLst>
              <a:ext uri="{FF2B5EF4-FFF2-40B4-BE49-F238E27FC236}">
                <a16:creationId xmlns:a16="http://schemas.microsoft.com/office/drawing/2014/main" id="{85086E5D-AC62-4458-A54F-AFB621CEDCD3}"/>
              </a:ext>
            </a:extLst>
          </p:cNvPr>
          <p:cNvSpPr txBox="1"/>
          <p:nvPr/>
        </p:nvSpPr>
        <p:spPr>
          <a:xfrm>
            <a:off x="4422622" y="1384036"/>
            <a:ext cx="4018020" cy="3970318"/>
          </a:xfrm>
          <a:prstGeom prst="rect">
            <a:avLst/>
          </a:prstGeom>
          <a:noFill/>
        </p:spPr>
        <p:txBody>
          <a:bodyPr wrap="square" rtlCol="0">
            <a:spAutoFit/>
          </a:bodyPr>
          <a:lstStyle/>
          <a:p>
            <a:pPr marL="285750" indent="-285750">
              <a:buFont typeface="Arial" panose="020B0604020202020204" pitchFamily="34" charset="0"/>
              <a:buChar char="•"/>
            </a:pPr>
            <a:r>
              <a:rPr lang="en-GB" dirty="0"/>
              <a:t>Extremely user friendly.</a:t>
            </a:r>
          </a:p>
          <a:p>
            <a:pPr marL="285750" indent="-285750">
              <a:buFont typeface="Arial" panose="020B0604020202020204" pitchFamily="34" charset="0"/>
              <a:buChar char="•"/>
            </a:pPr>
            <a:r>
              <a:rPr lang="en-GB" dirty="0"/>
              <a:t>Quick, smooth and easy to browse</a:t>
            </a:r>
          </a:p>
          <a:p>
            <a:pPr marL="285750" indent="-285750">
              <a:buFont typeface="Arial" panose="020B0604020202020204" pitchFamily="34" charset="0"/>
              <a:buChar char="•"/>
            </a:pPr>
            <a:r>
              <a:rPr lang="en-GB" dirty="0"/>
              <a:t>The swift scroll element</a:t>
            </a:r>
          </a:p>
          <a:p>
            <a:pPr marL="285750" indent="-285750">
              <a:buFont typeface="Arial" panose="020B0604020202020204" pitchFamily="34" charset="0"/>
              <a:buChar char="•"/>
            </a:pPr>
            <a:r>
              <a:rPr lang="en-GB" dirty="0"/>
              <a:t>Auto scrolling menu positioned at the top of the screen.</a:t>
            </a:r>
          </a:p>
          <a:p>
            <a:pPr marL="285750" indent="-285750">
              <a:buFont typeface="Arial" panose="020B0604020202020204" pitchFamily="34" charset="0"/>
              <a:buChar char="•"/>
            </a:pPr>
            <a:r>
              <a:rPr lang="en-GB" dirty="0"/>
              <a:t>Integrated Artwork to depict each game.</a:t>
            </a:r>
          </a:p>
          <a:p>
            <a:pPr marL="285750" indent="-285750">
              <a:buFont typeface="Arial" panose="020B0604020202020204" pitchFamily="34" charset="0"/>
              <a:buChar char="•"/>
            </a:pPr>
            <a:r>
              <a:rPr lang="en-GB" dirty="0"/>
              <a:t>Dynamic Header</a:t>
            </a:r>
          </a:p>
          <a:p>
            <a:pPr marL="285750" indent="-285750">
              <a:buFont typeface="Arial" panose="020B0604020202020204" pitchFamily="34" charset="0"/>
              <a:buChar char="•"/>
            </a:pPr>
            <a:r>
              <a:rPr lang="en-GB" dirty="0"/>
              <a:t>Compatible with main browsers Google, Firefox, Safari</a:t>
            </a:r>
          </a:p>
          <a:p>
            <a:pPr marL="285750" indent="-285750">
              <a:buFont typeface="Arial" panose="020B0604020202020204" pitchFamily="34" charset="0"/>
              <a:buChar char="•"/>
            </a:pPr>
            <a:r>
              <a:rPr lang="en-GB" dirty="0"/>
              <a:t>The website is quick to browse and load</a:t>
            </a:r>
          </a:p>
          <a:p>
            <a:pPr marL="285750" indent="-285750">
              <a:buFont typeface="Arial" panose="020B0604020202020204" pitchFamily="34" charset="0"/>
              <a:buChar char="•"/>
            </a:pPr>
            <a:r>
              <a:rPr lang="en-GB" dirty="0"/>
              <a:t>Ability to work on Mobile, Tablet and Desktop</a:t>
            </a:r>
          </a:p>
        </p:txBody>
      </p:sp>
    </p:spTree>
    <p:extLst>
      <p:ext uri="{BB962C8B-B14F-4D97-AF65-F5344CB8AC3E}">
        <p14:creationId xmlns:p14="http://schemas.microsoft.com/office/powerpoint/2010/main" val="1986881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CAEFCFB-2F0A-48B6-B722-B91BE32E4235}"/>
              </a:ext>
            </a:extLst>
          </p:cNvPr>
          <p:cNvPicPr>
            <a:picLocks noChangeAspect="1"/>
          </p:cNvPicPr>
          <p:nvPr/>
        </p:nvPicPr>
        <p:blipFill>
          <a:blip r:embed="rId3"/>
          <a:stretch>
            <a:fillRect/>
          </a:stretch>
        </p:blipFill>
        <p:spPr>
          <a:xfrm>
            <a:off x="7042186" y="3940903"/>
            <a:ext cx="4914799" cy="273148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098" name="Picture 2" descr="https://lh5.googleusercontent.com/eTAcWbJdRoVsJtcH5u3ZDTCChwHNRQYbTgJuJYdDeLHn-CUbSBAhHVQMWkOF555SB_kRb6st4KnP0jGO_IhUmOu3r27_YUZ4yrLsat8UBRcjMYL-Gub2GockMljEA2bwUFia9iYE">
            <a:extLst>
              <a:ext uri="{FF2B5EF4-FFF2-40B4-BE49-F238E27FC236}">
                <a16:creationId xmlns:a16="http://schemas.microsoft.com/office/drawing/2014/main" id="{6F916975-B935-437E-B5D2-7F2CA7323B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774" r="31305"/>
          <a:stretch/>
        </p:blipFill>
        <p:spPr bwMode="auto">
          <a:xfrm>
            <a:off x="195975" y="232963"/>
            <a:ext cx="3450692" cy="366535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pic>
        <p:nvPicPr>
          <p:cNvPr id="7" name="Picture 6">
            <a:extLst>
              <a:ext uri="{FF2B5EF4-FFF2-40B4-BE49-F238E27FC236}">
                <a16:creationId xmlns:a16="http://schemas.microsoft.com/office/drawing/2014/main" id="{09C11A3D-A778-474A-BF6E-84CDA7D5339D}"/>
              </a:ext>
            </a:extLst>
          </p:cNvPr>
          <p:cNvPicPr>
            <a:picLocks noChangeAspect="1"/>
          </p:cNvPicPr>
          <p:nvPr/>
        </p:nvPicPr>
        <p:blipFill>
          <a:blip r:embed="rId5"/>
          <a:stretch>
            <a:fillRect/>
          </a:stretch>
        </p:blipFill>
        <p:spPr>
          <a:xfrm>
            <a:off x="195975" y="4985559"/>
            <a:ext cx="4222411" cy="168682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https://www.monthlybrands.com.pk/wp-content/uploads/2018/05/Youtube-640x457.jpg">
            <a:extLst>
              <a:ext uri="{FF2B5EF4-FFF2-40B4-BE49-F238E27FC236}">
                <a16:creationId xmlns:a16="http://schemas.microsoft.com/office/drawing/2014/main" id="{37C4EF1E-424B-43D2-9D3F-C1017FC001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88142" y="126331"/>
            <a:ext cx="3368843" cy="240556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A65E7E1-77E6-4DAE-BCD5-96C291EBD490}"/>
              </a:ext>
            </a:extLst>
          </p:cNvPr>
          <p:cNvSpPr txBox="1"/>
          <p:nvPr/>
        </p:nvSpPr>
        <p:spPr>
          <a:xfrm>
            <a:off x="3988468" y="336884"/>
            <a:ext cx="4379495" cy="769441"/>
          </a:xfrm>
          <a:prstGeom prst="rect">
            <a:avLst/>
          </a:prstGeom>
          <a:noFill/>
        </p:spPr>
        <p:txBody>
          <a:bodyPr wrap="square" rtlCol="0">
            <a:spAutoFit/>
          </a:bodyPr>
          <a:lstStyle/>
          <a:p>
            <a:r>
              <a:rPr lang="en-GB" sz="4400" b="1" u="sng" dirty="0"/>
              <a:t>Online Marketing</a:t>
            </a:r>
          </a:p>
        </p:txBody>
      </p:sp>
      <p:sp>
        <p:nvSpPr>
          <p:cNvPr id="3" name="TextBox 2">
            <a:extLst>
              <a:ext uri="{FF2B5EF4-FFF2-40B4-BE49-F238E27FC236}">
                <a16:creationId xmlns:a16="http://schemas.microsoft.com/office/drawing/2014/main" id="{2505E9C1-92A3-4CCD-93B2-9C42D6B88B49}"/>
              </a:ext>
            </a:extLst>
          </p:cNvPr>
          <p:cNvSpPr txBox="1"/>
          <p:nvPr/>
        </p:nvSpPr>
        <p:spPr>
          <a:xfrm>
            <a:off x="4132847" y="1341521"/>
            <a:ext cx="4235116" cy="1754326"/>
          </a:xfrm>
          <a:prstGeom prst="rect">
            <a:avLst/>
          </a:prstGeom>
          <a:noFill/>
        </p:spPr>
        <p:txBody>
          <a:bodyPr wrap="square" rtlCol="0">
            <a:spAutoFit/>
          </a:bodyPr>
          <a:lstStyle/>
          <a:p>
            <a:pPr marL="285750" indent="-285750">
              <a:buFont typeface="Arial" panose="020B0604020202020204" pitchFamily="34" charset="0"/>
              <a:buChar char="•"/>
            </a:pPr>
            <a:r>
              <a:rPr lang="en-GB" b="1" dirty="0"/>
              <a:t>Facebook</a:t>
            </a:r>
          </a:p>
          <a:p>
            <a:pPr marL="285750" indent="-285750">
              <a:buFont typeface="Arial" panose="020B0604020202020204" pitchFamily="34" charset="0"/>
              <a:buChar char="•"/>
            </a:pPr>
            <a:r>
              <a:rPr lang="en-GB" b="1" dirty="0"/>
              <a:t>Twitter</a:t>
            </a:r>
          </a:p>
          <a:p>
            <a:pPr marL="285750" indent="-285750">
              <a:buFont typeface="Arial" panose="020B0604020202020204" pitchFamily="34" charset="0"/>
              <a:buChar char="•"/>
            </a:pPr>
            <a:r>
              <a:rPr lang="en-GB" b="1" dirty="0" err="1"/>
              <a:t>Youtube</a:t>
            </a:r>
            <a:endParaRPr lang="en-GB" b="1" dirty="0"/>
          </a:p>
          <a:p>
            <a:pPr marL="285750" indent="-285750">
              <a:buFont typeface="Arial" panose="020B0604020202020204" pitchFamily="34" charset="0"/>
              <a:buChar char="•"/>
            </a:pPr>
            <a:r>
              <a:rPr lang="en-GB" b="1" dirty="0"/>
              <a:t>Instagram</a:t>
            </a:r>
          </a:p>
          <a:p>
            <a:pPr marL="285750" indent="-285750">
              <a:buFont typeface="Arial" panose="020B0604020202020204" pitchFamily="34" charset="0"/>
              <a:buChar char="•"/>
            </a:pPr>
            <a:r>
              <a:rPr lang="en-GB" b="1" dirty="0"/>
              <a:t>Twitch</a:t>
            </a:r>
          </a:p>
          <a:p>
            <a:pPr marL="285750" indent="-285750">
              <a:buFont typeface="Arial" panose="020B0604020202020204" pitchFamily="34" charset="0"/>
              <a:buChar char="•"/>
            </a:pPr>
            <a:r>
              <a:rPr lang="en-GB" b="1" dirty="0"/>
              <a:t>Reddit</a:t>
            </a:r>
          </a:p>
        </p:txBody>
      </p:sp>
      <p:sp>
        <p:nvSpPr>
          <p:cNvPr id="4" name="TextBox 3">
            <a:extLst>
              <a:ext uri="{FF2B5EF4-FFF2-40B4-BE49-F238E27FC236}">
                <a16:creationId xmlns:a16="http://schemas.microsoft.com/office/drawing/2014/main" id="{F8834149-DE69-4340-9A48-B2785B3BB90A}"/>
              </a:ext>
            </a:extLst>
          </p:cNvPr>
          <p:cNvSpPr txBox="1"/>
          <p:nvPr/>
        </p:nvSpPr>
        <p:spPr>
          <a:xfrm>
            <a:off x="8831179" y="2436395"/>
            <a:ext cx="2935705" cy="646331"/>
          </a:xfrm>
          <a:prstGeom prst="rect">
            <a:avLst/>
          </a:prstGeom>
          <a:noFill/>
        </p:spPr>
        <p:txBody>
          <a:bodyPr wrap="square" rtlCol="0">
            <a:spAutoFit/>
          </a:bodyPr>
          <a:lstStyle/>
          <a:p>
            <a:r>
              <a:rPr lang="en-GB" i="1" dirty="0"/>
              <a:t>Unboxing New product videos</a:t>
            </a:r>
          </a:p>
        </p:txBody>
      </p:sp>
      <p:sp>
        <p:nvSpPr>
          <p:cNvPr id="5" name="TextBox 4">
            <a:extLst>
              <a:ext uri="{FF2B5EF4-FFF2-40B4-BE49-F238E27FC236}">
                <a16:creationId xmlns:a16="http://schemas.microsoft.com/office/drawing/2014/main" id="{60852BC4-4733-433B-A41A-DC29B31F000C}"/>
              </a:ext>
            </a:extLst>
          </p:cNvPr>
          <p:cNvSpPr txBox="1"/>
          <p:nvPr/>
        </p:nvSpPr>
        <p:spPr>
          <a:xfrm>
            <a:off x="115007" y="4072605"/>
            <a:ext cx="3612627" cy="369332"/>
          </a:xfrm>
          <a:prstGeom prst="rect">
            <a:avLst/>
          </a:prstGeom>
          <a:noFill/>
        </p:spPr>
        <p:txBody>
          <a:bodyPr wrap="square" rtlCol="0">
            <a:spAutoFit/>
          </a:bodyPr>
          <a:lstStyle/>
          <a:p>
            <a:r>
              <a:rPr lang="en-GB" i="1" dirty="0"/>
              <a:t>Advertising – Networking - Informing</a:t>
            </a:r>
          </a:p>
        </p:txBody>
      </p:sp>
      <p:sp>
        <p:nvSpPr>
          <p:cNvPr id="8" name="TextBox 7">
            <a:extLst>
              <a:ext uri="{FF2B5EF4-FFF2-40B4-BE49-F238E27FC236}">
                <a16:creationId xmlns:a16="http://schemas.microsoft.com/office/drawing/2014/main" id="{E1613AB6-8B38-4A85-AAF7-1C37A43AE8C0}"/>
              </a:ext>
            </a:extLst>
          </p:cNvPr>
          <p:cNvSpPr txBox="1"/>
          <p:nvPr/>
        </p:nvSpPr>
        <p:spPr>
          <a:xfrm>
            <a:off x="4538444" y="5505807"/>
            <a:ext cx="1929468" cy="646331"/>
          </a:xfrm>
          <a:prstGeom prst="rect">
            <a:avLst/>
          </a:prstGeom>
          <a:noFill/>
        </p:spPr>
        <p:txBody>
          <a:bodyPr wrap="square" rtlCol="0">
            <a:spAutoFit/>
          </a:bodyPr>
          <a:lstStyle/>
          <a:p>
            <a:r>
              <a:rPr lang="en-GB" i="1" dirty="0"/>
              <a:t>Promote Artwork/Products </a:t>
            </a:r>
          </a:p>
        </p:txBody>
      </p:sp>
      <p:sp>
        <p:nvSpPr>
          <p:cNvPr id="9" name="TextBox 8">
            <a:extLst>
              <a:ext uri="{FF2B5EF4-FFF2-40B4-BE49-F238E27FC236}">
                <a16:creationId xmlns:a16="http://schemas.microsoft.com/office/drawing/2014/main" id="{5CE22477-FDF6-4457-844B-57A405451FFB}"/>
              </a:ext>
            </a:extLst>
          </p:cNvPr>
          <p:cNvSpPr txBox="1"/>
          <p:nvPr/>
        </p:nvSpPr>
        <p:spPr>
          <a:xfrm>
            <a:off x="3988468" y="3423664"/>
            <a:ext cx="2957616" cy="1754326"/>
          </a:xfrm>
          <a:prstGeom prst="rect">
            <a:avLst/>
          </a:prstGeom>
          <a:noFill/>
        </p:spPr>
        <p:txBody>
          <a:bodyPr wrap="square" rtlCol="0">
            <a:spAutoFit/>
          </a:bodyPr>
          <a:lstStyle/>
          <a:p>
            <a:r>
              <a:rPr lang="en-GB" dirty="0" err="1"/>
              <a:t>Nerdware</a:t>
            </a:r>
            <a:r>
              <a:rPr lang="en-GB" dirty="0"/>
              <a:t> will have an online presence with all of these platforms.  It is important for Websites to advertise on such sites</a:t>
            </a:r>
          </a:p>
          <a:p>
            <a:endParaRPr lang="en-GB" dirty="0"/>
          </a:p>
        </p:txBody>
      </p:sp>
    </p:spTree>
    <p:extLst>
      <p:ext uri="{BB962C8B-B14F-4D97-AF65-F5344CB8AC3E}">
        <p14:creationId xmlns:p14="http://schemas.microsoft.com/office/powerpoint/2010/main" val="36953471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2AA1E63-4E5D-4778-A082-19379D685380}"/>
              </a:ext>
            </a:extLst>
          </p:cNvPr>
          <p:cNvSpPr txBox="1"/>
          <p:nvPr/>
        </p:nvSpPr>
        <p:spPr>
          <a:xfrm>
            <a:off x="4068661" y="251670"/>
            <a:ext cx="6669247" cy="769441"/>
          </a:xfrm>
          <a:prstGeom prst="rect">
            <a:avLst/>
          </a:prstGeom>
          <a:noFill/>
        </p:spPr>
        <p:txBody>
          <a:bodyPr wrap="square" rtlCol="0">
            <a:spAutoFit/>
          </a:bodyPr>
          <a:lstStyle/>
          <a:p>
            <a:r>
              <a:rPr lang="en-GB" sz="4400" b="1" u="sng" dirty="0"/>
              <a:t>SEO Optimisation</a:t>
            </a:r>
          </a:p>
        </p:txBody>
      </p:sp>
      <p:pic>
        <p:nvPicPr>
          <p:cNvPr id="1030" name="Picture 6" descr="Image result for search engine optimization">
            <a:extLst>
              <a:ext uri="{FF2B5EF4-FFF2-40B4-BE49-F238E27FC236}">
                <a16:creationId xmlns:a16="http://schemas.microsoft.com/office/drawing/2014/main" id="{F59E705E-7FF9-41F4-9A49-91436FFD6E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2844" y="2465181"/>
            <a:ext cx="6623328" cy="431688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F6EF90B-48CF-49EA-A43D-D87B5092733E}"/>
              </a:ext>
            </a:extLst>
          </p:cNvPr>
          <p:cNvSpPr txBox="1"/>
          <p:nvPr/>
        </p:nvSpPr>
        <p:spPr>
          <a:xfrm>
            <a:off x="570450" y="1021111"/>
            <a:ext cx="5830350" cy="3108543"/>
          </a:xfrm>
          <a:prstGeom prst="rect">
            <a:avLst/>
          </a:prstGeom>
          <a:noFill/>
        </p:spPr>
        <p:txBody>
          <a:bodyPr wrap="square" rtlCol="0">
            <a:spAutoFit/>
          </a:bodyPr>
          <a:lstStyle/>
          <a:p>
            <a:pPr marL="342900" indent="-342900">
              <a:buFont typeface="+mj-lt"/>
              <a:buAutoNum type="arabicPeriod"/>
            </a:pPr>
            <a:r>
              <a:rPr lang="en-GB" sz="2800" dirty="0"/>
              <a:t>Accessible </a:t>
            </a:r>
            <a:r>
              <a:rPr lang="en-GB" sz="2800" dirty="0" err="1"/>
              <a:t>Urls</a:t>
            </a:r>
            <a:endParaRPr lang="en-GB" sz="2800" dirty="0"/>
          </a:p>
          <a:p>
            <a:pPr marL="342900" indent="-342900">
              <a:buFont typeface="+mj-lt"/>
              <a:buAutoNum type="arabicPeriod"/>
            </a:pPr>
            <a:r>
              <a:rPr lang="en-GB" sz="2800" dirty="0"/>
              <a:t>Keyword Search</a:t>
            </a:r>
          </a:p>
          <a:p>
            <a:pPr marL="342900" indent="-342900">
              <a:buFont typeface="+mj-lt"/>
              <a:buAutoNum type="arabicPeriod"/>
            </a:pPr>
            <a:r>
              <a:rPr lang="en-GB" sz="2800" dirty="0"/>
              <a:t>Align with SERP (To see what Google Believes is relevant</a:t>
            </a:r>
          </a:p>
          <a:p>
            <a:pPr marL="342900" indent="-342900">
              <a:buFont typeface="+mj-lt"/>
              <a:buAutoNum type="arabicPeriod"/>
            </a:pPr>
            <a:r>
              <a:rPr lang="en-GB" sz="2800" dirty="0"/>
              <a:t>Publish Compelling title tags and meta descriptions</a:t>
            </a:r>
          </a:p>
          <a:p>
            <a:pPr marL="342900" indent="-342900">
              <a:buFont typeface="+mj-lt"/>
              <a:buAutoNum type="arabicPeriod"/>
            </a:pPr>
            <a:r>
              <a:rPr lang="en-GB" sz="2800" dirty="0"/>
              <a:t> Optimize for page speed</a:t>
            </a:r>
          </a:p>
        </p:txBody>
      </p:sp>
    </p:spTree>
    <p:extLst>
      <p:ext uri="{BB962C8B-B14F-4D97-AF65-F5344CB8AC3E}">
        <p14:creationId xmlns:p14="http://schemas.microsoft.com/office/powerpoint/2010/main" val="1657383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DA460-2D8D-4BDF-B60B-EE5EB036F3ED}"/>
              </a:ext>
            </a:extLst>
          </p:cNvPr>
          <p:cNvSpPr>
            <a:spLocks noGrp="1"/>
          </p:cNvSpPr>
          <p:nvPr>
            <p:ph type="title"/>
          </p:nvPr>
        </p:nvSpPr>
        <p:spPr/>
        <p:txBody>
          <a:bodyPr/>
          <a:lstStyle/>
          <a:p>
            <a:r>
              <a:rPr lang="en-GB" b="1" u="sng" dirty="0"/>
              <a:t>Future Improvements</a:t>
            </a:r>
          </a:p>
        </p:txBody>
      </p:sp>
      <p:sp>
        <p:nvSpPr>
          <p:cNvPr id="3" name="Content Placeholder 2">
            <a:extLst>
              <a:ext uri="{FF2B5EF4-FFF2-40B4-BE49-F238E27FC236}">
                <a16:creationId xmlns:a16="http://schemas.microsoft.com/office/drawing/2014/main" id="{F02C2954-CA76-42F0-AC50-6A0C02961371}"/>
              </a:ext>
            </a:extLst>
          </p:cNvPr>
          <p:cNvSpPr>
            <a:spLocks noGrp="1"/>
          </p:cNvSpPr>
          <p:nvPr>
            <p:ph idx="1"/>
          </p:nvPr>
        </p:nvSpPr>
        <p:spPr/>
        <p:txBody>
          <a:bodyPr/>
          <a:lstStyle/>
          <a:p>
            <a:r>
              <a:rPr lang="en-GB" dirty="0"/>
              <a:t>Input Search engine into auto scrolling Menu (Ease of use)</a:t>
            </a:r>
          </a:p>
          <a:p>
            <a:r>
              <a:rPr lang="en-GB" dirty="0"/>
              <a:t>Ensure all Images that are used do not slow down website loading.</a:t>
            </a:r>
          </a:p>
          <a:p>
            <a:r>
              <a:rPr lang="en-GB" dirty="0"/>
              <a:t>Ensure all Online marketing strategies are maintained regularly and updated at all times. </a:t>
            </a:r>
          </a:p>
          <a:p>
            <a:endParaRPr lang="en-GB" dirty="0"/>
          </a:p>
        </p:txBody>
      </p:sp>
      <p:sp>
        <p:nvSpPr>
          <p:cNvPr id="4" name="Footer Placeholder 3">
            <a:extLst>
              <a:ext uri="{FF2B5EF4-FFF2-40B4-BE49-F238E27FC236}">
                <a16:creationId xmlns:a16="http://schemas.microsoft.com/office/drawing/2014/main" id="{9E090442-1A1A-40CE-90E5-9FCD97278FEB}"/>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312F07FA-5FE7-4664-9BDA-1B92027788AE}"/>
              </a:ext>
            </a:extLst>
          </p:cNvPr>
          <p:cNvSpPr>
            <a:spLocks noGrp="1"/>
          </p:cNvSpPr>
          <p:nvPr>
            <p:ph type="sldNum" sz="quarter" idx="12"/>
          </p:nvPr>
        </p:nvSpPr>
        <p:spPr/>
        <p:txBody>
          <a:bodyPr/>
          <a:lstStyle/>
          <a:p>
            <a:fld id="{5FC7BA4E-FAE2-48A4-9F9B-941989A1AAAB}" type="slidenum">
              <a:rPr lang="en-GB" smtClean="0"/>
              <a:t>11</a:t>
            </a:fld>
            <a:endParaRPr lang="en-GB"/>
          </a:p>
        </p:txBody>
      </p:sp>
    </p:spTree>
    <p:extLst>
      <p:ext uri="{BB962C8B-B14F-4D97-AF65-F5344CB8AC3E}">
        <p14:creationId xmlns:p14="http://schemas.microsoft.com/office/powerpoint/2010/main" val="2952288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BC78-1CEF-4EB4-9C65-AFDFE4C01365}"/>
              </a:ext>
            </a:extLst>
          </p:cNvPr>
          <p:cNvSpPr>
            <a:spLocks noGrp="1"/>
          </p:cNvSpPr>
          <p:nvPr>
            <p:ph type="title"/>
          </p:nvPr>
        </p:nvSpPr>
        <p:spPr/>
        <p:txBody>
          <a:bodyPr/>
          <a:lstStyle/>
          <a:p>
            <a:r>
              <a:rPr lang="en-GB" b="1" u="sng" dirty="0"/>
              <a:t>Summary</a:t>
            </a:r>
            <a:r>
              <a:rPr lang="en-GB" dirty="0"/>
              <a:t> </a:t>
            </a:r>
          </a:p>
        </p:txBody>
      </p:sp>
      <p:sp>
        <p:nvSpPr>
          <p:cNvPr id="3" name="Content Placeholder 2">
            <a:extLst>
              <a:ext uri="{FF2B5EF4-FFF2-40B4-BE49-F238E27FC236}">
                <a16:creationId xmlns:a16="http://schemas.microsoft.com/office/drawing/2014/main" id="{52106500-4C2B-4D0A-AF1F-440F6705DE1C}"/>
              </a:ext>
            </a:extLst>
          </p:cNvPr>
          <p:cNvSpPr>
            <a:spLocks noGrp="1"/>
          </p:cNvSpPr>
          <p:nvPr>
            <p:ph idx="1"/>
          </p:nvPr>
        </p:nvSpPr>
        <p:spPr/>
        <p:txBody>
          <a:bodyPr/>
          <a:lstStyle/>
          <a:p>
            <a:r>
              <a:rPr lang="en-GB" dirty="0"/>
              <a:t>Aesthetically pleasing website</a:t>
            </a:r>
          </a:p>
          <a:p>
            <a:r>
              <a:rPr lang="en-GB" dirty="0"/>
              <a:t>Great User friendly experience</a:t>
            </a:r>
          </a:p>
          <a:p>
            <a:r>
              <a:rPr lang="en-GB" dirty="0"/>
              <a:t>Quick navigation</a:t>
            </a:r>
          </a:p>
          <a:p>
            <a:r>
              <a:rPr lang="en-GB" dirty="0"/>
              <a:t>Easy to advertise (Varied Tags, Referenced Artists, </a:t>
            </a:r>
            <a:r>
              <a:rPr lang="en-GB" dirty="0" err="1"/>
              <a:t>Targetted</a:t>
            </a:r>
            <a:r>
              <a:rPr lang="en-GB" dirty="0"/>
              <a:t> audience)</a:t>
            </a:r>
          </a:p>
          <a:p>
            <a:r>
              <a:rPr lang="en-GB" dirty="0"/>
              <a:t>Many online marketing opportunities </a:t>
            </a:r>
          </a:p>
          <a:p>
            <a:r>
              <a:rPr lang="en-GB" dirty="0"/>
              <a:t>Tools used in Creation of Website</a:t>
            </a:r>
          </a:p>
          <a:p>
            <a:pPr lvl="1"/>
            <a:r>
              <a:rPr lang="en-GB" dirty="0"/>
              <a:t>WordPress</a:t>
            </a:r>
          </a:p>
          <a:p>
            <a:pPr lvl="1"/>
            <a:r>
              <a:rPr lang="en-GB" dirty="0" err="1"/>
              <a:t>WooCommerce</a:t>
            </a:r>
            <a:r>
              <a:rPr lang="en-GB" dirty="0"/>
              <a:t> plugin tool </a:t>
            </a:r>
          </a:p>
          <a:p>
            <a:pPr lvl="1"/>
            <a:r>
              <a:rPr lang="en-GB" dirty="0"/>
              <a:t>Twenty Seventeen Theme</a:t>
            </a:r>
          </a:p>
          <a:p>
            <a:endParaRPr lang="en-GB" dirty="0"/>
          </a:p>
        </p:txBody>
      </p:sp>
      <p:sp>
        <p:nvSpPr>
          <p:cNvPr id="4" name="Footer Placeholder 3">
            <a:extLst>
              <a:ext uri="{FF2B5EF4-FFF2-40B4-BE49-F238E27FC236}">
                <a16:creationId xmlns:a16="http://schemas.microsoft.com/office/drawing/2014/main" id="{2D238F72-FC68-474A-B40D-7448048BA096}"/>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750A98BD-2313-421D-99A0-04D9D512BA63}"/>
              </a:ext>
            </a:extLst>
          </p:cNvPr>
          <p:cNvSpPr>
            <a:spLocks noGrp="1"/>
          </p:cNvSpPr>
          <p:nvPr>
            <p:ph type="sldNum" sz="quarter" idx="12"/>
          </p:nvPr>
        </p:nvSpPr>
        <p:spPr/>
        <p:txBody>
          <a:bodyPr/>
          <a:lstStyle/>
          <a:p>
            <a:fld id="{5FC7BA4E-FAE2-48A4-9F9B-941989A1AAAB}" type="slidenum">
              <a:rPr lang="en-GB" smtClean="0"/>
              <a:t>12</a:t>
            </a:fld>
            <a:endParaRPr lang="en-GB"/>
          </a:p>
        </p:txBody>
      </p:sp>
    </p:spTree>
    <p:extLst>
      <p:ext uri="{BB962C8B-B14F-4D97-AF65-F5344CB8AC3E}">
        <p14:creationId xmlns:p14="http://schemas.microsoft.com/office/powerpoint/2010/main" val="1752421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C17A5-D38E-480D-BD66-ACD67EA6EAB3}"/>
              </a:ext>
            </a:extLst>
          </p:cNvPr>
          <p:cNvSpPr>
            <a:spLocks noGrp="1"/>
          </p:cNvSpPr>
          <p:nvPr>
            <p:ph type="title"/>
          </p:nvPr>
        </p:nvSpPr>
        <p:spPr/>
        <p:txBody>
          <a:bodyPr/>
          <a:lstStyle/>
          <a:p>
            <a:endParaRPr lang="en-GB"/>
          </a:p>
        </p:txBody>
      </p:sp>
      <p:pic>
        <p:nvPicPr>
          <p:cNvPr id="3076" name="Picture 4" descr="https://lh5.googleusercontent.com/PDbrVlzamLWCoq4Jt-jm0Iu5kvDbWs3bAThhFpkn49D1yXCiOGb8NYpNj_J0C8vzkDaLemW5CgbctgaCV4Ik3LbYu1Ju2Iu2DF3w0FS2rljhqH8Av3WbFCM69Ok7zWZDPtapscvP">
            <a:extLst>
              <a:ext uri="{FF2B5EF4-FFF2-40B4-BE49-F238E27FC236}">
                <a16:creationId xmlns:a16="http://schemas.microsoft.com/office/drawing/2014/main" id="{0A2DE4D5-8917-4A60-A750-4139B99F28C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9656" y="488496"/>
            <a:ext cx="11323563" cy="6369504"/>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FA29CC27-2ADC-4B78-9C2F-3BC31A6182A9}"/>
              </a:ext>
            </a:extLst>
          </p:cNvPr>
          <p:cNvSpPr>
            <a:spLocks noGrp="1"/>
          </p:cNvSpPr>
          <p:nvPr>
            <p:ph type="ftr" sz="quarter" idx="11"/>
          </p:nvPr>
        </p:nvSpPr>
        <p:spPr/>
        <p:txBody>
          <a:bodyPr/>
          <a:lstStyle/>
          <a:p>
            <a:r>
              <a:rPr lang="en-GB"/>
              <a:t>NerdWare</a:t>
            </a:r>
          </a:p>
        </p:txBody>
      </p:sp>
      <p:sp>
        <p:nvSpPr>
          <p:cNvPr id="4" name="Slide Number Placeholder 3">
            <a:extLst>
              <a:ext uri="{FF2B5EF4-FFF2-40B4-BE49-F238E27FC236}">
                <a16:creationId xmlns:a16="http://schemas.microsoft.com/office/drawing/2014/main" id="{2A1BD374-86FE-4978-B059-DEE161322033}"/>
              </a:ext>
            </a:extLst>
          </p:cNvPr>
          <p:cNvSpPr>
            <a:spLocks noGrp="1"/>
          </p:cNvSpPr>
          <p:nvPr>
            <p:ph type="sldNum" sz="quarter" idx="12"/>
          </p:nvPr>
        </p:nvSpPr>
        <p:spPr/>
        <p:txBody>
          <a:bodyPr/>
          <a:lstStyle/>
          <a:p>
            <a:fld id="{5FC7BA4E-FAE2-48A4-9F9B-941989A1AAAB}" type="slidenum">
              <a:rPr lang="en-GB" smtClean="0"/>
              <a:t>13</a:t>
            </a:fld>
            <a:endParaRPr lang="en-GB"/>
          </a:p>
        </p:txBody>
      </p:sp>
    </p:spTree>
    <p:extLst>
      <p:ext uri="{BB962C8B-B14F-4D97-AF65-F5344CB8AC3E}">
        <p14:creationId xmlns:p14="http://schemas.microsoft.com/office/powerpoint/2010/main" val="4777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FEDA-F70B-4125-9E2C-478E8C6FE5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866B94-941E-43F7-8E6C-8CF2BC6329BB}"/>
              </a:ext>
            </a:extLst>
          </p:cNvPr>
          <p:cNvSpPr>
            <a:spLocks noGrp="1"/>
          </p:cNvSpPr>
          <p:nvPr>
            <p:ph idx="1"/>
          </p:nvPr>
        </p:nvSpPr>
        <p:spPr/>
        <p:txBody>
          <a:bodyPr/>
          <a:lstStyle/>
          <a:p>
            <a:endParaRPr lang="en-GB"/>
          </a:p>
        </p:txBody>
      </p:sp>
      <p:pic>
        <p:nvPicPr>
          <p:cNvPr id="4098" name="Picture 2" descr="https://lh5.googleusercontent.com/0parh47Ori_Pw_PoFpsJs2Pn20fQXAkmVyWA1Lxgny61X6OyeTFis111xUhoFohX-jHUfkbgXzC44FnCn9WzIcbOHq6-4oqP7gEzdsU2LAC7LyEuf53APRuhXPOAkcr34IIyRlJt">
            <a:extLst>
              <a:ext uri="{FF2B5EF4-FFF2-40B4-BE49-F238E27FC236}">
                <a16:creationId xmlns:a16="http://schemas.microsoft.com/office/drawing/2014/main" id="{1BCBD572-50C0-45D3-9DF8-DD8C7162CB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365125"/>
            <a:ext cx="10657114" cy="5994627"/>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7160B51-AC61-4C7D-B278-2D0D2DCFF28D}"/>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321F1BC9-F2A3-4677-86F5-18953495AB84}"/>
              </a:ext>
            </a:extLst>
          </p:cNvPr>
          <p:cNvSpPr>
            <a:spLocks noGrp="1"/>
          </p:cNvSpPr>
          <p:nvPr>
            <p:ph type="sldNum" sz="quarter" idx="12"/>
          </p:nvPr>
        </p:nvSpPr>
        <p:spPr/>
        <p:txBody>
          <a:bodyPr/>
          <a:lstStyle/>
          <a:p>
            <a:fld id="{5FC7BA4E-FAE2-48A4-9F9B-941989A1AAAB}" type="slidenum">
              <a:rPr lang="en-GB" smtClean="0"/>
              <a:t>14</a:t>
            </a:fld>
            <a:endParaRPr lang="en-GB"/>
          </a:p>
        </p:txBody>
      </p:sp>
    </p:spTree>
    <p:extLst>
      <p:ext uri="{BB962C8B-B14F-4D97-AF65-F5344CB8AC3E}">
        <p14:creationId xmlns:p14="http://schemas.microsoft.com/office/powerpoint/2010/main" val="1772986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1DA10-4316-481C-9436-32CE1AFD70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80BE2C-8763-4EDE-9077-84E34D26D61E}"/>
              </a:ext>
            </a:extLst>
          </p:cNvPr>
          <p:cNvSpPr>
            <a:spLocks noGrp="1"/>
          </p:cNvSpPr>
          <p:nvPr>
            <p:ph idx="1"/>
          </p:nvPr>
        </p:nvSpPr>
        <p:spPr/>
        <p:txBody>
          <a:bodyPr/>
          <a:lstStyle/>
          <a:p>
            <a:endParaRPr lang="en-GB"/>
          </a:p>
        </p:txBody>
      </p:sp>
      <p:pic>
        <p:nvPicPr>
          <p:cNvPr id="5122" name="Picture 2" descr="https://lh4.googleusercontent.com/y3KqGWEpVU60hAS0vU2O0ZAvHtqbzsDFWvUj5B7ykzWXIErXWf76G1-lbzGKZHwZ4kQ0ZBPwWTYm3aakqjGMV5KirIpyVEs0Stn1lpLN8LfnjUwnFI6ZDAPVRJofTHse20RVKSjZ">
            <a:extLst>
              <a:ext uri="{FF2B5EF4-FFF2-40B4-BE49-F238E27FC236}">
                <a16:creationId xmlns:a16="http://schemas.microsoft.com/office/drawing/2014/main" id="{5FEDD5EA-0323-4C84-B128-37410A5BA8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365125"/>
            <a:ext cx="10903857" cy="613342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F9161A6-521F-4008-B8B8-79C25544A022}"/>
              </a:ext>
            </a:extLst>
          </p:cNvPr>
          <p:cNvSpPr>
            <a:spLocks noGrp="1"/>
          </p:cNvSpPr>
          <p:nvPr>
            <p:ph type="ftr" sz="quarter" idx="11"/>
          </p:nvPr>
        </p:nvSpPr>
        <p:spPr/>
        <p:txBody>
          <a:bodyPr/>
          <a:lstStyle/>
          <a:p>
            <a:r>
              <a:rPr lang="en-GB" dirty="0"/>
              <a:t>NerdWare</a:t>
            </a:r>
          </a:p>
        </p:txBody>
      </p:sp>
      <p:sp>
        <p:nvSpPr>
          <p:cNvPr id="5" name="Slide Number Placeholder 4">
            <a:extLst>
              <a:ext uri="{FF2B5EF4-FFF2-40B4-BE49-F238E27FC236}">
                <a16:creationId xmlns:a16="http://schemas.microsoft.com/office/drawing/2014/main" id="{E08B6D9F-BD74-4EDD-BA83-543483A91BA6}"/>
              </a:ext>
            </a:extLst>
          </p:cNvPr>
          <p:cNvSpPr>
            <a:spLocks noGrp="1"/>
          </p:cNvSpPr>
          <p:nvPr>
            <p:ph type="sldNum" sz="quarter" idx="12"/>
          </p:nvPr>
        </p:nvSpPr>
        <p:spPr/>
        <p:txBody>
          <a:bodyPr/>
          <a:lstStyle/>
          <a:p>
            <a:fld id="{5FC7BA4E-FAE2-48A4-9F9B-941989A1AAAB}" type="slidenum">
              <a:rPr lang="en-GB" smtClean="0"/>
              <a:t>15</a:t>
            </a:fld>
            <a:endParaRPr lang="en-GB"/>
          </a:p>
        </p:txBody>
      </p:sp>
    </p:spTree>
    <p:extLst>
      <p:ext uri="{BB962C8B-B14F-4D97-AF65-F5344CB8AC3E}">
        <p14:creationId xmlns:p14="http://schemas.microsoft.com/office/powerpoint/2010/main" val="2979363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1ECB-C0A8-4D9B-B191-284436FD44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AA84D3-FD1C-4C9B-A894-956051621EA9}"/>
              </a:ext>
            </a:extLst>
          </p:cNvPr>
          <p:cNvSpPr>
            <a:spLocks noGrp="1"/>
          </p:cNvSpPr>
          <p:nvPr>
            <p:ph idx="1"/>
          </p:nvPr>
        </p:nvSpPr>
        <p:spPr/>
        <p:txBody>
          <a:bodyPr/>
          <a:lstStyle/>
          <a:p>
            <a:endParaRPr lang="en-GB"/>
          </a:p>
        </p:txBody>
      </p:sp>
      <p:pic>
        <p:nvPicPr>
          <p:cNvPr id="6146" name="Picture 2" descr="https://lh3.googleusercontent.com/QK_8Fe-3i_NweS-82JiaOtLl5K55b6Spmo1btlvEL84UZFY0BOIWRyNPn4ojhHo-gGvm93m0hustGUfCVmwnnR34XkkM0FjgoodN35tLQf-Vzk9GVE954s4OIHP7Lrj9YbttaDeb">
            <a:extLst>
              <a:ext uri="{FF2B5EF4-FFF2-40B4-BE49-F238E27FC236}">
                <a16:creationId xmlns:a16="http://schemas.microsoft.com/office/drawing/2014/main" id="{B156D2C1-6FE4-46BE-8602-A965101F1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365125"/>
            <a:ext cx="10700657" cy="601912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0267BC2-BBB9-4D86-8A8A-45B8EC783F68}"/>
              </a:ext>
            </a:extLst>
          </p:cNvPr>
          <p:cNvSpPr>
            <a:spLocks noGrp="1"/>
          </p:cNvSpPr>
          <p:nvPr>
            <p:ph type="ftr" sz="quarter" idx="11"/>
          </p:nvPr>
        </p:nvSpPr>
        <p:spPr/>
        <p:txBody>
          <a:bodyPr/>
          <a:lstStyle/>
          <a:p>
            <a:r>
              <a:rPr lang="en-GB" dirty="0"/>
              <a:t>NerdWare</a:t>
            </a:r>
          </a:p>
        </p:txBody>
      </p:sp>
      <p:sp>
        <p:nvSpPr>
          <p:cNvPr id="5" name="Slide Number Placeholder 4">
            <a:extLst>
              <a:ext uri="{FF2B5EF4-FFF2-40B4-BE49-F238E27FC236}">
                <a16:creationId xmlns:a16="http://schemas.microsoft.com/office/drawing/2014/main" id="{3DC82FAE-1D8E-4CF3-B490-F5F0794BA767}"/>
              </a:ext>
            </a:extLst>
          </p:cNvPr>
          <p:cNvSpPr>
            <a:spLocks noGrp="1"/>
          </p:cNvSpPr>
          <p:nvPr>
            <p:ph type="sldNum" sz="quarter" idx="12"/>
          </p:nvPr>
        </p:nvSpPr>
        <p:spPr/>
        <p:txBody>
          <a:bodyPr/>
          <a:lstStyle/>
          <a:p>
            <a:fld id="{5FC7BA4E-FAE2-48A4-9F9B-941989A1AAAB}" type="slidenum">
              <a:rPr lang="en-GB" smtClean="0"/>
              <a:t>16</a:t>
            </a:fld>
            <a:endParaRPr lang="en-GB"/>
          </a:p>
        </p:txBody>
      </p:sp>
    </p:spTree>
    <p:extLst>
      <p:ext uri="{BB962C8B-B14F-4D97-AF65-F5344CB8AC3E}">
        <p14:creationId xmlns:p14="http://schemas.microsoft.com/office/powerpoint/2010/main" val="1253204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https://lh3.googleusercontent.com/QK_8Fe-3i_NweS-82JiaOtLl5K55b6Spmo1btlvEL84UZFY0BOIWRyNPn4ojhHo-gGvm93m0hustGUfCVmwnnR34XkkM0FjgoodN35tLQf-Vzk9GVE954s4OIHP7Lrj9YbttaDeb">
            <a:extLst>
              <a:ext uri="{FF2B5EF4-FFF2-40B4-BE49-F238E27FC236}">
                <a16:creationId xmlns:a16="http://schemas.microsoft.com/office/drawing/2014/main" id="{7A9830EC-8CE8-4E4F-8FC3-7F8B87AA2E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365125"/>
            <a:ext cx="10700657" cy="601912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add to basket">
            <a:extLst>
              <a:ext uri="{FF2B5EF4-FFF2-40B4-BE49-F238E27FC236}">
                <a16:creationId xmlns:a16="http://schemas.microsoft.com/office/drawing/2014/main" id="{F07D4C23-BB2F-4D6D-B293-F1F7D4CA5F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53100" y="4929469"/>
            <a:ext cx="1346834" cy="526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9615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7452C7F-54A1-4686-A337-9E08C858BD68}"/>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4DAF7B7E-BC03-4032-97B9-5D14235EE58F}"/>
              </a:ext>
            </a:extLst>
          </p:cNvPr>
          <p:cNvSpPr>
            <a:spLocks noGrp="1"/>
          </p:cNvSpPr>
          <p:nvPr>
            <p:ph type="sldNum" sz="quarter" idx="12"/>
          </p:nvPr>
        </p:nvSpPr>
        <p:spPr/>
        <p:txBody>
          <a:bodyPr/>
          <a:lstStyle/>
          <a:p>
            <a:fld id="{5FC7BA4E-FAE2-48A4-9F9B-941989A1AAAB}" type="slidenum">
              <a:rPr lang="en-GB" smtClean="0"/>
              <a:t>18</a:t>
            </a:fld>
            <a:endParaRPr lang="en-GB"/>
          </a:p>
        </p:txBody>
      </p:sp>
      <p:pic>
        <p:nvPicPr>
          <p:cNvPr id="2050" name="Picture 2" descr="Image result for checkout">
            <a:extLst>
              <a:ext uri="{FF2B5EF4-FFF2-40B4-BE49-F238E27FC236}">
                <a16:creationId xmlns:a16="http://schemas.microsoft.com/office/drawing/2014/main" id="{8B512FE2-EF9B-40D4-9858-B65C7B2FDE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1275" y="0"/>
            <a:ext cx="9567863"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15AF14C-1779-4E56-96BE-38F8322DD91C}"/>
              </a:ext>
            </a:extLst>
          </p:cNvPr>
          <p:cNvSpPr txBox="1"/>
          <p:nvPr/>
        </p:nvSpPr>
        <p:spPr>
          <a:xfrm>
            <a:off x="7360920" y="2301240"/>
            <a:ext cx="792480" cy="276999"/>
          </a:xfrm>
          <a:prstGeom prst="rect">
            <a:avLst/>
          </a:prstGeom>
          <a:noFill/>
        </p:spPr>
        <p:txBody>
          <a:bodyPr wrap="square" rtlCol="0">
            <a:spAutoFit/>
          </a:bodyPr>
          <a:lstStyle/>
          <a:p>
            <a:r>
              <a:rPr lang="en-GB" sz="1200" dirty="0">
                <a:highlight>
                  <a:srgbClr val="C0C0C0"/>
                </a:highlight>
              </a:rPr>
              <a:t>£79.99</a:t>
            </a:r>
          </a:p>
        </p:txBody>
      </p:sp>
      <p:sp>
        <p:nvSpPr>
          <p:cNvPr id="8" name="TextBox 7">
            <a:extLst>
              <a:ext uri="{FF2B5EF4-FFF2-40B4-BE49-F238E27FC236}">
                <a16:creationId xmlns:a16="http://schemas.microsoft.com/office/drawing/2014/main" id="{4DB1FF14-773D-4671-A0E1-916996117F6B}"/>
              </a:ext>
            </a:extLst>
          </p:cNvPr>
          <p:cNvSpPr txBox="1"/>
          <p:nvPr/>
        </p:nvSpPr>
        <p:spPr>
          <a:xfrm>
            <a:off x="7360920" y="2624177"/>
            <a:ext cx="792480" cy="276999"/>
          </a:xfrm>
          <a:prstGeom prst="rect">
            <a:avLst/>
          </a:prstGeom>
          <a:noFill/>
        </p:spPr>
        <p:txBody>
          <a:bodyPr wrap="square" rtlCol="0">
            <a:spAutoFit/>
          </a:bodyPr>
          <a:lstStyle/>
          <a:p>
            <a:r>
              <a:rPr lang="en-GB" sz="1200" dirty="0">
                <a:highlight>
                  <a:srgbClr val="C0C0C0"/>
                </a:highlight>
              </a:rPr>
              <a:t>£79.99</a:t>
            </a:r>
          </a:p>
        </p:txBody>
      </p:sp>
      <p:sp>
        <p:nvSpPr>
          <p:cNvPr id="9" name="TextBox 8">
            <a:extLst>
              <a:ext uri="{FF2B5EF4-FFF2-40B4-BE49-F238E27FC236}">
                <a16:creationId xmlns:a16="http://schemas.microsoft.com/office/drawing/2014/main" id="{6E46CA70-EB77-4FA7-BE55-E24337DB5FB0}"/>
              </a:ext>
            </a:extLst>
          </p:cNvPr>
          <p:cNvSpPr txBox="1"/>
          <p:nvPr/>
        </p:nvSpPr>
        <p:spPr>
          <a:xfrm>
            <a:off x="7360920" y="2936557"/>
            <a:ext cx="792480" cy="276999"/>
          </a:xfrm>
          <a:prstGeom prst="rect">
            <a:avLst/>
          </a:prstGeom>
          <a:noFill/>
        </p:spPr>
        <p:txBody>
          <a:bodyPr wrap="square" rtlCol="0">
            <a:spAutoFit/>
          </a:bodyPr>
          <a:lstStyle/>
          <a:p>
            <a:r>
              <a:rPr lang="en-GB" sz="1200" dirty="0">
                <a:highlight>
                  <a:srgbClr val="C0C0C0"/>
                </a:highlight>
              </a:rPr>
              <a:t>£79.99</a:t>
            </a:r>
          </a:p>
        </p:txBody>
      </p:sp>
    </p:spTree>
    <p:extLst>
      <p:ext uri="{BB962C8B-B14F-4D97-AF65-F5344CB8AC3E}">
        <p14:creationId xmlns:p14="http://schemas.microsoft.com/office/powerpoint/2010/main" val="1949498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8AFB5-47B3-498A-8918-222689D3C1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3C200E-60BE-41E7-AB44-8B70DB3435DB}"/>
              </a:ext>
            </a:extLst>
          </p:cNvPr>
          <p:cNvSpPr>
            <a:spLocks noGrp="1"/>
          </p:cNvSpPr>
          <p:nvPr>
            <p:ph idx="1"/>
          </p:nvPr>
        </p:nvSpPr>
        <p:spPr/>
        <p:txBody>
          <a:bodyPr/>
          <a:lstStyle/>
          <a:p>
            <a:endParaRPr lang="en-GB"/>
          </a:p>
        </p:txBody>
      </p:sp>
      <p:pic>
        <p:nvPicPr>
          <p:cNvPr id="8194" name="Picture 2" descr="https://lh3.googleusercontent.com/-6volT-V7Llm5m1ydrSF5UYuzxpBZIOkNaPu2BI__IjY-8NU-8xZK-DaQX1M41a_1_IfvqKGi4OqmUmPyFQj7b_OkIJbxlrwhUg79Zc52d3B-hhcLEIPaAL8x2WxWRjE8rmfc9rz">
            <a:extLst>
              <a:ext uri="{FF2B5EF4-FFF2-40B4-BE49-F238E27FC236}">
                <a16:creationId xmlns:a16="http://schemas.microsoft.com/office/drawing/2014/main" id="{FD6C653E-0B2A-4F09-A744-434BC7C2C4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365125"/>
            <a:ext cx="11142940" cy="6267904"/>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F2EF332-B34C-416C-B9A4-26B94F496EBC}"/>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01B79742-CFD9-4E79-A3EE-D08E56ABAEEF}"/>
              </a:ext>
            </a:extLst>
          </p:cNvPr>
          <p:cNvSpPr>
            <a:spLocks noGrp="1"/>
          </p:cNvSpPr>
          <p:nvPr>
            <p:ph type="sldNum" sz="quarter" idx="12"/>
          </p:nvPr>
        </p:nvSpPr>
        <p:spPr/>
        <p:txBody>
          <a:bodyPr/>
          <a:lstStyle/>
          <a:p>
            <a:fld id="{5FC7BA4E-FAE2-48A4-9F9B-941989A1AAAB}" type="slidenum">
              <a:rPr lang="en-GB" smtClean="0"/>
              <a:t>19</a:t>
            </a:fld>
            <a:endParaRPr lang="en-GB"/>
          </a:p>
        </p:txBody>
      </p:sp>
    </p:spTree>
    <p:extLst>
      <p:ext uri="{BB962C8B-B14F-4D97-AF65-F5344CB8AC3E}">
        <p14:creationId xmlns:p14="http://schemas.microsoft.com/office/powerpoint/2010/main" val="18261537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BF6D-1E82-4ADF-ABFA-DA721D8F9C3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763282-B79F-44FF-98C5-618A4B309067}"/>
              </a:ext>
            </a:extLst>
          </p:cNvPr>
          <p:cNvSpPr>
            <a:spLocks noGrp="1"/>
          </p:cNvSpPr>
          <p:nvPr>
            <p:ph idx="1"/>
          </p:nvPr>
        </p:nvSpPr>
        <p:spPr/>
        <p:txBody>
          <a:bodyPr/>
          <a:lstStyle/>
          <a:p>
            <a:endParaRPr lang="en-GB"/>
          </a:p>
        </p:txBody>
      </p:sp>
      <p:pic>
        <p:nvPicPr>
          <p:cNvPr id="9218" name="Picture 2" descr="https://lh4.googleusercontent.com/MUXDT0MyZYwzUbi-ixqC9xTycTIm1w_cO-b6zcm3rzcVLJBrEXMzycX1WK0Xh-jQiVMiQZ30Rv1uvTr_D-lGERRp_keH_rYZyTISDf6OcVBrpkl4QopZNhPjflnseiNd6RekJK9h">
            <a:extLst>
              <a:ext uri="{FF2B5EF4-FFF2-40B4-BE49-F238E27FC236}">
                <a16:creationId xmlns:a16="http://schemas.microsoft.com/office/drawing/2014/main" id="{BEDC8CA4-BCD0-41D0-B793-9F3F5D3C5A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199" y="365125"/>
            <a:ext cx="10903857" cy="613342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1203E48-BC8F-4E61-9B00-A7B15425C38B}"/>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0FE56818-A956-48F0-ADF7-794B67D29BBA}"/>
              </a:ext>
            </a:extLst>
          </p:cNvPr>
          <p:cNvSpPr>
            <a:spLocks noGrp="1"/>
          </p:cNvSpPr>
          <p:nvPr>
            <p:ph type="sldNum" sz="quarter" idx="12"/>
          </p:nvPr>
        </p:nvSpPr>
        <p:spPr/>
        <p:txBody>
          <a:bodyPr/>
          <a:lstStyle/>
          <a:p>
            <a:fld id="{5FC7BA4E-FAE2-48A4-9F9B-941989A1AAAB}" type="slidenum">
              <a:rPr lang="en-GB" smtClean="0"/>
              <a:t>20</a:t>
            </a:fld>
            <a:endParaRPr lang="en-GB"/>
          </a:p>
        </p:txBody>
      </p:sp>
    </p:spTree>
    <p:extLst>
      <p:ext uri="{BB962C8B-B14F-4D97-AF65-F5344CB8AC3E}">
        <p14:creationId xmlns:p14="http://schemas.microsoft.com/office/powerpoint/2010/main" val="21392941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9D15F-BBEE-4987-9FFB-6D88B4F653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42E0EA-BE3E-464C-98B3-4861C1922730}"/>
              </a:ext>
            </a:extLst>
          </p:cNvPr>
          <p:cNvSpPr>
            <a:spLocks noGrp="1"/>
          </p:cNvSpPr>
          <p:nvPr>
            <p:ph idx="1"/>
          </p:nvPr>
        </p:nvSpPr>
        <p:spPr/>
        <p:txBody>
          <a:bodyPr/>
          <a:lstStyle/>
          <a:p>
            <a:endParaRPr lang="en-GB"/>
          </a:p>
        </p:txBody>
      </p:sp>
      <p:pic>
        <p:nvPicPr>
          <p:cNvPr id="10242" name="Picture 2" descr="https://lh4.googleusercontent.com/HHuFn6wH7R3ZpT7EI9EMMo0RUqQGsXlWK8tn2pw3_clC6xwyke7ZWoq9tlFAcQ8Zal1YscBP5gI6qriUGtawRldNDXYe6CsVOBKPO4nw9l4Nh5_tUBg0CmQeWk1eC2ybFft3OYyV">
            <a:extLst>
              <a:ext uri="{FF2B5EF4-FFF2-40B4-BE49-F238E27FC236}">
                <a16:creationId xmlns:a16="http://schemas.microsoft.com/office/drawing/2014/main" id="{D0731D17-1A41-4A27-A685-012B57B069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199" y="262391"/>
            <a:ext cx="10809515" cy="6080352"/>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77AEE0FF-79F0-46E8-99B2-71E42B0EDD97}"/>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BEB91AE1-FBAA-4B41-83EF-9CB54DE474DB}"/>
              </a:ext>
            </a:extLst>
          </p:cNvPr>
          <p:cNvSpPr>
            <a:spLocks noGrp="1"/>
          </p:cNvSpPr>
          <p:nvPr>
            <p:ph type="sldNum" sz="quarter" idx="12"/>
          </p:nvPr>
        </p:nvSpPr>
        <p:spPr/>
        <p:txBody>
          <a:bodyPr/>
          <a:lstStyle/>
          <a:p>
            <a:fld id="{5FC7BA4E-FAE2-48A4-9F9B-941989A1AAAB}" type="slidenum">
              <a:rPr lang="en-GB" smtClean="0"/>
              <a:t>21</a:t>
            </a:fld>
            <a:endParaRPr lang="en-GB"/>
          </a:p>
        </p:txBody>
      </p:sp>
    </p:spTree>
    <p:extLst>
      <p:ext uri="{BB962C8B-B14F-4D97-AF65-F5344CB8AC3E}">
        <p14:creationId xmlns:p14="http://schemas.microsoft.com/office/powerpoint/2010/main" val="39638138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769CE-2036-40FF-8705-F4F3BDB84E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5DDCFA-E063-473F-B469-83856F59D271}"/>
              </a:ext>
            </a:extLst>
          </p:cNvPr>
          <p:cNvSpPr>
            <a:spLocks noGrp="1"/>
          </p:cNvSpPr>
          <p:nvPr>
            <p:ph idx="1"/>
          </p:nvPr>
        </p:nvSpPr>
        <p:spPr/>
        <p:txBody>
          <a:bodyPr/>
          <a:lstStyle/>
          <a:p>
            <a:endParaRPr lang="en-GB"/>
          </a:p>
        </p:txBody>
      </p:sp>
      <p:pic>
        <p:nvPicPr>
          <p:cNvPr id="11266" name="Picture 2" descr="https://lh4.googleusercontent.com/9DthUHcX9Z3x1Ir5kgjjWVR-HgHfBmlGfmP_n0O-cGLddl_Fz9cfzvInkenbeNfvCBEakfBWT5lufdl3DFBywZC7mEojrhZ4L6utuIvFGn2zK7TYhC45ZS2gaGx6JiDWh2FKKwn1">
            <a:extLst>
              <a:ext uri="{FF2B5EF4-FFF2-40B4-BE49-F238E27FC236}">
                <a16:creationId xmlns:a16="http://schemas.microsoft.com/office/drawing/2014/main" id="{85D327CE-3071-4E33-A949-1D9B401141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199" y="365125"/>
            <a:ext cx="10833301" cy="6093732"/>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526F7A94-7D4D-480B-9616-6C3FE563FD73}"/>
              </a:ext>
            </a:extLst>
          </p:cNvPr>
          <p:cNvSpPr>
            <a:spLocks noGrp="1"/>
          </p:cNvSpPr>
          <p:nvPr>
            <p:ph type="ftr" sz="quarter" idx="11"/>
          </p:nvPr>
        </p:nvSpPr>
        <p:spPr/>
        <p:txBody>
          <a:bodyPr/>
          <a:lstStyle/>
          <a:p>
            <a:r>
              <a:rPr lang="en-GB" dirty="0"/>
              <a:t>NerdWare</a:t>
            </a:r>
          </a:p>
        </p:txBody>
      </p:sp>
      <p:sp>
        <p:nvSpPr>
          <p:cNvPr id="5" name="Slide Number Placeholder 4">
            <a:extLst>
              <a:ext uri="{FF2B5EF4-FFF2-40B4-BE49-F238E27FC236}">
                <a16:creationId xmlns:a16="http://schemas.microsoft.com/office/drawing/2014/main" id="{1D0AB1D7-8E2C-4CAE-A7BD-214F03C4D5C0}"/>
              </a:ext>
            </a:extLst>
          </p:cNvPr>
          <p:cNvSpPr>
            <a:spLocks noGrp="1"/>
          </p:cNvSpPr>
          <p:nvPr>
            <p:ph type="sldNum" sz="quarter" idx="12"/>
          </p:nvPr>
        </p:nvSpPr>
        <p:spPr/>
        <p:txBody>
          <a:bodyPr/>
          <a:lstStyle/>
          <a:p>
            <a:fld id="{5FC7BA4E-FAE2-48A4-9F9B-941989A1AAAB}" type="slidenum">
              <a:rPr lang="en-GB" smtClean="0"/>
              <a:t>22</a:t>
            </a:fld>
            <a:endParaRPr lang="en-GB"/>
          </a:p>
        </p:txBody>
      </p:sp>
    </p:spTree>
    <p:extLst>
      <p:ext uri="{BB962C8B-B14F-4D97-AF65-F5344CB8AC3E}">
        <p14:creationId xmlns:p14="http://schemas.microsoft.com/office/powerpoint/2010/main" val="1641211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FDD42-ED09-4F96-B7BA-5DFBF51DD7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DB7EE7-08BF-4B91-AFC8-218B9CDE93F8}"/>
              </a:ext>
            </a:extLst>
          </p:cNvPr>
          <p:cNvSpPr>
            <a:spLocks noGrp="1"/>
          </p:cNvSpPr>
          <p:nvPr>
            <p:ph idx="1"/>
          </p:nvPr>
        </p:nvSpPr>
        <p:spPr/>
        <p:txBody>
          <a:bodyPr/>
          <a:lstStyle/>
          <a:p>
            <a:endParaRPr lang="en-GB"/>
          </a:p>
        </p:txBody>
      </p:sp>
      <p:pic>
        <p:nvPicPr>
          <p:cNvPr id="12290" name="Picture 2" descr="https://lh5.googleusercontent.com/Int8ImJyYHFWDyLerlT1TEWZKuq9_vNEcewmrrOimFZFdaJAEqhEgzoBtg8D-BcRVzyjOYw51yhsAkRWoceDxPLHhK4RPR6Ilb7MuIPu657hPx83FBYH1osTrEUIaNdcJecGwrMl">
            <a:extLst>
              <a:ext uri="{FF2B5EF4-FFF2-40B4-BE49-F238E27FC236}">
                <a16:creationId xmlns:a16="http://schemas.microsoft.com/office/drawing/2014/main" id="{C29FFC24-9AD2-41CF-84BE-86F6185950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390979"/>
            <a:ext cx="10515600" cy="591502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CB82FDAF-602E-4D52-A49A-450B9A265F32}"/>
              </a:ext>
            </a:extLst>
          </p:cNvPr>
          <p:cNvSpPr>
            <a:spLocks noGrp="1"/>
          </p:cNvSpPr>
          <p:nvPr>
            <p:ph type="ftr" sz="quarter" idx="11"/>
          </p:nvPr>
        </p:nvSpPr>
        <p:spPr/>
        <p:txBody>
          <a:bodyPr/>
          <a:lstStyle/>
          <a:p>
            <a:r>
              <a:rPr lang="en-GB" dirty="0"/>
              <a:t>NerdWare</a:t>
            </a:r>
          </a:p>
        </p:txBody>
      </p:sp>
      <p:sp>
        <p:nvSpPr>
          <p:cNvPr id="5" name="Slide Number Placeholder 4">
            <a:extLst>
              <a:ext uri="{FF2B5EF4-FFF2-40B4-BE49-F238E27FC236}">
                <a16:creationId xmlns:a16="http://schemas.microsoft.com/office/drawing/2014/main" id="{05F6D741-0403-4468-9B1B-C1CCB1A4A775}"/>
              </a:ext>
            </a:extLst>
          </p:cNvPr>
          <p:cNvSpPr>
            <a:spLocks noGrp="1"/>
          </p:cNvSpPr>
          <p:nvPr>
            <p:ph type="sldNum" sz="quarter" idx="12"/>
          </p:nvPr>
        </p:nvSpPr>
        <p:spPr/>
        <p:txBody>
          <a:bodyPr/>
          <a:lstStyle/>
          <a:p>
            <a:fld id="{5FC7BA4E-FAE2-48A4-9F9B-941989A1AAAB}" type="slidenum">
              <a:rPr lang="en-GB" smtClean="0"/>
              <a:t>23</a:t>
            </a:fld>
            <a:endParaRPr lang="en-GB"/>
          </a:p>
        </p:txBody>
      </p:sp>
    </p:spTree>
    <p:extLst>
      <p:ext uri="{BB962C8B-B14F-4D97-AF65-F5344CB8AC3E}">
        <p14:creationId xmlns:p14="http://schemas.microsoft.com/office/powerpoint/2010/main" val="3778612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90E3D-B721-4E02-B468-AA66670C335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EB098BF-CF64-478D-947E-46A586A42644}"/>
              </a:ext>
            </a:extLst>
          </p:cNvPr>
          <p:cNvSpPr>
            <a:spLocks noGrp="1"/>
          </p:cNvSpPr>
          <p:nvPr>
            <p:ph idx="1"/>
          </p:nvPr>
        </p:nvSpPr>
        <p:spPr>
          <a:xfrm>
            <a:off x="838200" y="1583029"/>
            <a:ext cx="10515600" cy="4749346"/>
          </a:xfrm>
        </p:spPr>
        <p:txBody>
          <a:bodyPr>
            <a:normAutofit lnSpcReduction="10000"/>
          </a:bodyPr>
          <a:lstStyle/>
          <a:p>
            <a:pPr marL="514350" indent="-514350">
              <a:buAutoNum type="arabicParenBoth"/>
            </a:pPr>
            <a:r>
              <a:rPr lang="en-GB" sz="1800" dirty="0">
                <a:hlinkClick r:id="rId2"/>
              </a:rPr>
              <a:t>https://newzoo.com/insights/articles/the-global-games-market-will-reach-108-9-billion-in-2017-with-mobile-taking-42/</a:t>
            </a:r>
            <a:endParaRPr lang="en-GB" sz="1800" dirty="0"/>
          </a:p>
          <a:p>
            <a:pPr marL="514350" indent="-514350">
              <a:buAutoNum type="arabicParenBoth"/>
            </a:pPr>
            <a:r>
              <a:rPr lang="en-GB" sz="1800" dirty="0"/>
              <a:t>https://www.forbes.com/sites/roberthof/2014/08/27/study-mobile-ads-actually-do-work-especially-in-apps/#6e7afdc257aa</a:t>
            </a:r>
          </a:p>
          <a:p>
            <a:pPr marL="514350" indent="-514350">
              <a:buAutoNum type="arabicParenBoth"/>
            </a:pPr>
            <a:r>
              <a:rPr lang="de-DE" sz="1800" dirty="0"/>
              <a:t>reddit(1.69b 2018,</a:t>
            </a:r>
            <a:r>
              <a:rPr lang="de-DE" sz="1800" u="sng" dirty="0">
                <a:hlinkClick r:id="rId3"/>
              </a:rPr>
              <a:t>https://www.statista.com/statistics/443332/reddit-monthly-visitors/</a:t>
            </a:r>
            <a:r>
              <a:rPr lang="de-DE" sz="1800" dirty="0"/>
              <a:t>)</a:t>
            </a:r>
          </a:p>
          <a:p>
            <a:pPr marL="0" indent="0">
              <a:buNone/>
            </a:pPr>
            <a:r>
              <a:rPr lang="de-DE" sz="1800" dirty="0"/>
              <a:t>	Instagram (800m, 2017, </a:t>
            </a:r>
            <a:r>
              <a:rPr lang="de-DE" sz="1800" u="sng" dirty="0">
                <a:hlinkClick r:id="rId4"/>
              </a:rPr>
              <a:t>https://www.statista.com/statistics/253577/number-of-monthly-active-instagram-users/</a:t>
            </a:r>
            <a:r>
              <a:rPr lang="de-DE" sz="1800" dirty="0"/>
              <a:t>)</a:t>
            </a:r>
          </a:p>
          <a:p>
            <a:pPr marL="0" indent="0">
              <a:buNone/>
            </a:pPr>
            <a:r>
              <a:rPr lang="de-DE" sz="1800" dirty="0"/>
              <a:t>	Facebook (2.19b, 2018, </a:t>
            </a:r>
            <a:r>
              <a:rPr lang="de-DE" sz="1800" u="sng" dirty="0">
                <a:hlinkClick r:id="rId5"/>
              </a:rPr>
              <a:t>https://www.google.co.uk/search?safe=off&amp;rlz=1C1MSIM_enGB648GB648&amp;ei=vF77WoGpA8ehUeWOj8AG&amp;q=facebook+total+users&amp;oq=facebook+total+users&amp;gs_l=psy-ab.3..0j0i7i30k1j0l2j0i8i30k1l6.1994.2848.0.2955.8.8.0.0.0.0.121.667.7j1.8.0....0...1c.1.64.psy-ab..1.7.591...0i8i7i30k1j0i13k1.0.d0IdY49Dtow</a:t>
            </a:r>
            <a:r>
              <a:rPr lang="de-DE" sz="1800" dirty="0"/>
              <a:t>)</a:t>
            </a:r>
            <a:br>
              <a:rPr lang="de-DE" sz="1800" dirty="0"/>
            </a:br>
            <a:r>
              <a:rPr lang="de-DE" sz="1800" dirty="0"/>
              <a:t>	9gag, Niche (80m, 2015,  </a:t>
            </a:r>
            <a:r>
              <a:rPr lang="de-DE" sz="1800" u="sng" dirty="0">
                <a:hlinkClick r:id="rId6"/>
              </a:rPr>
              <a:t>https://techcrunch.com/2015/01/12/9gag-steps-into-gaming/</a:t>
            </a:r>
            <a:r>
              <a:rPr lang="de-DE" sz="1800" dirty="0"/>
              <a:t>)</a:t>
            </a:r>
            <a:br>
              <a:rPr lang="de-DE" sz="1800" dirty="0"/>
            </a:br>
            <a:r>
              <a:rPr lang="de-DE" sz="1800" dirty="0"/>
              <a:t>	Twitter (330m users, 2018, </a:t>
            </a:r>
            <a:r>
              <a:rPr lang="de-DE" sz="1800" u="sng" dirty="0">
                <a:hlinkClick r:id="rId7"/>
              </a:rPr>
              <a:t>https://www.omnicoreagency.com/twitter-statistics/</a:t>
            </a:r>
            <a:r>
              <a:rPr lang="de-DE" sz="1800" dirty="0"/>
              <a:t>)</a:t>
            </a:r>
          </a:p>
          <a:p>
            <a:pPr marL="0" indent="0">
              <a:buNone/>
            </a:pPr>
            <a:r>
              <a:rPr lang="de-DE" sz="1800" dirty="0"/>
              <a:t>(4) </a:t>
            </a:r>
            <a:r>
              <a:rPr lang="de-DE" sz="1800" dirty="0">
                <a:hlinkClick r:id="rId8"/>
              </a:rPr>
              <a:t>https://www.gamespot.com/search/?q=doom</a:t>
            </a:r>
            <a:endParaRPr lang="de-DE" sz="1800" dirty="0"/>
          </a:p>
          <a:p>
            <a:pPr marL="0" indent="0">
              <a:buNone/>
            </a:pPr>
            <a:r>
              <a:rPr lang="de-DE" sz="1800" dirty="0"/>
              <a:t>(5) </a:t>
            </a:r>
            <a:r>
              <a:rPr lang="de-DE" sz="1800" dirty="0">
                <a:hlinkClick r:id="rId9"/>
              </a:rPr>
              <a:t>http://deadendthrills.com/</a:t>
            </a:r>
            <a:endParaRPr lang="de-DE" sz="1800" dirty="0"/>
          </a:p>
          <a:p>
            <a:pPr marL="0" indent="0">
              <a:buNone/>
            </a:pPr>
            <a:r>
              <a:rPr lang="de-DE" sz="1800" dirty="0"/>
              <a:t>(6) </a:t>
            </a:r>
            <a:r>
              <a:rPr lang="de-DE" sz="1800" dirty="0">
                <a:hlinkClick r:id="rId10"/>
              </a:rPr>
              <a:t>https://www.kotaku.com.au/2017/12/some-of-2017s-best-video-game-screenshots/</a:t>
            </a:r>
            <a:r>
              <a:rPr lang="de-DE" sz="1800" dirty="0"/>
              <a:t> - Andy Cull</a:t>
            </a:r>
          </a:p>
          <a:p>
            <a:pPr marL="0" indent="0">
              <a:buNone/>
            </a:pPr>
            <a:endParaRPr lang="de-DE" sz="1800" dirty="0"/>
          </a:p>
          <a:p>
            <a:pPr marL="0" indent="0">
              <a:buNone/>
            </a:pPr>
            <a:endParaRPr lang="en-GB" sz="1800" dirty="0"/>
          </a:p>
          <a:p>
            <a:pPr marL="514350" indent="-514350">
              <a:buAutoNum type="arabicParenBoth"/>
            </a:pPr>
            <a:endParaRPr lang="en-GB" sz="1800" dirty="0"/>
          </a:p>
        </p:txBody>
      </p:sp>
      <p:sp>
        <p:nvSpPr>
          <p:cNvPr id="4" name="Footer Placeholder 3">
            <a:extLst>
              <a:ext uri="{FF2B5EF4-FFF2-40B4-BE49-F238E27FC236}">
                <a16:creationId xmlns:a16="http://schemas.microsoft.com/office/drawing/2014/main" id="{5456FB6A-B041-4881-945B-27C5905BACF6}"/>
              </a:ext>
            </a:extLst>
          </p:cNvPr>
          <p:cNvSpPr>
            <a:spLocks noGrp="1"/>
          </p:cNvSpPr>
          <p:nvPr>
            <p:ph type="ftr" sz="quarter" idx="11"/>
          </p:nvPr>
        </p:nvSpPr>
        <p:spPr/>
        <p:txBody>
          <a:bodyPr/>
          <a:lstStyle/>
          <a:p>
            <a:r>
              <a:rPr lang="en-GB"/>
              <a:t>NerdWare</a:t>
            </a:r>
          </a:p>
        </p:txBody>
      </p:sp>
      <p:sp>
        <p:nvSpPr>
          <p:cNvPr id="5" name="Slide Number Placeholder 4">
            <a:extLst>
              <a:ext uri="{FF2B5EF4-FFF2-40B4-BE49-F238E27FC236}">
                <a16:creationId xmlns:a16="http://schemas.microsoft.com/office/drawing/2014/main" id="{21901FBE-8E7A-48AF-AC8C-A212376DA229}"/>
              </a:ext>
            </a:extLst>
          </p:cNvPr>
          <p:cNvSpPr>
            <a:spLocks noGrp="1"/>
          </p:cNvSpPr>
          <p:nvPr>
            <p:ph type="sldNum" sz="quarter" idx="12"/>
          </p:nvPr>
        </p:nvSpPr>
        <p:spPr/>
        <p:txBody>
          <a:bodyPr/>
          <a:lstStyle/>
          <a:p>
            <a:fld id="{5FC7BA4E-FAE2-48A4-9F9B-941989A1AAAB}" type="slidenum">
              <a:rPr lang="en-GB" smtClean="0"/>
              <a:t>24</a:t>
            </a:fld>
            <a:endParaRPr lang="en-GB"/>
          </a:p>
        </p:txBody>
      </p:sp>
    </p:spTree>
    <p:extLst>
      <p:ext uri="{BB962C8B-B14F-4D97-AF65-F5344CB8AC3E}">
        <p14:creationId xmlns:p14="http://schemas.microsoft.com/office/powerpoint/2010/main" val="9239216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B302B1-9B69-4253-AA2E-E9B5846980E5}"/>
              </a:ext>
            </a:extLst>
          </p:cNvPr>
          <p:cNvSpPr>
            <a:spLocks noGrp="1"/>
          </p:cNvSpPr>
          <p:nvPr>
            <p:ph idx="1"/>
          </p:nvPr>
        </p:nvSpPr>
        <p:spPr>
          <a:xfrm>
            <a:off x="838200" y="566057"/>
            <a:ext cx="10515600" cy="5610906"/>
          </a:xfrm>
        </p:spPr>
        <p:txBody>
          <a:bodyPr/>
          <a:lstStyle/>
          <a:p>
            <a:pPr marL="0" indent="0">
              <a:buNone/>
            </a:pPr>
            <a:r>
              <a:rPr lang="en-GB" dirty="0"/>
              <a:t>(7) </a:t>
            </a:r>
            <a:r>
              <a:rPr lang="en-GB" dirty="0">
                <a:hlinkClick r:id="rId2"/>
              </a:rPr>
              <a:t>http://getwallpapers.com/collection/skyrim-scenery-wallpaper</a:t>
            </a:r>
            <a:endParaRPr lang="en-GB" dirty="0"/>
          </a:p>
          <a:p>
            <a:pPr marL="0" indent="0">
              <a:buNone/>
            </a:pPr>
            <a:r>
              <a:rPr lang="en-GB" dirty="0"/>
              <a:t>(8) </a:t>
            </a:r>
            <a:r>
              <a:rPr lang="en-GB" dirty="0">
                <a:hlinkClick r:id="rId2"/>
              </a:rPr>
              <a:t>http://getwallpapers.com/collection/skyrim-scenery-wallpaper</a:t>
            </a:r>
            <a:endParaRPr lang="en-GB" dirty="0"/>
          </a:p>
        </p:txBody>
      </p:sp>
      <p:sp>
        <p:nvSpPr>
          <p:cNvPr id="4" name="Footer Placeholder 3">
            <a:extLst>
              <a:ext uri="{FF2B5EF4-FFF2-40B4-BE49-F238E27FC236}">
                <a16:creationId xmlns:a16="http://schemas.microsoft.com/office/drawing/2014/main" id="{8B1E5E2D-6EE6-44FD-99E3-F670ABC4D4BB}"/>
              </a:ext>
            </a:extLst>
          </p:cNvPr>
          <p:cNvSpPr>
            <a:spLocks noGrp="1"/>
          </p:cNvSpPr>
          <p:nvPr>
            <p:ph type="ftr" sz="quarter" idx="11"/>
          </p:nvPr>
        </p:nvSpPr>
        <p:spPr/>
        <p:txBody>
          <a:bodyPr/>
          <a:lstStyle/>
          <a:p>
            <a:r>
              <a:rPr lang="en-GB"/>
              <a:t>NerdWare</a:t>
            </a:r>
          </a:p>
        </p:txBody>
      </p:sp>
      <p:sp>
        <p:nvSpPr>
          <p:cNvPr id="6" name="Slide Number Placeholder 5">
            <a:extLst>
              <a:ext uri="{FF2B5EF4-FFF2-40B4-BE49-F238E27FC236}">
                <a16:creationId xmlns:a16="http://schemas.microsoft.com/office/drawing/2014/main" id="{69728E82-2A97-43D4-885D-04A2703EFA5C}"/>
              </a:ext>
            </a:extLst>
          </p:cNvPr>
          <p:cNvSpPr>
            <a:spLocks noGrp="1"/>
          </p:cNvSpPr>
          <p:nvPr>
            <p:ph type="sldNum" sz="quarter" idx="12"/>
          </p:nvPr>
        </p:nvSpPr>
        <p:spPr/>
        <p:txBody>
          <a:bodyPr/>
          <a:lstStyle/>
          <a:p>
            <a:fld id="{5FC7BA4E-FAE2-48A4-9F9B-941989A1AAAB}" type="slidenum">
              <a:rPr lang="en-GB" smtClean="0"/>
              <a:t>25</a:t>
            </a:fld>
            <a:endParaRPr lang="en-GB"/>
          </a:p>
        </p:txBody>
      </p:sp>
    </p:spTree>
    <p:extLst>
      <p:ext uri="{BB962C8B-B14F-4D97-AF65-F5344CB8AC3E}">
        <p14:creationId xmlns:p14="http://schemas.microsoft.com/office/powerpoint/2010/main" val="400251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1389</TotalTime>
  <Words>2097</Words>
  <Application>Microsoft Office PowerPoint</Application>
  <PresentationFormat>Widescreen</PresentationFormat>
  <Paragraphs>222</Paragraphs>
  <Slides>25</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PowerPoint Presentation</vt:lpstr>
      <vt:lpstr>PowerPoint Presentation</vt:lpstr>
      <vt:lpstr>PowerPoint Presentation</vt:lpstr>
      <vt:lpstr>The Gaming Industry</vt:lpstr>
      <vt:lpstr>PowerPoint Presentation</vt:lpstr>
      <vt:lpstr>Website Design</vt:lpstr>
      <vt:lpstr>PowerPoint Presentation</vt:lpstr>
      <vt:lpstr>PowerPoint Presentation</vt:lpstr>
      <vt:lpstr>PowerPoint Presentation</vt:lpstr>
      <vt:lpstr>PowerPoint Presentation</vt:lpstr>
      <vt:lpstr>Future Improvements</vt:lpstr>
      <vt:lpstr>Summary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JoelPC</dc:creator>
  <cp:lastModifiedBy>JoelPC</cp:lastModifiedBy>
  <cp:revision>62</cp:revision>
  <dcterms:created xsi:type="dcterms:W3CDTF">2018-05-15T21:10:14Z</dcterms:created>
  <dcterms:modified xsi:type="dcterms:W3CDTF">2018-05-29T13:15:30Z</dcterms:modified>
</cp:coreProperties>
</file>