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C8BB77-8D21-104B-9FA5-099676FE585E}" type="datetimeFigureOut">
              <a:rPr lang="en-US" smtClean="0"/>
              <a:t>10/22/18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r>
              <a:rPr lang="en-GB"/>
              <a:t>Edit Master text styles
Second level
Third level
Fourth level
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F1FD1F-42B1-6D4A-92D7-B63801970B53}" type="slidenum">
              <a:rPr lang="en-US" smtClean="0"/>
              <a:t>‹#›</a:t>
            </a:fld>
            <a:endParaRPr lang="en-US"/>
          </a:p>
        </p:txBody>
      </p:sp>
    </p:spTree>
    <p:extLst>
      <p:ext uri="{BB962C8B-B14F-4D97-AF65-F5344CB8AC3E}">
        <p14:creationId xmlns:p14="http://schemas.microsoft.com/office/powerpoint/2010/main" val="636909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F1FD1F-42B1-6D4A-92D7-B63801970B53}" type="slidenum">
              <a:rPr lang="en-US" smtClean="0"/>
              <a:t>1</a:t>
            </a:fld>
            <a:endParaRPr lang="en-US"/>
          </a:p>
        </p:txBody>
      </p:sp>
    </p:spTree>
    <p:extLst>
      <p:ext uri="{BB962C8B-B14F-4D97-AF65-F5344CB8AC3E}">
        <p14:creationId xmlns:p14="http://schemas.microsoft.com/office/powerpoint/2010/main" val="2121717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9267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201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2531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2071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
Second level
Third level
Fourth level
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
Second level
Third level
Fourth level
Fifth level</a:t>
            </a:r>
            <a:endParaRPr lang="en-US" dirty="0"/>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
Second level
Third level
Fourth level
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10/22/18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97873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10/22/18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44684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10/22/18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6794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
Second level
Third level
Fourth level
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7214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
Second level
Third level
Fourth level
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588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44188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
Second level
Third level
Fourth level
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30360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
Second level
Third level
Fourth level
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10/22/18</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402402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education.oxfordre.com/view/10.1093/acrefore/9780190264093.001.0001/acrefore-9780190264093-e-383" TargetMode="External"/><Relationship Id="rId2" Type="http://schemas.openxmlformats.org/officeDocument/2006/relationships/hyperlink" Target="https://www.tandfonline.com/doi/pdf/10.1080/001318800440579?needAccess=true" TargetMode="External"/><Relationship Id="rId1" Type="http://schemas.openxmlformats.org/officeDocument/2006/relationships/slideLayout" Target="../slideLayouts/slideLayout7.xml"/><Relationship Id="rId4" Type="http://schemas.openxmlformats.org/officeDocument/2006/relationships/hyperlink" Target="https://www.adam-eason.com/critical-thinking-importance-ways-impro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1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A9F5288-8C29-FE4F-AE3E-F02EF77D294F}"/>
              </a:ext>
            </a:extLst>
          </p:cNvPr>
          <p:cNvSpPr txBox="1"/>
          <p:nvPr/>
        </p:nvSpPr>
        <p:spPr>
          <a:xfrm>
            <a:off x="2662630" y="144945"/>
            <a:ext cx="6431389" cy="1031051"/>
          </a:xfrm>
          <a:prstGeom prst="rect">
            <a:avLst/>
          </a:prstGeom>
          <a:noFill/>
        </p:spPr>
        <p:txBody>
          <a:bodyPr wrap="square" rtlCol="0">
            <a:spAutoFit/>
          </a:bodyPr>
          <a:lstStyle/>
          <a:p>
            <a:pPr lvl="1" algn="ctr"/>
            <a:r>
              <a:rPr lang="en-GB" sz="4300" dirty="0">
                <a:solidFill>
                  <a:schemeClr val="accent4"/>
                </a:solidFill>
              </a:rPr>
              <a:t>CRITICAL THINKING</a:t>
            </a:r>
            <a:r>
              <a:rPr lang="en-GB" sz="4300" dirty="0">
                <a:solidFill>
                  <a:schemeClr val="accent1"/>
                </a:solidFill>
              </a:rPr>
              <a:t> </a:t>
            </a:r>
          </a:p>
          <a:p>
            <a:pPr algn="l"/>
            <a:endParaRPr lang="en-US" dirty="0"/>
          </a:p>
        </p:txBody>
      </p:sp>
      <p:sp>
        <p:nvSpPr>
          <p:cNvPr id="9" name="Rectangle 8">
            <a:extLst>
              <a:ext uri="{FF2B5EF4-FFF2-40B4-BE49-F238E27FC236}">
                <a16:creationId xmlns:a16="http://schemas.microsoft.com/office/drawing/2014/main" id="{D7DCCA52-C0D3-D947-842A-F346D42C3713}"/>
              </a:ext>
            </a:extLst>
          </p:cNvPr>
          <p:cNvSpPr/>
          <p:nvPr/>
        </p:nvSpPr>
        <p:spPr>
          <a:xfrm>
            <a:off x="127733" y="124578"/>
            <a:ext cx="2333472" cy="6432445"/>
          </a:xfrm>
          <a:prstGeom prst="rect">
            <a:avLst/>
          </a:prstGeom>
          <a:solidFill>
            <a:schemeClr val="accent4">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bg1">
                    <a:lumMod val="10000"/>
                  </a:schemeClr>
                </a:solidFill>
              </a:rPr>
              <a:t>Analysis</a:t>
            </a:r>
            <a:r>
              <a:rPr lang="en-GB" dirty="0">
                <a:solidFill>
                  <a:schemeClr val="bg1">
                    <a:lumMod val="10000"/>
                  </a:schemeClr>
                </a:solidFill>
              </a:rPr>
              <a:t>. </a:t>
            </a:r>
            <a:endParaRPr lang="en-GB" sz="1400" dirty="0">
              <a:solidFill>
                <a:schemeClr val="bg1">
                  <a:lumMod val="10000"/>
                </a:schemeClr>
              </a:solidFill>
            </a:endParaRPr>
          </a:p>
          <a:p>
            <a:pPr algn="ctr"/>
            <a:r>
              <a:rPr lang="en-GB" sz="1200" dirty="0">
                <a:solidFill>
                  <a:schemeClr val="bg1">
                    <a:lumMod val="10000"/>
                  </a:schemeClr>
                </a:solidFill>
              </a:rPr>
              <a:t>Without the use of analysis within critical thinking pros and cons of a specific issue would not be considered and this can results in a poor judgement or conclusion. Cottrell (2005) indicates that to understand and analyse someone’s view point is to be able to see over the whole argument to understand other people’s reasoning. </a:t>
            </a:r>
          </a:p>
          <a:p>
            <a:pPr algn="ctr"/>
            <a:endParaRPr lang="en-GB" sz="1200" dirty="0">
              <a:solidFill>
                <a:schemeClr val="bg1">
                  <a:lumMod val="10000"/>
                </a:schemeClr>
              </a:solidFill>
            </a:endParaRPr>
          </a:p>
          <a:p>
            <a:pPr algn="ctr"/>
            <a:r>
              <a:rPr lang="en-GB" u="sng" dirty="0">
                <a:solidFill>
                  <a:schemeClr val="bg1">
                    <a:lumMod val="10000"/>
                  </a:schemeClr>
                </a:solidFill>
              </a:rPr>
              <a:t>Rational thinking.</a:t>
            </a:r>
            <a:endParaRPr lang="en-GB" sz="1200" dirty="0">
              <a:solidFill>
                <a:schemeClr val="bg1">
                  <a:lumMod val="10000"/>
                </a:schemeClr>
              </a:solidFill>
            </a:endParaRPr>
          </a:p>
          <a:p>
            <a:pPr algn="ctr"/>
            <a:r>
              <a:rPr lang="en-GB" sz="1200" dirty="0">
                <a:solidFill>
                  <a:schemeClr val="bg1">
                    <a:lumMod val="10000"/>
                  </a:schemeClr>
                </a:solidFill>
              </a:rPr>
              <a:t>Rational thinking process works in a specific way. We require information to understand and process in order to complete the rational thinking process. According to (</a:t>
            </a:r>
            <a:r>
              <a:rPr lang="en-GB" sz="1200" dirty="0" err="1">
                <a:solidFill>
                  <a:schemeClr val="bg1">
                    <a:lumMod val="10000"/>
                  </a:schemeClr>
                </a:solidFill>
              </a:rPr>
              <a:t>Richetti</a:t>
            </a:r>
            <a:r>
              <a:rPr lang="en-GB" sz="1200" dirty="0">
                <a:solidFill>
                  <a:schemeClr val="bg1">
                    <a:lumMod val="10000"/>
                  </a:schemeClr>
                </a:solidFill>
              </a:rPr>
              <a:t> &amp; </a:t>
            </a:r>
            <a:r>
              <a:rPr lang="en-GB" sz="1200" dirty="0" err="1">
                <a:solidFill>
                  <a:schemeClr val="bg1">
                    <a:lumMod val="10000"/>
                  </a:schemeClr>
                </a:solidFill>
              </a:rPr>
              <a:t>Tregoe</a:t>
            </a:r>
            <a:r>
              <a:rPr lang="en-GB" sz="1200" dirty="0">
                <a:solidFill>
                  <a:schemeClr val="bg1">
                    <a:lumMod val="10000"/>
                  </a:schemeClr>
                </a:solidFill>
              </a:rPr>
              <a:t> 2001)  </a:t>
            </a:r>
          </a:p>
          <a:p>
            <a:pPr algn="ctr"/>
            <a:r>
              <a:rPr lang="en-GB" sz="1200" dirty="0">
                <a:solidFill>
                  <a:schemeClr val="bg1">
                    <a:lumMod val="10000"/>
                  </a:schemeClr>
                </a:solidFill>
              </a:rPr>
              <a:t>We do not learn the process of rational thinking we simply acquire it throughout lives through events and situations. We work to achieve the ”desired goal” </a:t>
            </a: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dirty="0">
              <a:solidFill>
                <a:schemeClr val="bg1">
                  <a:lumMod val="10000"/>
                </a:schemeClr>
              </a:solidFill>
            </a:endParaRPr>
          </a:p>
          <a:p>
            <a:pPr algn="ctr"/>
            <a:endParaRPr lang="en-GB" dirty="0">
              <a:solidFill>
                <a:schemeClr val="bg1">
                  <a:lumMod val="10000"/>
                </a:schemeClr>
              </a:solidFill>
            </a:endParaRPr>
          </a:p>
        </p:txBody>
      </p:sp>
      <p:sp>
        <p:nvSpPr>
          <p:cNvPr id="11" name="Rectangle 10">
            <a:extLst>
              <a:ext uri="{FF2B5EF4-FFF2-40B4-BE49-F238E27FC236}">
                <a16:creationId xmlns:a16="http://schemas.microsoft.com/office/drawing/2014/main" id="{6DC4FE3B-A846-274B-8CA1-3BB7B66DA2A0}"/>
              </a:ext>
            </a:extLst>
          </p:cNvPr>
          <p:cNvSpPr/>
          <p:nvPr/>
        </p:nvSpPr>
        <p:spPr>
          <a:xfrm>
            <a:off x="9624077" y="144945"/>
            <a:ext cx="2420789" cy="6388195"/>
          </a:xfrm>
          <a:prstGeom prst="rect">
            <a:avLst/>
          </a:prstGeom>
          <a:solidFill>
            <a:schemeClr val="accent4">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lumMod val="10000"/>
                </a:schemeClr>
              </a:solidFill>
            </a:endParaRPr>
          </a:p>
          <a:p>
            <a:pPr algn="ctr"/>
            <a:endParaRPr lang="en-GB" dirty="0">
              <a:solidFill>
                <a:schemeClr val="bg1">
                  <a:lumMod val="10000"/>
                </a:schemeClr>
              </a:solidFill>
            </a:endParaRPr>
          </a:p>
          <a:p>
            <a:pPr algn="ctr"/>
            <a:endParaRPr lang="en-GB" dirty="0">
              <a:solidFill>
                <a:schemeClr val="bg1">
                  <a:lumMod val="10000"/>
                </a:schemeClr>
              </a:solidFill>
            </a:endParaRPr>
          </a:p>
          <a:p>
            <a:pPr algn="ctr"/>
            <a:endParaRPr lang="en-GB" dirty="0">
              <a:solidFill>
                <a:schemeClr val="bg1">
                  <a:lumMod val="10000"/>
                </a:schemeClr>
              </a:solidFill>
            </a:endParaRPr>
          </a:p>
          <a:p>
            <a:pPr algn="ctr"/>
            <a:endParaRPr lang="en-GB" dirty="0">
              <a:solidFill>
                <a:schemeClr val="bg1">
                  <a:lumMod val="10000"/>
                </a:schemeClr>
              </a:solidFill>
            </a:endParaRPr>
          </a:p>
          <a:p>
            <a:pPr algn="ctr"/>
            <a:r>
              <a:rPr lang="en-GB" u="sng" dirty="0">
                <a:solidFill>
                  <a:schemeClr val="bg1">
                    <a:lumMod val="10000"/>
                  </a:schemeClr>
                </a:solidFill>
              </a:rPr>
              <a:t>Creativity</a:t>
            </a:r>
            <a:r>
              <a:rPr lang="en-GB" sz="1200" dirty="0">
                <a:solidFill>
                  <a:schemeClr val="bg1">
                    <a:lumMod val="10000"/>
                  </a:schemeClr>
                </a:solidFill>
              </a:rPr>
              <a:t>. </a:t>
            </a:r>
          </a:p>
          <a:p>
            <a:pPr algn="ctr"/>
            <a:r>
              <a:rPr lang="en-GB" sz="1200" dirty="0">
                <a:solidFill>
                  <a:schemeClr val="bg1">
                    <a:lumMod val="10000"/>
                  </a:schemeClr>
                </a:solidFill>
              </a:rPr>
              <a:t>Creativity plays an extended role in the use of critical thinking. Without a creative thought process critical thinking would have little to no effect on the particular subject or topic. </a:t>
            </a:r>
          </a:p>
          <a:p>
            <a:pPr algn="ctr"/>
            <a:r>
              <a:rPr lang="en-GB" sz="1200" dirty="0">
                <a:solidFill>
                  <a:schemeClr val="bg1">
                    <a:lumMod val="10000"/>
                  </a:schemeClr>
                </a:solidFill>
              </a:rPr>
              <a:t>According to (Craft 1999) creativity is a “fundamental life skill” and for this reason it is clear that creativity plays an impact on the development of critical thinking. (Anne Harries and Leon Du Bruin 2018) state that creativity has a direct influence on education policies world wide. They indicate that creativity has a direct link to the way education has been shaped in the 21</a:t>
            </a:r>
            <a:r>
              <a:rPr lang="en-GB" sz="1200" baseline="30000" dirty="0">
                <a:solidFill>
                  <a:schemeClr val="bg1">
                    <a:lumMod val="10000"/>
                  </a:schemeClr>
                </a:solidFill>
              </a:rPr>
              <a:t>st</a:t>
            </a:r>
            <a:r>
              <a:rPr lang="en-GB" sz="1200" dirty="0">
                <a:solidFill>
                  <a:schemeClr val="bg1">
                    <a:lumMod val="10000"/>
                  </a:schemeClr>
                </a:solidFill>
              </a:rPr>
              <a:t> century. </a:t>
            </a:r>
            <a:endParaRPr lang="en-GB" dirty="0">
              <a:solidFill>
                <a:schemeClr val="bg1">
                  <a:lumMod val="10000"/>
                </a:schemeClr>
              </a:solidFill>
            </a:endParaRPr>
          </a:p>
          <a:p>
            <a:pPr algn="ctr"/>
            <a:endParaRPr lang="en-GB" dirty="0">
              <a:solidFill>
                <a:schemeClr val="bg1">
                  <a:lumMod val="10000"/>
                </a:schemeClr>
              </a:solidFill>
            </a:endParaRPr>
          </a:p>
          <a:p>
            <a:pPr algn="ctr"/>
            <a:r>
              <a:rPr lang="en-GB" u="sng" dirty="0">
                <a:solidFill>
                  <a:schemeClr val="bg1">
                    <a:lumMod val="10000"/>
                  </a:schemeClr>
                </a:solidFill>
              </a:rPr>
              <a:t>Reflection.</a:t>
            </a:r>
            <a:endParaRPr lang="en-GB" dirty="0">
              <a:solidFill>
                <a:schemeClr val="bg1">
                  <a:lumMod val="10000"/>
                </a:schemeClr>
              </a:solidFill>
            </a:endParaRPr>
          </a:p>
          <a:p>
            <a:pPr algn="ctr"/>
            <a:r>
              <a:rPr lang="en-GB" sz="1200" dirty="0">
                <a:solidFill>
                  <a:schemeClr val="bg1">
                    <a:lumMod val="10000"/>
                  </a:schemeClr>
                </a:solidFill>
              </a:rPr>
              <a:t>Reflection is also apart of critical thinking as it is what we do after the critical thinking process.   </a:t>
            </a:r>
          </a:p>
          <a:p>
            <a:pPr algn="ctr"/>
            <a:r>
              <a:rPr lang="en-GB" sz="1200" dirty="0">
                <a:solidFill>
                  <a:schemeClr val="bg1">
                    <a:lumMod val="10000"/>
                  </a:schemeClr>
                </a:solidFill>
              </a:rPr>
              <a:t> Our reflective process is the thoughts that occur in daily life usually after a difficult event or task  as stated by (</a:t>
            </a:r>
            <a:r>
              <a:rPr lang="en-GB" sz="1200" dirty="0" err="1">
                <a:solidFill>
                  <a:schemeClr val="bg1">
                    <a:lumMod val="10000"/>
                  </a:schemeClr>
                </a:solidFill>
              </a:rPr>
              <a:t>Roffey-Barentsen</a:t>
            </a:r>
            <a:r>
              <a:rPr lang="en-GB" sz="1200" dirty="0">
                <a:solidFill>
                  <a:schemeClr val="bg1">
                    <a:lumMod val="10000"/>
                  </a:schemeClr>
                </a:solidFill>
              </a:rPr>
              <a:t> et al. 2013). To be able to reflect we need to look backwards to be able to move on and look forward. </a:t>
            </a: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a:p>
            <a:pPr algn="ctr"/>
            <a:endParaRPr lang="en-GB" sz="1200" dirty="0">
              <a:solidFill>
                <a:schemeClr val="bg1">
                  <a:lumMod val="10000"/>
                </a:schemeClr>
              </a:solidFill>
            </a:endParaRPr>
          </a:p>
        </p:txBody>
      </p:sp>
      <p:sp>
        <p:nvSpPr>
          <p:cNvPr id="2" name="Rectangle: Rounded Corners 1">
            <a:extLst>
              <a:ext uri="{FF2B5EF4-FFF2-40B4-BE49-F238E27FC236}">
                <a16:creationId xmlns:a16="http://schemas.microsoft.com/office/drawing/2014/main" id="{CAA9849E-2148-A744-83AA-E06ACC42DAE8}"/>
              </a:ext>
            </a:extLst>
          </p:cNvPr>
          <p:cNvSpPr/>
          <p:nvPr/>
        </p:nvSpPr>
        <p:spPr>
          <a:xfrm>
            <a:off x="2575312" y="1215376"/>
            <a:ext cx="6954058" cy="3454947"/>
          </a:xfrm>
          <a:prstGeom prst="roundRect">
            <a:avLst>
              <a:gd name="adj" fmla="val 0"/>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a:solidFill>
                  <a:schemeClr val="bg1">
                    <a:lumMod val="10000"/>
                  </a:schemeClr>
                </a:solidFill>
              </a:rPr>
              <a:t>What is Critical Thinking</a:t>
            </a:r>
            <a:r>
              <a:rPr lang="en-GB" sz="1050" u="sng" dirty="0">
                <a:solidFill>
                  <a:schemeClr val="bg1">
                    <a:lumMod val="10000"/>
                  </a:schemeClr>
                </a:solidFill>
              </a:rPr>
              <a:t>.</a:t>
            </a:r>
            <a:r>
              <a:rPr lang="en-GB" sz="1050" dirty="0">
                <a:solidFill>
                  <a:schemeClr val="bg1">
                    <a:lumMod val="10000"/>
                  </a:schemeClr>
                </a:solidFill>
              </a:rPr>
              <a:t> </a:t>
            </a:r>
          </a:p>
          <a:p>
            <a:pPr algn="ctr"/>
            <a:r>
              <a:rPr lang="en-GB" sz="1050" dirty="0">
                <a:solidFill>
                  <a:schemeClr val="bg1">
                    <a:lumMod val="10000"/>
                  </a:schemeClr>
                </a:solidFill>
              </a:rPr>
              <a:t>Critical thinking is understanding the way logical ideas connect and exploring in detail ways to systematically solve problems. Critical thinking promotes different key skills such as Reflection, Analysis, Creativity,  Problem Solving, Decision Making, Debate and commitment. Cottrell (2005) states that “critical thinking gives you the tools to use scepticism and doubt constructively so you can analyse what is before you.” Critical thinking is a vital skill to have in working life as life throws up many  problems that need to be dealt with immediately . This can be backed up by (</a:t>
            </a:r>
            <a:r>
              <a:rPr lang="en-GB" sz="1050" dirty="0" err="1">
                <a:solidFill>
                  <a:schemeClr val="bg1">
                    <a:lumMod val="10000"/>
                  </a:schemeClr>
                </a:solidFill>
              </a:rPr>
              <a:t>Eales</a:t>
            </a:r>
            <a:r>
              <a:rPr lang="en-GB" sz="1050" dirty="0">
                <a:solidFill>
                  <a:schemeClr val="bg1">
                    <a:lumMod val="10000"/>
                  </a:schemeClr>
                </a:solidFill>
              </a:rPr>
              <a:t>- </a:t>
            </a:r>
            <a:r>
              <a:rPr lang="en-GB" sz="1050" dirty="0" err="1">
                <a:solidFill>
                  <a:schemeClr val="bg1">
                    <a:lumMod val="10000"/>
                  </a:schemeClr>
                </a:solidFill>
              </a:rPr>
              <a:t>Reynalds</a:t>
            </a:r>
            <a:r>
              <a:rPr lang="en-GB" sz="1050" dirty="0">
                <a:solidFill>
                  <a:schemeClr val="bg1">
                    <a:lumMod val="10000"/>
                  </a:schemeClr>
                </a:solidFill>
              </a:rPr>
              <a:t> et al. 2013) who states that </a:t>
            </a:r>
          </a:p>
          <a:p>
            <a:pPr algn="ctr"/>
            <a:r>
              <a:rPr lang="en-GB" sz="1050" dirty="0">
                <a:solidFill>
                  <a:schemeClr val="bg1">
                    <a:lumMod val="10000"/>
                  </a:schemeClr>
                </a:solidFill>
              </a:rPr>
              <a:t>“Employers have identified critical thinking, critical analysis and problem solving as key skills they are seeking in graduates, but rarely find.”  Showing how vital it is to have critical thinking as a skill in todays society to completes task.</a:t>
            </a:r>
          </a:p>
          <a:p>
            <a:pPr algn="ctr"/>
            <a:endParaRPr lang="en-GB" sz="1050" dirty="0">
              <a:solidFill>
                <a:schemeClr val="bg1">
                  <a:lumMod val="10000"/>
                </a:schemeClr>
              </a:solidFill>
            </a:endParaRPr>
          </a:p>
          <a:p>
            <a:pPr algn="ctr"/>
            <a:r>
              <a:rPr lang="en-GB" sz="1200" dirty="0">
                <a:solidFill>
                  <a:schemeClr val="bg1">
                    <a:lumMod val="10000"/>
                  </a:schemeClr>
                </a:solidFill>
              </a:rPr>
              <a:t>  </a:t>
            </a:r>
            <a:r>
              <a:rPr lang="en-GB" sz="1200" u="sng" dirty="0">
                <a:solidFill>
                  <a:schemeClr val="bg1">
                    <a:lumMod val="10000"/>
                  </a:schemeClr>
                </a:solidFill>
              </a:rPr>
              <a:t>  How do we use critical thinking? </a:t>
            </a:r>
          </a:p>
          <a:p>
            <a:pPr algn="ctr"/>
            <a:r>
              <a:rPr lang="en-GB" sz="1050" dirty="0">
                <a:solidFill>
                  <a:schemeClr val="bg1">
                    <a:lumMod val="10000"/>
                  </a:schemeClr>
                </a:solidFill>
              </a:rPr>
              <a:t>People use critical thinking throughout life often without realising. Critical thinking can be used in schools, when looking for a job or even in daily life like when we go shopping. (</a:t>
            </a:r>
            <a:r>
              <a:rPr lang="en-GB" sz="1050" dirty="0" err="1">
                <a:solidFill>
                  <a:schemeClr val="bg1">
                    <a:lumMod val="10000"/>
                  </a:schemeClr>
                </a:solidFill>
              </a:rPr>
              <a:t>Kallet</a:t>
            </a:r>
            <a:r>
              <a:rPr lang="en-GB" sz="1050" dirty="0">
                <a:solidFill>
                  <a:schemeClr val="bg1">
                    <a:lumMod val="10000"/>
                  </a:schemeClr>
                </a:solidFill>
              </a:rPr>
              <a:t> 2014) describes critical thinking as the basic foundation to life. He believes that every action we do as human beings involves critical thinking. </a:t>
            </a:r>
            <a:r>
              <a:rPr lang="en-GB" sz="1050" dirty="0" err="1">
                <a:solidFill>
                  <a:schemeClr val="bg1">
                    <a:lumMod val="10000"/>
                  </a:schemeClr>
                </a:solidFill>
              </a:rPr>
              <a:t>Kallet</a:t>
            </a:r>
            <a:r>
              <a:rPr lang="en-GB" sz="1050" dirty="0">
                <a:solidFill>
                  <a:schemeClr val="bg1">
                    <a:lumMod val="10000"/>
                  </a:schemeClr>
                </a:solidFill>
              </a:rPr>
              <a:t> suggests that “critical thinking can significantly enhance your problem solving and decision making skills”. </a:t>
            </a:r>
            <a:r>
              <a:rPr lang="en-GB" sz="1050" dirty="0" err="1">
                <a:solidFill>
                  <a:schemeClr val="bg1">
                    <a:lumMod val="10000"/>
                  </a:schemeClr>
                </a:solidFill>
              </a:rPr>
              <a:t>Kallet</a:t>
            </a:r>
            <a:r>
              <a:rPr lang="en-GB" sz="1050" dirty="0">
                <a:solidFill>
                  <a:schemeClr val="bg1">
                    <a:lumMod val="10000"/>
                  </a:schemeClr>
                </a:solidFill>
              </a:rPr>
              <a:t> also goes on to say how critical thinking can help us to look at issues and events with a different perspective. For example putting yourself into someone else’s shoes to understand their emotions. </a:t>
            </a:r>
          </a:p>
          <a:p>
            <a:pPr algn="ctr"/>
            <a:r>
              <a:rPr lang="en-GB" sz="1050" dirty="0">
                <a:solidFill>
                  <a:schemeClr val="bg1">
                    <a:lumMod val="10000"/>
                  </a:schemeClr>
                </a:solidFill>
              </a:rPr>
              <a:t>(</a:t>
            </a:r>
            <a:r>
              <a:rPr lang="en-GB" sz="1050" dirty="0" err="1">
                <a:solidFill>
                  <a:schemeClr val="bg1">
                    <a:lumMod val="10000"/>
                  </a:schemeClr>
                </a:solidFill>
              </a:rPr>
              <a:t>Eales-Reynalds</a:t>
            </a:r>
            <a:r>
              <a:rPr lang="en-GB" sz="1050" dirty="0">
                <a:solidFill>
                  <a:schemeClr val="bg1">
                    <a:lumMod val="10000"/>
                  </a:schemeClr>
                </a:solidFill>
              </a:rPr>
              <a:t>, et al 2013) indicates that as human beings we question everything and this is all apart of out critical thought process. Without this process we would struggle greatly to understand day to day situations and struggles in life. We would struggle to solve problems and think on our feet if we do not have an active critical thought process. </a:t>
            </a:r>
          </a:p>
        </p:txBody>
      </p:sp>
      <p:sp>
        <p:nvSpPr>
          <p:cNvPr id="3" name="Rectangle: Rounded Corners 2">
            <a:extLst>
              <a:ext uri="{FF2B5EF4-FFF2-40B4-BE49-F238E27FC236}">
                <a16:creationId xmlns:a16="http://schemas.microsoft.com/office/drawing/2014/main" id="{2B191C1F-384C-A94E-9215-9176F85700CD}"/>
              </a:ext>
            </a:extLst>
          </p:cNvPr>
          <p:cNvSpPr/>
          <p:nvPr/>
        </p:nvSpPr>
        <p:spPr>
          <a:xfrm>
            <a:off x="2575312" y="4818688"/>
            <a:ext cx="6954059" cy="1615291"/>
          </a:xfrm>
          <a:prstGeom prst="roundRect">
            <a:avLst>
              <a:gd name="adj" fmla="val 0"/>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r>
              <a:rPr lang="en-GB" sz="1050" dirty="0"/>
              <a:t>Conclusion </a:t>
            </a:r>
          </a:p>
          <a:p>
            <a:pPr algn="ctr"/>
            <a:endParaRPr lang="en-GB" sz="1050" dirty="0"/>
          </a:p>
          <a:p>
            <a:pPr algn="ctr"/>
            <a:endParaRPr lang="en-GB" sz="1050" dirty="0"/>
          </a:p>
          <a:p>
            <a:pPr algn="ctr"/>
            <a:endParaRPr lang="en-GB" sz="1050" dirty="0"/>
          </a:p>
        </p:txBody>
      </p:sp>
      <p:pic>
        <p:nvPicPr>
          <p:cNvPr id="4" name="Picture 3">
            <a:extLst>
              <a:ext uri="{FF2B5EF4-FFF2-40B4-BE49-F238E27FC236}">
                <a16:creationId xmlns:a16="http://schemas.microsoft.com/office/drawing/2014/main" id="{1B69BD1C-A78A-9A4D-986C-A3AC3D9F1004}"/>
              </a:ext>
            </a:extLst>
          </p:cNvPr>
          <p:cNvPicPr>
            <a:picLocks noChangeAspect="1"/>
          </p:cNvPicPr>
          <p:nvPr/>
        </p:nvPicPr>
        <p:blipFill>
          <a:blip r:embed="rId3"/>
          <a:stretch>
            <a:fillRect/>
          </a:stretch>
        </p:blipFill>
        <p:spPr>
          <a:xfrm>
            <a:off x="8435015" y="144945"/>
            <a:ext cx="1094355" cy="908367"/>
          </a:xfrm>
          <a:prstGeom prst="rect">
            <a:avLst/>
          </a:prstGeom>
        </p:spPr>
      </p:pic>
      <p:pic>
        <p:nvPicPr>
          <p:cNvPr id="6" name="Picture 5">
            <a:extLst>
              <a:ext uri="{FF2B5EF4-FFF2-40B4-BE49-F238E27FC236}">
                <a16:creationId xmlns:a16="http://schemas.microsoft.com/office/drawing/2014/main" id="{BBC6A22B-5D7C-E041-9CD3-C59C989DD961}"/>
              </a:ext>
            </a:extLst>
          </p:cNvPr>
          <p:cNvPicPr>
            <a:picLocks noChangeAspect="1"/>
          </p:cNvPicPr>
          <p:nvPr/>
        </p:nvPicPr>
        <p:blipFill>
          <a:blip r:embed="rId3"/>
          <a:stretch>
            <a:fillRect/>
          </a:stretch>
        </p:blipFill>
        <p:spPr>
          <a:xfrm>
            <a:off x="2663070" y="158644"/>
            <a:ext cx="1094355" cy="908367"/>
          </a:xfrm>
          <a:prstGeom prst="rect">
            <a:avLst/>
          </a:prstGeom>
        </p:spPr>
      </p:pic>
      <p:pic>
        <p:nvPicPr>
          <p:cNvPr id="5" name="Picture 6">
            <a:extLst>
              <a:ext uri="{FF2B5EF4-FFF2-40B4-BE49-F238E27FC236}">
                <a16:creationId xmlns:a16="http://schemas.microsoft.com/office/drawing/2014/main" id="{9F070004-7C0D-CE49-8B37-8B4EC91AF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733" y="5340451"/>
            <a:ext cx="2333472" cy="1392971"/>
          </a:xfrm>
          <a:prstGeom prst="rect">
            <a:avLst/>
          </a:prstGeom>
        </p:spPr>
      </p:pic>
      <p:sp>
        <p:nvSpPr>
          <p:cNvPr id="10" name="TextBox 9">
            <a:extLst>
              <a:ext uri="{FF2B5EF4-FFF2-40B4-BE49-F238E27FC236}">
                <a16:creationId xmlns:a16="http://schemas.microsoft.com/office/drawing/2014/main" id="{677F0AF1-0EB1-D648-B2B1-ACF4D29CBD49}"/>
              </a:ext>
            </a:extLst>
          </p:cNvPr>
          <p:cNvSpPr txBox="1"/>
          <p:nvPr/>
        </p:nvSpPr>
        <p:spPr>
          <a:xfrm>
            <a:off x="1722824" y="6456719"/>
            <a:ext cx="2974845" cy="307777"/>
          </a:xfrm>
          <a:prstGeom prst="rect">
            <a:avLst/>
          </a:prstGeom>
          <a:noFill/>
        </p:spPr>
        <p:txBody>
          <a:bodyPr wrap="square" rtlCol="0">
            <a:spAutoFit/>
          </a:bodyPr>
          <a:lstStyle/>
          <a:p>
            <a:pPr algn="l"/>
            <a:r>
              <a:rPr lang="en-GB" sz="1400" dirty="0">
                <a:solidFill>
                  <a:srgbClr val="FF0000"/>
                </a:solidFill>
              </a:rPr>
              <a:t>(</a:t>
            </a:r>
            <a:r>
              <a:rPr lang="en-GB" sz="1400" dirty="0" err="1">
                <a:solidFill>
                  <a:srgbClr val="FF0000"/>
                </a:solidFill>
              </a:rPr>
              <a:t>Richetti</a:t>
            </a:r>
            <a:r>
              <a:rPr lang="en-GB" sz="1400" dirty="0">
                <a:solidFill>
                  <a:srgbClr val="FF0000"/>
                </a:solidFill>
              </a:rPr>
              <a:t> &amp; </a:t>
            </a:r>
            <a:r>
              <a:rPr lang="en-GB" sz="1400" dirty="0" err="1">
                <a:solidFill>
                  <a:srgbClr val="FF0000"/>
                </a:solidFill>
              </a:rPr>
              <a:t>Tregoe</a:t>
            </a:r>
            <a:r>
              <a:rPr lang="en-GB" sz="1400" dirty="0">
                <a:solidFill>
                  <a:srgbClr val="FF0000"/>
                </a:solidFill>
              </a:rPr>
              <a:t> 2001)</a:t>
            </a:r>
            <a:endParaRPr lang="en-US" sz="1400" dirty="0">
              <a:solidFill>
                <a:srgbClr val="FF0000"/>
              </a:solidFill>
            </a:endParaRPr>
          </a:p>
        </p:txBody>
      </p:sp>
      <p:sp>
        <p:nvSpPr>
          <p:cNvPr id="7" name="Rectangle 6">
            <a:extLst>
              <a:ext uri="{FF2B5EF4-FFF2-40B4-BE49-F238E27FC236}">
                <a16:creationId xmlns:a16="http://schemas.microsoft.com/office/drawing/2014/main" id="{F1DE6461-4A28-5F4B-B04B-DA974F136B48}"/>
              </a:ext>
            </a:extLst>
          </p:cNvPr>
          <p:cNvSpPr/>
          <p:nvPr/>
        </p:nvSpPr>
        <p:spPr>
          <a:xfrm>
            <a:off x="2575311" y="4818688"/>
            <a:ext cx="6954057" cy="1638031"/>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a:solidFill>
                  <a:schemeClr val="bg1">
                    <a:lumMod val="10000"/>
                  </a:schemeClr>
                </a:solidFill>
              </a:rPr>
              <a:t>Conclusion. </a:t>
            </a:r>
          </a:p>
          <a:p>
            <a:pPr algn="ctr"/>
            <a:r>
              <a:rPr lang="en-GB" sz="1200" dirty="0">
                <a:solidFill>
                  <a:schemeClr val="bg1">
                    <a:lumMod val="10000"/>
                  </a:schemeClr>
                </a:solidFill>
              </a:rPr>
              <a:t>To conclude, critical thinking is continuously ongoing within our lives and this can be seen from all references used in this academic poster. As listed above critical thinking is made up of multiple skills and if each one is developed it would improve critical thinking immensely. </a:t>
            </a:r>
          </a:p>
          <a:p>
            <a:pPr algn="ctr"/>
            <a:endParaRPr lang="en-GB" sz="1200" dirty="0">
              <a:solidFill>
                <a:schemeClr val="bg1">
                  <a:lumMod val="10000"/>
                </a:schemeClr>
              </a:solidFill>
            </a:endParaRPr>
          </a:p>
          <a:p>
            <a:pPr algn="ctr"/>
            <a:r>
              <a:rPr lang="en-GB" sz="1200" dirty="0">
                <a:solidFill>
                  <a:schemeClr val="bg1">
                    <a:lumMod val="10000"/>
                  </a:schemeClr>
                </a:solidFill>
              </a:rPr>
              <a:t>Having examined the skills needed to successfully use critical thinking I have been able to come to the conclusion that in order to use critical thinking in an objective manner it is vital to solve any issue or to dive deeper into analysing a subject or topic. </a:t>
            </a:r>
          </a:p>
        </p:txBody>
      </p:sp>
    </p:spTree>
    <p:extLst>
      <p:ext uri="{BB962C8B-B14F-4D97-AF65-F5344CB8AC3E}">
        <p14:creationId xmlns:p14="http://schemas.microsoft.com/office/powerpoint/2010/main" val="2469468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B5E377-ACC0-5E44-9253-9162736ED7A7}"/>
              </a:ext>
            </a:extLst>
          </p:cNvPr>
          <p:cNvSpPr txBox="1"/>
          <p:nvPr/>
        </p:nvSpPr>
        <p:spPr>
          <a:xfrm>
            <a:off x="266836" y="328288"/>
            <a:ext cx="1828800" cy="300082"/>
          </a:xfrm>
          <a:prstGeom prst="rect">
            <a:avLst/>
          </a:prstGeom>
          <a:noFill/>
        </p:spPr>
        <p:txBody>
          <a:bodyPr wrap="square" rtlCol="0">
            <a:spAutoFit/>
          </a:bodyPr>
          <a:lstStyle/>
          <a:p>
            <a:pPr algn="l"/>
            <a:r>
              <a:rPr lang="en-GB" dirty="0"/>
              <a:t>Reference list </a:t>
            </a:r>
            <a:endParaRPr lang="en-US" dirty="0"/>
          </a:p>
        </p:txBody>
      </p:sp>
      <p:sp>
        <p:nvSpPr>
          <p:cNvPr id="5" name="TextBox 4">
            <a:extLst>
              <a:ext uri="{FF2B5EF4-FFF2-40B4-BE49-F238E27FC236}">
                <a16:creationId xmlns:a16="http://schemas.microsoft.com/office/drawing/2014/main" id="{0C77E161-08C3-B94D-8028-0FCD80D3FEEB}"/>
              </a:ext>
            </a:extLst>
          </p:cNvPr>
          <p:cNvSpPr txBox="1"/>
          <p:nvPr/>
        </p:nvSpPr>
        <p:spPr>
          <a:xfrm>
            <a:off x="6555655" y="140063"/>
            <a:ext cx="5678663" cy="2031325"/>
          </a:xfrm>
          <a:prstGeom prst="rect">
            <a:avLst/>
          </a:prstGeom>
          <a:noFill/>
        </p:spPr>
        <p:txBody>
          <a:bodyPr wrap="square">
            <a:spAutoFit/>
          </a:bodyPr>
          <a:lstStyle/>
          <a:p>
            <a:endParaRPr lang="en-GB" dirty="0"/>
          </a:p>
          <a:p>
            <a:endParaRPr lang="en-GB" dirty="0"/>
          </a:p>
          <a:p>
            <a:r>
              <a:rPr lang="en-GB" dirty="0" err="1"/>
              <a:t>Pithers</a:t>
            </a:r>
            <a:r>
              <a:rPr lang="en-GB" dirty="0"/>
              <a:t>, R.T. And </a:t>
            </a:r>
            <a:r>
              <a:rPr lang="en-GB" dirty="0" err="1"/>
              <a:t>Soden</a:t>
            </a:r>
            <a:r>
              <a:rPr lang="en-GB" dirty="0"/>
              <a:t>, R. (2010) </a:t>
            </a:r>
            <a:r>
              <a:rPr lang="en-GB" i="1" dirty="0"/>
              <a:t>Critical Thinking in Education; a review. </a:t>
            </a:r>
            <a:r>
              <a:rPr lang="en-GB" dirty="0"/>
              <a:t>Available at </a:t>
            </a:r>
            <a:r>
              <a:rPr lang="en-US" dirty="0">
                <a:solidFill>
                  <a:srgbClr val="000000"/>
                </a:solidFill>
                <a:latin typeface="Calibri" panose="020F0502020204030204" pitchFamily="34" charset="0"/>
                <a:hlinkClick r:id="rId2"/>
              </a:rPr>
              <a:t>https://</a:t>
            </a:r>
            <a:r>
              <a:rPr lang="en-US" dirty="0" err="1">
                <a:solidFill>
                  <a:srgbClr val="000000"/>
                </a:solidFill>
                <a:latin typeface="Calibri" panose="020F0502020204030204" pitchFamily="34" charset="0"/>
                <a:hlinkClick r:id="rId2"/>
              </a:rPr>
              <a:t>www.tandfonline.com</a:t>
            </a:r>
            <a:r>
              <a:rPr lang="en-US" dirty="0">
                <a:solidFill>
                  <a:srgbClr val="000000"/>
                </a:solidFill>
                <a:latin typeface="Calibri" panose="020F0502020204030204" pitchFamily="34" charset="0"/>
                <a:hlinkClick r:id="rId2"/>
              </a:rPr>
              <a:t>/</a:t>
            </a:r>
            <a:r>
              <a:rPr lang="en-US" dirty="0" err="1">
                <a:solidFill>
                  <a:srgbClr val="000000"/>
                </a:solidFill>
                <a:latin typeface="Calibri" panose="020F0502020204030204" pitchFamily="34" charset="0"/>
                <a:hlinkClick r:id="rId2"/>
              </a:rPr>
              <a:t>doi</a:t>
            </a:r>
            <a:r>
              <a:rPr lang="en-US" dirty="0">
                <a:solidFill>
                  <a:srgbClr val="000000"/>
                </a:solidFill>
                <a:latin typeface="Calibri" panose="020F0502020204030204" pitchFamily="34" charset="0"/>
                <a:hlinkClick r:id="rId2"/>
              </a:rPr>
              <a:t>/pdf/10.1080/001318800440579?needAccess=true</a:t>
            </a:r>
            <a:r>
              <a:rPr lang="en-GB" dirty="0">
                <a:solidFill>
                  <a:srgbClr val="000000"/>
                </a:solidFill>
                <a:latin typeface="Calibri" panose="020F0502020204030204" pitchFamily="34" charset="0"/>
              </a:rPr>
              <a:t>  (Accessed on 11th October 2018)</a:t>
            </a:r>
            <a:endParaRPr lang="en-GB" dirty="0"/>
          </a:p>
        </p:txBody>
      </p:sp>
      <p:sp>
        <p:nvSpPr>
          <p:cNvPr id="6" name="TextBox 5">
            <a:extLst>
              <a:ext uri="{FF2B5EF4-FFF2-40B4-BE49-F238E27FC236}">
                <a16:creationId xmlns:a16="http://schemas.microsoft.com/office/drawing/2014/main" id="{B904330C-9DDE-7F41-8A15-B50C0256EE57}"/>
              </a:ext>
            </a:extLst>
          </p:cNvPr>
          <p:cNvSpPr txBox="1"/>
          <p:nvPr/>
        </p:nvSpPr>
        <p:spPr>
          <a:xfrm>
            <a:off x="266837" y="743275"/>
            <a:ext cx="6026082" cy="923330"/>
          </a:xfrm>
          <a:prstGeom prst="rect">
            <a:avLst/>
          </a:prstGeom>
          <a:noFill/>
        </p:spPr>
        <p:txBody>
          <a:bodyPr wrap="square">
            <a:spAutoFit/>
          </a:bodyPr>
          <a:lstStyle/>
          <a:p>
            <a:r>
              <a:rPr lang="en-US" dirty="0"/>
              <a:t>Craft, A. (1999). </a:t>
            </a:r>
            <a:r>
              <a:rPr lang="en-US" i="1" dirty="0"/>
              <a:t>Creative development in the early years: Some </a:t>
            </a:r>
            <a:r>
              <a:rPr lang="en-GB" i="1" dirty="0"/>
              <a:t>implications</a:t>
            </a:r>
            <a:r>
              <a:rPr lang="en-US" i="1" dirty="0"/>
              <a:t> of policy for practice. The Curriculum Journal</a:t>
            </a:r>
            <a:r>
              <a:rPr lang="en-US" dirty="0"/>
              <a:t>, 10, 135-150.</a:t>
            </a:r>
          </a:p>
        </p:txBody>
      </p:sp>
      <p:sp>
        <p:nvSpPr>
          <p:cNvPr id="3" name="TextBox 2">
            <a:extLst>
              <a:ext uri="{FF2B5EF4-FFF2-40B4-BE49-F238E27FC236}">
                <a16:creationId xmlns:a16="http://schemas.microsoft.com/office/drawing/2014/main" id="{77FE138D-260C-7C42-AAC7-BC4486821761}"/>
              </a:ext>
            </a:extLst>
          </p:cNvPr>
          <p:cNvSpPr txBox="1"/>
          <p:nvPr/>
        </p:nvSpPr>
        <p:spPr>
          <a:xfrm>
            <a:off x="266836" y="1851916"/>
            <a:ext cx="5932948" cy="369332"/>
          </a:xfrm>
          <a:prstGeom prst="rect">
            <a:avLst/>
          </a:prstGeom>
          <a:noFill/>
        </p:spPr>
        <p:txBody>
          <a:bodyPr wrap="square" rtlCol="0">
            <a:spAutoFit/>
          </a:bodyPr>
          <a:lstStyle/>
          <a:p>
            <a:pPr algn="l"/>
            <a:r>
              <a:rPr lang="en-GB" dirty="0"/>
              <a:t>Cottrell, S. (2005). </a:t>
            </a:r>
            <a:r>
              <a:rPr lang="en-GB" i="1" dirty="0"/>
              <a:t>Critical thinking skills (3</a:t>
            </a:r>
            <a:r>
              <a:rPr lang="en-GB" i="1" baseline="30000" dirty="0"/>
              <a:t>rd</a:t>
            </a:r>
            <a:r>
              <a:rPr lang="en-GB" i="1" dirty="0"/>
              <a:t> Ed).</a:t>
            </a:r>
            <a:r>
              <a:rPr lang="en-GB" dirty="0" err="1"/>
              <a:t>Palgrave</a:t>
            </a:r>
            <a:r>
              <a:rPr lang="en-GB" dirty="0"/>
              <a:t>  </a:t>
            </a:r>
            <a:endParaRPr lang="en-US" dirty="0"/>
          </a:p>
        </p:txBody>
      </p:sp>
      <p:sp>
        <p:nvSpPr>
          <p:cNvPr id="4" name="TextBox 3">
            <a:extLst>
              <a:ext uri="{FF2B5EF4-FFF2-40B4-BE49-F238E27FC236}">
                <a16:creationId xmlns:a16="http://schemas.microsoft.com/office/drawing/2014/main" id="{BF14058C-6867-F345-A770-5DF6DCDA7F68}"/>
              </a:ext>
            </a:extLst>
          </p:cNvPr>
          <p:cNvSpPr txBox="1"/>
          <p:nvPr/>
        </p:nvSpPr>
        <p:spPr>
          <a:xfrm>
            <a:off x="333466" y="4896129"/>
            <a:ext cx="5411811" cy="1477328"/>
          </a:xfrm>
          <a:prstGeom prst="rect">
            <a:avLst/>
          </a:prstGeom>
          <a:noFill/>
        </p:spPr>
        <p:txBody>
          <a:bodyPr wrap="square" rtlCol="0">
            <a:spAutoFit/>
          </a:bodyPr>
          <a:lstStyle/>
          <a:p>
            <a:pPr algn="l"/>
            <a:r>
              <a:rPr lang="en-GB" dirty="0"/>
              <a:t>Harries, A. And Du Bruin, L. (2018) </a:t>
            </a:r>
            <a:r>
              <a:rPr lang="en-GB" i="1" dirty="0"/>
              <a:t>Creativity in Education. </a:t>
            </a:r>
            <a:r>
              <a:rPr lang="en-GB" dirty="0"/>
              <a:t>Available at </a:t>
            </a:r>
            <a:r>
              <a:rPr lang="en-US" dirty="0">
                <a:hlinkClick r:id="rId3"/>
              </a:rPr>
              <a:t>http://</a:t>
            </a:r>
            <a:r>
              <a:rPr lang="en-US" dirty="0" err="1">
                <a:hlinkClick r:id="rId3"/>
              </a:rPr>
              <a:t>education.oxfordre.com</a:t>
            </a:r>
            <a:r>
              <a:rPr lang="en-US" dirty="0">
                <a:hlinkClick r:id="rId3"/>
              </a:rPr>
              <a:t>/view/10.1093/</a:t>
            </a:r>
            <a:r>
              <a:rPr lang="en-US" dirty="0" err="1">
                <a:hlinkClick r:id="rId3"/>
              </a:rPr>
              <a:t>acrefore</a:t>
            </a:r>
            <a:r>
              <a:rPr lang="en-US" dirty="0">
                <a:hlinkClick r:id="rId3"/>
              </a:rPr>
              <a:t>/9780190264093.001.0001/acrefore-9780190264093-e-383</a:t>
            </a:r>
            <a:r>
              <a:rPr lang="en-GB" dirty="0"/>
              <a:t> (Accessed on 12th October 2018). </a:t>
            </a:r>
            <a:endParaRPr lang="en-US" i="1" dirty="0"/>
          </a:p>
        </p:txBody>
      </p:sp>
      <p:sp>
        <p:nvSpPr>
          <p:cNvPr id="7" name="TextBox 6">
            <a:extLst>
              <a:ext uri="{FF2B5EF4-FFF2-40B4-BE49-F238E27FC236}">
                <a16:creationId xmlns:a16="http://schemas.microsoft.com/office/drawing/2014/main" id="{7E054F56-DC58-F04B-8AD5-6684967AB38B}"/>
              </a:ext>
            </a:extLst>
          </p:cNvPr>
          <p:cNvSpPr txBox="1"/>
          <p:nvPr/>
        </p:nvSpPr>
        <p:spPr>
          <a:xfrm>
            <a:off x="266837" y="2549851"/>
            <a:ext cx="5932948" cy="646331"/>
          </a:xfrm>
          <a:prstGeom prst="rect">
            <a:avLst/>
          </a:prstGeom>
          <a:noFill/>
        </p:spPr>
        <p:txBody>
          <a:bodyPr wrap="square" rtlCol="0">
            <a:spAutoFit/>
          </a:bodyPr>
          <a:lstStyle/>
          <a:p>
            <a:pPr algn="l"/>
            <a:r>
              <a:rPr lang="en-GB" dirty="0" err="1"/>
              <a:t>Eales-Reynalds</a:t>
            </a:r>
            <a:r>
              <a:rPr lang="en-GB" dirty="0"/>
              <a:t>, L. et al. (2013) </a:t>
            </a:r>
            <a:r>
              <a:rPr lang="en-GB" i="1" dirty="0"/>
              <a:t>Critical Thinking Skills for Education  Students. </a:t>
            </a:r>
            <a:r>
              <a:rPr lang="en-GB" dirty="0"/>
              <a:t>California. SAGE Publications. </a:t>
            </a:r>
            <a:endParaRPr lang="en-US" i="1" dirty="0"/>
          </a:p>
        </p:txBody>
      </p:sp>
      <p:sp>
        <p:nvSpPr>
          <p:cNvPr id="9" name="TextBox 8">
            <a:extLst>
              <a:ext uri="{FF2B5EF4-FFF2-40B4-BE49-F238E27FC236}">
                <a16:creationId xmlns:a16="http://schemas.microsoft.com/office/drawing/2014/main" id="{92759A12-6127-DD4E-9DFF-D8B4D5512091}"/>
              </a:ext>
            </a:extLst>
          </p:cNvPr>
          <p:cNvSpPr txBox="1"/>
          <p:nvPr/>
        </p:nvSpPr>
        <p:spPr>
          <a:xfrm>
            <a:off x="266836" y="3366105"/>
            <a:ext cx="6097364" cy="1200329"/>
          </a:xfrm>
          <a:prstGeom prst="rect">
            <a:avLst/>
          </a:prstGeom>
          <a:noFill/>
        </p:spPr>
        <p:txBody>
          <a:bodyPr wrap="square">
            <a:spAutoFit/>
          </a:bodyPr>
          <a:lstStyle/>
          <a:p>
            <a:r>
              <a:rPr lang="en-GB" dirty="0"/>
              <a:t>Eason, A. (2017) </a:t>
            </a:r>
            <a:r>
              <a:rPr lang="en-GB" i="1" dirty="0"/>
              <a:t>Critical thinking: it’s importance and way to improve it. Available at </a:t>
            </a:r>
            <a:r>
              <a:rPr lang="en-US" dirty="0">
                <a:hlinkClick r:id="rId4"/>
              </a:rPr>
              <a:t>https://www.adam-eason.com/critical-thinking-importance-ways-improve/</a:t>
            </a:r>
            <a:r>
              <a:rPr lang="en-GB" dirty="0"/>
              <a:t> (Accessed on 14</a:t>
            </a:r>
            <a:r>
              <a:rPr lang="en-GB" baseline="30000" dirty="0"/>
              <a:t>th</a:t>
            </a:r>
            <a:r>
              <a:rPr lang="en-GB" dirty="0"/>
              <a:t> October 2018)</a:t>
            </a:r>
            <a:endParaRPr lang="en-US" i="1" dirty="0"/>
          </a:p>
        </p:txBody>
      </p:sp>
      <p:cxnSp>
        <p:nvCxnSpPr>
          <p:cNvPr id="10" name="Straight Arrow Connector 9">
            <a:extLst>
              <a:ext uri="{FF2B5EF4-FFF2-40B4-BE49-F238E27FC236}">
                <a16:creationId xmlns:a16="http://schemas.microsoft.com/office/drawing/2014/main" id="{A5050A4D-6F7F-9746-B131-8955184FB068}"/>
              </a:ext>
            </a:extLst>
          </p:cNvPr>
          <p:cNvCxnSpPr>
            <a:cxnSpLocks/>
          </p:cNvCxnSpPr>
          <p:nvPr/>
        </p:nvCxnSpPr>
        <p:spPr>
          <a:xfrm>
            <a:off x="6424286" y="0"/>
            <a:ext cx="0" cy="671871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929E05B-6841-2446-B582-3E6E136BC3E0}"/>
              </a:ext>
            </a:extLst>
          </p:cNvPr>
          <p:cNvSpPr txBox="1"/>
          <p:nvPr/>
        </p:nvSpPr>
        <p:spPr>
          <a:xfrm>
            <a:off x="6648787" y="2281782"/>
            <a:ext cx="5382059" cy="646331"/>
          </a:xfrm>
          <a:prstGeom prst="rect">
            <a:avLst/>
          </a:prstGeom>
          <a:noFill/>
        </p:spPr>
        <p:txBody>
          <a:bodyPr wrap="square" rtlCol="0">
            <a:spAutoFit/>
          </a:bodyPr>
          <a:lstStyle/>
          <a:p>
            <a:pPr algn="l"/>
            <a:r>
              <a:rPr lang="en-GB" dirty="0" err="1"/>
              <a:t>Richetti</a:t>
            </a:r>
            <a:r>
              <a:rPr lang="en-GB" dirty="0"/>
              <a:t>, C &amp; </a:t>
            </a:r>
            <a:r>
              <a:rPr lang="en-GB" dirty="0" err="1"/>
              <a:t>Tregoe</a:t>
            </a:r>
            <a:r>
              <a:rPr lang="en-GB" dirty="0"/>
              <a:t>, B. (2001) </a:t>
            </a:r>
            <a:r>
              <a:rPr lang="en-GB" i="1" dirty="0"/>
              <a:t>Analytic Processes for School Leaders. </a:t>
            </a:r>
            <a:r>
              <a:rPr lang="en-GB"/>
              <a:t>ASCD Publications.</a:t>
            </a:r>
            <a:endParaRPr lang="en-US" dirty="0"/>
          </a:p>
        </p:txBody>
      </p:sp>
    </p:spTree>
    <p:extLst>
      <p:ext uri="{BB962C8B-B14F-4D97-AF65-F5344CB8AC3E}">
        <p14:creationId xmlns:p14="http://schemas.microsoft.com/office/powerpoint/2010/main" val="7748778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Hooper (1801100)</dc:creator>
  <cp:lastModifiedBy>Leah Hooper (1801100)</cp:lastModifiedBy>
  <cp:revision>48</cp:revision>
  <dcterms:created xsi:type="dcterms:W3CDTF">2018-10-09T19:43:27Z</dcterms:created>
  <dcterms:modified xsi:type="dcterms:W3CDTF">2018-10-22T20:00:50Z</dcterms:modified>
</cp:coreProperties>
</file>