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363" r:id="rId2"/>
    <p:sldId id="331" r:id="rId3"/>
    <p:sldId id="430" r:id="rId4"/>
    <p:sldId id="431" r:id="rId5"/>
    <p:sldId id="432" r:id="rId6"/>
    <p:sldId id="396" r:id="rId7"/>
    <p:sldId id="428" r:id="rId8"/>
    <p:sldId id="421" r:id="rId9"/>
    <p:sldId id="437" r:id="rId10"/>
    <p:sldId id="436" r:id="rId11"/>
    <p:sldId id="422" r:id="rId12"/>
    <p:sldId id="423" r:id="rId13"/>
    <p:sldId id="424" r:id="rId14"/>
    <p:sldId id="425" r:id="rId15"/>
    <p:sldId id="439" r:id="rId16"/>
    <p:sldId id="440" r:id="rId17"/>
    <p:sldId id="441" r:id="rId18"/>
    <p:sldId id="442" r:id="rId19"/>
    <p:sldId id="426" r:id="rId20"/>
    <p:sldId id="417" r:id="rId21"/>
    <p:sldId id="427" r:id="rId22"/>
    <p:sldId id="443" r:id="rId23"/>
    <p:sldId id="429" r:id="rId24"/>
    <p:sldId id="433" r:id="rId25"/>
    <p:sldId id="438" r:id="rId26"/>
    <p:sldId id="398" r:id="rId27"/>
    <p:sldId id="435" r:id="rId28"/>
    <p:sldId id="434" r:id="rId29"/>
    <p:sldId id="369" r:id="rId30"/>
    <p:sldId id="370" r:id="rId3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ED1A24"/>
    <a:srgbClr val="CC0000"/>
    <a:srgbClr val="FF0066"/>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AB5574-1C8C-4E03-AB6C-87F187C00079}" v="70" dt="2024-10-16T18:45:59.7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6357" autoAdjust="0"/>
  </p:normalViewPr>
  <p:slideViewPr>
    <p:cSldViewPr>
      <p:cViewPr varScale="1">
        <p:scale>
          <a:sx n="88" d="100"/>
          <a:sy n="88" d="100"/>
        </p:scale>
        <p:origin x="54" y="17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AB546799-89B3-42A9-8ED9-04E7391FE6A3}"/>
    <pc:docChg chg="modSld">
      <pc:chgData name="Piyumika Kithulgoda Gamage" userId="8130ac14-9727-4963-a006-512f362f8357" providerId="ADAL" clId="{AB546799-89B3-42A9-8ED9-04E7391FE6A3}" dt="2023-11-24T18:40:44.218" v="13"/>
      <pc:docMkLst>
        <pc:docMk/>
      </pc:docMkLst>
      <pc:sldChg chg="modNotesTx">
        <pc:chgData name="Piyumika Kithulgoda Gamage" userId="8130ac14-9727-4963-a006-512f362f8357" providerId="ADAL" clId="{AB546799-89B3-42A9-8ED9-04E7391FE6A3}" dt="2023-11-24T17:52:57.601" v="4"/>
        <pc:sldMkLst>
          <pc:docMk/>
          <pc:sldMk cId="2947701085" sldId="396"/>
        </pc:sldMkLst>
      </pc:sldChg>
      <pc:sldChg chg="modNotesTx">
        <pc:chgData name="Piyumika Kithulgoda Gamage" userId="8130ac14-9727-4963-a006-512f362f8357" providerId="ADAL" clId="{AB546799-89B3-42A9-8ED9-04E7391FE6A3}" dt="2023-11-24T18:38:24.298" v="10"/>
        <pc:sldMkLst>
          <pc:docMk/>
          <pc:sldMk cId="3029102093" sldId="398"/>
        </pc:sldMkLst>
      </pc:sldChg>
      <pc:sldChg chg="modNotesTx">
        <pc:chgData name="Piyumika Kithulgoda Gamage" userId="8130ac14-9727-4963-a006-512f362f8357" providerId="ADAL" clId="{AB546799-89B3-42A9-8ED9-04E7391FE6A3}" dt="2023-11-24T18:15:57.428" v="5"/>
        <pc:sldMkLst>
          <pc:docMk/>
          <pc:sldMk cId="3789275954" sldId="423"/>
        </pc:sldMkLst>
      </pc:sldChg>
      <pc:sldChg chg="modNotesTx">
        <pc:chgData name="Piyumika Kithulgoda Gamage" userId="8130ac14-9727-4963-a006-512f362f8357" providerId="ADAL" clId="{AB546799-89B3-42A9-8ED9-04E7391FE6A3}" dt="2023-11-24T18:25:52.347" v="8" actId="20577"/>
        <pc:sldMkLst>
          <pc:docMk/>
          <pc:sldMk cId="1025271356" sldId="429"/>
        </pc:sldMkLst>
      </pc:sldChg>
      <pc:sldChg chg="modNotesTx">
        <pc:chgData name="Piyumika Kithulgoda Gamage" userId="8130ac14-9727-4963-a006-512f362f8357" providerId="ADAL" clId="{AB546799-89B3-42A9-8ED9-04E7391FE6A3}" dt="2023-11-24T15:15:58.487" v="3"/>
        <pc:sldMkLst>
          <pc:docMk/>
          <pc:sldMk cId="2751532335" sldId="431"/>
        </pc:sldMkLst>
      </pc:sldChg>
      <pc:sldChg chg="modNotesTx">
        <pc:chgData name="Piyumika Kithulgoda Gamage" userId="8130ac14-9727-4963-a006-512f362f8357" providerId="ADAL" clId="{AB546799-89B3-42A9-8ED9-04E7391FE6A3}" dt="2023-11-24T18:31:30.078" v="9"/>
        <pc:sldMkLst>
          <pc:docMk/>
          <pc:sldMk cId="1535713298" sldId="433"/>
        </pc:sldMkLst>
      </pc:sldChg>
      <pc:sldChg chg="modNotesTx">
        <pc:chgData name="Piyumika Kithulgoda Gamage" userId="8130ac14-9727-4963-a006-512f362f8357" providerId="ADAL" clId="{AB546799-89B3-42A9-8ED9-04E7391FE6A3}" dt="2023-11-24T18:40:44.218" v="13"/>
        <pc:sldMkLst>
          <pc:docMk/>
          <pc:sldMk cId="1607713755" sldId="435"/>
        </pc:sldMkLst>
      </pc:sldChg>
    </pc:docChg>
  </pc:docChgLst>
  <pc:docChgLst>
    <pc:chgData name="Piyumika Kithulgoda Gamage" userId="8130ac14-9727-4963-a006-512f362f8357" providerId="ADAL" clId="{9E455305-F0D5-4640-B143-4F70B041B0CC}"/>
    <pc:docChg chg="undo custSel modSld">
      <pc:chgData name="Piyumika Kithulgoda Gamage" userId="8130ac14-9727-4963-a006-512f362f8357" providerId="ADAL" clId="{9E455305-F0D5-4640-B143-4F70B041B0CC}" dt="2023-11-25T17:30:29.109" v="2" actId="1036"/>
      <pc:docMkLst>
        <pc:docMk/>
      </pc:docMkLst>
      <pc:sldChg chg="modSp mod addAnim delAnim">
        <pc:chgData name="Piyumika Kithulgoda Gamage" userId="8130ac14-9727-4963-a006-512f362f8357" providerId="ADAL" clId="{9E455305-F0D5-4640-B143-4F70B041B0CC}" dt="2023-11-25T15:20:42.107" v="1" actId="21"/>
        <pc:sldMkLst>
          <pc:docMk/>
          <pc:sldMk cId="3336188298" sldId="436"/>
        </pc:sldMkLst>
        <pc:spChg chg="mod">
          <ac:chgData name="Piyumika Kithulgoda Gamage" userId="8130ac14-9727-4963-a006-512f362f8357" providerId="ADAL" clId="{9E455305-F0D5-4640-B143-4F70B041B0CC}" dt="2023-11-25T15:20:42.107" v="1" actId="21"/>
          <ac:spMkLst>
            <pc:docMk/>
            <pc:sldMk cId="3336188298" sldId="436"/>
            <ac:spMk id="8" creationId="{6A00491C-2449-0840-C189-A43E350AEC55}"/>
          </ac:spMkLst>
        </pc:spChg>
      </pc:sldChg>
      <pc:sldChg chg="modSp mod">
        <pc:chgData name="Piyumika Kithulgoda Gamage" userId="8130ac14-9727-4963-a006-512f362f8357" providerId="ADAL" clId="{9E455305-F0D5-4640-B143-4F70B041B0CC}" dt="2023-11-25T17:30:29.109" v="2" actId="1036"/>
        <pc:sldMkLst>
          <pc:docMk/>
          <pc:sldMk cId="4030418174" sldId="438"/>
        </pc:sldMkLst>
        <pc:picChg chg="mod">
          <ac:chgData name="Piyumika Kithulgoda Gamage" userId="8130ac14-9727-4963-a006-512f362f8357" providerId="ADAL" clId="{9E455305-F0D5-4640-B143-4F70B041B0CC}" dt="2023-11-25T17:30:29.109" v="2" actId="1036"/>
          <ac:picMkLst>
            <pc:docMk/>
            <pc:sldMk cId="4030418174" sldId="438"/>
            <ac:picMk id="6" creationId="{12626EFF-BA5F-F321-BC1A-077330493F20}"/>
          </ac:picMkLst>
        </pc:picChg>
      </pc:sldChg>
    </pc:docChg>
  </pc:docChgLst>
  <pc:docChgLst>
    <pc:chgData name="Piyumika Kithulgoda Gamage" userId="8130ac14-9727-4963-a006-512f362f8357" providerId="ADAL" clId="{16AB5574-1C8C-4E03-AB6C-87F187C00079}"/>
    <pc:docChg chg="undo custSel addSld modSld">
      <pc:chgData name="Piyumika Kithulgoda Gamage" userId="8130ac14-9727-4963-a006-512f362f8357" providerId="ADAL" clId="{16AB5574-1C8C-4E03-AB6C-87F187C00079}" dt="2024-10-16T18:50:52.362" v="253" actId="20577"/>
      <pc:docMkLst>
        <pc:docMk/>
      </pc:docMkLst>
      <pc:sldChg chg="modSp mod">
        <pc:chgData name="Piyumika Kithulgoda Gamage" userId="8130ac14-9727-4963-a006-512f362f8357" providerId="ADAL" clId="{16AB5574-1C8C-4E03-AB6C-87F187C00079}" dt="2024-10-16T18:50:52.362" v="253" actId="20577"/>
        <pc:sldMkLst>
          <pc:docMk/>
          <pc:sldMk cId="2370100439" sldId="363"/>
        </pc:sldMkLst>
        <pc:spChg chg="mod">
          <ac:chgData name="Piyumika Kithulgoda Gamage" userId="8130ac14-9727-4963-a006-512f362f8357" providerId="ADAL" clId="{16AB5574-1C8C-4E03-AB6C-87F187C00079}" dt="2024-10-16T18:50:52.362" v="253" actId="20577"/>
          <ac:spMkLst>
            <pc:docMk/>
            <pc:sldMk cId="2370100439" sldId="363"/>
            <ac:spMk id="5" creationId="{E8FBFAA6-7D53-4F46-B4FA-B6E25AA48337}"/>
          </ac:spMkLst>
        </pc:spChg>
      </pc:sldChg>
      <pc:sldChg chg="delSp modSp mod delAnim modAnim">
        <pc:chgData name="Piyumika Kithulgoda Gamage" userId="8130ac14-9727-4963-a006-512f362f8357" providerId="ADAL" clId="{16AB5574-1C8C-4E03-AB6C-87F187C00079}" dt="2024-10-16T18:42:05.958" v="173" actId="20577"/>
        <pc:sldMkLst>
          <pc:docMk/>
          <pc:sldMk cId="2400268701" sldId="417"/>
        </pc:sldMkLst>
        <pc:spChg chg="mod">
          <ac:chgData name="Piyumika Kithulgoda Gamage" userId="8130ac14-9727-4963-a006-512f362f8357" providerId="ADAL" clId="{16AB5574-1C8C-4E03-AB6C-87F187C00079}" dt="2024-10-16T18:40:25.925" v="119" actId="1076"/>
          <ac:spMkLst>
            <pc:docMk/>
            <pc:sldMk cId="2400268701" sldId="417"/>
            <ac:spMk id="5" creationId="{BE795394-C2EC-4665-A6C4-1D6E02EDD767}"/>
          </ac:spMkLst>
        </pc:spChg>
        <pc:spChg chg="del">
          <ac:chgData name="Piyumika Kithulgoda Gamage" userId="8130ac14-9727-4963-a006-512f362f8357" providerId="ADAL" clId="{16AB5574-1C8C-4E03-AB6C-87F187C00079}" dt="2024-10-16T18:40:47.207" v="122" actId="478"/>
          <ac:spMkLst>
            <pc:docMk/>
            <pc:sldMk cId="2400268701" sldId="417"/>
            <ac:spMk id="7" creationId="{D3462109-E156-4412-B305-A32ED9A62DFB}"/>
          </ac:spMkLst>
        </pc:spChg>
        <pc:spChg chg="mod">
          <ac:chgData name="Piyumika Kithulgoda Gamage" userId="8130ac14-9727-4963-a006-512f362f8357" providerId="ADAL" clId="{16AB5574-1C8C-4E03-AB6C-87F187C00079}" dt="2024-10-16T18:42:05.958" v="173" actId="20577"/>
          <ac:spMkLst>
            <pc:docMk/>
            <pc:sldMk cId="2400268701" sldId="417"/>
            <ac:spMk id="7171" creationId="{00000000-0000-0000-0000-000000000000}"/>
          </ac:spMkLst>
        </pc:spChg>
        <pc:picChg chg="mod">
          <ac:chgData name="Piyumika Kithulgoda Gamage" userId="8130ac14-9727-4963-a006-512f362f8357" providerId="ADAL" clId="{16AB5574-1C8C-4E03-AB6C-87F187C00079}" dt="2024-10-16T18:40:50.588" v="124" actId="1076"/>
          <ac:picMkLst>
            <pc:docMk/>
            <pc:sldMk cId="2400268701" sldId="417"/>
            <ac:picMk id="3" creationId="{671F3BF7-5621-47FB-8873-F8C34A6944DF}"/>
          </ac:picMkLst>
        </pc:picChg>
        <pc:picChg chg="del">
          <ac:chgData name="Piyumika Kithulgoda Gamage" userId="8130ac14-9727-4963-a006-512f362f8357" providerId="ADAL" clId="{16AB5574-1C8C-4E03-AB6C-87F187C00079}" dt="2024-10-16T18:40:37.448" v="120" actId="478"/>
          <ac:picMkLst>
            <pc:docMk/>
            <pc:sldMk cId="2400268701" sldId="417"/>
            <ac:picMk id="4" creationId="{CDF439C3-96C9-4183-90C3-215897938511}"/>
          </ac:picMkLst>
        </pc:picChg>
      </pc:sldChg>
      <pc:sldChg chg="addSp delSp modSp mod delAnim">
        <pc:chgData name="Piyumika Kithulgoda Gamage" userId="8130ac14-9727-4963-a006-512f362f8357" providerId="ADAL" clId="{16AB5574-1C8C-4E03-AB6C-87F187C00079}" dt="2024-10-16T18:46:23.799" v="190" actId="20577"/>
        <pc:sldMkLst>
          <pc:docMk/>
          <pc:sldMk cId="2715315204" sldId="427"/>
        </pc:sldMkLst>
        <pc:spChg chg="mod">
          <ac:chgData name="Piyumika Kithulgoda Gamage" userId="8130ac14-9727-4963-a006-512f362f8357" providerId="ADAL" clId="{16AB5574-1C8C-4E03-AB6C-87F187C00079}" dt="2024-10-16T18:46:23.799" v="190" actId="20577"/>
          <ac:spMkLst>
            <pc:docMk/>
            <pc:sldMk cId="2715315204" sldId="427"/>
            <ac:spMk id="7171" creationId="{00000000-0000-0000-0000-000000000000}"/>
          </ac:spMkLst>
        </pc:spChg>
        <pc:graphicFrameChg chg="add mod">
          <ac:chgData name="Piyumika Kithulgoda Gamage" userId="8130ac14-9727-4963-a006-512f362f8357" providerId="ADAL" clId="{16AB5574-1C8C-4E03-AB6C-87F187C00079}" dt="2024-10-16T18:45:54.692" v="181"/>
          <ac:graphicFrameMkLst>
            <pc:docMk/>
            <pc:sldMk cId="2715315204" sldId="427"/>
            <ac:graphicFrameMk id="2" creationId="{921BF98D-AB7A-B60D-C0E7-7E63B8687492}"/>
          </ac:graphicFrameMkLst>
        </pc:graphicFrameChg>
        <pc:graphicFrameChg chg="add mod modGraphic">
          <ac:chgData name="Piyumika Kithulgoda Gamage" userId="8130ac14-9727-4963-a006-512f362f8357" providerId="ADAL" clId="{16AB5574-1C8C-4E03-AB6C-87F187C00079}" dt="2024-10-16T18:46:12.619" v="186" actId="404"/>
          <ac:graphicFrameMkLst>
            <pc:docMk/>
            <pc:sldMk cId="2715315204" sldId="427"/>
            <ac:graphicFrameMk id="3" creationId="{544CFA24-9D00-7A53-7D6C-E9E5D7CEBE97}"/>
          </ac:graphicFrameMkLst>
        </pc:graphicFrameChg>
        <pc:picChg chg="del">
          <ac:chgData name="Piyumika Kithulgoda Gamage" userId="8130ac14-9727-4963-a006-512f362f8357" providerId="ADAL" clId="{16AB5574-1C8C-4E03-AB6C-87F187C00079}" dt="2024-10-16T18:45:53.488" v="180" actId="478"/>
          <ac:picMkLst>
            <pc:docMk/>
            <pc:sldMk cId="2715315204" sldId="427"/>
            <ac:picMk id="10" creationId="{55686EA8-5E39-4EC7-B845-8B15198E7961}"/>
          </ac:picMkLst>
        </pc:picChg>
      </pc:sldChg>
      <pc:sldChg chg="modSp mod">
        <pc:chgData name="Piyumika Kithulgoda Gamage" userId="8130ac14-9727-4963-a006-512f362f8357" providerId="ADAL" clId="{16AB5574-1C8C-4E03-AB6C-87F187C00079}" dt="2024-10-16T18:47:01.173" v="238" actId="1076"/>
        <pc:sldMkLst>
          <pc:docMk/>
          <pc:sldMk cId="1025271356" sldId="429"/>
        </pc:sldMkLst>
        <pc:spChg chg="mod">
          <ac:chgData name="Piyumika Kithulgoda Gamage" userId="8130ac14-9727-4963-a006-512f362f8357" providerId="ADAL" clId="{16AB5574-1C8C-4E03-AB6C-87F187C00079}" dt="2024-10-16T18:46:55.928" v="237" actId="313"/>
          <ac:spMkLst>
            <pc:docMk/>
            <pc:sldMk cId="1025271356" sldId="429"/>
            <ac:spMk id="7171" creationId="{00000000-0000-0000-0000-000000000000}"/>
          </ac:spMkLst>
        </pc:spChg>
        <pc:picChg chg="mod">
          <ac:chgData name="Piyumika Kithulgoda Gamage" userId="8130ac14-9727-4963-a006-512f362f8357" providerId="ADAL" clId="{16AB5574-1C8C-4E03-AB6C-87F187C00079}" dt="2024-10-16T18:47:01.173" v="238" actId="1076"/>
          <ac:picMkLst>
            <pc:docMk/>
            <pc:sldMk cId="1025271356" sldId="429"/>
            <ac:picMk id="5" creationId="{04891FDD-9A61-4709-8C1A-7C9CE164B624}"/>
          </ac:picMkLst>
        </pc:picChg>
      </pc:sldChg>
      <pc:sldChg chg="addSp modSp new mod modClrScheme chgLayout">
        <pc:chgData name="Piyumika Kithulgoda Gamage" userId="8130ac14-9727-4963-a006-512f362f8357" providerId="ADAL" clId="{16AB5574-1C8C-4E03-AB6C-87F187C00079}" dt="2024-10-16T18:32:42.252" v="39" actId="20577"/>
        <pc:sldMkLst>
          <pc:docMk/>
          <pc:sldMk cId="3357203069" sldId="439"/>
        </pc:sldMkLst>
        <pc:spChg chg="add mod">
          <ac:chgData name="Piyumika Kithulgoda Gamage" userId="8130ac14-9727-4963-a006-512f362f8357" providerId="ADAL" clId="{16AB5574-1C8C-4E03-AB6C-87F187C00079}" dt="2024-10-16T18:31:12.589" v="8"/>
          <ac:spMkLst>
            <pc:docMk/>
            <pc:sldMk cId="3357203069" sldId="439"/>
            <ac:spMk id="2" creationId="{03DBEF96-5188-B6F5-A279-8A3C20A0AFEE}"/>
          </ac:spMkLst>
        </pc:spChg>
        <pc:spChg chg="add mod">
          <ac:chgData name="Piyumika Kithulgoda Gamage" userId="8130ac14-9727-4963-a006-512f362f8357" providerId="ADAL" clId="{16AB5574-1C8C-4E03-AB6C-87F187C00079}" dt="2024-10-16T18:32:42.252" v="39" actId="20577"/>
          <ac:spMkLst>
            <pc:docMk/>
            <pc:sldMk cId="3357203069" sldId="439"/>
            <ac:spMk id="3" creationId="{D2CB6F90-5447-14D3-6158-793EB839A847}"/>
          </ac:spMkLst>
        </pc:spChg>
      </pc:sldChg>
      <pc:sldChg chg="modSp add mod">
        <pc:chgData name="Piyumika Kithulgoda Gamage" userId="8130ac14-9727-4963-a006-512f362f8357" providerId="ADAL" clId="{16AB5574-1C8C-4E03-AB6C-87F187C00079}" dt="2024-10-16T18:34:34.159" v="74" actId="20577"/>
        <pc:sldMkLst>
          <pc:docMk/>
          <pc:sldMk cId="641496258" sldId="440"/>
        </pc:sldMkLst>
        <pc:spChg chg="mod">
          <ac:chgData name="Piyumika Kithulgoda Gamage" userId="8130ac14-9727-4963-a006-512f362f8357" providerId="ADAL" clId="{16AB5574-1C8C-4E03-AB6C-87F187C00079}" dt="2024-10-16T18:33:20.556" v="43"/>
          <ac:spMkLst>
            <pc:docMk/>
            <pc:sldMk cId="641496258" sldId="440"/>
            <ac:spMk id="2" creationId="{03DBEF96-5188-B6F5-A279-8A3C20A0AFEE}"/>
          </ac:spMkLst>
        </pc:spChg>
        <pc:spChg chg="mod">
          <ac:chgData name="Piyumika Kithulgoda Gamage" userId="8130ac14-9727-4963-a006-512f362f8357" providerId="ADAL" clId="{16AB5574-1C8C-4E03-AB6C-87F187C00079}" dt="2024-10-16T18:34:34.159" v="74" actId="20577"/>
          <ac:spMkLst>
            <pc:docMk/>
            <pc:sldMk cId="641496258" sldId="440"/>
            <ac:spMk id="3" creationId="{D2CB6F90-5447-14D3-6158-793EB839A847}"/>
          </ac:spMkLst>
        </pc:spChg>
      </pc:sldChg>
      <pc:sldChg chg="modSp add mod">
        <pc:chgData name="Piyumika Kithulgoda Gamage" userId="8130ac14-9727-4963-a006-512f362f8357" providerId="ADAL" clId="{16AB5574-1C8C-4E03-AB6C-87F187C00079}" dt="2024-10-16T18:36:22.755" v="101" actId="404"/>
        <pc:sldMkLst>
          <pc:docMk/>
          <pc:sldMk cId="3456578902" sldId="441"/>
        </pc:sldMkLst>
        <pc:spChg chg="mod">
          <ac:chgData name="Piyumika Kithulgoda Gamage" userId="8130ac14-9727-4963-a006-512f362f8357" providerId="ADAL" clId="{16AB5574-1C8C-4E03-AB6C-87F187C00079}" dt="2024-10-16T18:35:09.781" v="80"/>
          <ac:spMkLst>
            <pc:docMk/>
            <pc:sldMk cId="3456578902" sldId="441"/>
            <ac:spMk id="2" creationId="{03DBEF96-5188-B6F5-A279-8A3C20A0AFEE}"/>
          </ac:spMkLst>
        </pc:spChg>
        <pc:spChg chg="mod">
          <ac:chgData name="Piyumika Kithulgoda Gamage" userId="8130ac14-9727-4963-a006-512f362f8357" providerId="ADAL" clId="{16AB5574-1C8C-4E03-AB6C-87F187C00079}" dt="2024-10-16T18:36:22.755" v="101" actId="404"/>
          <ac:spMkLst>
            <pc:docMk/>
            <pc:sldMk cId="3456578902" sldId="441"/>
            <ac:spMk id="3" creationId="{D2CB6F90-5447-14D3-6158-793EB839A847}"/>
          </ac:spMkLst>
        </pc:spChg>
      </pc:sldChg>
      <pc:sldChg chg="modSp add mod">
        <pc:chgData name="Piyumika Kithulgoda Gamage" userId="8130ac14-9727-4963-a006-512f362f8357" providerId="ADAL" clId="{16AB5574-1C8C-4E03-AB6C-87F187C00079}" dt="2024-10-16T18:37:39.796" v="117" actId="14100"/>
        <pc:sldMkLst>
          <pc:docMk/>
          <pc:sldMk cId="2935945458" sldId="442"/>
        </pc:sldMkLst>
        <pc:spChg chg="mod">
          <ac:chgData name="Piyumika Kithulgoda Gamage" userId="8130ac14-9727-4963-a006-512f362f8357" providerId="ADAL" clId="{16AB5574-1C8C-4E03-AB6C-87F187C00079}" dt="2024-10-16T18:37:00.245" v="106"/>
          <ac:spMkLst>
            <pc:docMk/>
            <pc:sldMk cId="2935945458" sldId="442"/>
            <ac:spMk id="2" creationId="{03DBEF96-5188-B6F5-A279-8A3C20A0AFEE}"/>
          </ac:spMkLst>
        </pc:spChg>
        <pc:spChg chg="mod">
          <ac:chgData name="Piyumika Kithulgoda Gamage" userId="8130ac14-9727-4963-a006-512f362f8357" providerId="ADAL" clId="{16AB5574-1C8C-4E03-AB6C-87F187C00079}" dt="2024-10-16T18:37:39.796" v="117" actId="14100"/>
          <ac:spMkLst>
            <pc:docMk/>
            <pc:sldMk cId="2935945458" sldId="442"/>
            <ac:spMk id="3" creationId="{D2CB6F90-5447-14D3-6158-793EB839A847}"/>
          </ac:spMkLst>
        </pc:spChg>
      </pc:sldChg>
      <pc:sldChg chg="modSp add mod">
        <pc:chgData name="Piyumika Kithulgoda Gamage" userId="8130ac14-9727-4963-a006-512f362f8357" providerId="ADAL" clId="{16AB5574-1C8C-4E03-AB6C-87F187C00079}" dt="2024-10-16T18:46:27.532" v="191"/>
        <pc:sldMkLst>
          <pc:docMk/>
          <pc:sldMk cId="1391884897" sldId="443"/>
        </pc:sldMkLst>
        <pc:spChg chg="mod">
          <ac:chgData name="Piyumika Kithulgoda Gamage" userId="8130ac14-9727-4963-a006-512f362f8357" providerId="ADAL" clId="{16AB5574-1C8C-4E03-AB6C-87F187C00079}" dt="2024-10-16T18:46:27.532" v="191"/>
          <ac:spMkLst>
            <pc:docMk/>
            <pc:sldMk cId="1391884897" sldId="443"/>
            <ac:spMk id="7171"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effectLst/>
                <a:latin typeface="Söhne"/>
              </a:rPr>
              <a:t>Trading Industries:</a:t>
            </a:r>
            <a:r>
              <a:rPr lang="en-GB" b="0" i="0" dirty="0">
                <a:effectLst/>
                <a:latin typeface="Söhne"/>
              </a:rPr>
              <a:t> Trading industries involve the buying and selling of goods or services across borders or regions. These industries focus on importing, exporting, or facilitating trade between different countries or markets. They often deal with goods that are easily transportable and have a global demand. Examples include:</a:t>
            </a:r>
          </a:p>
          <a:p>
            <a:pPr marL="742950" lvl="1" indent="-285750" algn="l">
              <a:buFont typeface="+mj-lt"/>
              <a:buAutoNum type="arabicPeriod"/>
            </a:pPr>
            <a:r>
              <a:rPr lang="en-GB" b="1" i="0" dirty="0">
                <a:effectLst/>
                <a:latin typeface="Söhne"/>
              </a:rPr>
              <a:t>Commodity Trading:</a:t>
            </a:r>
            <a:r>
              <a:rPr lang="en-GB" b="0" i="0" dirty="0">
                <a:effectLst/>
                <a:latin typeface="Söhne"/>
              </a:rPr>
              <a:t> Companies involved in trading commodities such as oil, gold, agricultural products, etc., across various countries.</a:t>
            </a:r>
          </a:p>
          <a:p>
            <a:pPr marL="742950" lvl="1" indent="-285750" algn="l">
              <a:buFont typeface="+mj-lt"/>
              <a:buAutoNum type="arabicPeriod"/>
            </a:pPr>
            <a:r>
              <a:rPr lang="en-GB" b="1" i="0" dirty="0">
                <a:effectLst/>
                <a:latin typeface="Söhne"/>
              </a:rPr>
              <a:t>Import/Export Businesses:</a:t>
            </a:r>
            <a:r>
              <a:rPr lang="en-GB" b="0" i="0" dirty="0">
                <a:effectLst/>
                <a:latin typeface="Söhne"/>
              </a:rPr>
              <a:t> Enterprises that specialize in importing goods from one country and exporting them to another, facilitating international trade.</a:t>
            </a:r>
          </a:p>
          <a:p>
            <a:pPr algn="l">
              <a:buFont typeface="+mj-lt"/>
              <a:buAutoNum type="arabicPeriod"/>
            </a:pPr>
            <a:r>
              <a:rPr lang="en-GB" b="1" i="0" dirty="0">
                <a:effectLst/>
                <a:latin typeface="Söhne"/>
              </a:rPr>
              <a:t>Global Industries:</a:t>
            </a:r>
            <a:r>
              <a:rPr lang="en-GB" b="0" i="0" dirty="0">
                <a:effectLst/>
                <a:latin typeface="Söhne"/>
              </a:rPr>
              <a:t> Global industries are those that operate on a worldwide scale, serving markets and customers across different countries without significant adaptation to local preferences. They tend to have standardized products or services. Examples include:</a:t>
            </a:r>
          </a:p>
          <a:p>
            <a:pPr marL="742950" lvl="1" indent="-285750" algn="l">
              <a:buFont typeface="+mj-lt"/>
              <a:buAutoNum type="arabicPeriod"/>
            </a:pPr>
            <a:r>
              <a:rPr lang="en-GB" b="1" i="0" dirty="0">
                <a:effectLst/>
                <a:latin typeface="Söhne"/>
              </a:rPr>
              <a:t>Technology Companies:</a:t>
            </a:r>
            <a:r>
              <a:rPr lang="en-GB" b="0" i="0" dirty="0">
                <a:effectLst/>
                <a:latin typeface="Söhne"/>
              </a:rPr>
              <a:t> Such as Google, Microsoft, and Apple, which provide software, hardware, and online services that are standardized and used globally.</a:t>
            </a:r>
          </a:p>
          <a:p>
            <a:pPr marL="742950" lvl="1" indent="-285750" algn="l">
              <a:buFont typeface="+mj-lt"/>
              <a:buAutoNum type="arabicPeriod"/>
            </a:pPr>
            <a:r>
              <a:rPr lang="en-GB" b="1" i="0" dirty="0">
                <a:effectLst/>
                <a:latin typeface="Söhne"/>
              </a:rPr>
              <a:t>Fast Food Chains:</a:t>
            </a:r>
            <a:r>
              <a:rPr lang="en-GB" b="0" i="0" dirty="0">
                <a:effectLst/>
                <a:latin typeface="Söhne"/>
              </a:rPr>
              <a:t> Like McDonald's or KFC, which maintain standardized menus and processes across multiple countries.</a:t>
            </a:r>
          </a:p>
          <a:p>
            <a:pPr algn="l">
              <a:buFont typeface="+mj-lt"/>
              <a:buAutoNum type="arabicPeriod"/>
            </a:pPr>
            <a:r>
              <a:rPr lang="en-GB" b="1" i="0" dirty="0">
                <a:effectLst/>
                <a:latin typeface="Söhne"/>
              </a:rPr>
              <a:t>Sheltered Industries:</a:t>
            </a:r>
            <a:r>
              <a:rPr lang="en-GB" b="0" i="0" dirty="0">
                <a:effectLst/>
                <a:latin typeface="Söhne"/>
              </a:rPr>
              <a:t> Sheltered industries are those that have limited exposure to international competition due to various reasons such as protectionist policies, high barriers to entry, or specific regulations. These industries often operate within a domestic market with little foreign competition. Examples include:</a:t>
            </a:r>
          </a:p>
          <a:p>
            <a:pPr marL="742950" lvl="1" indent="-285750" algn="l">
              <a:buFont typeface="+mj-lt"/>
              <a:buAutoNum type="arabicPeriod"/>
            </a:pPr>
            <a:r>
              <a:rPr lang="en-GB" b="1" i="0" dirty="0">
                <a:effectLst/>
                <a:latin typeface="Söhne"/>
              </a:rPr>
              <a:t>Utilities:</a:t>
            </a:r>
            <a:r>
              <a:rPr lang="en-GB" b="0" i="0" dirty="0">
                <a:effectLst/>
                <a:latin typeface="Söhne"/>
              </a:rPr>
              <a:t> Local electricity, water, or gas providers that operate within a region or country and are often shielded from international competition due to regulations or infrastructure barriers.</a:t>
            </a:r>
          </a:p>
          <a:p>
            <a:pPr marL="742950" lvl="1" indent="-285750" algn="l">
              <a:buFont typeface="+mj-lt"/>
              <a:buAutoNum type="arabicPeriod"/>
            </a:pPr>
            <a:r>
              <a:rPr lang="en-GB" b="1" i="0" dirty="0">
                <a:effectLst/>
                <a:latin typeface="Söhne"/>
              </a:rPr>
              <a:t>Certain Agricultural Sectors:</a:t>
            </a:r>
            <a:r>
              <a:rPr lang="en-GB" b="0" i="0" dirty="0">
                <a:effectLst/>
                <a:latin typeface="Söhne"/>
              </a:rPr>
              <a:t> Some agricultural sectors may be sheltered due to government subsidies or protective tariffs, limiting international competition.</a:t>
            </a:r>
          </a:p>
          <a:p>
            <a:pPr algn="l">
              <a:buFont typeface="+mj-lt"/>
              <a:buAutoNum type="arabicPeriod"/>
            </a:pPr>
            <a:r>
              <a:rPr lang="en-GB" b="1" i="0" dirty="0">
                <a:effectLst/>
                <a:latin typeface="Söhne"/>
              </a:rPr>
              <a:t>Multi-domestic Industries:</a:t>
            </a:r>
            <a:r>
              <a:rPr lang="en-GB" b="0" i="0" dirty="0">
                <a:effectLst/>
                <a:latin typeface="Söhne"/>
              </a:rPr>
              <a:t> Multi-domestic industries adapt their products or services to suit the specific needs and preferences of local markets. They operate with a decentralized approach, allowing each country or region to have its strategies, products, and marketing. Examples include:</a:t>
            </a:r>
          </a:p>
          <a:p>
            <a:pPr marL="742950" lvl="1" indent="-285750" algn="l">
              <a:buFont typeface="+mj-lt"/>
              <a:buAutoNum type="arabicPeriod"/>
            </a:pPr>
            <a:r>
              <a:rPr lang="en-GB" b="1" i="0" dirty="0">
                <a:effectLst/>
                <a:latin typeface="Söhne"/>
              </a:rPr>
              <a:t>Consumer Goods Companies:</a:t>
            </a:r>
            <a:r>
              <a:rPr lang="en-GB" b="0" i="0" dirty="0">
                <a:effectLst/>
                <a:latin typeface="Söhne"/>
              </a:rPr>
              <a:t> Such as Unilever or Procter &amp; Gamble, which tailor their product offerings to suit local preferences while maintaining a global brand.</a:t>
            </a:r>
          </a:p>
          <a:p>
            <a:pPr marL="742950" lvl="1" indent="-285750" algn="l">
              <a:buFont typeface="+mj-lt"/>
              <a:buAutoNum type="arabicPeriod"/>
            </a:pPr>
            <a:r>
              <a:rPr lang="en-GB" b="1" i="0" dirty="0">
                <a:effectLst/>
                <a:latin typeface="Söhne"/>
              </a:rPr>
              <a:t>Automobile Manufacturers:</a:t>
            </a:r>
            <a:r>
              <a:rPr lang="en-GB" b="0" i="0" dirty="0">
                <a:effectLst/>
                <a:latin typeface="Söhne"/>
              </a:rPr>
              <a:t> Companies like Toyota or General Motors, which produce different car models for various markets to cater to diverse consumer needs.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868603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3159772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effectLst/>
                <a:latin typeface="Söhne"/>
              </a:rPr>
              <a:t>Turnkey:</a:t>
            </a:r>
            <a:endParaRPr lang="en-GB" b="0" i="0" dirty="0">
              <a:effectLst/>
              <a:latin typeface="Söhne"/>
            </a:endParaRPr>
          </a:p>
          <a:p>
            <a:pPr marL="742950" lvl="1" indent="-285750" algn="l">
              <a:buFont typeface="+mj-lt"/>
              <a:buAutoNum type="arabicPeriod"/>
            </a:pPr>
            <a:r>
              <a:rPr lang="en-GB" b="1" i="0" dirty="0">
                <a:effectLst/>
                <a:latin typeface="Söhne"/>
              </a:rPr>
              <a:t>Definition:</a:t>
            </a:r>
            <a:r>
              <a:rPr lang="en-GB" b="0" i="0" dirty="0">
                <a:effectLst/>
                <a:latin typeface="Söhne"/>
              </a:rPr>
              <a:t> Turnkey refers to a solution or project that is provided to the buyer or client in a ready-to-use or operational state. It involves a comprehensive package where the buyer can simply "turn the key" and start using the product or service without having to build or develop it themselves.</a:t>
            </a:r>
          </a:p>
          <a:p>
            <a:pPr marL="742950" lvl="1" indent="-285750" algn="l">
              <a:buFont typeface="+mj-lt"/>
              <a:buAutoNum type="arabicPeriod"/>
            </a:pPr>
            <a:r>
              <a:rPr lang="en-GB" b="1" i="0" dirty="0">
                <a:effectLst/>
                <a:latin typeface="Söhne"/>
              </a:rPr>
              <a:t>Nature:</a:t>
            </a:r>
            <a:r>
              <a:rPr lang="en-GB" b="0" i="0" dirty="0">
                <a:effectLst/>
                <a:latin typeface="Söhne"/>
              </a:rPr>
              <a:t> It typically involves the creation of an entire facility, system, or operation by a company specialized in providing such solutions.</a:t>
            </a:r>
          </a:p>
          <a:p>
            <a:pPr marL="742950" lvl="1" indent="-285750" algn="l">
              <a:buFont typeface="+mj-lt"/>
              <a:buAutoNum type="arabicPeriod"/>
            </a:pPr>
            <a:r>
              <a:rPr lang="en-GB" b="1" i="0" dirty="0">
                <a:effectLst/>
                <a:latin typeface="Söhne"/>
              </a:rPr>
              <a:t>Example:</a:t>
            </a:r>
            <a:r>
              <a:rPr lang="en-GB" b="0" i="0" dirty="0">
                <a:effectLst/>
                <a:latin typeface="Söhne"/>
              </a:rPr>
              <a:t> Building a factory, power plant, or facility in a foreign country and handing it over to the buyer when complete, ready for immediate operation.</a:t>
            </a:r>
          </a:p>
          <a:p>
            <a:pPr algn="l">
              <a:buFont typeface="+mj-lt"/>
              <a:buAutoNum type="arabicPeriod"/>
            </a:pPr>
            <a:r>
              <a:rPr lang="en-GB" b="1" i="0" dirty="0">
                <a:effectLst/>
                <a:latin typeface="Söhne"/>
              </a:rPr>
              <a:t>Licensing:</a:t>
            </a:r>
            <a:endParaRPr lang="en-GB" b="0" i="0" dirty="0">
              <a:effectLst/>
              <a:latin typeface="Söhne"/>
            </a:endParaRPr>
          </a:p>
          <a:p>
            <a:pPr marL="742950" lvl="1" indent="-285750" algn="l">
              <a:buFont typeface="+mj-lt"/>
              <a:buAutoNum type="arabicPeriod"/>
            </a:pPr>
            <a:r>
              <a:rPr lang="en-GB" b="1" i="0" dirty="0">
                <a:effectLst/>
                <a:latin typeface="Söhne"/>
              </a:rPr>
              <a:t>Definition:</a:t>
            </a:r>
            <a:r>
              <a:rPr lang="en-GB" b="0" i="0" dirty="0">
                <a:effectLst/>
                <a:latin typeface="Söhne"/>
              </a:rPr>
              <a:t> Licensing involves granting permission or rights to another party (licensee) to use intellectual property, such as trademarks, patents, copyrights, or technology, in exchange for fees or royalties.</a:t>
            </a:r>
          </a:p>
          <a:p>
            <a:pPr marL="742950" lvl="1" indent="-285750" algn="l">
              <a:buFont typeface="+mj-lt"/>
              <a:buAutoNum type="arabicPeriod"/>
            </a:pPr>
            <a:r>
              <a:rPr lang="en-GB" b="1" i="0" dirty="0">
                <a:effectLst/>
                <a:latin typeface="Söhne"/>
              </a:rPr>
              <a:t>Nature:</a:t>
            </a:r>
            <a:r>
              <a:rPr lang="en-GB" b="0" i="0" dirty="0">
                <a:effectLst/>
                <a:latin typeface="Söhne"/>
              </a:rPr>
              <a:t> The licensor retains ownership of the intellectual property and provides the licensee the right to use it according to agreed-upon terms and conditions.</a:t>
            </a:r>
          </a:p>
          <a:p>
            <a:pPr marL="742950" lvl="1" indent="-285750" algn="l">
              <a:buFont typeface="+mj-lt"/>
              <a:buAutoNum type="arabicPeriod"/>
            </a:pPr>
            <a:r>
              <a:rPr lang="en-GB" b="1" i="0" dirty="0">
                <a:effectLst/>
                <a:latin typeface="Söhne"/>
              </a:rPr>
              <a:t>Example:</a:t>
            </a:r>
            <a:r>
              <a:rPr lang="en-GB" b="0" i="0" dirty="0">
                <a:effectLst/>
                <a:latin typeface="Söhne"/>
              </a:rPr>
              <a:t> A company might license its software to another company in a different country, allowing the licensee to use the software under specified conditions while paying royalties or fees.</a:t>
            </a:r>
          </a:p>
          <a:p>
            <a:pPr algn="l">
              <a:buFont typeface="+mj-lt"/>
              <a:buAutoNum type="arabicPeriod"/>
            </a:pPr>
            <a:r>
              <a:rPr lang="en-GB" b="1" i="0" dirty="0">
                <a:effectLst/>
                <a:latin typeface="Söhne"/>
              </a:rPr>
              <a:t>Franchising:</a:t>
            </a:r>
            <a:endParaRPr lang="en-GB" b="0" i="0" dirty="0">
              <a:effectLst/>
              <a:latin typeface="Söhne"/>
            </a:endParaRPr>
          </a:p>
          <a:p>
            <a:pPr marL="742950" lvl="1" indent="-285750" algn="l">
              <a:buFont typeface="+mj-lt"/>
              <a:buAutoNum type="arabicPeriod"/>
            </a:pPr>
            <a:r>
              <a:rPr lang="en-GB" b="1" i="0" dirty="0">
                <a:effectLst/>
                <a:latin typeface="Söhne"/>
              </a:rPr>
              <a:t>Definition:</a:t>
            </a:r>
            <a:r>
              <a:rPr lang="en-GB" b="0" i="0" dirty="0">
                <a:effectLst/>
                <a:latin typeface="Söhne"/>
              </a:rPr>
              <a:t> Franchising is a business model where the franchisor grants the franchisee the right to operate a business using the franchisor's brand, business model, and support in exchange for initial fees and ongoing royalties.</a:t>
            </a:r>
          </a:p>
          <a:p>
            <a:pPr marL="742950" lvl="1" indent="-285750" algn="l">
              <a:buFont typeface="+mj-lt"/>
              <a:buAutoNum type="arabicPeriod"/>
            </a:pPr>
            <a:r>
              <a:rPr lang="en-GB" b="1" i="0" dirty="0">
                <a:effectLst/>
                <a:latin typeface="Söhne"/>
              </a:rPr>
              <a:t>Nature:</a:t>
            </a:r>
            <a:r>
              <a:rPr lang="en-GB" b="0" i="0" dirty="0">
                <a:effectLst/>
                <a:latin typeface="Söhne"/>
              </a:rPr>
              <a:t> It involves a closer ongoing relationship between the franchisor and franchisee, with the franchisor providing support, training, and often supplying products or services to maintain consistency across franchise locations.</a:t>
            </a:r>
          </a:p>
          <a:p>
            <a:pPr marL="742950" lvl="1" indent="-285750" algn="l">
              <a:buFont typeface="+mj-lt"/>
              <a:buAutoNum type="arabicPeriod"/>
            </a:pPr>
            <a:r>
              <a:rPr lang="en-GB" b="1" i="0" dirty="0">
                <a:effectLst/>
                <a:latin typeface="Söhne"/>
              </a:rPr>
              <a:t>Example:</a:t>
            </a:r>
            <a:r>
              <a:rPr lang="en-GB" b="0" i="0" dirty="0">
                <a:effectLst/>
                <a:latin typeface="Söhne"/>
              </a:rPr>
              <a:t> Fast-food chains like McDonald's or Subway use franchising, where individual franchisees operate their own outlets using the franchisor's brand, recipes, and operational standards.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2920329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145602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1231636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15204625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6795050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2511365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0" i="0" dirty="0">
                <a:effectLst/>
                <a:latin typeface="Söhne"/>
              </a:rPr>
              <a:t>A transnational strategy is a sophisticated approach that aims to achieve a balance between global integration and local responsiveness. This strategy seeks to combine the strengths of both multidomestic and global strategies while mitigating their respective weaknesses. It involves integrating operations on a global scale to achieve efficiencies while also being adaptable and responsive to local market needs.</a:t>
            </a:r>
          </a:p>
          <a:p>
            <a:pPr algn="l"/>
            <a:r>
              <a:rPr lang="en-GB" b="0" i="0" dirty="0">
                <a:effectLst/>
                <a:latin typeface="Söhne"/>
              </a:rPr>
              <a:t>Here's an explanation of a transnational strategy along with examples:</a:t>
            </a:r>
          </a:p>
          <a:p>
            <a:pPr algn="l">
              <a:buFont typeface="+mj-lt"/>
              <a:buAutoNum type="arabicPeriod"/>
            </a:pPr>
            <a:r>
              <a:rPr lang="en-GB" b="1" i="0" dirty="0">
                <a:effectLst/>
                <a:latin typeface="Söhne"/>
              </a:rPr>
              <a:t>Global Integration:</a:t>
            </a:r>
            <a:endParaRPr lang="en-GB" b="0" i="0" dirty="0">
              <a:effectLst/>
              <a:latin typeface="Söhne"/>
            </a:endParaRPr>
          </a:p>
          <a:p>
            <a:pPr marL="742950" lvl="1" indent="-285750" algn="l">
              <a:buFont typeface="+mj-lt"/>
              <a:buAutoNum type="arabicPeriod"/>
            </a:pPr>
            <a:r>
              <a:rPr lang="en-GB" b="1" i="0" dirty="0">
                <a:effectLst/>
                <a:latin typeface="Söhne"/>
              </a:rPr>
              <a:t>Efficiency and Standardization:</a:t>
            </a:r>
            <a:r>
              <a:rPr lang="en-GB" b="0" i="0" dirty="0">
                <a:effectLst/>
                <a:latin typeface="Söhne"/>
              </a:rPr>
              <a:t> Like a global strategy, a transnational approach emphasizes standardization, efficiency, and economies of scale. This involves centralizing certain functions, such as research and development (R&amp;D), production, or marketing, to attain cost advantages and consistency in quality across different markets.</a:t>
            </a:r>
          </a:p>
          <a:p>
            <a:pPr marL="742950" lvl="1" indent="-285750" algn="l">
              <a:buFont typeface="+mj-lt"/>
              <a:buAutoNum type="arabicPeriod"/>
            </a:pPr>
            <a:r>
              <a:rPr lang="en-GB" b="1" i="0" dirty="0">
                <a:effectLst/>
                <a:latin typeface="Söhne"/>
              </a:rPr>
              <a:t>Example:</a:t>
            </a:r>
            <a:r>
              <a:rPr lang="en-GB" b="0" i="0" dirty="0">
                <a:effectLst/>
                <a:latin typeface="Söhne"/>
              </a:rPr>
              <a:t> A multinational automobile company uses a transnational strategy by standardizing certain components across its car models to achieve cost savings through bulk purchasing while maintaining global brand consistency.</a:t>
            </a:r>
          </a:p>
          <a:p>
            <a:pPr algn="l">
              <a:buFont typeface="+mj-lt"/>
              <a:buAutoNum type="arabicPeriod"/>
            </a:pPr>
            <a:r>
              <a:rPr lang="en-GB" b="1" i="0" dirty="0">
                <a:effectLst/>
                <a:latin typeface="Söhne"/>
              </a:rPr>
              <a:t>Local Responsiveness:</a:t>
            </a:r>
            <a:endParaRPr lang="en-GB" b="0" i="0" dirty="0">
              <a:effectLst/>
              <a:latin typeface="Söhne"/>
            </a:endParaRPr>
          </a:p>
          <a:p>
            <a:pPr marL="742950" lvl="1" indent="-285750" algn="l">
              <a:buFont typeface="+mj-lt"/>
              <a:buAutoNum type="arabicPeriod"/>
            </a:pPr>
            <a:r>
              <a:rPr lang="en-GB" b="1" i="0" dirty="0">
                <a:effectLst/>
                <a:latin typeface="Söhne"/>
              </a:rPr>
              <a:t>Adaptation to Local Markets:</a:t>
            </a:r>
            <a:r>
              <a:rPr lang="en-GB" b="0" i="0" dirty="0">
                <a:effectLst/>
                <a:latin typeface="Söhne"/>
              </a:rPr>
              <a:t> Similar to a multidomestic strategy, a transnational strategy recognizes the importance of adapting products, services, and marketing strategies to suit local preferences and needs. This allows the company to remain competitive and relevant in diverse markets.</a:t>
            </a:r>
          </a:p>
          <a:p>
            <a:pPr marL="742950" lvl="1" indent="-285750" algn="l">
              <a:buFont typeface="+mj-lt"/>
              <a:buAutoNum type="arabicPeriod"/>
            </a:pPr>
            <a:r>
              <a:rPr lang="en-GB" b="1" i="0" dirty="0">
                <a:effectLst/>
                <a:latin typeface="Söhne"/>
              </a:rPr>
              <a:t>Example:</a:t>
            </a:r>
            <a:r>
              <a:rPr lang="en-GB" b="0" i="0" dirty="0">
                <a:effectLst/>
                <a:latin typeface="Söhne"/>
              </a:rPr>
              <a:t> A global fast-food chain modifies its menu offerings and adjusts ingredients to cater to local tastes and cultural preferences in different countries while maintaining its core brand identity and standardized operational processes.</a:t>
            </a:r>
          </a:p>
          <a:p>
            <a:pPr algn="l">
              <a:buFont typeface="+mj-lt"/>
              <a:buAutoNum type="arabicPeriod"/>
            </a:pPr>
            <a:r>
              <a:rPr lang="en-GB" b="1" i="0" dirty="0">
                <a:effectLst/>
                <a:latin typeface="Söhne"/>
              </a:rPr>
              <a:t>Advantages of Transnational Strategy:</a:t>
            </a:r>
            <a:endParaRPr lang="en-GB" b="0" i="0" dirty="0">
              <a:effectLst/>
              <a:latin typeface="Söhne"/>
            </a:endParaRPr>
          </a:p>
          <a:p>
            <a:pPr marL="742950" lvl="1" indent="-285750" algn="l">
              <a:buFont typeface="+mj-lt"/>
              <a:buAutoNum type="arabicPeriod"/>
            </a:pPr>
            <a:r>
              <a:rPr lang="en-GB" b="1" i="0" dirty="0">
                <a:effectLst/>
                <a:latin typeface="Söhne"/>
              </a:rPr>
              <a:t>Optimal Balance:</a:t>
            </a:r>
            <a:r>
              <a:rPr lang="en-GB" b="0" i="0" dirty="0">
                <a:effectLst/>
                <a:latin typeface="Söhne"/>
              </a:rPr>
              <a:t> By combining the strengths of global integration and local responsiveness, a transnational strategy aims to achieve a balance that maximizes global efficiency while remaining flexible enough to adapt to local market conditions.</a:t>
            </a:r>
          </a:p>
          <a:p>
            <a:pPr marL="742950" lvl="1" indent="-285750" algn="l">
              <a:buFont typeface="+mj-lt"/>
              <a:buAutoNum type="arabicPeriod"/>
            </a:pPr>
            <a:r>
              <a:rPr lang="en-GB" b="1" i="0" dirty="0">
                <a:effectLst/>
                <a:latin typeface="Söhne"/>
              </a:rPr>
              <a:t>Competitive Advantage:</a:t>
            </a:r>
            <a:r>
              <a:rPr lang="en-GB" b="0" i="0" dirty="0">
                <a:effectLst/>
                <a:latin typeface="Söhne"/>
              </a:rPr>
              <a:t> Companies pursuing a transnational strategy often benefit from economies of scale, shared knowledge across regions, and the ability to respond swiftly to changing market demands.</a:t>
            </a:r>
          </a:p>
          <a:p>
            <a:pPr algn="l">
              <a:buFont typeface="+mj-lt"/>
              <a:buAutoNum type="arabicPeriod"/>
            </a:pPr>
            <a:r>
              <a:rPr lang="en-GB" b="1" i="0" dirty="0">
                <a:effectLst/>
                <a:latin typeface="Söhne"/>
              </a:rPr>
              <a:t>Challenges of Transnational Strategy:</a:t>
            </a:r>
            <a:endParaRPr lang="en-GB" b="0" i="0" dirty="0">
              <a:effectLst/>
              <a:latin typeface="Söhne"/>
            </a:endParaRPr>
          </a:p>
          <a:p>
            <a:pPr marL="742950" lvl="1" indent="-285750" algn="l">
              <a:buFont typeface="+mj-lt"/>
              <a:buAutoNum type="arabicPeriod"/>
            </a:pPr>
            <a:r>
              <a:rPr lang="en-GB" b="1" i="0" dirty="0">
                <a:effectLst/>
                <a:latin typeface="Söhne"/>
              </a:rPr>
              <a:t>Complexity:</a:t>
            </a:r>
            <a:r>
              <a:rPr lang="en-GB" b="0" i="0" dirty="0">
                <a:effectLst/>
                <a:latin typeface="Söhne"/>
              </a:rPr>
              <a:t> Implementing a transnational strategy can be challenging due to the complexity of managing global operations while accommodating local variations.</a:t>
            </a:r>
          </a:p>
          <a:p>
            <a:pPr marL="742950" lvl="1" indent="-285750" algn="l">
              <a:buFont typeface="+mj-lt"/>
              <a:buAutoNum type="arabicPeriod"/>
            </a:pPr>
            <a:r>
              <a:rPr lang="en-GB" b="1" i="0" dirty="0">
                <a:effectLst/>
                <a:latin typeface="Söhne"/>
              </a:rPr>
              <a:t>Coordination and Communication:</a:t>
            </a:r>
            <a:r>
              <a:rPr lang="en-GB" b="0" i="0" dirty="0">
                <a:effectLst/>
                <a:latin typeface="Söhne"/>
              </a:rPr>
              <a:t> Balancing global integration and local responsiveness requires effective coordination and communication among various divisions or subsidiaries across different regions.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35221800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29083189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21358743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14190888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19282754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extLst>
      <p:ext uri="{BB962C8B-B14F-4D97-AF65-F5344CB8AC3E}">
        <p14:creationId xmlns:p14="http://schemas.microsoft.com/office/powerpoint/2010/main" val="31488178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effectLst/>
                <a:latin typeface="Söhne"/>
              </a:rPr>
              <a:t>Joint Ventures:</a:t>
            </a:r>
            <a:r>
              <a:rPr lang="en-GB" b="0" i="0" dirty="0">
                <a:effectLst/>
                <a:latin typeface="Söhne"/>
              </a:rPr>
              <a:t> Joint ventures involve two or more companies pooling their resources and expertise to create a separate legal entity to undertake a specific business project or activity. Here are a few examples:</a:t>
            </a:r>
          </a:p>
          <a:p>
            <a:pPr marL="742950" lvl="1" indent="-285750" algn="l">
              <a:buFont typeface="+mj-lt"/>
              <a:buAutoNum type="arabicPeriod"/>
            </a:pPr>
            <a:r>
              <a:rPr lang="en-GB" b="1" i="0" dirty="0">
                <a:effectLst/>
                <a:latin typeface="Söhne"/>
              </a:rPr>
              <a:t>Sony Ericsson (Sony and Ericsson):</a:t>
            </a:r>
            <a:r>
              <a:rPr lang="en-GB" b="0" i="0" dirty="0">
                <a:effectLst/>
                <a:latin typeface="Söhne"/>
              </a:rPr>
              <a:t> Sony Ericsson was a joint venture between Sony Corporation and Ericsson, established in 2001 to manufacture mobile phones and related products. This collaboration allowed both companies to combine their strengths in technology and innovation to compete in the mobile phone market.</a:t>
            </a:r>
          </a:p>
          <a:p>
            <a:pPr marL="742950" lvl="1" indent="-285750" algn="l">
              <a:buFont typeface="+mj-lt"/>
              <a:buAutoNum type="arabicPeriod"/>
            </a:pPr>
            <a:r>
              <a:rPr lang="en-GB" b="1" i="0" dirty="0">
                <a:effectLst/>
                <a:latin typeface="Söhne"/>
              </a:rPr>
              <a:t>Renault-Nissan-Mitsubishi Alliance:</a:t>
            </a:r>
            <a:r>
              <a:rPr lang="en-GB" b="0" i="0" dirty="0">
                <a:effectLst/>
                <a:latin typeface="Söhne"/>
              </a:rPr>
              <a:t> While not a traditional joint venture, it is an alliance between three automobile manufacturers: Renault, Nissan, and Mitsubishi Motors. This alliance involves cross-shareholding and collaboration on technology development, manufacturing, and market expansion, leveraging the strengths of each company.</a:t>
            </a:r>
          </a:p>
          <a:p>
            <a:pPr algn="l">
              <a:buFont typeface="+mj-lt"/>
              <a:buAutoNum type="arabicPeriod"/>
            </a:pPr>
            <a:r>
              <a:rPr lang="en-GB" b="1" i="0" dirty="0">
                <a:effectLst/>
                <a:latin typeface="Söhne"/>
              </a:rPr>
              <a:t>Alliance Companies:</a:t>
            </a:r>
            <a:r>
              <a:rPr lang="en-GB" b="0" i="0" dirty="0">
                <a:effectLst/>
                <a:latin typeface="Söhne"/>
              </a:rPr>
              <a:t> Alliances refer to cooperative agreements between companies without necessarily creating a separate entity. These alliances can be formed for various purposes such as R&amp;D, marketing, distribution, or any strategic collaboration. Examples include:</a:t>
            </a:r>
          </a:p>
          <a:p>
            <a:pPr marL="742950" lvl="1" indent="-285750" algn="l">
              <a:buFont typeface="+mj-lt"/>
              <a:buAutoNum type="arabicPeriod"/>
            </a:pPr>
            <a:r>
              <a:rPr lang="en-GB" b="1" i="0" dirty="0">
                <a:effectLst/>
                <a:latin typeface="Söhne"/>
              </a:rPr>
              <a:t>Starbucks and Nestlé Alliance:</a:t>
            </a:r>
            <a:r>
              <a:rPr lang="en-GB" b="0" i="0" dirty="0">
                <a:solidFill>
                  <a:srgbClr val="0F0F0F"/>
                </a:solidFill>
                <a:effectLst/>
                <a:latin typeface="Söhne"/>
              </a:rPr>
              <a:t> Starbucks formed a strategic alliance with Nestlé, allowing Nestlé to market, sell, and distribute Starbucks' packaged coffee and tea products globally. </a:t>
            </a:r>
          </a:p>
          <a:p>
            <a:pPr marL="742950" lvl="1" indent="-285750" algn="l">
              <a:buFont typeface="+mj-lt"/>
              <a:buAutoNum type="arabicPeriod"/>
            </a:pPr>
            <a:r>
              <a:rPr lang="en-GB" b="1" i="0" dirty="0">
                <a:effectLst/>
                <a:latin typeface="Söhne"/>
              </a:rPr>
              <a:t>IBM and Apple Partnership:</a:t>
            </a:r>
            <a:r>
              <a:rPr lang="en-GB" b="0" i="0" dirty="0">
                <a:effectLst/>
                <a:latin typeface="Söhne"/>
              </a:rPr>
              <a:t> IBM and Apple formed an alliance to collaborate on enterprise-level applications for Apple devices. This partnership combined IBM's expertise in enterprise solutions with Apple's hardware and user-friendly interface, aiming to develop business-centric applications for iOS devices.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22454465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effectLst/>
                <a:latin typeface="Söhne"/>
              </a:rPr>
              <a:t>Alliance:</a:t>
            </a:r>
            <a:r>
              <a:rPr lang="en-GB" b="0" i="0" dirty="0">
                <a:effectLst/>
                <a:latin typeface="Söhne"/>
              </a:rPr>
              <a:t> An alliance refers to a collaborative relationship or partnership formed between entities (organizations, countries, companies, etc.) to achieve common goals or mutual benefits. The term "alliance" is broad and encompasses various types of partnerships, which may or may not be strategic in nature. It often denotes a general association or cooperation without specifying the level of collaboration or the nature of the relationship.</a:t>
            </a:r>
          </a:p>
          <a:p>
            <a:pPr algn="l">
              <a:buFont typeface="+mj-lt"/>
              <a:buAutoNum type="arabicPeriod"/>
            </a:pPr>
            <a:r>
              <a:rPr lang="en-GB" b="1" i="0" dirty="0">
                <a:effectLst/>
                <a:latin typeface="Söhne"/>
              </a:rPr>
              <a:t>Example of an Alliance:</a:t>
            </a:r>
            <a:r>
              <a:rPr lang="en-GB" b="0" i="0" dirty="0">
                <a:effectLst/>
                <a:latin typeface="Söhne"/>
              </a:rPr>
              <a:t> Two companies in unrelated industries agreeing to share marketing resources occasionally without any formal agreement or long-term commitment can be considered an alliance. This collaboration may not involve shared strategies or in-depth cooperation.</a:t>
            </a:r>
          </a:p>
          <a:p>
            <a:pPr algn="l">
              <a:buFont typeface="+mj-lt"/>
              <a:buAutoNum type="arabicPeriod"/>
            </a:pPr>
            <a:r>
              <a:rPr lang="en-GB" b="1" i="0" dirty="0">
                <a:effectLst/>
                <a:latin typeface="Söhne"/>
              </a:rPr>
              <a:t>Strategic Alliance:</a:t>
            </a:r>
            <a:r>
              <a:rPr lang="en-GB" b="0" i="0" dirty="0">
                <a:effectLst/>
                <a:latin typeface="Söhne"/>
              </a:rPr>
              <a:t> A strategic alliance is a specific type of alliance characterized by a formal agreement between entities to pursue shared strategic objectives. It involves a deeper level of collaboration and typically includes a more structured and formalized partnership with specific goals, plans, and guidelines.</a:t>
            </a:r>
          </a:p>
          <a:p>
            <a:pPr algn="l">
              <a:buFont typeface="+mj-lt"/>
              <a:buAutoNum type="arabicPeriod"/>
            </a:pPr>
            <a:r>
              <a:rPr lang="en-GB" b="1" i="0" dirty="0">
                <a:effectLst/>
                <a:latin typeface="Söhne"/>
              </a:rPr>
              <a:t>Example of a Strategic Alliance:</a:t>
            </a:r>
            <a:r>
              <a:rPr lang="en-GB" b="0" i="0" dirty="0">
                <a:effectLst/>
                <a:latin typeface="Söhne"/>
              </a:rPr>
              <a:t> Airbus and Boeing, two major competitors in the aircraft manufacturing industry, entered into a strategic alliance in the early 1990s to develop and produce the 2,000- to 6,000-seat Very Large Commercial Transport aircraft (VLCT) concept. This partnership aimed to share costs, technological expertise, and risks associated with developing such a massive aircraft, despite being fierce rivals in other segments of the industry.</a:t>
            </a:r>
          </a:p>
          <a:p>
            <a:pPr algn="l"/>
            <a:r>
              <a:rPr lang="en-GB" b="0" i="0" dirty="0">
                <a:effectLst/>
                <a:latin typeface="Söhne"/>
              </a:rPr>
              <a:t>In essence, while an "alliance" is a general term for any collaboration or partnership, a "strategic alliance" specifically refers to a formalized and structured partnership focused on achieving strategic goals or objectives through deeper cooperation, shared resources, and mutual commitment.</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10850726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34283753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dirty="0">
                <a:effectLst/>
                <a:latin typeface="Söhne"/>
              </a:rPr>
              <a:t>Revenue Sharing:</a:t>
            </a:r>
            <a:endParaRPr lang="en-GB" b="0" i="0" dirty="0">
              <a:effectLst/>
              <a:latin typeface="Söhne"/>
            </a:endParaRPr>
          </a:p>
          <a:p>
            <a:pPr marL="742950" lvl="1" indent="-285750" algn="l">
              <a:buFont typeface="+mj-lt"/>
              <a:buAutoNum type="arabicPeriod"/>
            </a:pPr>
            <a:r>
              <a:rPr lang="en-GB" b="0" i="0" dirty="0">
                <a:effectLst/>
                <a:latin typeface="Söhne"/>
              </a:rPr>
              <a:t>The airlines involved agreed to pool and share revenues generated from specific routes between Europe and North America covered under the agreement.</a:t>
            </a:r>
          </a:p>
          <a:p>
            <a:pPr marL="742950" lvl="1" indent="-285750" algn="l">
              <a:buFont typeface="+mj-lt"/>
              <a:buAutoNum type="arabicPeriod"/>
            </a:pPr>
            <a:r>
              <a:rPr lang="en-GB" b="0" i="0" dirty="0">
                <a:effectLst/>
                <a:latin typeface="Söhne"/>
              </a:rPr>
              <a:t>This revenue-sharing agreement allowed the airlines to coordinate pricing, seat inventory, and sales strategies on these routes, aiming to optimize profits collectively rather than competing fiercely against each other.</a:t>
            </a:r>
          </a:p>
          <a:p>
            <a:pPr algn="l">
              <a:buFont typeface="+mj-lt"/>
              <a:buAutoNum type="arabicPeriod"/>
            </a:pPr>
            <a:r>
              <a:rPr lang="en-GB" b="1" i="0" dirty="0">
                <a:effectLst/>
                <a:latin typeface="Söhne"/>
              </a:rPr>
              <a:t>Code-Sharing and Schedule Coordination:</a:t>
            </a:r>
            <a:endParaRPr lang="en-GB" b="0" i="0" dirty="0">
              <a:effectLst/>
              <a:latin typeface="Söhne"/>
            </a:endParaRPr>
          </a:p>
          <a:p>
            <a:pPr marL="742950" lvl="1" indent="-285750" algn="l">
              <a:buFont typeface="+mj-lt"/>
              <a:buAutoNum type="arabicPeriod"/>
            </a:pPr>
            <a:r>
              <a:rPr lang="en-GB" b="0" i="0" dirty="0">
                <a:effectLst/>
                <a:latin typeface="Söhne"/>
              </a:rPr>
              <a:t>The airlines likely engaged in code-sharing arrangements, where they placed their own flight codes on each other's flights. This allowed them to sell tickets on partner airline flights as if they were their own.</a:t>
            </a:r>
          </a:p>
          <a:p>
            <a:pPr marL="742950" lvl="1" indent="-285750" algn="l">
              <a:buFont typeface="+mj-lt"/>
              <a:buAutoNum type="arabicPeriod"/>
            </a:pPr>
            <a:r>
              <a:rPr lang="en-GB" b="0" i="0" dirty="0">
                <a:effectLst/>
                <a:latin typeface="Söhne"/>
              </a:rPr>
              <a:t>The alliance partners might have coordinated flight schedules to minimize layovers, improve connectivity, and offer passengers a wider range of options when traveling between Europe and North America.</a:t>
            </a:r>
          </a:p>
          <a:p>
            <a:pPr algn="l">
              <a:buFont typeface="+mj-lt"/>
              <a:buAutoNum type="arabicPeriod"/>
            </a:pPr>
            <a:r>
              <a:rPr lang="en-GB" b="1" i="0" dirty="0">
                <a:effectLst/>
                <a:latin typeface="Söhne"/>
              </a:rPr>
              <a:t>Network Coordination and Benefits:</a:t>
            </a:r>
            <a:endParaRPr lang="en-GB" b="0" i="0" dirty="0">
              <a:effectLst/>
              <a:latin typeface="Söhne"/>
            </a:endParaRPr>
          </a:p>
          <a:p>
            <a:pPr marL="742950" lvl="1" indent="-285750" algn="l">
              <a:buFont typeface="+mj-lt"/>
              <a:buAutoNum type="arabicPeriod"/>
            </a:pPr>
            <a:r>
              <a:rPr lang="en-GB" b="0" i="0" dirty="0">
                <a:effectLst/>
                <a:latin typeface="Söhne"/>
              </a:rPr>
              <a:t>By working together, the airlines aimed to provide passengers with access to a more extensive network of destinations, smoother connections, and better travel experiences.</a:t>
            </a:r>
          </a:p>
          <a:p>
            <a:pPr marL="742950" lvl="1" indent="-285750" algn="l">
              <a:buFont typeface="+mj-lt"/>
              <a:buAutoNum type="arabicPeriod"/>
            </a:pPr>
            <a:r>
              <a:rPr lang="en-GB" b="0" i="0" dirty="0">
                <a:effectLst/>
                <a:latin typeface="Söhne"/>
              </a:rPr>
              <a:t>Passengers could potentially benefit from loyalty program perks, such as earning and redeeming frequent flyer miles or points across the partner airlines within the alliance.</a:t>
            </a:r>
          </a:p>
          <a:p>
            <a:pPr algn="l">
              <a:buFont typeface="+mj-lt"/>
              <a:buAutoNum type="arabicPeriod"/>
            </a:pPr>
            <a:r>
              <a:rPr lang="en-GB" b="1" i="0" dirty="0">
                <a:effectLst/>
                <a:latin typeface="Söhne"/>
              </a:rPr>
              <a:t>Operational and Cost Efficiencies:</a:t>
            </a:r>
            <a:endParaRPr lang="en-GB" b="0" i="0" dirty="0">
              <a:effectLst/>
              <a:latin typeface="Söhne"/>
            </a:endParaRPr>
          </a:p>
          <a:p>
            <a:pPr marL="742950" lvl="1" indent="-285750" algn="l">
              <a:buFont typeface="+mj-lt"/>
              <a:buAutoNum type="arabicPeriod"/>
            </a:pPr>
            <a:r>
              <a:rPr lang="en-GB" b="0" i="0" dirty="0">
                <a:effectLst/>
                <a:latin typeface="Söhne"/>
              </a:rPr>
              <a:t>Collaboration among the airlines allowed them to achieve operational efficiencies, such as shared use of airport facilities, joint marketing efforts, and cost-sharing initiatives.</a:t>
            </a:r>
          </a:p>
          <a:p>
            <a:pPr marL="742950" lvl="1" indent="-285750" algn="l">
              <a:buFont typeface="+mj-lt"/>
              <a:buAutoNum type="arabicPeriod"/>
            </a:pPr>
            <a:r>
              <a:rPr lang="en-GB" b="0" i="0" dirty="0">
                <a:effectLst/>
                <a:latin typeface="Söhne"/>
              </a:rPr>
              <a:t>Joint procurement of goods and services, along with streamlining operational procedures, might have helped in reducing overall costs for the alliance partners.</a:t>
            </a:r>
          </a:p>
          <a:p>
            <a:pPr algn="l">
              <a:buFont typeface="+mj-lt"/>
              <a:buAutoNum type="arabicPeriod"/>
            </a:pPr>
            <a:r>
              <a:rPr lang="en-GB" b="1" i="0" dirty="0">
                <a:effectLst/>
                <a:latin typeface="Söhne"/>
              </a:rPr>
              <a:t>Regulatory Approval:</a:t>
            </a:r>
            <a:endParaRPr lang="en-GB" b="0" i="0" dirty="0">
              <a:effectLst/>
              <a:latin typeface="Söhne"/>
            </a:endParaRPr>
          </a:p>
          <a:p>
            <a:pPr marL="742950" lvl="1" indent="-285750" algn="l">
              <a:buFont typeface="+mj-lt"/>
              <a:buAutoNum type="arabicPeriod"/>
            </a:pPr>
            <a:r>
              <a:rPr lang="en-GB" b="0" i="0" dirty="0">
                <a:effectLst/>
                <a:latin typeface="Söhne"/>
              </a:rPr>
              <a:t>Such alliances often require regulatory approval to ensure they don't lead to anti-competitive practices or monopolistic </a:t>
            </a:r>
            <a:r>
              <a:rPr lang="en-GB" b="0" i="0" dirty="0" err="1">
                <a:effectLst/>
                <a:latin typeface="Söhne"/>
              </a:rPr>
              <a:t>behavior</a:t>
            </a:r>
            <a:r>
              <a:rPr lang="en-GB" b="0" i="0" dirty="0">
                <a:effectLst/>
                <a:latin typeface="Söhne"/>
              </a:rPr>
              <a:t> that could harm consumers.</a:t>
            </a:r>
          </a:p>
          <a:p>
            <a:pPr marL="742950" lvl="1" indent="-285750" algn="l">
              <a:buFont typeface="+mj-lt"/>
              <a:buAutoNum type="arabicPeriod"/>
            </a:pPr>
            <a:r>
              <a:rPr lang="en-GB" b="0" i="0" dirty="0">
                <a:effectLst/>
                <a:latin typeface="Söhne"/>
              </a:rPr>
              <a:t>Approval from competition authorities or regulatory bodies is crucial to proceed with revenue-sharing agreements of this nature.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a:p>
        </p:txBody>
      </p:sp>
    </p:spTree>
    <p:extLst>
      <p:ext uri="{BB962C8B-B14F-4D97-AF65-F5344CB8AC3E}">
        <p14:creationId xmlns:p14="http://schemas.microsoft.com/office/powerpoint/2010/main" val="13533366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0" i="0" dirty="0">
                <a:effectLst/>
                <a:latin typeface="Söhne"/>
              </a:rPr>
              <a:t>Uber and Volvo formed a strategic alliance focused on the development and implementation of autonomous vehicle technology. This collaboration aimed to advance the research, development, and deployment of self-driving cars.</a:t>
            </a:r>
          </a:p>
          <a:p>
            <a:pPr algn="l"/>
            <a:r>
              <a:rPr lang="en-GB" b="0" i="0" dirty="0">
                <a:effectLst/>
                <a:latin typeface="Söhne"/>
              </a:rPr>
              <a:t>Key aspects of the strategic alliance between Uber and Volvo include:</a:t>
            </a:r>
          </a:p>
          <a:p>
            <a:pPr algn="l">
              <a:buFont typeface="+mj-lt"/>
              <a:buAutoNum type="arabicPeriod"/>
            </a:pPr>
            <a:r>
              <a:rPr lang="en-GB" b="1" i="0" dirty="0">
                <a:effectLst/>
                <a:latin typeface="Söhne"/>
              </a:rPr>
              <a:t>Autonomous Vehicle Technology:</a:t>
            </a:r>
            <a:r>
              <a:rPr lang="en-GB" b="0" i="0" dirty="0">
                <a:effectLst/>
                <a:latin typeface="Söhne"/>
              </a:rPr>
              <a:t> The partnership focused on integrating Uber's self-driving system into Volvo's vehicles, specifically the Volvo XC90 SUVs. Uber aimed to leverage Volvo's manufacturing expertise and safety standards to develop autonomous vehicles equipped with Uber's autonomous driving technology.</a:t>
            </a:r>
          </a:p>
          <a:p>
            <a:pPr algn="l">
              <a:buFont typeface="+mj-lt"/>
              <a:buAutoNum type="arabicPeriod"/>
            </a:pPr>
            <a:r>
              <a:rPr lang="en-GB" b="1" i="0" dirty="0">
                <a:effectLst/>
                <a:latin typeface="Söhne"/>
              </a:rPr>
              <a:t>Safety and Testing:</a:t>
            </a:r>
            <a:r>
              <a:rPr lang="en-GB" b="0" i="0" dirty="0">
                <a:effectLst/>
                <a:latin typeface="Söhne"/>
              </a:rPr>
              <a:t> Both companies emphasized safety in the development of self-driving cars. Volvo has a long-standing reputation for safety in its vehicles, and the partnership aimed to maintain and enhance safety standards for autonomous vehicles. The cars were to undergo rigorous testing and development to ensure their safety and reliability.</a:t>
            </a:r>
          </a:p>
          <a:p>
            <a:endParaRPr lang="en-US" altLang="en-US" dirty="0"/>
          </a:p>
          <a:p>
            <a:pPr algn="l"/>
            <a:r>
              <a:rPr lang="en-GB" b="0" i="0" dirty="0">
                <a:effectLst/>
                <a:latin typeface="Söhne"/>
              </a:rPr>
              <a:t>Panasonic and Tesla have a significant strategic alliance </a:t>
            </a:r>
            <a:r>
              <a:rPr lang="en-GB" b="0" i="0" dirty="0" err="1">
                <a:effectLst/>
                <a:latin typeface="Söhne"/>
              </a:rPr>
              <a:t>centered</a:t>
            </a:r>
            <a:r>
              <a:rPr lang="en-GB" b="0" i="0" dirty="0">
                <a:effectLst/>
                <a:latin typeface="Söhne"/>
              </a:rPr>
              <a:t> around the production of electric vehicle (EV) batteries. Tesla, a leading electric vehicle manufacturer, and Panasonic, a major electronics company, formed this partnership to collaborate on the development and production of lithium-ion batteries for Tesla's electric cars.</a:t>
            </a:r>
          </a:p>
          <a:p>
            <a:pPr algn="l"/>
            <a:r>
              <a:rPr lang="en-GB" b="0" i="0" dirty="0">
                <a:effectLst/>
                <a:latin typeface="Söhne"/>
              </a:rPr>
              <a:t>Here are some key aspects of the strategic alliance between Panasonic and Tesla:</a:t>
            </a:r>
          </a:p>
          <a:p>
            <a:pPr algn="l">
              <a:buFont typeface="+mj-lt"/>
              <a:buAutoNum type="arabicPeriod"/>
            </a:pPr>
            <a:r>
              <a:rPr lang="en-GB" b="1" i="0" dirty="0">
                <a:effectLst/>
                <a:latin typeface="Söhne"/>
              </a:rPr>
              <a:t>Battery Production Collaboration:</a:t>
            </a:r>
            <a:endParaRPr lang="en-GB" b="0" i="0" dirty="0">
              <a:effectLst/>
              <a:latin typeface="Söhne"/>
            </a:endParaRPr>
          </a:p>
          <a:p>
            <a:pPr marL="742950" lvl="1" indent="-285750" algn="l">
              <a:buFont typeface="+mj-lt"/>
              <a:buAutoNum type="arabicPeriod"/>
            </a:pPr>
            <a:r>
              <a:rPr lang="en-GB" b="0" i="0" dirty="0">
                <a:effectLst/>
                <a:latin typeface="Söhne"/>
              </a:rPr>
              <a:t>Panasonic and Tesla jointly operate Gigafactories, large-scale battery manufacturing facilities. For example, the Nevada-based Gigafactory (Gigafactory 1) is a notable joint venture where Panasonic produces lithium-ion battery cells and modules used in Tesla vehicles.</a:t>
            </a:r>
          </a:p>
          <a:p>
            <a:pPr algn="l">
              <a:buFont typeface="+mj-lt"/>
              <a:buAutoNum type="arabicPeriod"/>
            </a:pPr>
            <a:r>
              <a:rPr lang="en-GB" b="1" i="0" dirty="0">
                <a:effectLst/>
                <a:latin typeface="Söhne"/>
              </a:rPr>
              <a:t>Technology and Innovation:</a:t>
            </a:r>
            <a:endParaRPr lang="en-GB" b="0" i="0" dirty="0">
              <a:effectLst/>
              <a:latin typeface="Söhne"/>
            </a:endParaRPr>
          </a:p>
          <a:p>
            <a:pPr marL="742950" lvl="1" indent="-285750" algn="l">
              <a:buFont typeface="+mj-lt"/>
              <a:buAutoNum type="arabicPeriod"/>
            </a:pPr>
            <a:r>
              <a:rPr lang="en-GB" b="0" i="0" dirty="0">
                <a:effectLst/>
                <a:latin typeface="Söhne"/>
              </a:rPr>
              <a:t>The partnership involves technology sharing and joint efforts in research and development to improve battery technology, enhance energy density, increase production efficiency, and reduce costs.</a:t>
            </a:r>
          </a:p>
          <a:p>
            <a:pPr marL="742950" lvl="1" indent="-285750" algn="l">
              <a:buFont typeface="+mj-lt"/>
              <a:buAutoNum type="arabicPeriod"/>
            </a:pPr>
            <a:r>
              <a:rPr lang="en-GB" b="0" i="0" dirty="0">
                <a:effectLst/>
                <a:latin typeface="Söhne"/>
              </a:rPr>
              <a:t>Both companies collaborate on advancing battery technology to meet the increasing demand for electric vehicles and energy storage solutions.</a:t>
            </a:r>
          </a:p>
          <a:p>
            <a:pPr algn="l">
              <a:buFont typeface="+mj-lt"/>
              <a:buAutoNum type="arabicPeriod"/>
            </a:pPr>
            <a:r>
              <a:rPr lang="en-GB" b="1" i="0" dirty="0">
                <a:effectLst/>
                <a:latin typeface="Söhne"/>
              </a:rPr>
              <a:t>Supply Chain Collaboration:</a:t>
            </a:r>
            <a:endParaRPr lang="en-GB" b="0" i="0" dirty="0">
              <a:effectLst/>
              <a:latin typeface="Söhne"/>
            </a:endParaRPr>
          </a:p>
          <a:p>
            <a:pPr marL="742950" lvl="1" indent="-285750" algn="l">
              <a:buFont typeface="+mj-lt"/>
              <a:buAutoNum type="arabicPeriod"/>
            </a:pPr>
            <a:r>
              <a:rPr lang="en-GB" b="0" i="0" dirty="0">
                <a:effectLst/>
                <a:latin typeface="Söhne"/>
              </a:rPr>
              <a:t>Panasonic plays a crucial role in supplying battery cells to Tesla for its electric vehicles. The companies work together to ensure a reliable supply chain and optimize production capacity to meet Tesla's growing demand for batteries.</a:t>
            </a:r>
          </a:p>
          <a:p>
            <a:pPr algn="l">
              <a:buFont typeface="+mj-lt"/>
              <a:buAutoNum type="arabicPeriod"/>
            </a:pPr>
            <a:r>
              <a:rPr lang="en-GB" b="1" i="0" dirty="0">
                <a:effectLst/>
                <a:latin typeface="Söhne"/>
              </a:rPr>
              <a:t>Investment and Expansion:</a:t>
            </a:r>
            <a:endParaRPr lang="en-GB" b="0" i="0" dirty="0">
              <a:effectLst/>
              <a:latin typeface="Söhne"/>
            </a:endParaRPr>
          </a:p>
          <a:p>
            <a:pPr marL="742950" lvl="1" indent="-285750" algn="l">
              <a:buFont typeface="+mj-lt"/>
              <a:buAutoNum type="arabicPeriod"/>
            </a:pPr>
            <a:r>
              <a:rPr lang="en-GB" b="0" i="0" dirty="0">
                <a:effectLst/>
                <a:latin typeface="Söhne"/>
              </a:rPr>
              <a:t>Panasonic has made significant investments in Tesla's Gigafactories to support the expansion of battery production capabilities. This strategic collaboration has involved joint financial commitments to scale up battery production capacity.</a:t>
            </a:r>
          </a:p>
          <a:p>
            <a:pPr algn="l">
              <a:buFont typeface="+mj-lt"/>
              <a:buAutoNum type="arabicPeriod"/>
            </a:pPr>
            <a:r>
              <a:rPr lang="en-GB" b="1" i="0" dirty="0">
                <a:effectLst/>
                <a:latin typeface="Söhne"/>
              </a:rPr>
              <a:t>Long-Term Relationship:</a:t>
            </a:r>
            <a:endParaRPr lang="en-GB" b="0" i="0" dirty="0">
              <a:effectLst/>
              <a:latin typeface="Söhne"/>
            </a:endParaRPr>
          </a:p>
          <a:p>
            <a:pPr marL="742950" lvl="1" indent="-285750" algn="l">
              <a:buFont typeface="+mj-lt"/>
              <a:buAutoNum type="arabicPeriod"/>
            </a:pPr>
            <a:r>
              <a:rPr lang="en-GB" b="0" i="0" dirty="0">
                <a:effectLst/>
                <a:latin typeface="Söhne"/>
              </a:rPr>
              <a:t>The partnership between Panasonic and Tesla has evolved over the years, reflecting a long-term commitment to advancing battery technology and meeting the goals of sustainable transportation.</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a:p>
        </p:txBody>
      </p:sp>
    </p:spTree>
    <p:extLst>
      <p:ext uri="{BB962C8B-B14F-4D97-AF65-F5344CB8AC3E}">
        <p14:creationId xmlns:p14="http://schemas.microsoft.com/office/powerpoint/2010/main" val="7633942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a:p>
        </p:txBody>
      </p:sp>
    </p:spTree>
    <p:extLst>
      <p:ext uri="{BB962C8B-B14F-4D97-AF65-F5344CB8AC3E}">
        <p14:creationId xmlns:p14="http://schemas.microsoft.com/office/powerpoint/2010/main" val="35572358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16/10/2024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16/10/2024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16/10/2024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16/10/2024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16/10/2024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16/10/2024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16/10/2024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16/10/2024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16/10/2024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www.youtube.com/watch?v=19ITrZHrPlg" TargetMode="External"/><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https://www.youtube.com/watch?v=_FGUkxn5kZQ" TargetMode="External"/><Relationship Id="rId5" Type="http://schemas.openxmlformats.org/officeDocument/2006/relationships/hyperlink" Target="https://www.youtube.com/watch?v=TIVy1iFePro" TargetMode="External"/><Relationship Id="rId10" Type="http://schemas.openxmlformats.org/officeDocument/2006/relationships/image" Target="../media/image12.jpeg"/><Relationship Id="rId4" Type="http://schemas.openxmlformats.org/officeDocument/2006/relationships/image" Target="../media/image9.png"/><Relationship Id="rId9"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video" Target="https://www.youtube.com/embed/ol8BRnOFBBM?feature=oembed" TargetMode="External"/><Relationship Id="rId5" Type="http://schemas.openxmlformats.org/officeDocument/2006/relationships/image" Target="../media/image19.jpeg"/><Relationship Id="rId4" Type="http://schemas.openxmlformats.org/officeDocument/2006/relationships/hyperlink" Target="https://www.youtube.com/watch?v=ol8BRnOFBBM"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jpeg"/></Relationships>
</file>

<file path=ppt/slides/_rels/slide2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jpeg"/></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2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LCBB6004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a:t>
            </a:r>
            <a:r>
              <a:rPr lang="en-GB" altLang="en-US" b="1">
                <a:solidFill>
                  <a:srgbClr val="FFFF00"/>
                </a:solidFill>
              </a:rPr>
              <a:t>6 – Session 1</a:t>
            </a:r>
            <a:endParaRPr lang="en-GB" altLang="en-US" b="1" dirty="0">
              <a:solidFill>
                <a:srgbClr val="FFFF00"/>
              </a:solidFill>
            </a:endParaRPr>
          </a:p>
          <a:p>
            <a:pPr eaLnBrk="1" hangingPunct="1"/>
            <a:r>
              <a:rPr lang="en-GB" altLang="en-US" sz="4000" dirty="0">
                <a:solidFill>
                  <a:srgbClr val="FFFF00"/>
                </a:solidFill>
              </a:rPr>
              <a:t>Strategy in the Global Environment</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84784"/>
            <a:ext cx="10729191" cy="4248472"/>
          </a:xfrm>
        </p:spPr>
        <p:txBody>
          <a:bodyPr/>
          <a:lstStyle/>
          <a:p>
            <a:pPr algn="just"/>
            <a:r>
              <a:rPr lang="en-GB" sz="2600" dirty="0"/>
              <a:t>Assess the internationalisation drivers and potential of different markets.</a:t>
            </a:r>
          </a:p>
          <a:p>
            <a:pPr algn="just"/>
            <a:r>
              <a:rPr lang="en-GB" sz="2600" dirty="0"/>
              <a:t>Identify sources of competitive advantage in international strategy, through both exploitation of local factors and global sourcing.</a:t>
            </a:r>
          </a:p>
          <a:p>
            <a:pPr algn="just"/>
            <a:r>
              <a:rPr lang="en-GB" sz="2600" dirty="0"/>
              <a:t>Understand the difference between global integration and local responsiveness and four main types of international strategy.</a:t>
            </a:r>
          </a:p>
          <a:p>
            <a:pPr algn="just"/>
            <a:r>
              <a:rPr lang="en-GB" sz="2600" dirty="0"/>
              <a:t>Assess the relative merits of different market entry strategy modes, including joint ventures, licensing and franchising and wholly owned subsidiaries.</a:t>
            </a:r>
            <a:endParaRPr lang="en-US" sz="26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Globalisation of Markets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304764"/>
            <a:ext cx="10729191" cy="4428492"/>
          </a:xfrm>
        </p:spPr>
        <p:txBody>
          <a:bodyPr/>
          <a:lstStyle/>
          <a:p>
            <a:pPr algn="just"/>
            <a:r>
              <a:rPr lang="en-GB" sz="2800" dirty="0"/>
              <a:t>One of the striking developments of the last 30 years has been the globalisation of markets. As a result of declining barriers to cross-border trade and investment, along with the rapid economic development of countries.</a:t>
            </a:r>
          </a:p>
          <a:p>
            <a:pPr algn="just"/>
            <a:r>
              <a:rPr lang="en-GB" sz="2800" dirty="0"/>
              <a:t>Rivalry can no longer be understood merely in terms of what happens within the boundaries of a nation; managers now need to consider how globalisation is impacting the environment in which their company competes and what strategies their company should adopt to exploit the unfolding opportunities and counter competitive threats.</a:t>
            </a:r>
            <a:endParaRPr lang="en-GB" altLang="en-US" sz="2800" dirty="0"/>
          </a:p>
        </p:txBody>
      </p:sp>
    </p:spTree>
    <p:extLst>
      <p:ext uri="{BB962C8B-B14F-4D97-AF65-F5344CB8AC3E}">
        <p14:creationId xmlns:p14="http://schemas.microsoft.com/office/powerpoint/2010/main" val="1024893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Patterns of Industry Internationalisation</a:t>
            </a:r>
          </a:p>
        </p:txBody>
      </p:sp>
      <p:pic>
        <p:nvPicPr>
          <p:cNvPr id="3" name="Picture 2">
            <a:extLst>
              <a:ext uri="{FF2B5EF4-FFF2-40B4-BE49-F238E27FC236}">
                <a16:creationId xmlns:a16="http://schemas.microsoft.com/office/drawing/2014/main" id="{9697236A-0764-4EBA-9F74-DB3F08140161}"/>
              </a:ext>
            </a:extLst>
          </p:cNvPr>
          <p:cNvPicPr>
            <a:picLocks noChangeAspect="1"/>
          </p:cNvPicPr>
          <p:nvPr/>
        </p:nvPicPr>
        <p:blipFill>
          <a:blip r:embed="rId3"/>
          <a:stretch>
            <a:fillRect/>
          </a:stretch>
        </p:blipFill>
        <p:spPr>
          <a:xfrm>
            <a:off x="5485157" y="1204912"/>
            <a:ext cx="6162675" cy="4448175"/>
          </a:xfrm>
          <a:prstGeom prst="rect">
            <a:avLst/>
          </a:prstGeom>
        </p:spPr>
      </p:pic>
      <p:sp>
        <p:nvSpPr>
          <p:cNvPr id="6" name="Content Placeholder 2">
            <a:extLst>
              <a:ext uri="{FF2B5EF4-FFF2-40B4-BE49-F238E27FC236}">
                <a16:creationId xmlns:a16="http://schemas.microsoft.com/office/drawing/2014/main" id="{7ACA6891-AC72-4A1D-934C-E36EFBC0862C}"/>
              </a:ext>
            </a:extLst>
          </p:cNvPr>
          <p:cNvSpPr txBox="1">
            <a:spLocks/>
          </p:cNvSpPr>
          <p:nvPr/>
        </p:nvSpPr>
        <p:spPr bwMode="auto">
          <a:xfrm>
            <a:off x="541842" y="1340768"/>
            <a:ext cx="4943315" cy="4287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100" dirty="0"/>
              <a:t>Internationalisation - the extension of business of across national borders- is a source of both opportunities and problems. International expansion permits companies to grow beyond the limits of their national markets.</a:t>
            </a:r>
          </a:p>
          <a:p>
            <a:pPr algn="just">
              <a:buClr>
                <a:schemeClr val="tx1"/>
              </a:buClr>
            </a:pPr>
            <a:r>
              <a:rPr lang="en-GB" sz="2100" dirty="0"/>
              <a:t>Internationalisation occurs through two mechanisms: </a:t>
            </a:r>
            <a:r>
              <a:rPr lang="en-GB" sz="2100" b="1" dirty="0">
                <a:solidFill>
                  <a:srgbClr val="FF0000"/>
                </a:solidFill>
              </a:rPr>
              <a:t>trade</a:t>
            </a:r>
            <a:r>
              <a:rPr lang="en-GB" sz="2100" dirty="0"/>
              <a:t> and </a:t>
            </a:r>
            <a:r>
              <a:rPr lang="en-GB" sz="2100" b="1" dirty="0">
                <a:solidFill>
                  <a:srgbClr val="FF0000"/>
                </a:solidFill>
              </a:rPr>
              <a:t>direct investment</a:t>
            </a:r>
            <a:r>
              <a:rPr lang="en-GB" sz="2100" dirty="0"/>
              <a:t>. Both are driven by firms seeking to exploit either market opportunities or resources and capabilities beyond their own borders.</a:t>
            </a:r>
          </a:p>
        </p:txBody>
      </p:sp>
    </p:spTree>
    <p:extLst>
      <p:ext uri="{BB962C8B-B14F-4D97-AF65-F5344CB8AC3E}">
        <p14:creationId xmlns:p14="http://schemas.microsoft.com/office/powerpoint/2010/main" val="2751532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000" fill="hold"/>
                                        <p:tgtEl>
                                          <p:spTgt spid="3"/>
                                        </p:tgtEl>
                                        <p:attrNameLst>
                                          <p:attrName>ppt_w</p:attrName>
                                        </p:attrNameLst>
                                      </p:cBhvr>
                                      <p:tavLst>
                                        <p:tav tm="0">
                                          <p:val>
                                            <p:fltVal val="0"/>
                                          </p:val>
                                        </p:tav>
                                        <p:tav tm="100000">
                                          <p:val>
                                            <p:strVal val="#ppt_w"/>
                                          </p:val>
                                        </p:tav>
                                      </p:tavLst>
                                    </p:anim>
                                    <p:anim calcmode="lin" valueType="num">
                                      <p:cBhvr>
                                        <p:cTn id="13" dur="1000" fill="hold"/>
                                        <p:tgtEl>
                                          <p:spTgt spid="3"/>
                                        </p:tgtEl>
                                        <p:attrNameLst>
                                          <p:attrName>ppt_h</p:attrName>
                                        </p:attrNameLst>
                                      </p:cBhvr>
                                      <p:tavLst>
                                        <p:tav tm="0">
                                          <p:val>
                                            <p:fltVal val="0"/>
                                          </p:val>
                                        </p:tav>
                                        <p:tav tm="100000">
                                          <p:val>
                                            <p:strVal val="#ppt_h"/>
                                          </p:val>
                                        </p:tav>
                                      </p:tavLst>
                                    </p:anim>
                                    <p:anim calcmode="lin" valueType="num">
                                      <p:cBhvr>
                                        <p:cTn id="14" dur="1000" fill="hold"/>
                                        <p:tgtEl>
                                          <p:spTgt spid="3"/>
                                        </p:tgtEl>
                                        <p:attrNameLst>
                                          <p:attrName>style.rotation</p:attrName>
                                        </p:attrNameLst>
                                      </p:cBhvr>
                                      <p:tavLst>
                                        <p:tav tm="0">
                                          <p:val>
                                            <p:fltVal val="90"/>
                                          </p:val>
                                        </p:tav>
                                        <p:tav tm="100000">
                                          <p:val>
                                            <p:fltVal val="0"/>
                                          </p:val>
                                        </p:tav>
                                      </p:tavLst>
                                    </p:anim>
                                    <p:animEffect transition="in" filter="fade">
                                      <p:cBhvr>
                                        <p:cTn id="15" dur="10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How Internationalisation Affects the Strategy</a:t>
            </a:r>
          </a:p>
        </p:txBody>
      </p:sp>
      <p:pic>
        <p:nvPicPr>
          <p:cNvPr id="4" name="Picture 3">
            <a:extLst>
              <a:ext uri="{FF2B5EF4-FFF2-40B4-BE49-F238E27FC236}">
                <a16:creationId xmlns:a16="http://schemas.microsoft.com/office/drawing/2014/main" id="{A567FEAB-BBD4-4888-AB01-5942FA7B0625}"/>
              </a:ext>
            </a:extLst>
          </p:cNvPr>
          <p:cNvPicPr>
            <a:picLocks noChangeAspect="1"/>
          </p:cNvPicPr>
          <p:nvPr/>
        </p:nvPicPr>
        <p:blipFill>
          <a:blip r:embed="rId3"/>
          <a:stretch>
            <a:fillRect/>
          </a:stretch>
        </p:blipFill>
        <p:spPr>
          <a:xfrm>
            <a:off x="2063552" y="1110451"/>
            <a:ext cx="8411477" cy="4530164"/>
          </a:xfrm>
          <a:prstGeom prst="rect">
            <a:avLst/>
          </a:prstGeom>
        </p:spPr>
      </p:pic>
    </p:spTree>
    <p:extLst>
      <p:ext uri="{BB962C8B-B14F-4D97-AF65-F5344CB8AC3E}">
        <p14:creationId xmlns:p14="http://schemas.microsoft.com/office/powerpoint/2010/main" val="169529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Expansion Method Matrix</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41842" y="1164032"/>
            <a:ext cx="4690061"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dirty="0"/>
              <a:t>The </a:t>
            </a:r>
            <a:r>
              <a:rPr lang="en-GB" sz="2200" b="1" dirty="0">
                <a:solidFill>
                  <a:srgbClr val="FF0000"/>
                </a:solidFill>
              </a:rPr>
              <a:t>expansion method matrix </a:t>
            </a:r>
            <a:r>
              <a:rPr lang="en-GB" sz="2200" dirty="0"/>
              <a:t>explores in a structured way the methods by which the market opportunities associated with strategy options might be achieved.</a:t>
            </a:r>
          </a:p>
          <a:p>
            <a:pPr algn="just">
              <a:buClr>
                <a:schemeClr val="tx1"/>
              </a:buClr>
            </a:pPr>
            <a:r>
              <a:rPr lang="en-GB" sz="2200" dirty="0"/>
              <a:t>By examining the organisation’s internal and external expansion opportunities and its geographical spread of activity, it is possible to structure the various methods that are available.</a:t>
            </a:r>
          </a:p>
        </p:txBody>
      </p:sp>
      <p:pic>
        <p:nvPicPr>
          <p:cNvPr id="8" name="Picture 7">
            <a:extLst>
              <a:ext uri="{FF2B5EF4-FFF2-40B4-BE49-F238E27FC236}">
                <a16:creationId xmlns:a16="http://schemas.microsoft.com/office/drawing/2014/main" id="{3B399A9F-8A09-43C1-8D2D-5CCA439DAA1B}"/>
              </a:ext>
            </a:extLst>
          </p:cNvPr>
          <p:cNvPicPr>
            <a:picLocks noChangeAspect="1"/>
          </p:cNvPicPr>
          <p:nvPr/>
        </p:nvPicPr>
        <p:blipFill>
          <a:blip r:embed="rId3"/>
          <a:stretch>
            <a:fillRect/>
          </a:stretch>
        </p:blipFill>
        <p:spPr>
          <a:xfrm>
            <a:off x="5231903" y="1340768"/>
            <a:ext cx="6421997" cy="4248472"/>
          </a:xfrm>
          <a:prstGeom prst="rect">
            <a:avLst/>
          </a:prstGeom>
        </p:spPr>
      </p:pic>
    </p:spTree>
    <p:extLst>
      <p:ext uri="{BB962C8B-B14F-4D97-AF65-F5344CB8AC3E}">
        <p14:creationId xmlns:p14="http://schemas.microsoft.com/office/powerpoint/2010/main" val="294770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1000"/>
                                        <p:tgtEl>
                                          <p:spTgt spid="5">
                                            <p:txEl>
                                              <p:pRg st="1" end="1"/>
                                            </p:txEl>
                                          </p:spTgt>
                                        </p:tgtEl>
                                      </p:cBhvr>
                                    </p:animEffect>
                                    <p:anim calcmode="lin" valueType="num">
                                      <p:cBhvr>
                                        <p:cTn id="2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Internationalisation Drivers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41842" y="1164032"/>
            <a:ext cx="4690061"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dirty="0"/>
              <a:t>There are many general pressures increasing internationalisation. Barriers to international trade, investment and migration are all now lower than they were a couple of decades ago.</a:t>
            </a:r>
          </a:p>
          <a:p>
            <a:pPr algn="just">
              <a:buClr>
                <a:schemeClr val="tx1"/>
              </a:buClr>
            </a:pPr>
            <a:r>
              <a:rPr lang="en-GB" sz="2200" dirty="0"/>
              <a:t>Given the risks and costs of international strategy, managers need to know that the drivers are strong to justify adopting an international strategy in the first place.</a:t>
            </a:r>
          </a:p>
        </p:txBody>
      </p:sp>
      <p:pic>
        <p:nvPicPr>
          <p:cNvPr id="4" name="Picture 3">
            <a:extLst>
              <a:ext uri="{FF2B5EF4-FFF2-40B4-BE49-F238E27FC236}">
                <a16:creationId xmlns:a16="http://schemas.microsoft.com/office/drawing/2014/main" id="{3AD4CEA1-1C34-4277-8578-85A399D66643}"/>
              </a:ext>
            </a:extLst>
          </p:cNvPr>
          <p:cNvPicPr>
            <a:picLocks noChangeAspect="1"/>
          </p:cNvPicPr>
          <p:nvPr/>
        </p:nvPicPr>
        <p:blipFill>
          <a:blip r:embed="rId3"/>
          <a:stretch>
            <a:fillRect/>
          </a:stretch>
        </p:blipFill>
        <p:spPr>
          <a:xfrm>
            <a:off x="5303912" y="1143000"/>
            <a:ext cx="6133816" cy="4481124"/>
          </a:xfrm>
          <a:prstGeom prst="rect">
            <a:avLst/>
          </a:prstGeom>
        </p:spPr>
      </p:pic>
    </p:spTree>
    <p:extLst>
      <p:ext uri="{BB962C8B-B14F-4D97-AF65-F5344CB8AC3E}">
        <p14:creationId xmlns:p14="http://schemas.microsoft.com/office/powerpoint/2010/main" val="2597371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fltVal val="0"/>
                                          </p:val>
                                        </p:tav>
                                        <p:tav tm="100000">
                                          <p:val>
                                            <p:strVal val="#ppt_w"/>
                                          </p:val>
                                        </p:tav>
                                      </p:tavLst>
                                    </p:anim>
                                    <p:anim calcmode="lin" valueType="num">
                                      <p:cBhvr>
                                        <p:cTn id="13" dur="1000" fill="hold"/>
                                        <p:tgtEl>
                                          <p:spTgt spid="4"/>
                                        </p:tgtEl>
                                        <p:attrNameLst>
                                          <p:attrName>ppt_h</p:attrName>
                                        </p:attrNameLst>
                                      </p:cBhvr>
                                      <p:tavLst>
                                        <p:tav tm="0">
                                          <p:val>
                                            <p:fltVal val="0"/>
                                          </p:val>
                                        </p:tav>
                                        <p:tav tm="100000">
                                          <p:val>
                                            <p:strVal val="#ppt_h"/>
                                          </p:val>
                                        </p:tav>
                                      </p:tavLst>
                                    </p:anim>
                                    <p:anim calcmode="lin" valueType="num">
                                      <p:cBhvr>
                                        <p:cTn id="14" dur="1000" fill="hold"/>
                                        <p:tgtEl>
                                          <p:spTgt spid="4"/>
                                        </p:tgtEl>
                                        <p:attrNameLst>
                                          <p:attrName>style.rotation</p:attrName>
                                        </p:attrNameLst>
                                      </p:cBhvr>
                                      <p:tavLst>
                                        <p:tav tm="0">
                                          <p:val>
                                            <p:fltVal val="90"/>
                                          </p:val>
                                        </p:tav>
                                        <p:tav tm="100000">
                                          <p:val>
                                            <p:fltVal val="0"/>
                                          </p:val>
                                        </p:tav>
                                      </p:tavLst>
                                    </p:anim>
                                    <p:animEffect transition="in" filter="fade">
                                      <p:cBhvr>
                                        <p:cTn id="15" dur="10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1000"/>
                                        <p:tgtEl>
                                          <p:spTgt spid="5">
                                            <p:txEl>
                                              <p:pRg st="1" end="1"/>
                                            </p:txEl>
                                          </p:spTgt>
                                        </p:tgtEl>
                                      </p:cBhvr>
                                    </p:animEffect>
                                    <p:anim calcmode="lin" valueType="num">
                                      <p:cBhvr>
                                        <p:cTn id="2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Global Expansion and National Responsiveness</a:t>
            </a:r>
          </a:p>
        </p:txBody>
      </p:sp>
      <p:pic>
        <p:nvPicPr>
          <p:cNvPr id="4" name="Picture 3">
            <a:extLst>
              <a:ext uri="{FF2B5EF4-FFF2-40B4-BE49-F238E27FC236}">
                <a16:creationId xmlns:a16="http://schemas.microsoft.com/office/drawing/2014/main" id="{826BB0A1-9183-41DF-853D-E6FD8B9EEFD7}"/>
              </a:ext>
            </a:extLst>
          </p:cNvPr>
          <p:cNvPicPr>
            <a:picLocks noChangeAspect="1"/>
          </p:cNvPicPr>
          <p:nvPr/>
        </p:nvPicPr>
        <p:blipFill>
          <a:blip r:embed="rId3"/>
          <a:stretch>
            <a:fillRect/>
          </a:stretch>
        </p:blipFill>
        <p:spPr>
          <a:xfrm>
            <a:off x="621380" y="1232756"/>
            <a:ext cx="10949240" cy="4392488"/>
          </a:xfrm>
          <a:prstGeom prst="rect">
            <a:avLst/>
          </a:prstGeom>
        </p:spPr>
      </p:pic>
    </p:spTree>
    <p:extLst>
      <p:ext uri="{BB962C8B-B14F-4D97-AF65-F5344CB8AC3E}">
        <p14:creationId xmlns:p14="http://schemas.microsoft.com/office/powerpoint/2010/main" val="2020781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3000" fill="hold"/>
                                        <p:tgtEl>
                                          <p:spTgt spid="4"/>
                                        </p:tgtEl>
                                        <p:attrNameLst>
                                          <p:attrName>ppt_w</p:attrName>
                                        </p:attrNameLst>
                                      </p:cBhvr>
                                      <p:tavLst>
                                        <p:tav tm="0">
                                          <p:val>
                                            <p:fltVal val="0"/>
                                          </p:val>
                                        </p:tav>
                                        <p:tav tm="100000">
                                          <p:val>
                                            <p:strVal val="#ppt_w"/>
                                          </p:val>
                                        </p:tav>
                                      </p:tavLst>
                                    </p:anim>
                                    <p:anim calcmode="lin" valueType="num">
                                      <p:cBhvr>
                                        <p:cTn id="8" dur="3000" fill="hold"/>
                                        <p:tgtEl>
                                          <p:spTgt spid="4"/>
                                        </p:tgtEl>
                                        <p:attrNameLst>
                                          <p:attrName>ppt_h</p:attrName>
                                        </p:attrNameLst>
                                      </p:cBhvr>
                                      <p:tavLst>
                                        <p:tav tm="0">
                                          <p:val>
                                            <p:fltVal val="0"/>
                                          </p:val>
                                        </p:tav>
                                        <p:tav tm="100000">
                                          <p:val>
                                            <p:strVal val="#ppt_h"/>
                                          </p:val>
                                        </p:tav>
                                      </p:tavLst>
                                    </p:anim>
                                    <p:animEffect transition="in" filter="fade">
                                      <p:cBhvr>
                                        <p:cTn id="9"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Geographic Sources of Advantage</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41842" y="948008"/>
            <a:ext cx="10954758" cy="4641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dirty="0"/>
              <a:t>A competitor entering a market from overseas typically starts with considerable disadvantages relative to existing local competitors, which will usually have superior knowledge of the local market and its institutions, established relationships with local customers, strong supply chains and the like.</a:t>
            </a:r>
          </a:p>
          <a:p>
            <a:pPr algn="just">
              <a:buClr>
                <a:schemeClr val="tx1"/>
              </a:buClr>
            </a:pPr>
            <a:r>
              <a:rPr lang="en-GB" sz="2600" dirty="0"/>
              <a:t>A foreign entrant </a:t>
            </a:r>
            <a:r>
              <a:rPr lang="en-GB" sz="2600" b="1" u="sng" dirty="0">
                <a:solidFill>
                  <a:schemeClr val="accent6">
                    <a:lumMod val="50000"/>
                  </a:schemeClr>
                </a:solidFill>
              </a:rPr>
              <a:t>must thus have significant firm-specific competitive advantages</a:t>
            </a:r>
            <a:r>
              <a:rPr lang="en-GB" sz="2600" dirty="0"/>
              <a:t> for it to overcome these inherent advantages of local competitors.</a:t>
            </a:r>
          </a:p>
          <a:p>
            <a:pPr algn="just">
              <a:buClr>
                <a:schemeClr val="tx1"/>
              </a:buClr>
            </a:pPr>
            <a:r>
              <a:rPr lang="en-GB" sz="2600" dirty="0"/>
              <a:t>While these firm- or organisation-specific advantages are important, competitive advantage in an international context also depends on country-specific or geographic advantages.</a:t>
            </a:r>
          </a:p>
          <a:p>
            <a:pPr marL="0" indent="0" algn="just">
              <a:buClr>
                <a:schemeClr val="tx1"/>
              </a:buClr>
              <a:buNone/>
            </a:pPr>
            <a:endParaRPr lang="en-GB" sz="2100" dirty="0"/>
          </a:p>
        </p:txBody>
      </p:sp>
    </p:spTree>
    <p:extLst>
      <p:ext uri="{BB962C8B-B14F-4D97-AF65-F5344CB8AC3E}">
        <p14:creationId xmlns:p14="http://schemas.microsoft.com/office/powerpoint/2010/main" val="2698880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Geographic Sources of Advantage</a:t>
            </a:r>
          </a:p>
        </p:txBody>
      </p:sp>
      <p:pic>
        <p:nvPicPr>
          <p:cNvPr id="3" name="Picture 2" descr="A close up of a sign&#10;&#10;Description automatically generated">
            <a:extLst>
              <a:ext uri="{FF2B5EF4-FFF2-40B4-BE49-F238E27FC236}">
                <a16:creationId xmlns:a16="http://schemas.microsoft.com/office/drawing/2014/main" id="{6B095364-E057-493A-984A-7BAD7FE8D0E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5440" y="4092655"/>
            <a:ext cx="3863752" cy="1136398"/>
          </a:xfrm>
          <a:prstGeom prst="rect">
            <a:avLst/>
          </a:prstGeom>
        </p:spPr>
      </p:pic>
      <p:sp>
        <p:nvSpPr>
          <p:cNvPr id="7" name="Content Placeholder 2">
            <a:extLst>
              <a:ext uri="{FF2B5EF4-FFF2-40B4-BE49-F238E27FC236}">
                <a16:creationId xmlns:a16="http://schemas.microsoft.com/office/drawing/2014/main" id="{7AB7C74F-0D48-4E65-BAFC-4A7078829352}"/>
              </a:ext>
            </a:extLst>
          </p:cNvPr>
          <p:cNvSpPr txBox="1">
            <a:spLocks/>
          </p:cNvSpPr>
          <p:nvPr/>
        </p:nvSpPr>
        <p:spPr bwMode="auto">
          <a:xfrm>
            <a:off x="5589558" y="4360190"/>
            <a:ext cx="1012883" cy="635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4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in</a:t>
            </a:r>
          </a:p>
        </p:txBody>
      </p:sp>
      <p:pic>
        <p:nvPicPr>
          <p:cNvPr id="10" name="Picture 9" descr="A picture containing room, cake, drawing, table&#10;&#10;Description automatically generated">
            <a:extLst>
              <a:ext uri="{FF2B5EF4-FFF2-40B4-BE49-F238E27FC236}">
                <a16:creationId xmlns:a16="http://schemas.microsoft.com/office/drawing/2014/main" id="{A6EB6A1B-4407-4BFE-93B6-44BA01410A3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68741" y="3907530"/>
            <a:ext cx="3528392" cy="1764196"/>
          </a:xfrm>
          <a:prstGeom prst="rect">
            <a:avLst/>
          </a:prstGeom>
        </p:spPr>
      </p:pic>
      <p:sp>
        <p:nvSpPr>
          <p:cNvPr id="12" name="Content Placeholder 2">
            <a:extLst>
              <a:ext uri="{FF2B5EF4-FFF2-40B4-BE49-F238E27FC236}">
                <a16:creationId xmlns:a16="http://schemas.microsoft.com/office/drawing/2014/main" id="{83154D43-2518-4AB6-AE55-755FBE854667}"/>
              </a:ext>
            </a:extLst>
          </p:cNvPr>
          <p:cNvSpPr txBox="1">
            <a:spLocks/>
          </p:cNvSpPr>
          <p:nvPr/>
        </p:nvSpPr>
        <p:spPr bwMode="auto">
          <a:xfrm>
            <a:off x="2598841" y="5260799"/>
            <a:ext cx="6840760" cy="464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000" dirty="0">
                <a:ln w="0"/>
                <a:effectLst>
                  <a:outerShdw blurRad="38100" dist="19050" dir="2700000" algn="tl" rotWithShape="0">
                    <a:schemeClr val="dk1">
                      <a:alpha val="40000"/>
                    </a:schemeClr>
                  </a:outerShdw>
                </a:effectLst>
                <a:hlinkClick r:id="rId5"/>
              </a:rPr>
              <a:t>https://www.youtube.com/watch?v=TIVy1iFePro</a:t>
            </a:r>
            <a:endParaRPr lang="en-GB" sz="2000" dirty="0">
              <a:ln w="0"/>
              <a:effectLst>
                <a:outerShdw blurRad="38100" dist="19050" dir="2700000" algn="tl" rotWithShape="0">
                  <a:schemeClr val="dk1">
                    <a:alpha val="40000"/>
                  </a:schemeClr>
                </a:outerShdw>
              </a:effectLst>
            </a:endParaRPr>
          </a:p>
          <a:p>
            <a:pPr marL="0" indent="0" algn="ctr">
              <a:buClr>
                <a:schemeClr val="tx1"/>
              </a:buClr>
              <a:buNone/>
            </a:pPr>
            <a:endParaRPr lang="en-GB" sz="2000" dirty="0">
              <a:ln w="0"/>
              <a:effectLst>
                <a:outerShdw blurRad="38100" dist="19050" dir="2700000" algn="tl" rotWithShape="0">
                  <a:schemeClr val="dk1">
                    <a:alpha val="40000"/>
                  </a:schemeClr>
                </a:outerShdw>
              </a:effectLst>
            </a:endParaRPr>
          </a:p>
        </p:txBody>
      </p:sp>
      <p:sp>
        <p:nvSpPr>
          <p:cNvPr id="8" name="Content Placeholder 2">
            <a:extLst>
              <a:ext uri="{FF2B5EF4-FFF2-40B4-BE49-F238E27FC236}">
                <a16:creationId xmlns:a16="http://schemas.microsoft.com/office/drawing/2014/main" id="{6A00491C-2449-0840-C189-A43E350AEC55}"/>
              </a:ext>
            </a:extLst>
          </p:cNvPr>
          <p:cNvSpPr txBox="1">
            <a:spLocks/>
          </p:cNvSpPr>
          <p:nvPr/>
        </p:nvSpPr>
        <p:spPr bwMode="auto">
          <a:xfrm>
            <a:off x="222619" y="3025494"/>
            <a:ext cx="5400600" cy="464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1600" dirty="0">
                <a:ln w="0"/>
                <a:effectLst>
                  <a:outerShdw blurRad="38100" dist="19050" dir="2700000" algn="tl" rotWithShape="0">
                    <a:schemeClr val="dk1">
                      <a:alpha val="40000"/>
                    </a:schemeClr>
                  </a:outerShdw>
                </a:effectLst>
                <a:hlinkClick r:id="rId6"/>
              </a:rPr>
              <a:t>https://www.youtube.com/watch?v=_FGUkxn5kZQ</a:t>
            </a:r>
            <a:r>
              <a:rPr lang="en-GB" sz="1600" dirty="0">
                <a:ln w="0"/>
                <a:effectLst>
                  <a:outerShdw blurRad="38100" dist="19050" dir="2700000" algn="tl" rotWithShape="0">
                    <a:schemeClr val="dk1">
                      <a:alpha val="40000"/>
                    </a:schemeClr>
                  </a:outerShdw>
                </a:effectLst>
              </a:rPr>
              <a:t> </a:t>
            </a:r>
          </a:p>
        </p:txBody>
      </p:sp>
      <p:pic>
        <p:nvPicPr>
          <p:cNvPr id="11" name="Picture 10" descr="Logo, icon&#10;&#10;Description automatically generated">
            <a:extLst>
              <a:ext uri="{FF2B5EF4-FFF2-40B4-BE49-F238E27FC236}">
                <a16:creationId xmlns:a16="http://schemas.microsoft.com/office/drawing/2014/main" id="{A582D958-962E-2C3A-F017-2EF26A0852A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216353" y="1398669"/>
            <a:ext cx="1759294" cy="1779085"/>
          </a:xfrm>
          <a:prstGeom prst="rect">
            <a:avLst/>
          </a:prstGeom>
        </p:spPr>
      </p:pic>
      <p:sp>
        <p:nvSpPr>
          <p:cNvPr id="13" name="Content Placeholder 2">
            <a:extLst>
              <a:ext uri="{FF2B5EF4-FFF2-40B4-BE49-F238E27FC236}">
                <a16:creationId xmlns:a16="http://schemas.microsoft.com/office/drawing/2014/main" id="{B3B545BE-3942-4DCF-B46F-2957E437309D}"/>
              </a:ext>
            </a:extLst>
          </p:cNvPr>
          <p:cNvSpPr txBox="1">
            <a:spLocks/>
          </p:cNvSpPr>
          <p:nvPr/>
        </p:nvSpPr>
        <p:spPr bwMode="auto">
          <a:xfrm>
            <a:off x="6600056" y="3025494"/>
            <a:ext cx="5400600" cy="464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1600" dirty="0">
                <a:ln w="0"/>
                <a:effectLst>
                  <a:outerShdw blurRad="38100" dist="19050" dir="2700000" algn="tl" rotWithShape="0">
                    <a:schemeClr val="dk1">
                      <a:alpha val="40000"/>
                    </a:schemeClr>
                  </a:outerShdw>
                </a:effectLst>
                <a:hlinkClick r:id="rId8"/>
              </a:rPr>
              <a:t>https://www.youtube.com/watch?v=19ITrZHrPlg</a:t>
            </a:r>
            <a:r>
              <a:rPr lang="en-GB" sz="1600" dirty="0">
                <a:ln w="0"/>
                <a:effectLst>
                  <a:outerShdw blurRad="38100" dist="19050" dir="2700000" algn="tl" rotWithShape="0">
                    <a:schemeClr val="dk1">
                      <a:alpha val="40000"/>
                    </a:schemeClr>
                  </a:outerShdw>
                </a:effectLst>
              </a:rPr>
              <a:t> </a:t>
            </a:r>
          </a:p>
        </p:txBody>
      </p:sp>
      <p:pic>
        <p:nvPicPr>
          <p:cNvPr id="17" name="Picture 16" descr="A picture containing text, clipart&#10;&#10;Description automatically generated">
            <a:extLst>
              <a:ext uri="{FF2B5EF4-FFF2-40B4-BE49-F238E27FC236}">
                <a16:creationId xmlns:a16="http://schemas.microsoft.com/office/drawing/2014/main" id="{17978DB7-E3C9-E1BC-447F-F69F8D0A3EE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108809" y="1884352"/>
            <a:ext cx="2048256" cy="807720"/>
          </a:xfrm>
          <a:prstGeom prst="rect">
            <a:avLst/>
          </a:prstGeom>
        </p:spPr>
      </p:pic>
      <p:pic>
        <p:nvPicPr>
          <p:cNvPr id="19" name="Picture 18" descr="A picture containing text, clipart&#10;&#10;Description automatically generated">
            <a:extLst>
              <a:ext uri="{FF2B5EF4-FFF2-40B4-BE49-F238E27FC236}">
                <a16:creationId xmlns:a16="http://schemas.microsoft.com/office/drawing/2014/main" id="{D7F814D2-2BEC-A301-2BC6-9CD8DFE82B2F}"/>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055440" y="1884352"/>
            <a:ext cx="3697224" cy="701040"/>
          </a:xfrm>
          <a:prstGeom prst="rect">
            <a:avLst/>
          </a:prstGeom>
        </p:spPr>
      </p:pic>
    </p:spTree>
    <p:extLst>
      <p:ext uri="{BB962C8B-B14F-4D97-AF65-F5344CB8AC3E}">
        <p14:creationId xmlns:p14="http://schemas.microsoft.com/office/powerpoint/2010/main" val="3336188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par>
                                <p:cTn id="11" presetID="53" presetClass="entr" presetSubtype="16"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p:cTn id="13" dur="500" fill="hold"/>
                                        <p:tgtEl>
                                          <p:spTgt spid="12"/>
                                        </p:tgtEl>
                                        <p:attrNameLst>
                                          <p:attrName>ppt_w</p:attrName>
                                        </p:attrNameLst>
                                      </p:cBhvr>
                                      <p:tavLst>
                                        <p:tav tm="0">
                                          <p:val>
                                            <p:fltVal val="0"/>
                                          </p:val>
                                        </p:tav>
                                        <p:tav tm="100000">
                                          <p:val>
                                            <p:strVal val="#ppt_w"/>
                                          </p:val>
                                        </p:tav>
                                      </p:tavLst>
                                    </p:anim>
                                    <p:anim calcmode="lin" valueType="num">
                                      <p:cBhvr>
                                        <p:cTn id="14" dur="500" fill="hold"/>
                                        <p:tgtEl>
                                          <p:spTgt spid="12"/>
                                        </p:tgtEl>
                                        <p:attrNameLst>
                                          <p:attrName>ppt_h</p:attrName>
                                        </p:attrNameLst>
                                      </p:cBhvr>
                                      <p:tavLst>
                                        <p:tav tm="0">
                                          <p:val>
                                            <p:fltVal val="0"/>
                                          </p:val>
                                        </p:tav>
                                        <p:tav tm="100000">
                                          <p:val>
                                            <p:strVal val="#ppt_h"/>
                                          </p:val>
                                        </p:tav>
                                      </p:tavLst>
                                    </p:anim>
                                    <p:animEffect transition="in" filter="fade">
                                      <p:cBhvr>
                                        <p:cTn id="15" dur="500"/>
                                        <p:tgtEl>
                                          <p:spTgt spid="12"/>
                                        </p:tgtEl>
                                      </p:cBhvr>
                                    </p:animEffect>
                                  </p:childTnLst>
                                </p:cTn>
                              </p:par>
                              <p:par>
                                <p:cTn id="16" presetID="31" presetClass="entr" presetSubtype="0" fill="hold" nodeType="with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p:cTn id="18" dur="1000" fill="hold"/>
                                        <p:tgtEl>
                                          <p:spTgt spid="3"/>
                                        </p:tgtEl>
                                        <p:attrNameLst>
                                          <p:attrName>ppt_w</p:attrName>
                                        </p:attrNameLst>
                                      </p:cBhvr>
                                      <p:tavLst>
                                        <p:tav tm="0">
                                          <p:val>
                                            <p:fltVal val="0"/>
                                          </p:val>
                                        </p:tav>
                                        <p:tav tm="100000">
                                          <p:val>
                                            <p:strVal val="#ppt_w"/>
                                          </p:val>
                                        </p:tav>
                                      </p:tavLst>
                                    </p:anim>
                                    <p:anim calcmode="lin" valueType="num">
                                      <p:cBhvr>
                                        <p:cTn id="19" dur="1000" fill="hold"/>
                                        <p:tgtEl>
                                          <p:spTgt spid="3"/>
                                        </p:tgtEl>
                                        <p:attrNameLst>
                                          <p:attrName>ppt_h</p:attrName>
                                        </p:attrNameLst>
                                      </p:cBhvr>
                                      <p:tavLst>
                                        <p:tav tm="0">
                                          <p:val>
                                            <p:fltVal val="0"/>
                                          </p:val>
                                        </p:tav>
                                        <p:tav tm="100000">
                                          <p:val>
                                            <p:strVal val="#ppt_h"/>
                                          </p:val>
                                        </p:tav>
                                      </p:tavLst>
                                    </p:anim>
                                    <p:anim calcmode="lin" valueType="num">
                                      <p:cBhvr>
                                        <p:cTn id="20" dur="1000" fill="hold"/>
                                        <p:tgtEl>
                                          <p:spTgt spid="3"/>
                                        </p:tgtEl>
                                        <p:attrNameLst>
                                          <p:attrName>style.rotation</p:attrName>
                                        </p:attrNameLst>
                                      </p:cBhvr>
                                      <p:tavLst>
                                        <p:tav tm="0">
                                          <p:val>
                                            <p:fltVal val="90"/>
                                          </p:val>
                                        </p:tav>
                                        <p:tav tm="100000">
                                          <p:val>
                                            <p:fltVal val="0"/>
                                          </p:val>
                                        </p:tav>
                                      </p:tavLst>
                                    </p:anim>
                                    <p:animEffect transition="in" filter="fade">
                                      <p:cBhvr>
                                        <p:cTn id="21" dur="1000"/>
                                        <p:tgtEl>
                                          <p:spTgt spid="3"/>
                                        </p:tgtEl>
                                      </p:cBhvr>
                                    </p:animEffect>
                                  </p:childTnLst>
                                </p:cTn>
                              </p:par>
                              <p:par>
                                <p:cTn id="22" presetID="31" presetClass="entr" presetSubtype="0" fill="hold" nodeType="with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p:cTn id="24" dur="1000" fill="hold"/>
                                        <p:tgtEl>
                                          <p:spTgt spid="10"/>
                                        </p:tgtEl>
                                        <p:attrNameLst>
                                          <p:attrName>ppt_w</p:attrName>
                                        </p:attrNameLst>
                                      </p:cBhvr>
                                      <p:tavLst>
                                        <p:tav tm="0">
                                          <p:val>
                                            <p:fltVal val="0"/>
                                          </p:val>
                                        </p:tav>
                                        <p:tav tm="100000">
                                          <p:val>
                                            <p:strVal val="#ppt_w"/>
                                          </p:val>
                                        </p:tav>
                                      </p:tavLst>
                                    </p:anim>
                                    <p:anim calcmode="lin" valueType="num">
                                      <p:cBhvr>
                                        <p:cTn id="25" dur="1000" fill="hold"/>
                                        <p:tgtEl>
                                          <p:spTgt spid="10"/>
                                        </p:tgtEl>
                                        <p:attrNameLst>
                                          <p:attrName>ppt_h</p:attrName>
                                        </p:attrNameLst>
                                      </p:cBhvr>
                                      <p:tavLst>
                                        <p:tav tm="0">
                                          <p:val>
                                            <p:fltVal val="0"/>
                                          </p:val>
                                        </p:tav>
                                        <p:tav tm="100000">
                                          <p:val>
                                            <p:strVal val="#ppt_h"/>
                                          </p:val>
                                        </p:tav>
                                      </p:tavLst>
                                    </p:anim>
                                    <p:anim calcmode="lin" valueType="num">
                                      <p:cBhvr>
                                        <p:cTn id="26" dur="1000" fill="hold"/>
                                        <p:tgtEl>
                                          <p:spTgt spid="10"/>
                                        </p:tgtEl>
                                        <p:attrNameLst>
                                          <p:attrName>style.rotation</p:attrName>
                                        </p:attrNameLst>
                                      </p:cBhvr>
                                      <p:tavLst>
                                        <p:tav tm="0">
                                          <p:val>
                                            <p:fltVal val="90"/>
                                          </p:val>
                                        </p:tav>
                                        <p:tav tm="100000">
                                          <p:val>
                                            <p:fltVal val="0"/>
                                          </p:val>
                                        </p:tav>
                                      </p:tavLst>
                                    </p:anim>
                                    <p:animEffect transition="in" filter="fade">
                                      <p:cBhvr>
                                        <p:cTn id="27" dur="1000"/>
                                        <p:tgtEl>
                                          <p:spTgt spid="10"/>
                                        </p:tgtEl>
                                      </p:cBhvr>
                                    </p:animEffect>
                                  </p:childTnLst>
                                </p:cTn>
                              </p:par>
                              <p:par>
                                <p:cTn id="28" presetID="53" presetClass="entr" presetSubtype="16"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p:cTn id="30" dur="500" fill="hold"/>
                                        <p:tgtEl>
                                          <p:spTgt spid="8"/>
                                        </p:tgtEl>
                                        <p:attrNameLst>
                                          <p:attrName>ppt_w</p:attrName>
                                        </p:attrNameLst>
                                      </p:cBhvr>
                                      <p:tavLst>
                                        <p:tav tm="0">
                                          <p:val>
                                            <p:fltVal val="0"/>
                                          </p:val>
                                        </p:tav>
                                        <p:tav tm="100000">
                                          <p:val>
                                            <p:strVal val="#ppt_w"/>
                                          </p:val>
                                        </p:tav>
                                      </p:tavLst>
                                    </p:anim>
                                    <p:anim calcmode="lin" valueType="num">
                                      <p:cBhvr>
                                        <p:cTn id="31" dur="500" fill="hold"/>
                                        <p:tgtEl>
                                          <p:spTgt spid="8"/>
                                        </p:tgtEl>
                                        <p:attrNameLst>
                                          <p:attrName>ppt_h</p:attrName>
                                        </p:attrNameLst>
                                      </p:cBhvr>
                                      <p:tavLst>
                                        <p:tav tm="0">
                                          <p:val>
                                            <p:fltVal val="0"/>
                                          </p:val>
                                        </p:tav>
                                        <p:tav tm="100000">
                                          <p:val>
                                            <p:strVal val="#ppt_h"/>
                                          </p:val>
                                        </p:tav>
                                      </p:tavLst>
                                    </p:anim>
                                    <p:animEffect transition="in" filter="fade">
                                      <p:cBhvr>
                                        <p:cTn id="32" dur="500"/>
                                        <p:tgtEl>
                                          <p:spTgt spid="8"/>
                                        </p:tgtEl>
                                      </p:cBhvr>
                                    </p:animEffect>
                                  </p:childTnLst>
                                </p:cTn>
                              </p:par>
                              <p:par>
                                <p:cTn id="33" presetID="53" presetClass="entr" presetSubtype="16"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500" fill="hold"/>
                                        <p:tgtEl>
                                          <p:spTgt spid="13"/>
                                        </p:tgtEl>
                                        <p:attrNameLst>
                                          <p:attrName>ppt_w</p:attrName>
                                        </p:attrNameLst>
                                      </p:cBhvr>
                                      <p:tavLst>
                                        <p:tav tm="0">
                                          <p:val>
                                            <p:fltVal val="0"/>
                                          </p:val>
                                        </p:tav>
                                        <p:tav tm="100000">
                                          <p:val>
                                            <p:strVal val="#ppt_w"/>
                                          </p:val>
                                        </p:tav>
                                      </p:tavLst>
                                    </p:anim>
                                    <p:anim calcmode="lin" valueType="num">
                                      <p:cBhvr>
                                        <p:cTn id="36" dur="500" fill="hold"/>
                                        <p:tgtEl>
                                          <p:spTgt spid="13"/>
                                        </p:tgtEl>
                                        <p:attrNameLst>
                                          <p:attrName>ppt_h</p:attrName>
                                        </p:attrNameLst>
                                      </p:cBhvr>
                                      <p:tavLst>
                                        <p:tav tm="0">
                                          <p:val>
                                            <p:fltVal val="0"/>
                                          </p:val>
                                        </p:tav>
                                        <p:tav tm="100000">
                                          <p:val>
                                            <p:strVal val="#ppt_h"/>
                                          </p:val>
                                        </p:tav>
                                      </p:tavLst>
                                    </p:anim>
                                    <p:animEffect transition="in" filter="fade">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p:bldP spid="8"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Global Sourcing</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43760" y="1052736"/>
            <a:ext cx="10954758"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300" b="1" dirty="0">
                <a:solidFill>
                  <a:srgbClr val="FF0000"/>
                </a:solidFill>
              </a:rPr>
              <a:t>Global Sourcing </a:t>
            </a:r>
            <a:r>
              <a:rPr lang="en-GB" sz="2300" dirty="0"/>
              <a:t>- purchasing services and components from the most appropriate suppliers around the world, regardless of their location.</a:t>
            </a:r>
          </a:p>
        </p:txBody>
      </p:sp>
      <p:pic>
        <p:nvPicPr>
          <p:cNvPr id="8" name="Picture 7" descr="A picture containing table&#10;&#10;Description automatically generated">
            <a:extLst>
              <a:ext uri="{FF2B5EF4-FFF2-40B4-BE49-F238E27FC236}">
                <a16:creationId xmlns:a16="http://schemas.microsoft.com/office/drawing/2014/main" id="{E66AAFEA-EFDE-4E72-A518-1CB2C05AC1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78159" y="2195736"/>
            <a:ext cx="3446512" cy="3446512"/>
          </a:xfrm>
          <a:prstGeom prst="rect">
            <a:avLst/>
          </a:prstGeom>
        </p:spPr>
      </p:pic>
      <p:sp>
        <p:nvSpPr>
          <p:cNvPr id="13" name="Content Placeholder 2">
            <a:extLst>
              <a:ext uri="{FF2B5EF4-FFF2-40B4-BE49-F238E27FC236}">
                <a16:creationId xmlns:a16="http://schemas.microsoft.com/office/drawing/2014/main" id="{31E37B13-7BAA-4913-BF59-D5BDAA0E149B}"/>
              </a:ext>
            </a:extLst>
          </p:cNvPr>
          <p:cNvSpPr txBox="1">
            <a:spLocks/>
          </p:cNvSpPr>
          <p:nvPr/>
        </p:nvSpPr>
        <p:spPr bwMode="auto">
          <a:xfrm>
            <a:off x="517898" y="2054976"/>
            <a:ext cx="8386414" cy="3606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300" b="1" dirty="0"/>
              <a:t>Locational advantages:</a:t>
            </a:r>
          </a:p>
          <a:p>
            <a:pPr lvl="1" algn="just">
              <a:buClr>
                <a:schemeClr val="tx1"/>
              </a:buClr>
              <a:buFont typeface="Wingdings" panose="05000000000000000000" pitchFamily="2" charset="2"/>
              <a:buChar char="Ø"/>
            </a:pPr>
            <a:r>
              <a:rPr lang="en-GB" sz="2300" dirty="0">
                <a:solidFill>
                  <a:srgbClr val="00B0F0"/>
                </a:solidFill>
              </a:rPr>
              <a:t>Cost advantages </a:t>
            </a:r>
            <a:r>
              <a:rPr lang="en-GB" sz="2300" dirty="0"/>
              <a:t>include labour costs, transportation and communications costs and taxation and investment incentives.</a:t>
            </a:r>
          </a:p>
          <a:p>
            <a:pPr lvl="1" algn="just">
              <a:buClr>
                <a:schemeClr val="tx1"/>
              </a:buClr>
              <a:buFont typeface="Wingdings" panose="05000000000000000000" pitchFamily="2" charset="2"/>
              <a:buChar char="Ø"/>
            </a:pPr>
            <a:r>
              <a:rPr lang="en-GB" sz="2300" dirty="0">
                <a:solidFill>
                  <a:schemeClr val="accent6">
                    <a:lumMod val="50000"/>
                  </a:schemeClr>
                </a:solidFill>
              </a:rPr>
              <a:t>Unique local capabilities </a:t>
            </a:r>
            <a:r>
              <a:rPr lang="en-GB" sz="2300" dirty="0"/>
              <a:t>may allow an organisation to enhance its competitive advantage. </a:t>
            </a:r>
          </a:p>
          <a:p>
            <a:pPr lvl="1" algn="just">
              <a:buClr>
                <a:schemeClr val="tx1"/>
              </a:buClr>
              <a:buFont typeface="Wingdings" panose="05000000000000000000" pitchFamily="2" charset="2"/>
              <a:buChar char="Ø"/>
            </a:pPr>
            <a:r>
              <a:rPr lang="en-GB" sz="2300" dirty="0">
                <a:solidFill>
                  <a:srgbClr val="0000FF"/>
                </a:solidFill>
              </a:rPr>
              <a:t>National market characteristics</a:t>
            </a:r>
            <a:r>
              <a:rPr lang="en-GB" sz="2300" dirty="0"/>
              <a:t> can enable organisations to develop differentiated product offerings aimed at different market segments. </a:t>
            </a:r>
          </a:p>
        </p:txBody>
      </p:sp>
    </p:spTree>
    <p:extLst>
      <p:ext uri="{BB962C8B-B14F-4D97-AF65-F5344CB8AC3E}">
        <p14:creationId xmlns:p14="http://schemas.microsoft.com/office/powerpoint/2010/main" val="3209548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1000"/>
                                        <p:tgtEl>
                                          <p:spTgt spid="13"/>
                                        </p:tgtEl>
                                      </p:cBhvr>
                                    </p:animEffect>
                                    <p:anim calcmode="lin" valueType="num">
                                      <p:cBhvr>
                                        <p:cTn id="21" dur="1000" fill="hold"/>
                                        <p:tgtEl>
                                          <p:spTgt spid="13"/>
                                        </p:tgtEl>
                                        <p:attrNameLst>
                                          <p:attrName>ppt_x</p:attrName>
                                        </p:attrNameLst>
                                      </p:cBhvr>
                                      <p:tavLst>
                                        <p:tav tm="0">
                                          <p:val>
                                            <p:strVal val="#ppt_x"/>
                                          </p:val>
                                        </p:tav>
                                        <p:tav tm="100000">
                                          <p:val>
                                            <p:strVal val="#ppt_x"/>
                                          </p:val>
                                        </p:tav>
                                      </p:tavLst>
                                    </p:anim>
                                    <p:anim calcmode="lin" valueType="num">
                                      <p:cBhvr>
                                        <p:cTn id="2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International Strategies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30024" y="980728"/>
            <a:ext cx="10954758"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1800" dirty="0"/>
              <a:t>The fundamental issue in formulating an international strategy is to balance pressures for global integration versus those for local responsiveness.</a:t>
            </a:r>
          </a:p>
          <a:p>
            <a:pPr algn="just">
              <a:buClr>
                <a:schemeClr val="tx1"/>
              </a:buClr>
            </a:pPr>
            <a:r>
              <a:rPr lang="en-GB" sz="1800" dirty="0"/>
              <a:t>Pressures for </a:t>
            </a:r>
            <a:r>
              <a:rPr lang="en-GB" sz="1800" b="1" dirty="0">
                <a:solidFill>
                  <a:srgbClr val="FF0000"/>
                </a:solidFill>
              </a:rPr>
              <a:t>global integration</a:t>
            </a:r>
            <a:r>
              <a:rPr lang="en-GB" sz="1800" dirty="0"/>
              <a:t> encourage organisations to coordinate their activities across diverse countries to gain efficient operations. In contrast, high pressure for </a:t>
            </a:r>
            <a:r>
              <a:rPr lang="en-GB" sz="1800" b="1" dirty="0">
                <a:solidFill>
                  <a:srgbClr val="FF0000"/>
                </a:solidFill>
              </a:rPr>
              <a:t>local responsiveness</a:t>
            </a:r>
            <a:r>
              <a:rPr lang="en-GB" sz="1800" dirty="0"/>
              <a:t> implies a greater need to disperse operations and adapt to local demand.</a:t>
            </a:r>
          </a:p>
          <a:p>
            <a:pPr algn="just">
              <a:buClr>
                <a:schemeClr val="tx1"/>
              </a:buClr>
            </a:pPr>
            <a:r>
              <a:rPr lang="en-GB" sz="1800" dirty="0"/>
              <a:t>The four basic international strategies are:</a:t>
            </a:r>
          </a:p>
          <a:p>
            <a:pPr lvl="1" algn="just">
              <a:buClr>
                <a:schemeClr val="tx1"/>
              </a:buClr>
              <a:buFont typeface="Wingdings" panose="05000000000000000000" pitchFamily="2" charset="2"/>
              <a:buChar char="Ø"/>
            </a:pPr>
            <a:r>
              <a:rPr lang="en-GB" sz="1600" b="1" dirty="0">
                <a:solidFill>
                  <a:schemeClr val="accent2">
                    <a:lumMod val="50000"/>
                  </a:schemeClr>
                </a:solidFill>
              </a:rPr>
              <a:t>Export strategy</a:t>
            </a:r>
            <a:r>
              <a:rPr lang="en-GB" sz="1600" dirty="0"/>
              <a:t>. This strategy leverages home country capabilities, innovations and products in different foreign countries. It is advantageous when both pressures for global integration and local responsiveness are low.</a:t>
            </a:r>
          </a:p>
          <a:p>
            <a:pPr lvl="1" algn="just">
              <a:buClr>
                <a:schemeClr val="tx1"/>
              </a:buClr>
              <a:buFont typeface="Wingdings" panose="05000000000000000000" pitchFamily="2" charset="2"/>
              <a:buChar char="Ø"/>
            </a:pPr>
            <a:r>
              <a:rPr lang="en-GB" sz="1600" b="1" dirty="0">
                <a:solidFill>
                  <a:schemeClr val="accent6">
                    <a:lumMod val="50000"/>
                  </a:schemeClr>
                </a:solidFill>
              </a:rPr>
              <a:t>Multi-domestic strategy</a:t>
            </a:r>
            <a:r>
              <a:rPr lang="en-GB" sz="1600" dirty="0"/>
              <a:t>. This is a strategy that maximises local responsiveness. It is based on different product or service offerings and operations in each country depending on local market conditions and customer preferences.</a:t>
            </a:r>
          </a:p>
          <a:p>
            <a:pPr lvl="1" algn="just">
              <a:buClr>
                <a:schemeClr val="tx1"/>
              </a:buClr>
              <a:buFont typeface="Wingdings" panose="05000000000000000000" pitchFamily="2" charset="2"/>
              <a:buChar char="Ø"/>
            </a:pPr>
            <a:r>
              <a:rPr lang="en-GB" sz="1600" b="1" dirty="0">
                <a:solidFill>
                  <a:srgbClr val="00B050"/>
                </a:solidFill>
              </a:rPr>
              <a:t>Global strategy</a:t>
            </a:r>
            <a:r>
              <a:rPr lang="en-GB" sz="1600" dirty="0"/>
              <a:t>. This is a strategy that maximises global integration. In this strategy the world is seen as one marketplace with standardised products and services that fully exploits integration and efficiency in operations.</a:t>
            </a:r>
          </a:p>
          <a:p>
            <a:pPr lvl="1" algn="just">
              <a:buClr>
                <a:schemeClr val="tx1"/>
              </a:buClr>
              <a:buFont typeface="Wingdings" panose="05000000000000000000" pitchFamily="2" charset="2"/>
              <a:buChar char="Ø"/>
            </a:pPr>
            <a:r>
              <a:rPr lang="en-GB" sz="1600" b="1" dirty="0">
                <a:solidFill>
                  <a:srgbClr val="002060"/>
                </a:solidFill>
              </a:rPr>
              <a:t>Transnational strategy</a:t>
            </a:r>
            <a:r>
              <a:rPr lang="en-GB" sz="1600" dirty="0"/>
              <a:t>. This is the most complex strategy that tries to maximise both responsiveness and integration. Its aim is to unite the key advantages of the multi-domestic and global strategies while minimising their disadvantages. </a:t>
            </a:r>
          </a:p>
          <a:p>
            <a:pPr lvl="1" algn="just">
              <a:buClr>
                <a:schemeClr val="tx1"/>
              </a:buClr>
              <a:buFont typeface="Wingdings" panose="05000000000000000000" pitchFamily="2" charset="2"/>
              <a:buChar char="Ø"/>
            </a:pPr>
            <a:endParaRPr lang="en-GB" sz="1800" dirty="0"/>
          </a:p>
        </p:txBody>
      </p:sp>
    </p:spTree>
    <p:extLst>
      <p:ext uri="{BB962C8B-B14F-4D97-AF65-F5344CB8AC3E}">
        <p14:creationId xmlns:p14="http://schemas.microsoft.com/office/powerpoint/2010/main" val="3789275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International Strategies</a:t>
            </a:r>
          </a:p>
        </p:txBody>
      </p:sp>
      <p:pic>
        <p:nvPicPr>
          <p:cNvPr id="3" name="Picture 2">
            <a:extLst>
              <a:ext uri="{FF2B5EF4-FFF2-40B4-BE49-F238E27FC236}">
                <a16:creationId xmlns:a16="http://schemas.microsoft.com/office/drawing/2014/main" id="{8C9F6F99-E604-4E7F-8753-B839A40C025B}"/>
              </a:ext>
            </a:extLst>
          </p:cNvPr>
          <p:cNvPicPr>
            <a:picLocks noChangeAspect="1"/>
          </p:cNvPicPr>
          <p:nvPr/>
        </p:nvPicPr>
        <p:blipFill>
          <a:blip r:embed="rId3"/>
          <a:stretch>
            <a:fillRect/>
          </a:stretch>
        </p:blipFill>
        <p:spPr>
          <a:xfrm>
            <a:off x="1271464" y="1116966"/>
            <a:ext cx="9449321" cy="4544282"/>
          </a:xfrm>
          <a:prstGeom prst="rect">
            <a:avLst/>
          </a:prstGeom>
        </p:spPr>
      </p:pic>
    </p:spTree>
    <p:extLst>
      <p:ext uri="{BB962C8B-B14F-4D97-AF65-F5344CB8AC3E}">
        <p14:creationId xmlns:p14="http://schemas.microsoft.com/office/powerpoint/2010/main" val="3722586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Entry Mode Strategies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30024" y="980728"/>
            <a:ext cx="10954758"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100" dirty="0"/>
              <a:t>Once a particular national market has been selected for entry, an organisation needs to choose how to enter that market.</a:t>
            </a:r>
          </a:p>
          <a:p>
            <a:pPr algn="just">
              <a:buClr>
                <a:schemeClr val="tx1"/>
              </a:buClr>
            </a:pPr>
            <a:r>
              <a:rPr lang="en-GB" sz="2100" dirty="0"/>
              <a:t>Entry mode strategies differ in the degree of resource commitment to a particular market and the extent to which an organisation is operationally involved in a particular location.</a:t>
            </a:r>
          </a:p>
          <a:p>
            <a:pPr algn="just">
              <a:buClr>
                <a:schemeClr val="tx1"/>
              </a:buClr>
            </a:pPr>
            <a:r>
              <a:rPr lang="en-GB" sz="2100" dirty="0"/>
              <a:t>In order of increasing resource commitment, the four key entry mode types are: </a:t>
            </a:r>
            <a:r>
              <a:rPr lang="en-GB" sz="2100" b="1" dirty="0">
                <a:solidFill>
                  <a:schemeClr val="accent2">
                    <a:lumMod val="50000"/>
                  </a:schemeClr>
                </a:solidFill>
              </a:rPr>
              <a:t>exporting</a:t>
            </a:r>
            <a:r>
              <a:rPr lang="en-GB" sz="2100" dirty="0"/>
              <a:t>; contractual arrangement through </a:t>
            </a:r>
            <a:r>
              <a:rPr lang="en-GB" sz="2100" b="1" dirty="0">
                <a:solidFill>
                  <a:schemeClr val="accent1">
                    <a:lumMod val="50000"/>
                  </a:schemeClr>
                </a:solidFill>
              </a:rPr>
              <a:t>licensing or franchising</a:t>
            </a:r>
            <a:r>
              <a:rPr lang="en-GB" sz="2100" dirty="0"/>
              <a:t> to local partners; </a:t>
            </a:r>
            <a:r>
              <a:rPr lang="en-GB" sz="2100" b="1" dirty="0">
                <a:solidFill>
                  <a:srgbClr val="00B050"/>
                </a:solidFill>
              </a:rPr>
              <a:t>joint ventures </a:t>
            </a:r>
            <a:r>
              <a:rPr lang="en-GB" sz="2100" dirty="0"/>
              <a:t>with local companies, in other words the establishment of jointly owned businesses; and wholly owned subsidiaries, through either the </a:t>
            </a:r>
            <a:r>
              <a:rPr lang="en-GB" sz="2100" b="1" dirty="0">
                <a:solidFill>
                  <a:schemeClr val="accent4">
                    <a:lumMod val="75000"/>
                  </a:schemeClr>
                </a:solidFill>
              </a:rPr>
              <a:t>acquisition</a:t>
            </a:r>
            <a:r>
              <a:rPr lang="en-GB" sz="2100" dirty="0"/>
              <a:t> of established companies or ‘greenfield’ investments, in other words the development of facilities from scratch. </a:t>
            </a:r>
          </a:p>
          <a:p>
            <a:pPr algn="just">
              <a:buClr>
                <a:schemeClr val="tx1"/>
              </a:buClr>
            </a:pPr>
            <a:r>
              <a:rPr lang="en-GB" sz="2100" dirty="0"/>
              <a:t>There are advantages and disadvantages for each entry mode strategy depending on a range of factors including resource and investment requirements, control, risks, transport costs, trade barriers, entry speed, etc.</a:t>
            </a:r>
          </a:p>
          <a:p>
            <a:pPr algn="just">
              <a:buClr>
                <a:schemeClr val="tx1"/>
              </a:buClr>
            </a:pPr>
            <a:endParaRPr lang="en-GB" sz="1800" dirty="0"/>
          </a:p>
        </p:txBody>
      </p:sp>
    </p:spTree>
    <p:extLst>
      <p:ext uri="{BB962C8B-B14F-4D97-AF65-F5344CB8AC3E}">
        <p14:creationId xmlns:p14="http://schemas.microsoft.com/office/powerpoint/2010/main" val="2798365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BEF96-5188-B6F5-A279-8A3C20A0AFEE}"/>
              </a:ext>
            </a:extLst>
          </p:cNvPr>
          <p:cNvSpPr>
            <a:spLocks noGrp="1"/>
          </p:cNvSpPr>
          <p:nvPr>
            <p:ph type="title"/>
          </p:nvPr>
        </p:nvSpPr>
        <p:spPr/>
        <p:txBody>
          <a:bodyPr/>
          <a:lstStyle/>
          <a:p>
            <a:r>
              <a:rPr lang="en-GB" altLang="en-US" sz="3200" b="1" dirty="0">
                <a:solidFill>
                  <a:schemeClr val="tx2">
                    <a:lumMod val="75000"/>
                  </a:schemeClr>
                </a:solidFill>
              </a:rPr>
              <a:t>Entry Mode Strategies: Exporting</a:t>
            </a:r>
            <a:endParaRPr lang="en-GB" sz="3200" dirty="0"/>
          </a:p>
        </p:txBody>
      </p:sp>
      <p:sp>
        <p:nvSpPr>
          <p:cNvPr id="3" name="Content Placeholder 2">
            <a:extLst>
              <a:ext uri="{FF2B5EF4-FFF2-40B4-BE49-F238E27FC236}">
                <a16:creationId xmlns:a16="http://schemas.microsoft.com/office/drawing/2014/main" id="{D2CB6F90-5447-14D3-6158-793EB839A847}"/>
              </a:ext>
            </a:extLst>
          </p:cNvPr>
          <p:cNvSpPr>
            <a:spLocks noGrp="1"/>
          </p:cNvSpPr>
          <p:nvPr>
            <p:ph idx="1"/>
          </p:nvPr>
        </p:nvSpPr>
        <p:spPr>
          <a:xfrm>
            <a:off x="609600" y="1600200"/>
            <a:ext cx="10972800" cy="4061047"/>
          </a:xfrm>
        </p:spPr>
        <p:txBody>
          <a:bodyPr/>
          <a:lstStyle/>
          <a:p>
            <a:r>
              <a:rPr lang="en-GB" sz="2000" dirty="0"/>
              <a:t>What is Exporting? Selling goods or services produced in the home country to customers in foreign markets. </a:t>
            </a:r>
          </a:p>
          <a:p>
            <a:r>
              <a:rPr lang="en-GB" sz="2000" dirty="0"/>
              <a:t>Risks Involved: </a:t>
            </a:r>
          </a:p>
          <a:p>
            <a:pPr lvl="1"/>
            <a:r>
              <a:rPr lang="en-GB" sz="2000" dirty="0"/>
              <a:t>Transportation &amp; Tariff Costs: High shipping fees and import tariffs can reduce profitability.</a:t>
            </a:r>
          </a:p>
          <a:p>
            <a:pPr lvl="1"/>
            <a:r>
              <a:rPr lang="en-GB" sz="2000" dirty="0"/>
              <a:t>Limited Control: Difficulty in managing marketing, distribution, and customer service abroad.</a:t>
            </a:r>
          </a:p>
          <a:p>
            <a:pPr lvl="1"/>
            <a:r>
              <a:rPr lang="en-GB" sz="2000" dirty="0"/>
              <a:t>Currency Fluctuations: Changes in exchange rates can impact revenues.</a:t>
            </a:r>
          </a:p>
          <a:p>
            <a:r>
              <a:rPr lang="en-GB" sz="2000" dirty="0"/>
              <a:t>Example: Tesla's Expansion into Europe: Tesla exports electric vehicles produced in the U.S. to European countries. Before setting up manufacturing plants overseas, the company relied heavily on exports to test demand and establish a market presence.</a:t>
            </a:r>
          </a:p>
        </p:txBody>
      </p:sp>
    </p:spTree>
    <p:extLst>
      <p:ext uri="{BB962C8B-B14F-4D97-AF65-F5344CB8AC3E}">
        <p14:creationId xmlns:p14="http://schemas.microsoft.com/office/powerpoint/2010/main" val="33572030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BEF96-5188-B6F5-A279-8A3C20A0AFEE}"/>
              </a:ext>
            </a:extLst>
          </p:cNvPr>
          <p:cNvSpPr>
            <a:spLocks noGrp="1"/>
          </p:cNvSpPr>
          <p:nvPr>
            <p:ph type="title"/>
          </p:nvPr>
        </p:nvSpPr>
        <p:spPr/>
        <p:txBody>
          <a:bodyPr/>
          <a:lstStyle/>
          <a:p>
            <a:r>
              <a:rPr lang="en-GB" altLang="en-US" sz="3200" b="1" dirty="0">
                <a:solidFill>
                  <a:schemeClr val="tx2">
                    <a:lumMod val="75000"/>
                  </a:schemeClr>
                </a:solidFill>
              </a:rPr>
              <a:t>Entry Mode Strategies: Licensing &amp; Franchising</a:t>
            </a:r>
            <a:endParaRPr lang="en-GB" sz="3200" dirty="0"/>
          </a:p>
        </p:txBody>
      </p:sp>
      <p:sp>
        <p:nvSpPr>
          <p:cNvPr id="3" name="Content Placeholder 2">
            <a:extLst>
              <a:ext uri="{FF2B5EF4-FFF2-40B4-BE49-F238E27FC236}">
                <a16:creationId xmlns:a16="http://schemas.microsoft.com/office/drawing/2014/main" id="{D2CB6F90-5447-14D3-6158-793EB839A847}"/>
              </a:ext>
            </a:extLst>
          </p:cNvPr>
          <p:cNvSpPr>
            <a:spLocks noGrp="1"/>
          </p:cNvSpPr>
          <p:nvPr>
            <p:ph idx="1"/>
          </p:nvPr>
        </p:nvSpPr>
        <p:spPr>
          <a:xfrm>
            <a:off x="609600" y="1600200"/>
            <a:ext cx="10972800" cy="4061047"/>
          </a:xfrm>
        </p:spPr>
        <p:txBody>
          <a:bodyPr/>
          <a:lstStyle/>
          <a:p>
            <a:r>
              <a:rPr lang="en-GB" sz="2000" b="1" dirty="0"/>
              <a:t>Licensing: </a:t>
            </a:r>
            <a:r>
              <a:rPr lang="en-GB" sz="2000" dirty="0"/>
              <a:t>Allowing a foreign company to produce and sell products using your brand, patents, or technology in exchange for royalties.</a:t>
            </a:r>
          </a:p>
          <a:p>
            <a:r>
              <a:rPr lang="en-GB" sz="2000" b="1" dirty="0"/>
              <a:t>Franchising: </a:t>
            </a:r>
            <a:r>
              <a:rPr lang="en-GB" sz="2000" dirty="0"/>
              <a:t>A more comprehensive form of licensing where the franchisee adopts the entire business model of the franchisor, including branding, processes, and products.</a:t>
            </a:r>
          </a:p>
          <a:p>
            <a:r>
              <a:rPr lang="en-GB" sz="2000" dirty="0"/>
              <a:t>Risks Involved:</a:t>
            </a:r>
          </a:p>
          <a:p>
            <a:pPr lvl="1"/>
            <a:r>
              <a:rPr lang="en-GB" sz="2000" dirty="0"/>
              <a:t>Loss of Control: Limited ability to enforce quality standards or strategic direction.</a:t>
            </a:r>
          </a:p>
          <a:p>
            <a:pPr lvl="1"/>
            <a:r>
              <a:rPr lang="en-GB" sz="2000" dirty="0"/>
              <a:t>Intellectual Property (IP) Risks: Potential misuse or leakage of IP, leading to competition.</a:t>
            </a:r>
          </a:p>
          <a:p>
            <a:pPr lvl="1"/>
            <a:r>
              <a:rPr lang="en-GB" sz="2000" dirty="0"/>
              <a:t>Brand Reputation: The actions of licensees/franchisees can affect the parent company’s brand image.</a:t>
            </a:r>
          </a:p>
          <a:p>
            <a:r>
              <a:rPr lang="en-GB" sz="2000" dirty="0"/>
              <a:t>Example: McDonald's Franchising in Asia: McDonald's has expanded aggressively through franchising, allowing local entrepreneurs to run outlets under its brand. </a:t>
            </a:r>
          </a:p>
        </p:txBody>
      </p:sp>
    </p:spTree>
    <p:extLst>
      <p:ext uri="{BB962C8B-B14F-4D97-AF65-F5344CB8AC3E}">
        <p14:creationId xmlns:p14="http://schemas.microsoft.com/office/powerpoint/2010/main" val="6414962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BEF96-5188-B6F5-A279-8A3C20A0AFEE}"/>
              </a:ext>
            </a:extLst>
          </p:cNvPr>
          <p:cNvSpPr>
            <a:spLocks noGrp="1"/>
          </p:cNvSpPr>
          <p:nvPr>
            <p:ph type="title"/>
          </p:nvPr>
        </p:nvSpPr>
        <p:spPr/>
        <p:txBody>
          <a:bodyPr/>
          <a:lstStyle/>
          <a:p>
            <a:r>
              <a:rPr lang="en-GB" altLang="en-US" sz="3200" b="1" dirty="0">
                <a:solidFill>
                  <a:schemeClr val="tx2">
                    <a:lumMod val="75000"/>
                  </a:schemeClr>
                </a:solidFill>
              </a:rPr>
              <a:t>Entry Mode Strategies: Joint Ventures &amp; Strategic Alliances</a:t>
            </a:r>
            <a:endParaRPr lang="en-GB" sz="3200" dirty="0"/>
          </a:p>
        </p:txBody>
      </p:sp>
      <p:sp>
        <p:nvSpPr>
          <p:cNvPr id="3" name="Content Placeholder 2">
            <a:extLst>
              <a:ext uri="{FF2B5EF4-FFF2-40B4-BE49-F238E27FC236}">
                <a16:creationId xmlns:a16="http://schemas.microsoft.com/office/drawing/2014/main" id="{D2CB6F90-5447-14D3-6158-793EB839A847}"/>
              </a:ext>
            </a:extLst>
          </p:cNvPr>
          <p:cNvSpPr>
            <a:spLocks noGrp="1"/>
          </p:cNvSpPr>
          <p:nvPr>
            <p:ph idx="1"/>
          </p:nvPr>
        </p:nvSpPr>
        <p:spPr>
          <a:xfrm>
            <a:off x="609600" y="1417638"/>
            <a:ext cx="10972800" cy="4243609"/>
          </a:xfrm>
        </p:spPr>
        <p:txBody>
          <a:bodyPr/>
          <a:lstStyle/>
          <a:p>
            <a:r>
              <a:rPr lang="en-GB" sz="1800" dirty="0"/>
              <a:t>Joint Venture: A partnership where two or more companies create a new entity, sharing resources, risks, and profits.</a:t>
            </a:r>
          </a:p>
          <a:p>
            <a:r>
              <a:rPr lang="en-GB" sz="1800" dirty="0"/>
              <a:t>Strategic Alliance: Collaboration without creating a new entity, where companies cooperate on specific projects or sectors.</a:t>
            </a:r>
          </a:p>
          <a:p>
            <a:r>
              <a:rPr lang="en-GB" sz="1800" dirty="0"/>
              <a:t>Risks Involved:</a:t>
            </a:r>
          </a:p>
          <a:p>
            <a:pPr lvl="1"/>
            <a:r>
              <a:rPr lang="en-GB" sz="1800" dirty="0"/>
              <a:t>Cultural Differences: Misalignment due to differences in corporate culture or management styles.</a:t>
            </a:r>
          </a:p>
          <a:p>
            <a:pPr lvl="1"/>
            <a:r>
              <a:rPr lang="en-GB" sz="1800" dirty="0"/>
              <a:t>Shared Control: Conflicts over strategic decisions, resource allocation, or profit-sharing. </a:t>
            </a:r>
          </a:p>
          <a:p>
            <a:pPr lvl="1"/>
            <a:r>
              <a:rPr lang="en-GB" sz="1800" dirty="0"/>
              <a:t>Risk of Technology Transfer: Partners may gain access to proprietary technology, leading to future competition.</a:t>
            </a:r>
          </a:p>
          <a:p>
            <a:r>
              <a:rPr lang="en-GB" sz="1800" dirty="0"/>
              <a:t>Example: Sony and Honda's Joint Venture for Electric Vehicles: In 2022, Sony and Honda formed a joint venture to produce electric vehicles, combining Honda's automotive expertise with Sony's technology and AI capabilities. This collaboration allows them to share development costs and resources while leveraging each other's strengths.</a:t>
            </a:r>
          </a:p>
        </p:txBody>
      </p:sp>
    </p:spTree>
    <p:extLst>
      <p:ext uri="{BB962C8B-B14F-4D97-AF65-F5344CB8AC3E}">
        <p14:creationId xmlns:p14="http://schemas.microsoft.com/office/powerpoint/2010/main" val="34565789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BEF96-5188-B6F5-A279-8A3C20A0AFEE}"/>
              </a:ext>
            </a:extLst>
          </p:cNvPr>
          <p:cNvSpPr>
            <a:spLocks noGrp="1"/>
          </p:cNvSpPr>
          <p:nvPr>
            <p:ph type="title"/>
          </p:nvPr>
        </p:nvSpPr>
        <p:spPr/>
        <p:txBody>
          <a:bodyPr/>
          <a:lstStyle/>
          <a:p>
            <a:r>
              <a:rPr lang="en-GB" altLang="en-US" sz="3200" b="1" dirty="0">
                <a:solidFill>
                  <a:schemeClr val="tx2">
                    <a:lumMod val="75000"/>
                  </a:schemeClr>
                </a:solidFill>
              </a:rPr>
              <a:t>Entry Mode Strategies: Wholly Owned Subsidiaries</a:t>
            </a:r>
            <a:endParaRPr lang="en-GB" sz="3200" dirty="0"/>
          </a:p>
        </p:txBody>
      </p:sp>
      <p:sp>
        <p:nvSpPr>
          <p:cNvPr id="3" name="Content Placeholder 2">
            <a:extLst>
              <a:ext uri="{FF2B5EF4-FFF2-40B4-BE49-F238E27FC236}">
                <a16:creationId xmlns:a16="http://schemas.microsoft.com/office/drawing/2014/main" id="{D2CB6F90-5447-14D3-6158-793EB839A847}"/>
              </a:ext>
            </a:extLst>
          </p:cNvPr>
          <p:cNvSpPr>
            <a:spLocks noGrp="1"/>
          </p:cNvSpPr>
          <p:nvPr>
            <p:ph idx="1"/>
          </p:nvPr>
        </p:nvSpPr>
        <p:spPr>
          <a:xfrm>
            <a:off x="609600" y="1268760"/>
            <a:ext cx="10972800" cy="4392487"/>
          </a:xfrm>
        </p:spPr>
        <p:txBody>
          <a:bodyPr/>
          <a:lstStyle/>
          <a:p>
            <a:r>
              <a:rPr lang="en-GB" sz="1800" b="1" dirty="0"/>
              <a:t>What is a Wholly Owned Subsidiary?</a:t>
            </a:r>
            <a:endParaRPr lang="en-GB" sz="1800" dirty="0"/>
          </a:p>
          <a:p>
            <a:pPr marL="742950" lvl="1" indent="-285750">
              <a:buFont typeface="+mj-lt"/>
              <a:buAutoNum type="arabicPeriod"/>
            </a:pPr>
            <a:r>
              <a:rPr lang="en-GB" sz="1800" dirty="0"/>
              <a:t>Setting up a fully-owned business operation in a foreign country through new facilities (greenfield investment) or acquisition of an existing company (brownfield investment).</a:t>
            </a:r>
          </a:p>
          <a:p>
            <a:pPr marL="742950" lvl="1" indent="-285750">
              <a:buFont typeface="+mj-lt"/>
              <a:buAutoNum type="arabicPeriod"/>
            </a:pPr>
            <a:r>
              <a:rPr lang="en-GB" sz="1800" dirty="0"/>
              <a:t>Provides complete control over operations, strategy, and branding.</a:t>
            </a:r>
          </a:p>
          <a:p>
            <a:r>
              <a:rPr lang="en-GB" sz="1800" b="1" dirty="0"/>
              <a:t>Risks Involved:</a:t>
            </a:r>
            <a:endParaRPr lang="en-GB" sz="1800" dirty="0"/>
          </a:p>
          <a:p>
            <a:pPr lvl="1"/>
            <a:r>
              <a:rPr lang="en-GB" sz="1800" dirty="0"/>
              <a:t>High Investment &amp; Risk: Requires significant capital investment; high financial risk if the business fails.</a:t>
            </a:r>
          </a:p>
          <a:p>
            <a:pPr lvl="1"/>
            <a:r>
              <a:rPr lang="en-GB" sz="1800" dirty="0"/>
              <a:t>Complex Market Entry: Navigating foreign regulations, market dynamics, and cultural differences can be challenging.</a:t>
            </a:r>
          </a:p>
          <a:p>
            <a:pPr lvl="1"/>
            <a:r>
              <a:rPr lang="en-GB" sz="1800" dirty="0"/>
              <a:t>Operational Complexity: Managing operations in a new and often unfamiliar market environment.</a:t>
            </a:r>
          </a:p>
          <a:p>
            <a:r>
              <a:rPr lang="en-GB" sz="1800" b="1" dirty="0"/>
              <a:t>Practical Example:</a:t>
            </a:r>
            <a:endParaRPr lang="en-GB" sz="1800" dirty="0"/>
          </a:p>
          <a:p>
            <a:pPr marL="742950" lvl="1" indent="-285750">
              <a:buFont typeface="+mj-lt"/>
              <a:buAutoNum type="arabicPeriod"/>
            </a:pPr>
            <a:r>
              <a:rPr lang="en-GB" sz="1800" dirty="0"/>
              <a:t>Apple's Manufacturing Facility in India: Apple has set up manufacturing plants in India to produce iPhones, a move that allows better control over production quality and caters to local demand. This decision was also driven by the need to reduce dependency on Chinese manufacturing.</a:t>
            </a:r>
          </a:p>
        </p:txBody>
      </p:sp>
    </p:spTree>
    <p:extLst>
      <p:ext uri="{BB962C8B-B14F-4D97-AF65-F5344CB8AC3E}">
        <p14:creationId xmlns:p14="http://schemas.microsoft.com/office/powerpoint/2010/main" val="29359454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Comparison of Entry Mode Strategies</a:t>
            </a:r>
          </a:p>
        </p:txBody>
      </p:sp>
      <p:pic>
        <p:nvPicPr>
          <p:cNvPr id="3" name="Picture 2">
            <a:extLst>
              <a:ext uri="{FF2B5EF4-FFF2-40B4-BE49-F238E27FC236}">
                <a16:creationId xmlns:a16="http://schemas.microsoft.com/office/drawing/2014/main" id="{E2FFB6F8-5F33-472C-A54E-58AAE65808F3}"/>
              </a:ext>
            </a:extLst>
          </p:cNvPr>
          <p:cNvPicPr>
            <a:picLocks noChangeAspect="1"/>
          </p:cNvPicPr>
          <p:nvPr/>
        </p:nvPicPr>
        <p:blipFill>
          <a:blip r:embed="rId3"/>
          <a:stretch>
            <a:fillRect/>
          </a:stretch>
        </p:blipFill>
        <p:spPr>
          <a:xfrm>
            <a:off x="442819" y="1340768"/>
            <a:ext cx="11306361" cy="3672408"/>
          </a:xfrm>
          <a:prstGeom prst="rect">
            <a:avLst/>
          </a:prstGeom>
        </p:spPr>
      </p:pic>
    </p:spTree>
    <p:extLst>
      <p:ext uri="{BB962C8B-B14F-4D97-AF65-F5344CB8AC3E}">
        <p14:creationId xmlns:p14="http://schemas.microsoft.com/office/powerpoint/2010/main" val="4221408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76320" y="3284984"/>
            <a:ext cx="2207389" cy="2088232"/>
          </a:xfrm>
          <a:prstGeom prst="rect">
            <a:avLst/>
          </a:prstGeom>
        </p:spPr>
      </p:pic>
      <p:sp>
        <p:nvSpPr>
          <p:cNvPr id="7171" name="Title 1"/>
          <p:cNvSpPr>
            <a:spLocks noGrp="1"/>
          </p:cNvSpPr>
          <p:nvPr>
            <p:ph type="title" idx="4294967295"/>
          </p:nvPr>
        </p:nvSpPr>
        <p:spPr>
          <a:xfrm>
            <a:off x="623391" y="916467"/>
            <a:ext cx="10927303" cy="2296509"/>
          </a:xfrm>
        </p:spPr>
        <p:txBody>
          <a:bodyPr/>
          <a:lstStyle/>
          <a:p>
            <a:pPr eaLnBrk="1" hangingPunct="1"/>
            <a:r>
              <a:rPr lang="en-GB" altLang="en-US" sz="2400" b="1" dirty="0">
                <a:latin typeface="Arial" panose="020B0604020202020204" pitchFamily="34" charset="0"/>
                <a:cs typeface="Arial" panose="020B0604020202020204" pitchFamily="34" charset="0"/>
              </a:rPr>
              <a:t>What are the benefits and limitations of each international entry mode presented.</a:t>
            </a:r>
            <a:br>
              <a:rPr lang="en-GB" altLang="en-US" sz="2400" b="1" dirty="0">
                <a:latin typeface="Arial" panose="020B0604020202020204" pitchFamily="34" charset="0"/>
                <a:cs typeface="Arial" panose="020B0604020202020204" pitchFamily="34" charset="0"/>
              </a:rPr>
            </a:br>
            <a:br>
              <a:rPr lang="en-GB" altLang="en-US" sz="2400" b="1" dirty="0">
                <a:latin typeface="Arial" panose="020B0604020202020204" pitchFamily="34" charset="0"/>
                <a:cs typeface="Arial" panose="020B0604020202020204" pitchFamily="34" charset="0"/>
              </a:rPr>
            </a:br>
            <a:br>
              <a:rPr lang="en-GB" altLang="en-US" sz="2400" b="1" dirty="0">
                <a:latin typeface="Arial" panose="020B0604020202020204" pitchFamily="34" charset="0"/>
                <a:cs typeface="Arial" panose="020B0604020202020204" pitchFamily="34" charset="0"/>
              </a:rPr>
            </a:br>
            <a:r>
              <a:rPr lang="en-GB" altLang="en-US" sz="2400" b="1" dirty="0">
                <a:latin typeface="Arial" panose="020B0604020202020204" pitchFamily="34" charset="0"/>
                <a:cs typeface="Arial" panose="020B0604020202020204" pitchFamily="34" charset="0"/>
              </a:rPr>
              <a:t>Consider aspects like cost, control, risk, and strategic fit. Then prepare a brief summary of your discussion for each entry mode.</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Questions?</a:t>
            </a:r>
          </a:p>
        </p:txBody>
      </p:sp>
    </p:spTree>
    <p:extLst>
      <p:ext uri="{BB962C8B-B14F-4D97-AF65-F5344CB8AC3E}">
        <p14:creationId xmlns:p14="http://schemas.microsoft.com/office/powerpoint/2010/main" val="2400268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1"/>
                                        </p:tgtEl>
                                        <p:attrNameLst>
                                          <p:attrName>style.visibility</p:attrName>
                                        </p:attrNameLst>
                                      </p:cBhvr>
                                      <p:to>
                                        <p:strVal val="visible"/>
                                      </p:to>
                                    </p:set>
                                    <p:animEffect transition="in" filter="fade">
                                      <p:cBhvr>
                                        <p:cTn id="7" dur="1000"/>
                                        <p:tgtEl>
                                          <p:spTgt spid="7171"/>
                                        </p:tgtEl>
                                      </p:cBhvr>
                                    </p:animEffect>
                                    <p:anim calcmode="lin" valueType="num">
                                      <p:cBhvr>
                                        <p:cTn id="8" dur="1000" fill="hold"/>
                                        <p:tgtEl>
                                          <p:spTgt spid="7171"/>
                                        </p:tgtEl>
                                        <p:attrNameLst>
                                          <p:attrName>ppt_x</p:attrName>
                                        </p:attrNameLst>
                                      </p:cBhvr>
                                      <p:tavLst>
                                        <p:tav tm="0">
                                          <p:val>
                                            <p:strVal val="#ppt_x"/>
                                          </p:val>
                                        </p:tav>
                                        <p:tav tm="100000">
                                          <p:val>
                                            <p:strVal val="#ppt_x"/>
                                          </p:val>
                                        </p:tav>
                                      </p:tavLst>
                                    </p:anim>
                                    <p:anim calcmode="lin" valueType="num">
                                      <p:cBhvr>
                                        <p:cTn id="9"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44624"/>
            <a:ext cx="11089232" cy="1098376"/>
          </a:xfrm>
        </p:spPr>
        <p:txBody>
          <a:bodyPr/>
          <a:lstStyle/>
          <a:p>
            <a:pPr eaLnBrk="1" hangingPunct="1"/>
            <a:r>
              <a:rPr lang="en-GB" altLang="en-US" sz="3200" b="1" dirty="0">
                <a:solidFill>
                  <a:schemeClr val="tx2">
                    <a:lumMod val="75000"/>
                  </a:schemeClr>
                </a:solidFill>
              </a:rPr>
              <a:t>Methods of Expansion – Advantages and Disadvantages Exporting</a:t>
            </a:r>
          </a:p>
        </p:txBody>
      </p:sp>
      <p:graphicFrame>
        <p:nvGraphicFramePr>
          <p:cNvPr id="3" name="Table 2">
            <a:extLst>
              <a:ext uri="{FF2B5EF4-FFF2-40B4-BE49-F238E27FC236}">
                <a16:creationId xmlns:a16="http://schemas.microsoft.com/office/drawing/2014/main" id="{544CFA24-9D00-7A53-7D6C-E9E5D7CEBE97}"/>
              </a:ext>
            </a:extLst>
          </p:cNvPr>
          <p:cNvGraphicFramePr>
            <a:graphicFrameLocks noGrp="1"/>
          </p:cNvGraphicFramePr>
          <p:nvPr>
            <p:extLst>
              <p:ext uri="{D42A27DB-BD31-4B8C-83A1-F6EECF244321}">
                <p14:modId xmlns:p14="http://schemas.microsoft.com/office/powerpoint/2010/main" val="2769603541"/>
              </p:ext>
            </p:extLst>
          </p:nvPr>
        </p:nvGraphicFramePr>
        <p:xfrm>
          <a:off x="609600" y="1556792"/>
          <a:ext cx="10972800" cy="4092391"/>
        </p:xfrm>
        <a:graphic>
          <a:graphicData uri="http://schemas.openxmlformats.org/drawingml/2006/table">
            <a:tbl>
              <a:tblPr firstRow="1" firstCol="1" bandRow="1"/>
              <a:tblGrid>
                <a:gridCol w="5486400">
                  <a:extLst>
                    <a:ext uri="{9D8B030D-6E8A-4147-A177-3AD203B41FA5}">
                      <a16:colId xmlns:a16="http://schemas.microsoft.com/office/drawing/2014/main" val="1778815421"/>
                    </a:ext>
                  </a:extLst>
                </a:gridCol>
                <a:gridCol w="5486400">
                  <a:extLst>
                    <a:ext uri="{9D8B030D-6E8A-4147-A177-3AD203B41FA5}">
                      <a16:colId xmlns:a16="http://schemas.microsoft.com/office/drawing/2014/main" val="187275592"/>
                    </a:ext>
                  </a:extLst>
                </a:gridCol>
              </a:tblGrid>
              <a:tr h="309285">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Advantages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Disadvantages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E290"/>
                    </a:solidFill>
                  </a:tcPr>
                </a:tc>
                <a:extLst>
                  <a:ext uri="{0D108BD9-81ED-4DB2-BD59-A6C34878D82A}">
                    <a16:rowId xmlns:a16="http://schemas.microsoft.com/office/drawing/2014/main" val="1980967534"/>
                  </a:ext>
                </a:extLst>
              </a:tr>
              <a:tr h="309285">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Low Investment Risk</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High Transportation Costs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1533415520"/>
                  </a:ext>
                </a:extLst>
              </a:tr>
              <a:tr h="629569">
                <a:tc>
                  <a:txBody>
                    <a:bodyPr/>
                    <a:lstStyle/>
                    <a:p>
                      <a:pPr>
                        <a:lnSpc>
                          <a:spcPct val="107000"/>
                        </a:lnSpc>
                        <a:spcAft>
                          <a:spcPts val="800"/>
                        </a:spcAft>
                      </a:pPr>
                      <a:r>
                        <a:rPr lang="en-GB" sz="1600" kern="100">
                          <a:solidFill>
                            <a:srgbClr val="000000"/>
                          </a:solidFill>
                          <a:effectLst/>
                          <a:latin typeface="Aptos" panose="020B0004020202020204" pitchFamily="34" charset="0"/>
                          <a:ea typeface="Aptos" panose="020B0004020202020204" pitchFamily="34" charset="0"/>
                          <a:cs typeface="Arial" panose="020B0604020202020204" pitchFamily="34" charset="0"/>
                        </a:rPr>
                        <a:t>Initial investment is lower than other entry modes, as it doesn’t require setting up facilities abroad.</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kern="100">
                          <a:solidFill>
                            <a:srgbClr val="000000"/>
                          </a:solidFill>
                          <a:effectLst/>
                          <a:latin typeface="Aptos" panose="020B0004020202020204" pitchFamily="34" charset="0"/>
                          <a:ea typeface="Aptos" panose="020B0004020202020204" pitchFamily="34" charset="0"/>
                          <a:cs typeface="Arial" panose="020B0604020202020204" pitchFamily="34" charset="0"/>
                        </a:rPr>
                        <a:t>Shipping goods across borders can lead to high transportation costs, especially for bulky or perishable items.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2409932809"/>
                  </a:ext>
                </a:extLst>
              </a:tr>
              <a:tr h="309285">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Easy Market Testing</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Tariff and Trade Barriers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1063893638"/>
                  </a:ext>
                </a:extLst>
              </a:tr>
              <a:tr h="629569">
                <a:tc>
                  <a:txBody>
                    <a:bodyPr/>
                    <a:lstStyle/>
                    <a:p>
                      <a:pPr>
                        <a:lnSpc>
                          <a:spcPct val="107000"/>
                        </a:lnSpc>
                        <a:spcAft>
                          <a:spcPts val="800"/>
                        </a:spcAft>
                      </a:pPr>
                      <a:r>
                        <a:rPr lang="en-GB" sz="1600" kern="100">
                          <a:solidFill>
                            <a:srgbClr val="000000"/>
                          </a:solidFill>
                          <a:effectLst/>
                          <a:latin typeface="Aptos" panose="020B0004020202020204" pitchFamily="34" charset="0"/>
                          <a:ea typeface="Aptos" panose="020B0004020202020204" pitchFamily="34" charset="0"/>
                          <a:cs typeface="Arial" panose="020B0604020202020204" pitchFamily="34" charset="0"/>
                        </a:rPr>
                        <a:t>Allows companies to test international markets without significant capital commitment.</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kern="100">
                          <a:solidFill>
                            <a:srgbClr val="000000"/>
                          </a:solidFill>
                          <a:effectLst/>
                          <a:latin typeface="Aptos" panose="020B0004020202020204" pitchFamily="34" charset="0"/>
                          <a:ea typeface="Aptos" panose="020B0004020202020204" pitchFamily="34" charset="0"/>
                          <a:cs typeface="Arial" panose="020B0604020202020204" pitchFamily="34" charset="0"/>
                        </a:rPr>
                        <a:t>Exporting can be subject to tariffs, import quotas, and trade regulations that may limit profitability.</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2412969892"/>
                  </a:ext>
                </a:extLst>
              </a:tr>
              <a:tr h="309285">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Fast Market Entry</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Limited Control Over Marketing and Distribution</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3183678513"/>
                  </a:ext>
                </a:extLst>
              </a:tr>
              <a:tr h="629569">
                <a:tc>
                  <a:txBody>
                    <a:bodyPr/>
                    <a:lstStyle/>
                    <a:p>
                      <a:pPr>
                        <a:lnSpc>
                          <a:spcPct val="107000"/>
                        </a:lnSpc>
                        <a:spcAft>
                          <a:spcPts val="800"/>
                        </a:spcAft>
                      </a:pPr>
                      <a:r>
                        <a:rPr lang="en-GB" sz="1600" kern="100">
                          <a:solidFill>
                            <a:srgbClr val="000000"/>
                          </a:solidFill>
                          <a:effectLst/>
                          <a:latin typeface="Aptos" panose="020B0004020202020204" pitchFamily="34" charset="0"/>
                          <a:ea typeface="Aptos" panose="020B0004020202020204" pitchFamily="34" charset="0"/>
                          <a:cs typeface="Arial" panose="020B0604020202020204" pitchFamily="34" charset="0"/>
                        </a:rPr>
                        <a:t>Quick and easy way to enter new markets, as it uses existing production facilities.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kern="100">
                          <a:solidFill>
                            <a:srgbClr val="000000"/>
                          </a:solidFill>
                          <a:effectLst/>
                          <a:latin typeface="Aptos" panose="020B0004020202020204" pitchFamily="34" charset="0"/>
                          <a:ea typeface="Aptos" panose="020B0004020202020204" pitchFamily="34" charset="0"/>
                          <a:cs typeface="Arial" panose="020B0604020202020204" pitchFamily="34" charset="0"/>
                        </a:rPr>
                        <a:t>Less control over the final delivery, marketing, and distribution of products in foreign markets, which can affect brand perception.</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1203548985"/>
                  </a:ext>
                </a:extLst>
              </a:tr>
              <a:tr h="309285">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Utilizes Excess Production Capacity</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b="1" kern="100">
                          <a:solidFill>
                            <a:srgbClr val="000000"/>
                          </a:solidFill>
                          <a:effectLst/>
                          <a:latin typeface="Aptos" panose="020B0004020202020204" pitchFamily="34" charset="0"/>
                          <a:ea typeface="Aptos" panose="020B0004020202020204" pitchFamily="34" charset="0"/>
                          <a:cs typeface="Arial" panose="020B0604020202020204" pitchFamily="34" charset="0"/>
                        </a:rPr>
                        <a:t>Currency Fluctuation Risks</a:t>
                      </a:r>
                      <a:endParaRPr lang="en-GB" sz="16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3135557776"/>
                  </a:ext>
                </a:extLst>
              </a:tr>
              <a:tr h="309285">
                <a:tc>
                  <a:txBody>
                    <a:bodyPr/>
                    <a:lstStyle/>
                    <a:p>
                      <a:pPr>
                        <a:lnSpc>
                          <a:spcPct val="107000"/>
                        </a:lnSpc>
                        <a:spcAft>
                          <a:spcPts val="800"/>
                        </a:spcAft>
                      </a:pPr>
                      <a:r>
                        <a:rPr lang="en-GB" sz="1600" kern="100" dirty="0">
                          <a:solidFill>
                            <a:srgbClr val="000000"/>
                          </a:solidFill>
                          <a:effectLst/>
                          <a:latin typeface="Aptos" panose="020B0004020202020204" pitchFamily="34" charset="0"/>
                          <a:ea typeface="Aptos" panose="020B0004020202020204" pitchFamily="34" charset="0"/>
                          <a:cs typeface="Arial" panose="020B0604020202020204" pitchFamily="34" charset="0"/>
                        </a:rPr>
                        <a:t>Helps companies make use of excess production capacity, reducing overall costs.</a:t>
                      </a:r>
                      <a:endParaRPr lang="en-GB" sz="16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tc>
                  <a:txBody>
                    <a:bodyPr/>
                    <a:lstStyle/>
                    <a:p>
                      <a:pPr>
                        <a:lnSpc>
                          <a:spcPct val="107000"/>
                        </a:lnSpc>
                        <a:spcAft>
                          <a:spcPts val="800"/>
                        </a:spcAft>
                      </a:pPr>
                      <a:r>
                        <a:rPr lang="en-GB" sz="1600" kern="100" dirty="0">
                          <a:solidFill>
                            <a:srgbClr val="000000"/>
                          </a:solidFill>
                          <a:effectLst/>
                          <a:latin typeface="Aptos" panose="020B0004020202020204" pitchFamily="34" charset="0"/>
                          <a:ea typeface="Aptos" panose="020B0004020202020204" pitchFamily="34" charset="0"/>
                          <a:cs typeface="Arial" panose="020B0604020202020204" pitchFamily="34" charset="0"/>
                        </a:rPr>
                        <a:t>Changes in exchange rates can impact profitability and create uncertainty.</a:t>
                      </a:r>
                      <a:endParaRPr lang="en-GB" sz="16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F2D0"/>
                    </a:solidFill>
                  </a:tcPr>
                </a:tc>
                <a:extLst>
                  <a:ext uri="{0D108BD9-81ED-4DB2-BD59-A6C34878D82A}">
                    <a16:rowId xmlns:a16="http://schemas.microsoft.com/office/drawing/2014/main" val="2323435712"/>
                  </a:ext>
                </a:extLst>
              </a:tr>
            </a:tbl>
          </a:graphicData>
        </a:graphic>
      </p:graphicFrame>
    </p:spTree>
    <p:extLst>
      <p:ext uri="{BB962C8B-B14F-4D97-AF65-F5344CB8AC3E}">
        <p14:creationId xmlns:p14="http://schemas.microsoft.com/office/powerpoint/2010/main" val="27153152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Methods of Expansion – Advantages and Disadvantages FDI (Acquisition)</a:t>
            </a:r>
          </a:p>
        </p:txBody>
      </p:sp>
      <p:pic>
        <p:nvPicPr>
          <p:cNvPr id="10" name="Picture 9">
            <a:extLst>
              <a:ext uri="{FF2B5EF4-FFF2-40B4-BE49-F238E27FC236}">
                <a16:creationId xmlns:a16="http://schemas.microsoft.com/office/drawing/2014/main" id="{55686EA8-5E39-4EC7-B845-8B15198E7961}"/>
              </a:ext>
            </a:extLst>
          </p:cNvPr>
          <p:cNvPicPr>
            <a:picLocks noChangeAspect="1"/>
          </p:cNvPicPr>
          <p:nvPr/>
        </p:nvPicPr>
        <p:blipFill>
          <a:blip r:embed="rId3"/>
          <a:stretch>
            <a:fillRect/>
          </a:stretch>
        </p:blipFill>
        <p:spPr>
          <a:xfrm>
            <a:off x="911424" y="1112078"/>
            <a:ext cx="10393410" cy="4405154"/>
          </a:xfrm>
          <a:prstGeom prst="rect">
            <a:avLst/>
          </a:prstGeom>
        </p:spPr>
      </p:pic>
    </p:spTree>
    <p:extLst>
      <p:ext uri="{BB962C8B-B14F-4D97-AF65-F5344CB8AC3E}">
        <p14:creationId xmlns:p14="http://schemas.microsoft.com/office/powerpoint/2010/main" val="1391884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Methods of Expansion: Advantages and Disadvantages</a:t>
            </a:r>
            <a:br>
              <a:rPr lang="en-GB" altLang="en-US" sz="3200" b="1" dirty="0">
                <a:solidFill>
                  <a:schemeClr val="tx2">
                    <a:lumMod val="75000"/>
                  </a:schemeClr>
                </a:solidFill>
              </a:rPr>
            </a:br>
            <a:r>
              <a:rPr lang="en-GB" altLang="en-US" sz="3200" b="1" dirty="0">
                <a:solidFill>
                  <a:schemeClr val="tx2">
                    <a:lumMod val="75000"/>
                  </a:schemeClr>
                </a:solidFill>
              </a:rPr>
              <a:t>Joint Venture, Alliance and Franchise</a:t>
            </a:r>
          </a:p>
        </p:txBody>
      </p:sp>
      <p:pic>
        <p:nvPicPr>
          <p:cNvPr id="5" name="Picture 4" descr="A screenshot of a cell phone&#10;&#10;Description automatically generated">
            <a:extLst>
              <a:ext uri="{FF2B5EF4-FFF2-40B4-BE49-F238E27FC236}">
                <a16:creationId xmlns:a16="http://schemas.microsoft.com/office/drawing/2014/main" id="{04891FDD-9A61-4709-8C1A-7C9CE164B6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3412" y="1101865"/>
            <a:ext cx="10585176" cy="4654269"/>
          </a:xfrm>
          <a:prstGeom prst="rect">
            <a:avLst/>
          </a:prstGeom>
        </p:spPr>
      </p:pic>
    </p:spTree>
    <p:extLst>
      <p:ext uri="{BB962C8B-B14F-4D97-AF65-F5344CB8AC3E}">
        <p14:creationId xmlns:p14="http://schemas.microsoft.com/office/powerpoint/2010/main" val="1025271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Strategic Alliance</a:t>
            </a:r>
          </a:p>
        </p:txBody>
      </p:sp>
      <p:sp>
        <p:nvSpPr>
          <p:cNvPr id="2" name="Content Placeholder 2">
            <a:extLst>
              <a:ext uri="{FF2B5EF4-FFF2-40B4-BE49-F238E27FC236}">
                <a16:creationId xmlns:a16="http://schemas.microsoft.com/office/drawing/2014/main" id="{72479145-6147-4DA5-9401-4C00F12C346A}"/>
              </a:ext>
            </a:extLst>
          </p:cNvPr>
          <p:cNvSpPr txBox="1">
            <a:spLocks/>
          </p:cNvSpPr>
          <p:nvPr/>
        </p:nvSpPr>
        <p:spPr bwMode="auto">
          <a:xfrm>
            <a:off x="530024" y="980728"/>
            <a:ext cx="10954758"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100" b="1" dirty="0">
                <a:solidFill>
                  <a:srgbClr val="FF0000"/>
                </a:solidFill>
              </a:rPr>
              <a:t>Strategic alliance </a:t>
            </a:r>
            <a:r>
              <a:rPr lang="en-GB" sz="2100" dirty="0"/>
              <a:t>is where two or more organisations share resources and activities to pursue a common strategy.</a:t>
            </a:r>
          </a:p>
          <a:p>
            <a:pPr algn="just">
              <a:buClr>
                <a:schemeClr val="tx1"/>
              </a:buClr>
            </a:pPr>
            <a:r>
              <a:rPr lang="en-GB" sz="2100" dirty="0"/>
              <a:t>A </a:t>
            </a:r>
            <a:r>
              <a:rPr lang="en-GB" sz="2100" b="1" dirty="0">
                <a:solidFill>
                  <a:srgbClr val="FF0000"/>
                </a:solidFill>
              </a:rPr>
              <a:t>strategic alliance </a:t>
            </a:r>
            <a:r>
              <a:rPr lang="en-GB" sz="2100" dirty="0"/>
              <a:t>is a collaborative arrangement between two or more firms to pursue agreed common goals.</a:t>
            </a:r>
          </a:p>
          <a:p>
            <a:pPr algn="just">
              <a:buClr>
                <a:schemeClr val="tx1"/>
              </a:buClr>
            </a:pPr>
            <a:r>
              <a:rPr lang="en-GB" sz="2100" dirty="0"/>
              <a:t>Types of strategic alliance (in terms of ownership):</a:t>
            </a:r>
          </a:p>
          <a:p>
            <a:pPr lvl="1" algn="just">
              <a:buClr>
                <a:schemeClr val="tx1"/>
              </a:buClr>
              <a:buFont typeface="Wingdings" panose="05000000000000000000" pitchFamily="2" charset="2"/>
              <a:buChar char="Ø"/>
            </a:pPr>
            <a:r>
              <a:rPr lang="en-GB" sz="2000" b="1" dirty="0">
                <a:solidFill>
                  <a:schemeClr val="accent2">
                    <a:lumMod val="50000"/>
                  </a:schemeClr>
                </a:solidFill>
              </a:rPr>
              <a:t>Equity alliances </a:t>
            </a:r>
            <a:r>
              <a:rPr lang="en-GB" sz="2000" dirty="0"/>
              <a:t>involve the creation of a new entity that is owned separately by the partners involved. The most common form of equity alliance is the </a:t>
            </a:r>
            <a:r>
              <a:rPr lang="en-GB" sz="2000" dirty="0">
                <a:solidFill>
                  <a:schemeClr val="accent1">
                    <a:lumMod val="75000"/>
                  </a:schemeClr>
                </a:solidFill>
              </a:rPr>
              <a:t>joint venture</a:t>
            </a:r>
            <a:r>
              <a:rPr lang="en-GB" sz="2000" dirty="0"/>
              <a:t>, where two organisations remain independent but set up a new organisation jointly owned by the parents.</a:t>
            </a:r>
          </a:p>
          <a:p>
            <a:pPr lvl="1" algn="just">
              <a:buClr>
                <a:schemeClr val="tx1"/>
              </a:buClr>
              <a:buFont typeface="Wingdings" panose="05000000000000000000" pitchFamily="2" charset="2"/>
              <a:buChar char="Ø"/>
            </a:pPr>
            <a:r>
              <a:rPr lang="en-GB" sz="2000" b="1" dirty="0">
                <a:solidFill>
                  <a:schemeClr val="accent4">
                    <a:lumMod val="50000"/>
                  </a:schemeClr>
                </a:solidFill>
              </a:rPr>
              <a:t>Non-equity alliances </a:t>
            </a:r>
            <a:r>
              <a:rPr lang="en-GB" sz="2000" dirty="0"/>
              <a:t>are typically looser, without the commitment implied by ownership. Non-equity alliances are often based on contracts. One common form of contractual alliance is </a:t>
            </a:r>
            <a:r>
              <a:rPr lang="en-GB" sz="2000" dirty="0">
                <a:solidFill>
                  <a:schemeClr val="accent1">
                    <a:lumMod val="75000"/>
                  </a:schemeClr>
                </a:solidFill>
              </a:rPr>
              <a:t>franchising</a:t>
            </a:r>
            <a:r>
              <a:rPr lang="en-GB" sz="2000" dirty="0"/>
              <a:t>, where one organisation (the franchisor) gives another organisation (the franchisee) the right to sell the franchisor’s products or services in a particular location in return for a fee or royalty.</a:t>
            </a:r>
          </a:p>
          <a:p>
            <a:pPr algn="just">
              <a:buClr>
                <a:schemeClr val="tx1"/>
              </a:buClr>
            </a:pPr>
            <a:endParaRPr lang="en-GB" sz="2100" dirty="0"/>
          </a:p>
          <a:p>
            <a:pPr algn="just">
              <a:buClr>
                <a:schemeClr val="tx1"/>
              </a:buClr>
            </a:pPr>
            <a:endParaRPr lang="en-GB" sz="1800" dirty="0"/>
          </a:p>
        </p:txBody>
      </p:sp>
    </p:spTree>
    <p:extLst>
      <p:ext uri="{BB962C8B-B14F-4D97-AF65-F5344CB8AC3E}">
        <p14:creationId xmlns:p14="http://schemas.microsoft.com/office/powerpoint/2010/main" val="1535713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2">
                                            <p:txEl>
                                              <p:pRg st="3" end="3"/>
                                            </p:txEl>
                                          </p:spTgt>
                                        </p:tgtEl>
                                        <p:attrNameLst>
                                          <p:attrName>style.visibility</p:attrName>
                                        </p:attrNameLst>
                                      </p:cBhvr>
                                      <p:to>
                                        <p:strVal val="visible"/>
                                      </p:to>
                                    </p:set>
                                    <p:animEffect transition="in" filter="fade">
                                      <p:cBhvr>
                                        <p:cTn id="26" dur="1000"/>
                                        <p:tgtEl>
                                          <p:spTgt spid="2">
                                            <p:txEl>
                                              <p:pRg st="3" end="3"/>
                                            </p:txEl>
                                          </p:spTgt>
                                        </p:tgtEl>
                                      </p:cBhvr>
                                    </p:animEffect>
                                    <p:anim calcmode="lin" valueType="num">
                                      <p:cBhvr>
                                        <p:cTn id="27"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2">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Effect transition="in" filter="fade">
                                      <p:cBhvr>
                                        <p:cTn id="31" dur="1000"/>
                                        <p:tgtEl>
                                          <p:spTgt spid="2">
                                            <p:txEl>
                                              <p:pRg st="4" end="4"/>
                                            </p:txEl>
                                          </p:spTgt>
                                        </p:tgtEl>
                                      </p:cBhvr>
                                    </p:animEffect>
                                    <p:anim calcmode="lin" valueType="num">
                                      <p:cBhvr>
                                        <p:cTn id="32"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Strategic Alliance</a:t>
            </a:r>
          </a:p>
        </p:txBody>
      </p:sp>
      <p:sp>
        <p:nvSpPr>
          <p:cNvPr id="4" name="TextBox 3">
            <a:extLst>
              <a:ext uri="{FF2B5EF4-FFF2-40B4-BE49-F238E27FC236}">
                <a16:creationId xmlns:a16="http://schemas.microsoft.com/office/drawing/2014/main" id="{CC31E218-03AC-DF68-EFA0-892EF54B351D}"/>
              </a:ext>
            </a:extLst>
          </p:cNvPr>
          <p:cNvSpPr txBox="1"/>
          <p:nvPr/>
        </p:nvSpPr>
        <p:spPr>
          <a:xfrm>
            <a:off x="2927648" y="5301208"/>
            <a:ext cx="6097904" cy="369332"/>
          </a:xfrm>
          <a:prstGeom prst="rect">
            <a:avLst/>
          </a:prstGeom>
          <a:noFill/>
        </p:spPr>
        <p:txBody>
          <a:bodyPr wrap="square">
            <a:spAutoFit/>
          </a:bodyPr>
          <a:lstStyle/>
          <a:p>
            <a:pPr algn="ctr"/>
            <a:r>
              <a:rPr lang="en-GB" dirty="0">
                <a:hlinkClick r:id="rId4"/>
              </a:rPr>
              <a:t>https://www.youtube.com/watch?v=ol8BRnOFBBM</a:t>
            </a:r>
            <a:r>
              <a:rPr lang="en-GB" dirty="0"/>
              <a:t> </a:t>
            </a:r>
          </a:p>
        </p:txBody>
      </p:sp>
      <p:pic>
        <p:nvPicPr>
          <p:cNvPr id="6" name="Online Media 5" title="Strategic Alliance (With Real World Examples) | Strategic Management | From A Business Professor">
            <a:hlinkClick r:id="" action="ppaction://media"/>
            <a:extLst>
              <a:ext uri="{FF2B5EF4-FFF2-40B4-BE49-F238E27FC236}">
                <a16:creationId xmlns:a16="http://schemas.microsoft.com/office/drawing/2014/main" id="{12626EFF-BA5F-F321-BC1A-077330493F20}"/>
              </a:ext>
            </a:extLst>
          </p:cNvPr>
          <p:cNvPicPr>
            <a:picLocks noRot="1" noChangeAspect="1"/>
          </p:cNvPicPr>
          <p:nvPr>
            <a:videoFile r:link="rId1"/>
          </p:nvPr>
        </p:nvPicPr>
        <p:blipFill>
          <a:blip r:embed="rId5"/>
          <a:stretch>
            <a:fillRect/>
          </a:stretch>
        </p:blipFill>
        <p:spPr>
          <a:xfrm>
            <a:off x="2220640" y="994059"/>
            <a:ext cx="7750720" cy="4379157"/>
          </a:xfrm>
          <a:prstGeom prst="rect">
            <a:avLst/>
          </a:prstGeom>
        </p:spPr>
      </p:pic>
    </p:spTree>
    <p:extLst>
      <p:ext uri="{BB962C8B-B14F-4D97-AF65-F5344CB8AC3E}">
        <p14:creationId xmlns:p14="http://schemas.microsoft.com/office/powerpoint/2010/main" val="4030418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2" name="Picture 11" descr="A picture containing drawing&#10;&#10;Description automatically generated">
            <a:extLst>
              <a:ext uri="{FF2B5EF4-FFF2-40B4-BE49-F238E27FC236}">
                <a16:creationId xmlns:a16="http://schemas.microsoft.com/office/drawing/2014/main" id="{0DBA22A2-3463-4012-A85B-A881C35B10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5840" y="764704"/>
            <a:ext cx="2507936" cy="1143000"/>
          </a:xfrm>
          <a:prstGeom prst="rect">
            <a:avLst/>
          </a:prstGeom>
        </p:spPr>
      </p:pic>
      <p:pic>
        <p:nvPicPr>
          <p:cNvPr id="16" name="Picture 15" descr="A close up of a logo&#10;&#10;Description automatically generated">
            <a:extLst>
              <a:ext uri="{FF2B5EF4-FFF2-40B4-BE49-F238E27FC236}">
                <a16:creationId xmlns:a16="http://schemas.microsoft.com/office/drawing/2014/main" id="{3F3B48CF-6F5E-4680-915B-DEBF5C3EE5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32104" y="914056"/>
            <a:ext cx="2627376" cy="993648"/>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Alliances in Airlines</a:t>
            </a:r>
          </a:p>
        </p:txBody>
      </p:sp>
      <p:sp>
        <p:nvSpPr>
          <p:cNvPr id="8" name="Content Placeholder 2">
            <a:extLst>
              <a:ext uri="{FF2B5EF4-FFF2-40B4-BE49-F238E27FC236}">
                <a16:creationId xmlns:a16="http://schemas.microsoft.com/office/drawing/2014/main" id="{139ECC9F-31E2-48AB-B579-E19FD80DA06A}"/>
              </a:ext>
            </a:extLst>
          </p:cNvPr>
          <p:cNvSpPr txBox="1">
            <a:spLocks/>
          </p:cNvSpPr>
          <p:nvPr/>
        </p:nvSpPr>
        <p:spPr bwMode="auto">
          <a:xfrm>
            <a:off x="530024" y="1143000"/>
            <a:ext cx="10954758"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100" b="1" dirty="0"/>
              <a:t>Crossing the Atlantic together:</a:t>
            </a:r>
          </a:p>
          <a:p>
            <a:pPr marL="0" indent="0" algn="just">
              <a:buClr>
                <a:schemeClr val="tx1"/>
              </a:buClr>
              <a:buNone/>
            </a:pPr>
            <a:r>
              <a:rPr lang="en-GB" sz="2100" dirty="0"/>
              <a:t>On 14 August 2008, British Airways, American Airlines and Iberia- later joined by Finnair - entered into a revenue sharing alliance relating to flights between European (European Union, Norway and Switzerland) and North American (United States of America, Canada and Mexico) destinations (IAG Group, 2020).</a:t>
            </a:r>
          </a:p>
          <a:p>
            <a:pPr marL="0" indent="0" algn="just">
              <a:buClr>
                <a:schemeClr val="tx1"/>
              </a:buClr>
              <a:buNone/>
            </a:pPr>
            <a:r>
              <a:rPr lang="en-GB" sz="2100" dirty="0"/>
              <a:t>The alliance significantly improves customer convenience and choice while bringing greater value for consumers. It generates operating efficiencies, increases competition in many city-pairs and generates economic benefits for communities across the worldwide networks of the four airlines.</a:t>
            </a:r>
          </a:p>
          <a:p>
            <a:pPr marL="0" indent="0" algn="just">
              <a:buClr>
                <a:schemeClr val="tx1"/>
              </a:buClr>
              <a:buNone/>
            </a:pPr>
            <a:r>
              <a:rPr lang="en-GB" sz="2100" dirty="0"/>
              <a:t>This alliance allows:</a:t>
            </a:r>
          </a:p>
          <a:p>
            <a:pPr lvl="1" algn="just">
              <a:buClr>
                <a:schemeClr val="tx1"/>
              </a:buClr>
              <a:buFont typeface="Wingdings" panose="05000000000000000000" pitchFamily="2" charset="2"/>
              <a:buChar char="Ø"/>
            </a:pPr>
            <a:r>
              <a:rPr lang="en-GB" sz="1900" dirty="0"/>
              <a:t>the carriers to participate in revenue sharing</a:t>
            </a:r>
          </a:p>
          <a:p>
            <a:pPr lvl="1" algn="just">
              <a:buClr>
                <a:schemeClr val="tx1"/>
              </a:buClr>
              <a:buFont typeface="Wingdings" panose="05000000000000000000" pitchFamily="2" charset="2"/>
              <a:buChar char="Ø"/>
            </a:pPr>
            <a:r>
              <a:rPr lang="en-GB" sz="1900" dirty="0"/>
              <a:t>coordinated marketing, advertising, sales and distribution of passenger and cargo services</a:t>
            </a:r>
          </a:p>
          <a:p>
            <a:pPr lvl="1" algn="just">
              <a:buClr>
                <a:schemeClr val="tx1"/>
              </a:buClr>
              <a:buFont typeface="Wingdings" panose="05000000000000000000" pitchFamily="2" charset="2"/>
              <a:buChar char="Ø"/>
            </a:pPr>
            <a:r>
              <a:rPr lang="en-GB" sz="1900" dirty="0"/>
              <a:t>a cooperative approach to scheduling, pricing, capacity and frequent flyer programs. </a:t>
            </a:r>
          </a:p>
        </p:txBody>
      </p:sp>
      <p:pic>
        <p:nvPicPr>
          <p:cNvPr id="18" name="Picture 17" descr="A picture containing drawing&#10;&#10;Description automatically generated">
            <a:extLst>
              <a:ext uri="{FF2B5EF4-FFF2-40B4-BE49-F238E27FC236}">
                <a16:creationId xmlns:a16="http://schemas.microsoft.com/office/drawing/2014/main" id="{C507484E-C931-4A61-A36B-A34E328F757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764882" y="1196752"/>
            <a:ext cx="1670001" cy="372410"/>
          </a:xfrm>
          <a:prstGeom prst="rect">
            <a:avLst/>
          </a:prstGeom>
        </p:spPr>
      </p:pic>
    </p:spTree>
    <p:extLst>
      <p:ext uri="{BB962C8B-B14F-4D97-AF65-F5344CB8AC3E}">
        <p14:creationId xmlns:p14="http://schemas.microsoft.com/office/powerpoint/2010/main" val="30291020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Alliances in Industries</a:t>
            </a:r>
          </a:p>
        </p:txBody>
      </p:sp>
      <p:pic>
        <p:nvPicPr>
          <p:cNvPr id="3" name="Picture 2" descr="A picture containing drawing&#10;&#10;Description automatically generated">
            <a:extLst>
              <a:ext uri="{FF2B5EF4-FFF2-40B4-BE49-F238E27FC236}">
                <a16:creationId xmlns:a16="http://schemas.microsoft.com/office/drawing/2014/main" id="{820F878B-C8DE-455E-8284-1AB0461366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0978" y="3396476"/>
            <a:ext cx="2304256" cy="2304256"/>
          </a:xfrm>
          <a:prstGeom prst="rect">
            <a:avLst/>
          </a:prstGeom>
        </p:spPr>
      </p:pic>
      <p:pic>
        <p:nvPicPr>
          <p:cNvPr id="5" name="Picture 4" descr="A picture containing drawing&#10;&#10;Description automatically generated">
            <a:extLst>
              <a:ext uri="{FF2B5EF4-FFF2-40B4-BE49-F238E27FC236}">
                <a16:creationId xmlns:a16="http://schemas.microsoft.com/office/drawing/2014/main" id="{C52EC2E1-2DB8-42BA-937F-E3531701157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31504" y="1571580"/>
            <a:ext cx="3168352" cy="1523303"/>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2F8C5B85-9EC4-4DF0-B8D5-EF4370F078A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176120" y="1571580"/>
            <a:ext cx="3168351" cy="1760195"/>
          </a:xfrm>
          <a:prstGeom prst="rect">
            <a:avLst/>
          </a:prstGeom>
        </p:spPr>
      </p:pic>
      <p:pic>
        <p:nvPicPr>
          <p:cNvPr id="10" name="Picture 9" descr="A picture containing object, clock&#10;&#10;Description automatically generated">
            <a:extLst>
              <a:ext uri="{FF2B5EF4-FFF2-40B4-BE49-F238E27FC236}">
                <a16:creationId xmlns:a16="http://schemas.microsoft.com/office/drawing/2014/main" id="{89DC2813-7973-422B-9269-6545B1235C6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946641" y="3429000"/>
            <a:ext cx="1627308" cy="2071118"/>
          </a:xfrm>
          <a:prstGeom prst="rect">
            <a:avLst/>
          </a:prstGeom>
        </p:spPr>
      </p:pic>
      <p:sp>
        <p:nvSpPr>
          <p:cNvPr id="11" name="Flowchart: Connector 10">
            <a:extLst>
              <a:ext uri="{FF2B5EF4-FFF2-40B4-BE49-F238E27FC236}">
                <a16:creationId xmlns:a16="http://schemas.microsoft.com/office/drawing/2014/main" id="{CB96856F-B8F3-41A8-AC31-796D270BBA20}"/>
              </a:ext>
            </a:extLst>
          </p:cNvPr>
          <p:cNvSpPr/>
          <p:nvPr/>
        </p:nvSpPr>
        <p:spPr>
          <a:xfrm>
            <a:off x="813106" y="1157268"/>
            <a:ext cx="4500000" cy="4500000"/>
          </a:xfrm>
          <a:prstGeom prst="flowChartConnector">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lowchart: Connector 12">
            <a:extLst>
              <a:ext uri="{FF2B5EF4-FFF2-40B4-BE49-F238E27FC236}">
                <a16:creationId xmlns:a16="http://schemas.microsoft.com/office/drawing/2014/main" id="{637DC2FE-2C3F-4983-ABD8-FC6F294F616A}"/>
              </a:ext>
            </a:extLst>
          </p:cNvPr>
          <p:cNvSpPr/>
          <p:nvPr/>
        </p:nvSpPr>
        <p:spPr>
          <a:xfrm>
            <a:off x="6510295" y="1143000"/>
            <a:ext cx="4500000" cy="4500000"/>
          </a:xfrm>
          <a:prstGeom prst="flowChartConnector">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07713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1000" fill="hold"/>
                                        <p:tgtEl>
                                          <p:spTgt spid="13"/>
                                        </p:tgtEl>
                                        <p:attrNameLst>
                                          <p:attrName>ppt_w</p:attrName>
                                        </p:attrNameLst>
                                      </p:cBhvr>
                                      <p:tavLst>
                                        <p:tav tm="0">
                                          <p:val>
                                            <p:fltVal val="0"/>
                                          </p:val>
                                        </p:tav>
                                        <p:tav tm="100000">
                                          <p:val>
                                            <p:strVal val="#ppt_w"/>
                                          </p:val>
                                        </p:tav>
                                      </p:tavLst>
                                    </p:anim>
                                    <p:anim calcmode="lin" valueType="num">
                                      <p:cBhvr>
                                        <p:cTn id="8" dur="1000" fill="hold"/>
                                        <p:tgtEl>
                                          <p:spTgt spid="13"/>
                                        </p:tgtEl>
                                        <p:attrNameLst>
                                          <p:attrName>ppt_h</p:attrName>
                                        </p:attrNameLst>
                                      </p:cBhvr>
                                      <p:tavLst>
                                        <p:tav tm="0">
                                          <p:val>
                                            <p:fltVal val="0"/>
                                          </p:val>
                                        </p:tav>
                                        <p:tav tm="100000">
                                          <p:val>
                                            <p:strVal val="#ppt_h"/>
                                          </p:val>
                                        </p:tav>
                                      </p:tavLst>
                                    </p:anim>
                                    <p:anim calcmode="lin" valueType="num">
                                      <p:cBhvr>
                                        <p:cTn id="9" dur="1000" fill="hold"/>
                                        <p:tgtEl>
                                          <p:spTgt spid="13"/>
                                        </p:tgtEl>
                                        <p:attrNameLst>
                                          <p:attrName>style.rotation</p:attrName>
                                        </p:attrNameLst>
                                      </p:cBhvr>
                                      <p:tavLst>
                                        <p:tav tm="0">
                                          <p:val>
                                            <p:fltVal val="90"/>
                                          </p:val>
                                        </p:tav>
                                        <p:tav tm="100000">
                                          <p:val>
                                            <p:fltVal val="0"/>
                                          </p:val>
                                        </p:tav>
                                      </p:tavLst>
                                    </p:anim>
                                    <p:animEffect transition="in" filter="fade">
                                      <p:cBhvr>
                                        <p:cTn id="10" dur="1000"/>
                                        <p:tgtEl>
                                          <p:spTgt spid="13"/>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1000" fill="hold"/>
                                        <p:tgtEl>
                                          <p:spTgt spid="11"/>
                                        </p:tgtEl>
                                        <p:attrNameLst>
                                          <p:attrName>ppt_w</p:attrName>
                                        </p:attrNameLst>
                                      </p:cBhvr>
                                      <p:tavLst>
                                        <p:tav tm="0">
                                          <p:val>
                                            <p:fltVal val="0"/>
                                          </p:val>
                                        </p:tav>
                                        <p:tav tm="100000">
                                          <p:val>
                                            <p:strVal val="#ppt_w"/>
                                          </p:val>
                                        </p:tav>
                                      </p:tavLst>
                                    </p:anim>
                                    <p:anim calcmode="lin" valueType="num">
                                      <p:cBhvr>
                                        <p:cTn id="14" dur="1000" fill="hold"/>
                                        <p:tgtEl>
                                          <p:spTgt spid="11"/>
                                        </p:tgtEl>
                                        <p:attrNameLst>
                                          <p:attrName>ppt_h</p:attrName>
                                        </p:attrNameLst>
                                      </p:cBhvr>
                                      <p:tavLst>
                                        <p:tav tm="0">
                                          <p:val>
                                            <p:fltVal val="0"/>
                                          </p:val>
                                        </p:tav>
                                        <p:tav tm="100000">
                                          <p:val>
                                            <p:strVal val="#ppt_h"/>
                                          </p:val>
                                        </p:tav>
                                      </p:tavLst>
                                    </p:anim>
                                    <p:anim calcmode="lin" valueType="num">
                                      <p:cBhvr>
                                        <p:cTn id="15" dur="1000" fill="hold"/>
                                        <p:tgtEl>
                                          <p:spTgt spid="11"/>
                                        </p:tgtEl>
                                        <p:attrNameLst>
                                          <p:attrName>style.rotation</p:attrName>
                                        </p:attrNameLst>
                                      </p:cBhvr>
                                      <p:tavLst>
                                        <p:tav tm="0">
                                          <p:val>
                                            <p:fltVal val="90"/>
                                          </p:val>
                                        </p:tav>
                                        <p:tav tm="100000">
                                          <p:val>
                                            <p:fltVal val="0"/>
                                          </p:val>
                                        </p:tav>
                                      </p:tavLst>
                                    </p:anim>
                                    <p:animEffect transition="in" filter="fade">
                                      <p:cBhvr>
                                        <p:cTn id="16" dur="10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wheel(1)">
                                      <p:cBhvr>
                                        <p:cTn id="21" dur="2000"/>
                                        <p:tgtEl>
                                          <p:spTgt spid="3"/>
                                        </p:tgtEl>
                                      </p:cBhvr>
                                    </p:animEffect>
                                  </p:childTnLst>
                                </p:cTn>
                              </p:par>
                              <p:par>
                                <p:cTn id="22" presetID="21" presetClass="entr" presetSubtype="1" fill="hold" nodeType="with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wheel(1)">
                                      <p:cBhvr>
                                        <p:cTn id="24" dur="2000"/>
                                        <p:tgtEl>
                                          <p:spTgt spid="5"/>
                                        </p:tgtEl>
                                      </p:cBhvr>
                                    </p:animEffect>
                                  </p:childTnLst>
                                </p:cTn>
                              </p:par>
                              <p:par>
                                <p:cTn id="25" presetID="21" presetClass="entr" presetSubtype="1" fill="hold" nodeType="with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heel(1)">
                                      <p:cBhvr>
                                        <p:cTn id="27" dur="2000"/>
                                        <p:tgtEl>
                                          <p:spTgt spid="10"/>
                                        </p:tgtEl>
                                      </p:cBhvr>
                                    </p:animEffect>
                                  </p:childTnLst>
                                </p:cTn>
                              </p:par>
                              <p:par>
                                <p:cTn id="28" presetID="21" presetClass="entr" presetSubtype="1" fill="hold" nodeType="with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heel(1)">
                                      <p:cBhvr>
                                        <p:cTn id="3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Strategic Alliances of Samsung Electronics, 2014</a:t>
            </a:r>
          </a:p>
        </p:txBody>
      </p:sp>
      <p:pic>
        <p:nvPicPr>
          <p:cNvPr id="4" name="Picture 3">
            <a:extLst>
              <a:ext uri="{FF2B5EF4-FFF2-40B4-BE49-F238E27FC236}">
                <a16:creationId xmlns:a16="http://schemas.microsoft.com/office/drawing/2014/main" id="{5CA29340-10A2-4465-BCA4-5F1496A7BE50}"/>
              </a:ext>
            </a:extLst>
          </p:cNvPr>
          <p:cNvPicPr>
            <a:picLocks noChangeAspect="1"/>
          </p:cNvPicPr>
          <p:nvPr/>
        </p:nvPicPr>
        <p:blipFill>
          <a:blip r:embed="rId3"/>
          <a:stretch>
            <a:fillRect/>
          </a:stretch>
        </p:blipFill>
        <p:spPr>
          <a:xfrm>
            <a:off x="1379476" y="908721"/>
            <a:ext cx="9433048" cy="4752528"/>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5E64A1CF-3CA3-41EC-B9C8-F39EAEF4FE0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6657" y="980728"/>
            <a:ext cx="2325638" cy="1305680"/>
          </a:xfrm>
          <a:prstGeom prst="rect">
            <a:avLst/>
          </a:prstGeom>
        </p:spPr>
      </p:pic>
    </p:spTree>
    <p:extLst>
      <p:ext uri="{BB962C8B-B14F-4D97-AF65-F5344CB8AC3E}">
        <p14:creationId xmlns:p14="http://schemas.microsoft.com/office/powerpoint/2010/main" val="2456596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551384" y="836712"/>
            <a:ext cx="11089232" cy="5184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600"/>
              </a:spcBef>
              <a:spcAft>
                <a:spcPts val="600"/>
              </a:spcAft>
            </a:pPr>
            <a:r>
              <a:rPr lang="en-GB" sz="2200" dirty="0"/>
              <a:t>Grant, R. M., 2018. Contemporary Strategy Analysis. 10 ed. NJ : John Wiley &amp; Sons, Inc.</a:t>
            </a:r>
          </a:p>
          <a:p>
            <a:pPr>
              <a:spcBef>
                <a:spcPts val="600"/>
              </a:spcBef>
              <a:spcAft>
                <a:spcPts val="600"/>
              </a:spcAft>
            </a:pPr>
            <a:r>
              <a:rPr lang="en-GB" sz="2200" dirty="0"/>
              <a:t>Hill, C. W. L., Schilling, M. A. &amp; Jones, G. R., 2017. Strategic Management, Theory. 12 ed. Boston: Cengage Learning.</a:t>
            </a:r>
          </a:p>
          <a:p>
            <a:pPr>
              <a:spcBef>
                <a:spcPts val="600"/>
              </a:spcBef>
              <a:spcAft>
                <a:spcPts val="600"/>
              </a:spcAft>
            </a:pPr>
            <a:r>
              <a:rPr lang="en-GB" sz="2200" dirty="0"/>
              <a:t>IAG International Airlines Group, 2020. Crossing the Atlantic together, [Online] Available at: https://www.iairgroup.com/en/the-group/our-alliances-and-joint-ventures [Accessed 18 07 2020].</a:t>
            </a:r>
          </a:p>
          <a:p>
            <a:pPr>
              <a:spcBef>
                <a:spcPts val="600"/>
              </a:spcBef>
              <a:spcAft>
                <a:spcPts val="600"/>
              </a:spcAft>
            </a:pPr>
            <a:r>
              <a:rPr lang="en-GB" sz="2200" dirty="0"/>
              <a:t>Johnson, G. et al., 2017. Exploring Corporate: Text and Cases. 11 ed. Harlow: Pearson Education Limited.</a:t>
            </a:r>
          </a:p>
          <a:p>
            <a:pPr>
              <a:spcBef>
                <a:spcPts val="600"/>
              </a:spcBef>
              <a:spcAft>
                <a:spcPts val="600"/>
              </a:spcAft>
            </a:pPr>
            <a:r>
              <a:rPr lang="en-GB" sz="2200" dirty="0"/>
              <a:t>Lynch, R., 2015. Strategic Management. 7 ed. Harlow: Pearson Education Limited.</a:t>
            </a:r>
          </a:p>
          <a:p>
            <a:pPr>
              <a:spcBef>
                <a:spcPts val="600"/>
              </a:spcBef>
              <a:spcAft>
                <a:spcPts val="600"/>
              </a:spcAft>
            </a:pPr>
            <a:r>
              <a:rPr lang="en-GB" sz="2200" dirty="0"/>
              <a:t>Whittington, R. et al., 2020. Exploring Strategy. 12 ed. Harlow: Pearson Education Limited.</a:t>
            </a:r>
          </a:p>
          <a:p>
            <a:endParaRPr lang="en-GB" sz="2400" dirty="0"/>
          </a:p>
          <a:p>
            <a:endParaRPr lang="en-GB" sz="1800" dirty="0"/>
          </a:p>
          <a:p>
            <a:endParaRPr lang="en-GB" sz="18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4605</Words>
  <Application>Microsoft Office PowerPoint</Application>
  <PresentationFormat>Widescreen</PresentationFormat>
  <Paragraphs>248</Paragraphs>
  <Slides>30</Slides>
  <Notes>25</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Aharoni</vt:lpstr>
      <vt:lpstr>Aptos</vt:lpstr>
      <vt:lpstr>Arial</vt:lpstr>
      <vt:lpstr>Myriad Pro</vt:lpstr>
      <vt:lpstr>Söhne</vt:lpstr>
      <vt:lpstr>Symbol</vt:lpstr>
      <vt:lpstr>Verdana</vt:lpstr>
      <vt:lpstr>Wingdings</vt:lpstr>
      <vt:lpstr>20140311PresentationUWTSDTemplate</vt:lpstr>
      <vt:lpstr>LCBB6004 </vt:lpstr>
      <vt:lpstr>Learning Objectives</vt:lpstr>
      <vt:lpstr>The Globalisation of Markets</vt:lpstr>
      <vt:lpstr>Patterns of Industry Internationalisation</vt:lpstr>
      <vt:lpstr>How Internationalisation Affects the Strategy</vt:lpstr>
      <vt:lpstr>Expansion Method Matrix</vt:lpstr>
      <vt:lpstr>Internationalisation Drivers</vt:lpstr>
      <vt:lpstr>Global Expansion and National Responsiveness</vt:lpstr>
      <vt:lpstr>Geographic Sources of Advantage</vt:lpstr>
      <vt:lpstr>Geographic Sources of Advantage</vt:lpstr>
      <vt:lpstr>Global Sourcing</vt:lpstr>
      <vt:lpstr>International Strategies</vt:lpstr>
      <vt:lpstr>International Strategies</vt:lpstr>
      <vt:lpstr>Entry Mode Strategies</vt:lpstr>
      <vt:lpstr>Entry Mode Strategies: Exporting</vt:lpstr>
      <vt:lpstr>Entry Mode Strategies: Licensing &amp; Franchising</vt:lpstr>
      <vt:lpstr>Entry Mode Strategies: Joint Ventures &amp; Strategic Alliances</vt:lpstr>
      <vt:lpstr>Entry Mode Strategies: Wholly Owned Subsidiaries</vt:lpstr>
      <vt:lpstr>Comparison of Entry Mode Strategies</vt:lpstr>
      <vt:lpstr>What are the benefits and limitations of each international entry mode presented.   Consider aspects like cost, control, risk, and strategic fit. Then prepare a brief summary of your discussion for each entry mode.</vt:lpstr>
      <vt:lpstr>Methods of Expansion – Advantages and Disadvantages Exporting</vt:lpstr>
      <vt:lpstr>Methods of Expansion – Advantages and Disadvantages FDI (Acquisition)</vt:lpstr>
      <vt:lpstr>Methods of Expansion: Advantages and Disadvantages Joint Venture, Alliance and Franchise</vt:lpstr>
      <vt:lpstr>PowerPoint Presentation</vt:lpstr>
      <vt:lpstr>PowerPoint Presentation</vt:lpstr>
      <vt:lpstr>Strategic Alliances in Airlines</vt:lpstr>
      <vt:lpstr>Strategic Alliances in Industries</vt:lpstr>
      <vt:lpstr>The Strategic Alliances of Samsung Electronics, 2014</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402</cp:revision>
  <cp:lastPrinted>2018-07-09T15:27:01Z</cp:lastPrinted>
  <dcterms:created xsi:type="dcterms:W3CDTF">2002-10-07T19:43:58Z</dcterms:created>
  <dcterms:modified xsi:type="dcterms:W3CDTF">2024-10-16T18:50:54Z</dcterms:modified>
</cp:coreProperties>
</file>