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6" r:id="rId5"/>
    <p:sldId id="257" r:id="rId6"/>
    <p:sldId id="263" r:id="rId7"/>
    <p:sldId id="264" r:id="rId8"/>
    <p:sldId id="265" r:id="rId9"/>
    <p:sldId id="266" r:id="rId10"/>
    <p:sldId id="267" r:id="rId11"/>
    <p:sldId id="262" r:id="rId12"/>
    <p:sldId id="268" r:id="rId13"/>
    <p:sldId id="269" r:id="rId14"/>
    <p:sldId id="270" r:id="rId15"/>
    <p:sldId id="271" r:id="rId16"/>
    <p:sldId id="272" r:id="rId17"/>
    <p:sldId id="273" r:id="rId18"/>
    <p:sldId id="274" r:id="rId19"/>
    <p:sldId id="275"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FBE8985-C610-418C-9E24-E9E222FDAC72}">
          <p14:sldIdLst>
            <p14:sldId id="256"/>
            <p14:sldId id="257"/>
            <p14:sldId id="263"/>
            <p14:sldId id="264"/>
            <p14:sldId id="265"/>
            <p14:sldId id="266"/>
            <p14:sldId id="267"/>
            <p14:sldId id="262"/>
            <p14:sldId id="268"/>
            <p14:sldId id="269"/>
            <p14:sldId id="270"/>
            <p14:sldId id="271"/>
            <p14:sldId id="272"/>
            <p14:sldId id="273"/>
            <p14:sldId id="274"/>
            <p14:sldId id="275"/>
            <p14:sldId id="276"/>
          </p14:sldIdLst>
        </p14:section>
      </p14:sectionLst>
    </p:ex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37662" autoAdjust="0"/>
  </p:normalViewPr>
  <p:slideViewPr>
    <p:cSldViewPr>
      <p:cViewPr varScale="1">
        <p:scale>
          <a:sx n="70" d="100"/>
          <a:sy n="70" d="100"/>
        </p:scale>
        <p:origin x="738" y="60"/>
      </p:cViewPr>
      <p:guideLst>
        <p:guide pos="3840"/>
        <p:guide orient="horz" pos="2160"/>
      </p:guideLst>
    </p:cSldViewPr>
  </p:slideViewPr>
  <p:notesTextViewPr>
    <p:cViewPr>
      <p:scale>
        <a:sx n="200" d="100"/>
        <a:sy n="200" d="100"/>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43B725B-653D-4166-A8E9-72A38A1847CF}" type="datetimeFigureOut">
              <a:rPr lang="en-US"/>
              <a:t>11/17/2025</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861E8E-D392-497B-BB21-122DD7C27CF3}" type="slidenum">
              <a:rPr/>
              <a:t>‹#›</a:t>
            </a:fld>
            <a:endParaRPr/>
          </a:p>
        </p:txBody>
      </p:sp>
    </p:spTree>
    <p:extLst>
      <p:ext uri="{BB962C8B-B14F-4D97-AF65-F5344CB8AC3E}">
        <p14:creationId xmlns:p14="http://schemas.microsoft.com/office/powerpoint/2010/main" val="1208353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3F64CD-0576-4A9A-BD06-7889D6E60BDC}" type="datetimeFigureOut">
              <a:rPr lang="en-US"/>
              <a:t>11/17/2025</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55D449-B875-4B8D-8E66-224D27E54C9A}" type="slidenum">
              <a:rPr/>
              <a:t>‹#›</a:t>
            </a:fld>
            <a:endParaRPr/>
          </a:p>
        </p:txBody>
      </p:sp>
    </p:spTree>
    <p:extLst>
      <p:ext uri="{BB962C8B-B14F-4D97-AF65-F5344CB8AC3E}">
        <p14:creationId xmlns:p14="http://schemas.microsoft.com/office/powerpoint/2010/main" val="1349979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doi.org/10.3389/fendo.2021.647864" TargetMode="External"/><Relationship Id="rId3" Type="http://schemas.openxmlformats.org/officeDocument/2006/relationships/hyperlink" Target="https://doi.org/10.1186/s12933-018-0728-6" TargetMode="External"/><Relationship Id="rId7" Type="http://schemas.openxmlformats.org/officeDocument/2006/relationships/hyperlink" Target="https://doi.org/10.1186/s12933-021-01401-8"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doi.org/10.1016/j.ijcard.2018.03.099" TargetMode="External"/><Relationship Id="rId5" Type="http://schemas.openxmlformats.org/officeDocument/2006/relationships/hyperlink" Target="https://10.0.3.248/S2213-8587(19)30249-9" TargetMode="External"/><Relationship Id="rId10" Type="http://schemas.openxmlformats.org/officeDocument/2006/relationships/hyperlink" Target="https://www.nice.org.uk/guidance/ng28" TargetMode="External"/><Relationship Id="rId4" Type="http://schemas.openxmlformats.org/officeDocument/2006/relationships/hyperlink" Target="https://doi.org/10.2217/fca-2018-0045" TargetMode="External"/><Relationship Id="rId9" Type="http://schemas.openxmlformats.org/officeDocument/2006/relationships/hyperlink" Target="https://www.nhs.uk/conditions/diabetes/"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nhs.uk/conditions/diabetes/"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10.0.4.32/NEJMoa1800256" TargetMode="External"/><Relationship Id="rId5" Type="http://schemas.openxmlformats.org/officeDocument/2006/relationships/hyperlink" Target="https://10.0.4.32/NEJMoa1608664" TargetMode="External"/><Relationship Id="rId4" Type="http://schemas.openxmlformats.org/officeDocument/2006/relationships/hyperlink" Target="https://www.nice.org.uk/guidance/ng28"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14300">
              <a:spcBef>
                <a:spcPts val="1200"/>
              </a:spcBef>
            </a:pPr>
            <a:r>
              <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Background of the Patient</a:t>
            </a:r>
            <a:endParaRPr lang="en-PK"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Mr. John Matthews is a 52 years old office administrator who resides in Birmingham, UK. John also has a body mass index (BMI) of 31, which makes him obese as he mainly has a sedentary lifestyle because of his job that requires him to work at the desk (Kristensen et al., 2019). His lifestyle is not very active and he tends to use the high-calorie diet that is full of processed foods and refined sugars. John has a significant family history of Type 2 Diabetes since his father was diagnosed in his late 50’s and it raises him at a higher genetic risk. In recent months, John has experienced fatigue, excessive thirst and frequent urination are affecting his work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performace</a:t>
            </a:r>
            <a:r>
              <a:rPr lang="en-GB" sz="1800" dirty="0">
                <a:effectLst/>
                <a:latin typeface="Times New Roman" panose="02020603050405020304" pitchFamily="18" charset="0"/>
                <a:ea typeface="Calibri" panose="020F0502020204030204" pitchFamily="34" charset="0"/>
                <a:cs typeface="Arial" panose="020B0604020202020204" pitchFamily="34" charset="0"/>
              </a:rPr>
              <a:t> and overall wellbeing (NICE, 2024).</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9555D449-B875-4B8D-8E66-224D27E54C9A}" type="slidenum">
              <a:rPr lang="en-PK" smtClean="0"/>
              <a:t>2</a:t>
            </a:fld>
            <a:endParaRPr lang="en-PK"/>
          </a:p>
        </p:txBody>
      </p:sp>
    </p:spTree>
    <p:extLst>
      <p:ext uri="{BB962C8B-B14F-4D97-AF65-F5344CB8AC3E}">
        <p14:creationId xmlns:p14="http://schemas.microsoft.com/office/powerpoint/2010/main" val="2162556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14300">
              <a:spcBef>
                <a:spcPts val="1200"/>
              </a:spcBef>
            </a:pPr>
            <a:r>
              <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Medical History &amp; Diagnosis </a:t>
            </a:r>
            <a:endParaRPr lang="en-PK"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Mr. John Matthews is a 52-year old male patient who was officially diagnosed with Type 2 Diabetes Mellitus six months ago in a routine health cheque-up, general-practise examination. His diagnostic findings showed that his HbA1c is 7.8 percent and fasting blood glucose is 8.9 mmol/L, which are higher than the clinical diabetes level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Einarson</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2018). In addition to this, his blood pressure was measured at 140/90 mmHg, which showed mild hypertension that is normally linked to metabolic disorders. Metformin 500 mg twice a day is the currently prescribed first-line pharmacological intervention to manage the level of blood sugar and enhance insulin sensitivity (Henning, 2018). </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9555D449-B875-4B8D-8E66-224D27E54C9A}" type="slidenum">
              <a:rPr lang="en-PK" smtClean="0"/>
              <a:t>3</a:t>
            </a:fld>
            <a:endParaRPr lang="en-PK"/>
          </a:p>
        </p:txBody>
      </p:sp>
    </p:spTree>
    <p:extLst>
      <p:ext uri="{BB962C8B-B14F-4D97-AF65-F5344CB8AC3E}">
        <p14:creationId xmlns:p14="http://schemas.microsoft.com/office/powerpoint/2010/main" val="4117414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14300">
              <a:spcBef>
                <a:spcPts val="1200"/>
              </a:spcBef>
            </a:pPr>
            <a:r>
              <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Anatomy &amp; Physiology </a:t>
            </a:r>
            <a:endParaRPr lang="en-PK"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blood glucose regulation in the healthy person is mainly carried out by the hormone insulin, which is being secreted by the beta  cells that are present in the islets of Langerhans of the pancreas. Insulin enables the absorption of glucose into skeletal muscles and adipose tissue when blood glucose level increases after eating so that it may be converted into energy or stored in form of glycogen to be used at a later stage (Larsson et al., 2018). This regulated contact keeps the levels of fasting blood glucose at normal values of 4 6 mmol/L, which provides stable cellular energy, and prevents the damage of the tissues by high glucose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Rawshani</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2017). </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9555D449-B875-4B8D-8E66-224D27E54C9A}" type="slidenum">
              <a:rPr lang="en-PK" smtClean="0"/>
              <a:t>4</a:t>
            </a:fld>
            <a:endParaRPr lang="en-PK"/>
          </a:p>
        </p:txBody>
      </p:sp>
    </p:spTree>
    <p:extLst>
      <p:ext uri="{BB962C8B-B14F-4D97-AF65-F5344CB8AC3E}">
        <p14:creationId xmlns:p14="http://schemas.microsoft.com/office/powerpoint/2010/main" val="2395039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14300">
              <a:spcBef>
                <a:spcPts val="1200"/>
              </a:spcBef>
            </a:pPr>
            <a:r>
              <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Pathophysiology of Type-2 Diabetes</a:t>
            </a:r>
            <a:endParaRPr lang="en-PK"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 Type 2 Diabetes Mellitus, there is a gradual increase in the impairment of the finely tuned relationship of insulin production and glucose utilisation. The disease starts when the body takes insulin resistance in the peripheral tissue primarily the muscles and the fatty tissue whereby the cells are ineffective in responding to the circulating insulin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Rawshani</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2018). This causes the uptake of glucose to be reduced thus causing high glucose concentration in blood. chronic hyperglycaemia leads to microvascular damage (eyes, kidneys, nerves) and macrovascular complications such as stroke and heart disease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Maiorino</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2021). As it happens in the case of Mr. Matthews, his obesity, poor diet, and sedentary lifestyle have played a major part in this metabolic malfunction (NICE, 2022).</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9555D449-B875-4B8D-8E66-224D27E54C9A}" type="slidenum">
              <a:rPr lang="en-PK" smtClean="0"/>
              <a:t>5</a:t>
            </a:fld>
            <a:endParaRPr lang="en-PK"/>
          </a:p>
        </p:txBody>
      </p:sp>
    </p:spTree>
    <p:extLst>
      <p:ext uri="{BB962C8B-B14F-4D97-AF65-F5344CB8AC3E}">
        <p14:creationId xmlns:p14="http://schemas.microsoft.com/office/powerpoint/2010/main" val="2870607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14300">
              <a:spcBef>
                <a:spcPts val="1200"/>
              </a:spcBef>
            </a:pPr>
            <a:r>
              <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Lifestyle and Risk Factors</a:t>
            </a:r>
            <a:endParaRPr lang="en-PK"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Mr. John Matthews introduces a number of lifestyle factors such that have directly led to the emergence of his Type 2 Diabetes Mellitus. The most evident risk factors that can be modified are obesity, high content of refined sugar and saturated fat in the diet, low physical activity, and occasional drinking (Miranda-Lora et al., 2021). All these behaviours have affected the metabolism of glucose as well as increased the resistance to insulin. Also, the non-modifiable risks that include his age and a powerful family history of diabetes contribute to increasing his vulnerability. According to NHS (2023), over 4.3 million individuals in the United Kingdom live with diabetes now, and obesity happens to be the most important preventable cause (NHS, 2023). </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a:p>
            <a:endParaRPr lang="en-GB" dirty="0"/>
          </a:p>
          <a:p>
            <a:endParaRPr lang="en-PK" dirty="0"/>
          </a:p>
        </p:txBody>
      </p:sp>
      <p:sp>
        <p:nvSpPr>
          <p:cNvPr id="4" name="Slide Number Placeholder 3"/>
          <p:cNvSpPr>
            <a:spLocks noGrp="1"/>
          </p:cNvSpPr>
          <p:nvPr>
            <p:ph type="sldNum" sz="quarter" idx="5"/>
          </p:nvPr>
        </p:nvSpPr>
        <p:spPr/>
        <p:txBody>
          <a:bodyPr/>
          <a:lstStyle/>
          <a:p>
            <a:fld id="{9555D449-B875-4B8D-8E66-224D27E54C9A}" type="slidenum">
              <a:rPr lang="en-PK" smtClean="0"/>
              <a:t>6</a:t>
            </a:fld>
            <a:endParaRPr lang="en-PK"/>
          </a:p>
        </p:txBody>
      </p:sp>
    </p:spTree>
    <p:extLst>
      <p:ext uri="{BB962C8B-B14F-4D97-AF65-F5344CB8AC3E}">
        <p14:creationId xmlns:p14="http://schemas.microsoft.com/office/powerpoint/2010/main" val="3801296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14300">
              <a:spcBef>
                <a:spcPts val="1200"/>
              </a:spcBef>
            </a:pPr>
            <a:r>
              <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Data Interpretation (Routine Health &amp; Social Care Data)</a:t>
            </a:r>
            <a:endParaRPr lang="en-PK"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further treatment of Type 2 Diabetes of Mr. John Matthews is based on the routine control of such essential clinical indicators as HbA1c, fasting blood glucose, blood pressure, and cholesterol level and is evaluated every three months (NHS, 2025). These tests give the necessary information about his metabolic stability and cardiovascular risk profile. Social factors such as stress, inactivity and poor diet are assessed to understand causes of poor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glycameic</a:t>
            </a:r>
            <a:r>
              <a:rPr lang="en-GB" sz="1800" dirty="0">
                <a:effectLst/>
                <a:latin typeface="Times New Roman" panose="02020603050405020304" pitchFamily="18" charset="0"/>
                <a:ea typeface="Calibri" panose="020F0502020204030204" pitchFamily="34" charset="0"/>
                <a:cs typeface="Arial" panose="020B0604020202020204" pitchFamily="34" charset="0"/>
              </a:rPr>
              <a:t> control. By combining the data in the NHS Digital and GP electronic health records, the healthcare team can recognise the trends, evaluate the effectiveness of the treatments, and adapt the interventions respectively. His progress should be compared with NICE (2024) benchmarks to make sure that it complies with national standards in the area of diabetic care (NICE, 2024).</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9555D449-B875-4B8D-8E66-224D27E54C9A}" type="slidenum">
              <a:rPr lang="en-PK" smtClean="0"/>
              <a:t>7</a:t>
            </a:fld>
            <a:endParaRPr lang="en-PK"/>
          </a:p>
        </p:txBody>
      </p:sp>
    </p:spTree>
    <p:extLst>
      <p:ext uri="{BB962C8B-B14F-4D97-AF65-F5344CB8AC3E}">
        <p14:creationId xmlns:p14="http://schemas.microsoft.com/office/powerpoint/2010/main" val="8242702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14300">
              <a:spcBef>
                <a:spcPts val="1200"/>
              </a:spcBef>
            </a:pPr>
            <a:r>
              <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Goals of the Care Plan</a:t>
            </a:r>
            <a:endParaRPr lang="en-PK"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indent="457200" algn="just">
              <a:lnSpc>
                <a:spcPct val="200000"/>
              </a:lnSpc>
              <a:spcBef>
                <a:spcPts val="600"/>
              </a:spcBef>
              <a:spcAft>
                <a:spcPts val="600"/>
              </a:spcAft>
            </a:pPr>
            <a:r>
              <a:rPr lang="en-GB" sz="1800" b="1" i="1" dirty="0">
                <a:effectLst/>
                <a:latin typeface="Times New Roman" panose="02020603050405020304" pitchFamily="18" charset="0"/>
                <a:cs typeface="Segoe UI" panose="020B0502040204020203" pitchFamily="34" charset="0"/>
              </a:rPr>
              <a:t>Short-Term Goals:</a:t>
            </a:r>
            <a:endParaRPr lang="en-PK" sz="1800" b="1" i="1" dirty="0">
              <a:effectLst/>
              <a:latin typeface="Times New Roman" panose="02020603050405020304" pitchFamily="18" charset="0"/>
              <a:cs typeface="Segoe UI" panose="020B0502040204020203" pitchFamily="34"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first goals of Mr. John Matthews are aimed at developing a proper self-management basis of his Type 2 Diabetes. They will be provided with systematic training in the knowledge about his condition, identification of signs of hypo- and hyperglycaemia, and informed daily health decisions. The systematic cheque of blood glucose and blood pressure will be implemented to monitor and help provide early intervention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Einarson</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2018). Focus on the introduction of a balanced diet and incorporation of physical activity into his routine will also be put in focus.</a:t>
            </a:r>
          </a:p>
          <a:p>
            <a:pPr indent="457200" algn="just">
              <a:lnSpc>
                <a:spcPct val="150000"/>
              </a:lnSpc>
              <a:spcBef>
                <a:spcPts val="600"/>
              </a:spcBef>
              <a:spcAft>
                <a:spcPts val="600"/>
              </a:spcAft>
            </a:pP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just">
              <a:lnSpc>
                <a:spcPct val="150000"/>
              </a:lnSpc>
              <a:spcBef>
                <a:spcPts val="600"/>
              </a:spcBef>
              <a:spcAft>
                <a:spcPts val="600"/>
              </a:spcAft>
            </a:pP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just">
              <a:lnSpc>
                <a:spcPct val="200000"/>
              </a:lnSpc>
              <a:spcBef>
                <a:spcPts val="600"/>
              </a:spcBef>
              <a:spcAft>
                <a:spcPts val="600"/>
              </a:spcAft>
            </a:pPr>
            <a:r>
              <a:rPr lang="en-GB" sz="1800" b="1" i="1" dirty="0">
                <a:effectLst/>
                <a:latin typeface="Times New Roman" panose="02020603050405020304" pitchFamily="18" charset="0"/>
                <a:cs typeface="Segoe UI" panose="020B0502040204020203" pitchFamily="34" charset="0"/>
              </a:rPr>
              <a:t>Long-Term Goals:</a:t>
            </a:r>
            <a:endParaRPr lang="en-PK" sz="1800" b="1" i="1" dirty="0">
              <a:effectLst/>
              <a:latin typeface="Times New Roman" panose="02020603050405020304" pitchFamily="18" charset="0"/>
              <a:cs typeface="Segoe UI" panose="020B0502040204020203" pitchFamily="34"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 the long run, the goal is to stabilise HbA1c of below 6.5 which indicates better management of glycaemia. The strategy will help to eliminate the development of serious complications like neuropathy, retinopathy, and cardiovascular disease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Rawshani</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2018). Further, the psychological and emotional support that will continue to be provided will aid Mr. Matthews in maintaining motivation and a positive outlook to changing his life style, which will guarantee him physical health and wellbeing.</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9555D449-B875-4B8D-8E66-224D27E54C9A}" type="slidenum">
              <a:rPr lang="en-PK" smtClean="0"/>
              <a:t>8</a:t>
            </a:fld>
            <a:endParaRPr lang="en-PK"/>
          </a:p>
        </p:txBody>
      </p:sp>
    </p:spTree>
    <p:extLst>
      <p:ext uri="{BB962C8B-B14F-4D97-AF65-F5344CB8AC3E}">
        <p14:creationId xmlns:p14="http://schemas.microsoft.com/office/powerpoint/2010/main" val="29118297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14300">
              <a:spcBef>
                <a:spcPts val="1200"/>
              </a:spcBef>
            </a:pPr>
            <a:r>
              <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Evidence-Based Care Plan</a:t>
            </a:r>
            <a:endParaRPr lang="en-PK"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indent="457200" algn="ctr">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Intervention</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ctr">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Action</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ctr">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Rationale</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ctr">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Dietary Modification</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just">
              <a:lnSpc>
                <a:spcPct val="150000"/>
              </a:lnSpc>
              <a:spcBef>
                <a:spcPts val="600"/>
              </a:spcBef>
              <a:spcAft>
                <a:spcPts val="600"/>
              </a:spcAft>
            </a:pPr>
            <a:r>
              <a:rPr lang="en-PK" sz="1800" dirty="0">
                <a:effectLst/>
                <a:latin typeface="Times New Roman" panose="02020603050405020304" pitchFamily="18" charset="0"/>
                <a:ea typeface="Calibri" panose="020F0502020204030204" pitchFamily="34" charset="0"/>
                <a:cs typeface="Arial" panose="020B0604020202020204" pitchFamily="34" charset="0"/>
              </a:rPr>
              <a:t>Refer Mr. Matthews to a dietitian for a personalised meal plan reducing refined carbs and fats </a:t>
            </a:r>
            <a:r>
              <a:rPr lang="en-PK" sz="1800" dirty="0" err="1">
                <a:effectLst/>
                <a:latin typeface="Times New Roman" panose="02020603050405020304" pitchFamily="18" charset="0"/>
                <a:ea typeface="Calibri" panose="020F0502020204030204" pitchFamily="34" charset="0"/>
                <a:cs typeface="Arial" panose="020B0604020202020204" pitchFamily="34" charset="0"/>
              </a:rPr>
              <a:t>whi</a:t>
            </a:r>
            <a:r>
              <a:rPr lang="en-GB" sz="1800" dirty="0" err="1">
                <a:effectLst/>
                <a:latin typeface="Times New Roman" panose="02020603050405020304" pitchFamily="18" charset="0"/>
                <a:ea typeface="Calibri" panose="020F0502020204030204" pitchFamily="34" charset="0"/>
                <a:cs typeface="Arial" panose="020B0604020202020204" pitchFamily="34" charset="0"/>
              </a:rPr>
              <a:t>lst</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PK" sz="1800" dirty="0">
                <a:effectLst/>
                <a:latin typeface="Times New Roman" panose="02020603050405020304" pitchFamily="18" charset="0"/>
                <a:ea typeface="Calibri" panose="020F0502020204030204" pitchFamily="34" charset="0"/>
                <a:cs typeface="Arial" panose="020B0604020202020204" pitchFamily="34" charset="0"/>
              </a:rPr>
              <a:t>increasing fibre intake.</a:t>
            </a: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 balanced diet improves glycaemic control, lowers LDL cholesterol, and reduces cardiovascular risk factors associated with Type 2 Diabetes.</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ctr">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Physical Activity</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Encourage at least 150 minutes of moderate-intensity exercise per week, such as brisk walking or swimming, with gradual progression.</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Enhances insulin sensitivity, supports weight reduction, and promotes cardiovascular health.</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ctr">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Medication Adherence</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just">
              <a:lnSpc>
                <a:spcPct val="150000"/>
              </a:lnSpc>
              <a:spcBef>
                <a:spcPts val="600"/>
              </a:spcBef>
              <a:spcAft>
                <a:spcPts val="600"/>
              </a:spcAft>
            </a:pPr>
            <a:r>
              <a:rPr lang="en-PK" sz="1800" dirty="0">
                <a:effectLst/>
                <a:latin typeface="Times New Roman" panose="02020603050405020304" pitchFamily="18" charset="0"/>
                <a:ea typeface="Calibri" panose="020F0502020204030204" pitchFamily="34" charset="0"/>
                <a:cs typeface="Arial" panose="020B0604020202020204" pitchFamily="34" charset="0"/>
              </a:rPr>
              <a:t>Continue Metformin 500 mg twice daily and adjust or add therapy if cardiovascular risk remains high.</a:t>
            </a:r>
          </a:p>
          <a:p>
            <a:pPr indent="457200" algn="just">
              <a:lnSpc>
                <a:spcPct val="150000"/>
              </a:lnSpc>
              <a:spcBef>
                <a:spcPts val="600"/>
              </a:spcBef>
              <a:spcAft>
                <a:spcPts val="600"/>
              </a:spcAft>
            </a:pPr>
            <a:r>
              <a:rPr lang="en-PK" sz="1800" dirty="0">
                <a:effectLst/>
                <a:latin typeface="Times New Roman" panose="02020603050405020304" pitchFamily="18" charset="0"/>
                <a:ea typeface="Calibri" panose="020F0502020204030204" pitchFamily="34" charset="0"/>
                <a:cs typeface="Arial" panose="020B0604020202020204" pitchFamily="34" charset="0"/>
              </a:rPr>
              <a:t>Metformin, as per NICE (2024), is first-line therapy that lowers glucose and vascular risks.</a:t>
            </a:r>
          </a:p>
          <a:p>
            <a:pPr indent="457200" algn="ctr">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Monitoring</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just">
              <a:lnSpc>
                <a:spcPct val="150000"/>
              </a:lnSpc>
              <a:spcBef>
                <a:spcPts val="600"/>
              </a:spcBef>
              <a:spcAft>
                <a:spcPts val="600"/>
              </a:spcAft>
            </a:pPr>
            <a:r>
              <a:rPr lang="en-PK" sz="1800" dirty="0">
                <a:effectLst/>
                <a:latin typeface="Times New Roman" panose="02020603050405020304" pitchFamily="18" charset="0"/>
                <a:ea typeface="Calibri" panose="020F0502020204030204" pitchFamily="34" charset="0"/>
                <a:cs typeface="Arial" panose="020B0604020202020204" pitchFamily="34" charset="0"/>
              </a:rPr>
              <a:t>Monitor HbA1c quarterly with regular foot, eye, blood pressure, and cholesterol checks.</a:t>
            </a: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Regular screening prevents complications like neuropathy, retinopathy, and cardiovascular disease.</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ctr">
              <a:lnSpc>
                <a:spcPct val="150000"/>
              </a:lnSpc>
              <a:spcBef>
                <a:spcPts val="600"/>
              </a:spcBef>
              <a:spcAft>
                <a:spcPts val="6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Education and Support</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just">
              <a:lnSpc>
                <a:spcPct val="150000"/>
              </a:lnSpc>
              <a:spcBef>
                <a:spcPts val="600"/>
              </a:spcBef>
              <a:spcAft>
                <a:spcPts val="600"/>
              </a:spcAft>
            </a:pPr>
            <a:r>
              <a:rPr lang="en-PK" sz="1800" dirty="0">
                <a:effectLst/>
                <a:latin typeface="Times New Roman" panose="02020603050405020304" pitchFamily="18" charset="0"/>
                <a:ea typeface="Calibri" panose="020F0502020204030204" pitchFamily="34" charset="0"/>
                <a:cs typeface="Arial" panose="020B0604020202020204" pitchFamily="34" charset="0"/>
              </a:rPr>
              <a:t>Enrol in the DESMOND programme with ongoing counselling for motivation and self-management.</a:t>
            </a: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Enhances self-care skills, emotional resilience, and adherence to long-term treatment goals.</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9555D449-B875-4B8D-8E66-224D27E54C9A}" type="slidenum">
              <a:rPr lang="en-PK" smtClean="0"/>
              <a:t>9</a:t>
            </a:fld>
            <a:endParaRPr lang="en-PK"/>
          </a:p>
        </p:txBody>
      </p:sp>
    </p:spTree>
    <p:extLst>
      <p:ext uri="{BB962C8B-B14F-4D97-AF65-F5344CB8AC3E}">
        <p14:creationId xmlns:p14="http://schemas.microsoft.com/office/powerpoint/2010/main" val="2608255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14300">
              <a:spcBef>
                <a:spcPts val="1200"/>
              </a:spcBef>
            </a:pPr>
            <a:r>
              <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Ethical and Communication Considerations</a:t>
            </a:r>
            <a:endParaRPr lang="en-PK"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Ethical and effective care of Mr. John Matthews involves the application of the principles of the NHS (2025) Guidelines which implies respect, dignity, and patient confidentiality throughout the care process. The medical records and personal health information of the person need to be safely kept in order to preserve privacy and confidence. Mr. Matthews will be motivated to engage in a process of shared decision-making where he gets the opportunity to make informed decisions about his diet, medication and lifestyle changes (Larsson et al., 2018). Healthcare professionals can establish a positive therapeutic relationship by communicating in a manner that is supportive, empathetic, and non judgmental. </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a:p>
            <a:endParaRPr lang="en-GB" dirty="0"/>
          </a:p>
          <a:p>
            <a:endParaRPr lang="en-GB" dirty="0"/>
          </a:p>
          <a:p>
            <a:endParaRPr lang="en-PK" dirty="0"/>
          </a:p>
        </p:txBody>
      </p:sp>
      <p:sp>
        <p:nvSpPr>
          <p:cNvPr id="4" name="Slide Number Placeholder 3"/>
          <p:cNvSpPr>
            <a:spLocks noGrp="1"/>
          </p:cNvSpPr>
          <p:nvPr>
            <p:ph type="sldNum" sz="quarter" idx="5"/>
          </p:nvPr>
        </p:nvSpPr>
        <p:spPr/>
        <p:txBody>
          <a:bodyPr/>
          <a:lstStyle/>
          <a:p>
            <a:fld id="{9555D449-B875-4B8D-8E66-224D27E54C9A}" type="slidenum">
              <a:rPr lang="en-PK" smtClean="0"/>
              <a:t>10</a:t>
            </a:fld>
            <a:endParaRPr lang="en-PK"/>
          </a:p>
        </p:txBody>
      </p:sp>
    </p:spTree>
    <p:extLst>
      <p:ext uri="{BB962C8B-B14F-4D97-AF65-F5344CB8AC3E}">
        <p14:creationId xmlns:p14="http://schemas.microsoft.com/office/powerpoint/2010/main" val="6776233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14300">
              <a:spcBef>
                <a:spcPts val="1200"/>
              </a:spcBef>
            </a:pPr>
            <a:r>
              <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Role of Multidisciplinary Team</a:t>
            </a:r>
            <a:endParaRPr lang="en-PK"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management of Type 2 Diabetes of Mr. John Matthews will necessitate the multidisciplinary team (MDT) to provide the patient with safe, holistic, and patient-centred care. His GP and practise nurse are at the forefront in undertaking periodic health assessments, prescription of drugs, and overall evaluation of progress. The podiatrist should conduct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regualr</a:t>
            </a:r>
            <a:r>
              <a:rPr lang="en-GB" sz="1800" dirty="0">
                <a:effectLst/>
                <a:latin typeface="Times New Roman" panose="02020603050405020304" pitchFamily="18" charset="0"/>
                <a:ea typeface="Calibri" panose="020F0502020204030204" pitchFamily="34" charset="0"/>
                <a:cs typeface="Arial" panose="020B0604020202020204" pitchFamily="34" charset="0"/>
              </a:rPr>
              <a:t> evaluations to prevent diabetic foot issues and vision impairment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Maiorino</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2021). The psychologist assists in his emotional support and aids in behavioural change associated with the change of lifestyle. </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9555D449-B875-4B8D-8E66-224D27E54C9A}" type="slidenum">
              <a:rPr lang="en-PK" smtClean="0"/>
              <a:t>11</a:t>
            </a:fld>
            <a:endParaRPr lang="en-PK"/>
          </a:p>
        </p:txBody>
      </p:sp>
    </p:spTree>
    <p:extLst>
      <p:ext uri="{BB962C8B-B14F-4D97-AF65-F5344CB8AC3E}">
        <p14:creationId xmlns:p14="http://schemas.microsoft.com/office/powerpoint/2010/main" val="17877862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14300">
              <a:spcBef>
                <a:spcPts val="1200"/>
              </a:spcBef>
            </a:pPr>
            <a:r>
              <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Monitoring &amp; Evaluation</a:t>
            </a:r>
            <a:endParaRPr lang="en-PK"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Ongoing monitoring and evaluation will be vital to ensure the success of Mr John Matthews' care plan. John body's HbA1c, weight and blood pressure are monitored after 3 months to monitor the level of metabolic control and cardiovascular well-being. The care plan is altered according to NICE algorithms and personal clinical reactions with the aim of ensuring the best results (Kristensen et al., 2019). Regular feedbacks and meetings help Mr. Matthew’s engagement and  his active participation in managing his care. This evaluation-intervention-review loop is an ongoing assessment process that improves the quality of care, eliminates decline, and promotes long-term health stability. </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9555D449-B875-4B8D-8E66-224D27E54C9A}" type="slidenum">
              <a:rPr lang="en-PK" smtClean="0"/>
              <a:t>12</a:t>
            </a:fld>
            <a:endParaRPr lang="en-PK"/>
          </a:p>
        </p:txBody>
      </p:sp>
    </p:spTree>
    <p:extLst>
      <p:ext uri="{BB962C8B-B14F-4D97-AF65-F5344CB8AC3E}">
        <p14:creationId xmlns:p14="http://schemas.microsoft.com/office/powerpoint/2010/main" val="15283974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14300">
              <a:spcBef>
                <a:spcPts val="1200"/>
              </a:spcBef>
            </a:pPr>
            <a:r>
              <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Anticipated Outcomes</a:t>
            </a:r>
            <a:endParaRPr lang="en-PK"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Mr. John Matthews is supposed to record measurable improvement in metabolic control processes as well as the general wellbeing following the initiation of his personalised care plan. Diet modification and physical exercise are expected to produce a weight loss of 5-10 percent, which will result in improved insulin sensitivity and less cardiovascular stress (Kristensen et al., 2019). </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9555D449-B875-4B8D-8E66-224D27E54C9A}" type="slidenum">
              <a:rPr lang="en-PK" smtClean="0"/>
              <a:t>13</a:t>
            </a:fld>
            <a:endParaRPr lang="en-PK"/>
          </a:p>
        </p:txBody>
      </p:sp>
    </p:spTree>
    <p:extLst>
      <p:ext uri="{BB962C8B-B14F-4D97-AF65-F5344CB8AC3E}">
        <p14:creationId xmlns:p14="http://schemas.microsoft.com/office/powerpoint/2010/main" val="2177580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14300">
              <a:spcBef>
                <a:spcPts val="1200"/>
              </a:spcBef>
            </a:pPr>
            <a:r>
              <a:rPr lang="en-GB"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Reflection and Learning</a:t>
            </a:r>
            <a:endParaRPr lang="en-PK"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cs typeface="Arial" panose="020B0604020202020204" pitchFamily="34" charset="0"/>
              </a:rPr>
              <a:t>The cardiovascular category was utilised to develop Mr. John Matthews' treatment plan for Type 2 Diabetes Mellitus. This helped people gain knowledge of the effects of diabetes on the general health of the heart (NICE, 2024). The communication between the MDT members could lead to a better outcome of the treatment and patient satisfaction.</a:t>
            </a:r>
          </a:p>
          <a:p>
            <a:endParaRPr lang="en-GB" sz="1800" dirty="0">
              <a:effectLst/>
              <a:latin typeface="Times New Roman" panose="02020603050405020304" pitchFamily="18" charset="0"/>
              <a:cs typeface="Arial" panose="020B0604020202020204" pitchFamily="34" charset="0"/>
            </a:endParaRPr>
          </a:p>
          <a:p>
            <a:endParaRPr lang="en-GB" sz="1800" dirty="0">
              <a:effectLst/>
              <a:latin typeface="Times New Roman" panose="02020603050405020304" pitchFamily="18"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9555D449-B875-4B8D-8E66-224D27E54C9A}" type="slidenum">
              <a:rPr lang="en-PK" smtClean="0"/>
              <a:t>14</a:t>
            </a:fld>
            <a:endParaRPr lang="en-PK"/>
          </a:p>
        </p:txBody>
      </p:sp>
    </p:spTree>
    <p:extLst>
      <p:ext uri="{BB962C8B-B14F-4D97-AF65-F5344CB8AC3E}">
        <p14:creationId xmlns:p14="http://schemas.microsoft.com/office/powerpoint/2010/main" val="178550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14300">
              <a:spcBef>
                <a:spcPts val="1200"/>
              </a:spcBef>
            </a:pPr>
            <a:r>
              <a:rPr lang="en-GB" sz="1800" b="1" i="1" u="sng"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PK"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lnSpc>
                <a:spcPct val="150000"/>
              </a:lnSpc>
              <a:spcBef>
                <a:spcPts val="600"/>
              </a:spcBef>
              <a:spcAft>
                <a:spcPts val="6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Einarson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T.R.,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Acs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Ludwig, C. and Panton, U.H., 2018. Prevalence of cardiovascular disease in type 2 diabetes: a systematic literature review of scientific evidence from across the world in 2007–2017.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Cardiovascular diabetology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17</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p.83.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https://doi.org/10.1186/s12933-018-0728-6</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Henning, R.J., 2018. Type-2 diabetes mellitus and cardiovascular disease.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Future cardiology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 pp.491-509.</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https://doi.org/10.2217/fca-2018-0045</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Kristensen, S.L.,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Rørth</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Jhund</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P.S., Docherty, K.F., Sattar, N., Preiss, 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Køber</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Petrie, M.C. and McMurray, J.J., 2019. Cardiovascular, mortality, and kidney outcomes with GLP-1 receptor agonists in patients with type 2 diabetes: a systematic review and meta-analysis of cardiovascular outcome trials.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The lancet Diabetes &amp; endocrinology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7</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(10), pp.776-785.</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DOI: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https://10.1016/S2213-8587(19)30249-9</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Larsson, S.C.,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Wallin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Håkansson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Stackelberg, O.,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Bäck</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Wolk</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2018. Type 1 and type 2 diabetes mellitus and incidence of seven cardiovascular diseases.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cardiology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262</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pp.66-70.</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https://doi.org/10.1016/j.ijcard.2018.03.099</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Maiorino</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M.I., Longo, M.,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Scappaticcio</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Bellastella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Chiodini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Esposito, K.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Giugliano</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2021. Improvement of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glycemic</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control and reduction of major cardiovascular events in 18 cardiovascular outcome trials: an updated meta-regression.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Cardiovascular diabetology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p.210.</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https://doi.org/10.1186/s12933-021-01401-8</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Miranda-Lora, A.L.,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Vilchis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-Gil, J., Juarez-</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Comboni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D.B., Cruz, M.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Klünder-Klünder</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2021. A genetic risk score improves the prediction of type 2 diabetes mellitus in Mexican youths but has lower predictive utility compared with non-genetic factors.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Frontiers in Endocrinology</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p.647864.</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https://doi.org/10.3389/fendo.2021.647864</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NHS (2023) NHS choices. Available at: </a:t>
            </a:r>
            <a:r>
              <a:rPr lang="en-GB"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9"/>
              </a:rPr>
              <a:t>https://www.nhs.uk/conditions/diabetes/</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NHS (2025) NHS choices. Available at: </a:t>
            </a:r>
            <a:r>
              <a:rPr lang="en-GB"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9"/>
              </a:rPr>
              <a:t>https://www.nhs.uk/conditions/diabetes/</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NICE (2022) Home, NICE. Available at: </a:t>
            </a:r>
            <a:r>
              <a:rPr lang="en-GB"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10"/>
              </a:rPr>
              <a:t>https://www.nice.org.uk/guidance/ng28</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NICE (2024) Home, NICE. Available at: </a:t>
            </a:r>
            <a:r>
              <a:rPr lang="en-GB"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10"/>
              </a:rPr>
              <a:t>https://www.nice.org.uk/guidance/ng28</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9555D449-B875-4B8D-8E66-224D27E54C9A}" type="slidenum">
              <a:rPr lang="en-PK" smtClean="0"/>
              <a:t>15</a:t>
            </a:fld>
            <a:endParaRPr lang="en-PK"/>
          </a:p>
        </p:txBody>
      </p:sp>
    </p:spTree>
    <p:extLst>
      <p:ext uri="{BB962C8B-B14F-4D97-AF65-F5344CB8AC3E}">
        <p14:creationId xmlns:p14="http://schemas.microsoft.com/office/powerpoint/2010/main" val="35947359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114300">
              <a:spcBef>
                <a:spcPts val="1200"/>
              </a:spcBef>
            </a:pPr>
            <a:r>
              <a:rPr lang="en-GB" sz="1800" b="1" i="1" u="sng"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PK" sz="1800" b="1"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indent="-457200" algn="just">
              <a:lnSpc>
                <a:spcPct val="150000"/>
              </a:lnSpc>
              <a:spcBef>
                <a:spcPts val="600"/>
              </a:spcBef>
              <a:spcAft>
                <a:spcPts val="6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NHS (2023) NHS choices. Available at: </a:t>
            </a:r>
            <a:r>
              <a:rPr lang="en-GB"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3"/>
              </a:rPr>
              <a:t>https://www.nhs.uk/conditions/diabetes/</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NHS (2025) NHS choices. Available at: </a:t>
            </a:r>
            <a:r>
              <a:rPr lang="en-GB"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3"/>
              </a:rPr>
              <a:t>https://www.nhs.uk/conditions/diabetes/</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NICE (2022) Home, NICE. Available at: </a:t>
            </a:r>
            <a:r>
              <a:rPr lang="en-GB"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4"/>
              </a:rPr>
              <a:t>https://www.nice.org.uk/guidance/ng28</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NICE (2024) Home, NICE. Available at: </a:t>
            </a:r>
            <a:r>
              <a:rPr lang="en-GB"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4"/>
              </a:rPr>
              <a:t>https://www.nice.org.uk/guidance/ng28</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buFont typeface="Arial" panose="020B0604020202020204" pitchFamily="34" charset="0"/>
              <a:buChar char="•"/>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Rawshani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Rawshani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Franzén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Eliasson, B.,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Svensson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A.M.,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Miftaraj</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McGuire, D.K., Sattar, N., Rosengren, A.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Gudbjörnsdottir</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2017. Mortality and cardiovascular disease in type 1 and type 2 diabetes.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New England journal of medicine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376</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(15), pp.1407-1418.</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DOI: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https://10.1056/NEJMoa1608664</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buFont typeface="Arial" panose="020B0604020202020204" pitchFamily="34" charset="0"/>
              <a:buChar char="•"/>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Rawshani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Rawshani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Franzén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Sattar, N., Eliasson, B.,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Svensson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A.M.,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Zethelius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Miftaraj</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McGuire, D.K., Rosengren, A.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Gudbjörnsdottir</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2018. Risk factors, mortality, and cardiovascular outcomes in patients with type 2 diabetes.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New England journal of medicine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379</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(7), pp.633-644.</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DOI: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https://10.1056/NEJMoa1800256</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9555D449-B875-4B8D-8E66-224D27E54C9A}" type="slidenum">
              <a:rPr lang="en-PK" smtClean="0"/>
              <a:t>16</a:t>
            </a:fld>
            <a:endParaRPr lang="en-PK"/>
          </a:p>
        </p:txBody>
      </p:sp>
    </p:spTree>
    <p:extLst>
      <p:ext uri="{BB962C8B-B14F-4D97-AF65-F5344CB8AC3E}">
        <p14:creationId xmlns:p14="http://schemas.microsoft.com/office/powerpoint/2010/main" val="32340251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D9D9D9"/>
            </a:gs>
            <a:gs pos="100000">
              <a:schemeClr val="bg1"/>
            </a:gs>
          </a:gsLst>
          <a:lin ang="81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6225" y="1828800"/>
            <a:ext cx="4098175" cy="3177380"/>
          </a:xfrm>
        </p:spPr>
        <p:txBody>
          <a:bodyPr anchor="b">
            <a:normAutofit/>
          </a:bodyPr>
          <a:lstStyle>
            <a:lvl1pPr algn="l">
              <a:lnSpc>
                <a:spcPct val="80000"/>
              </a:lnSpc>
              <a:defRPr sz="5400">
                <a:solidFill>
                  <a:schemeClr val="accent1"/>
                </a:solidFill>
              </a:defRPr>
            </a:lvl1pPr>
          </a:lstStyle>
          <a:p>
            <a:r>
              <a:rPr lang="en-US"/>
              <a:t>Click to edit Master title style</a:t>
            </a:r>
            <a:endParaRPr/>
          </a:p>
        </p:txBody>
      </p:sp>
      <p:sp>
        <p:nvSpPr>
          <p:cNvPr id="3" name="Subtitle 2"/>
          <p:cNvSpPr>
            <a:spLocks noGrp="1"/>
          </p:cNvSpPr>
          <p:nvPr>
            <p:ph type="subTitle" idx="1"/>
          </p:nvPr>
        </p:nvSpPr>
        <p:spPr>
          <a:xfrm>
            <a:off x="626225" y="5181600"/>
            <a:ext cx="4098175" cy="685800"/>
          </a:xfrm>
        </p:spPr>
        <p:txBody>
          <a:bodyPr>
            <a:normAutofit/>
          </a:bodyPr>
          <a:lstStyle>
            <a:lvl1pPr marL="0" indent="0" algn="l">
              <a:buNone/>
              <a:defRPr sz="2000" cap="all" baseline="0">
                <a:solidFill>
                  <a:schemeClr val="tx1">
                    <a:lumMod val="50000"/>
                    <a:lumOff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a:p>
        </p:txBody>
      </p:sp>
      <p:pic>
        <p:nvPicPr>
          <p:cNvPr id="7" name="Picture 6" descr="EKG lin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188688" y="-1"/>
            <a:ext cx="7000137" cy="6858001"/>
          </a:xfrm>
          <a:prstGeom prst="rect">
            <a:avLst/>
          </a:prstGeom>
        </p:spPr>
      </p:pic>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11/17/2025</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p:bgPr>
        <a:gradFill flip="none" rotWithShape="1">
          <a:gsLst>
            <a:gs pos="0">
              <a:schemeClr val="accent1"/>
            </a:gs>
            <a:gs pos="100000">
              <a:schemeClr val="accent1">
                <a:lumMod val="75000"/>
              </a:schemeClr>
            </a:gs>
          </a:gsLst>
          <a:lin ang="5400000" scaled="0"/>
          <a:tileRect/>
        </a:gradFill>
        <a:effectLst/>
      </p:bgPr>
    </p:bg>
    <p:spTree>
      <p:nvGrpSpPr>
        <p:cNvPr id="1" name=""/>
        <p:cNvGrpSpPr/>
        <p:nvPr/>
      </p:nvGrpSpPr>
      <p:grpSpPr>
        <a:xfrm>
          <a:off x="0" y="0"/>
          <a:ext cx="0" cy="0"/>
          <a:chOff x="0" y="0"/>
          <a:chExt cx="0" cy="0"/>
        </a:xfrm>
      </p:grpSpPr>
      <p:sp>
        <p:nvSpPr>
          <p:cNvPr id="7" name="Rectangle 6" descr="Rectangle"/>
          <p:cNvSpPr/>
          <p:nvPr/>
        </p:nvSpPr>
        <p:spPr>
          <a:xfrm>
            <a:off x="265112" y="228600"/>
            <a:ext cx="11658600" cy="6400800"/>
          </a:xfrm>
          <a:prstGeom prst="rect">
            <a:avLst/>
          </a:prstGeom>
          <a:noFill/>
          <a:ln w="15875">
            <a:gradFill flip="none" rotWithShape="1">
              <a:gsLst>
                <a:gs pos="0">
                  <a:schemeClr val="bg1">
                    <a:lumMod val="75000"/>
                  </a:schemeClr>
                </a:gs>
                <a:gs pos="100000">
                  <a:schemeClr val="bg1"/>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066800" y="1828800"/>
            <a:ext cx="7772400" cy="3177380"/>
          </a:xfrm>
        </p:spPr>
        <p:txBody>
          <a:bodyPr anchor="b">
            <a:normAutofit/>
          </a:bodyPr>
          <a:lstStyle>
            <a:lvl1pPr>
              <a:lnSpc>
                <a:spcPct val="80000"/>
              </a:lnSpc>
              <a:defRPr sz="5400"/>
            </a:lvl1pPr>
          </a:lstStyle>
          <a:p>
            <a:r>
              <a:rPr lang="en-US"/>
              <a:t>Click to edit Master title style</a:t>
            </a:r>
            <a:endParaRPr/>
          </a:p>
        </p:txBody>
      </p:sp>
      <p:sp>
        <p:nvSpPr>
          <p:cNvPr id="3" name="Text Placeholder 2"/>
          <p:cNvSpPr>
            <a:spLocks noGrp="1"/>
          </p:cNvSpPr>
          <p:nvPr>
            <p:ph type="body" idx="1"/>
          </p:nvPr>
        </p:nvSpPr>
        <p:spPr>
          <a:xfrm>
            <a:off x="1066800" y="5181600"/>
            <a:ext cx="7772400" cy="685800"/>
          </a:xfrm>
        </p:spPr>
        <p:txBody>
          <a:bodyPr>
            <a:normAutofit/>
          </a:bodyPr>
          <a:lstStyle>
            <a:lvl1pPr marL="0" indent="0">
              <a:buNone/>
              <a:defRPr sz="2000" cap="all" baseline="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0668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3246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37CC0096-1860-4642-9CD2-0079EA5E7CD1}" type="datetimeFigureOut">
              <a:rPr lang="en-US"/>
              <a:t>11/17/2025</a:t>
            </a:fld>
            <a:endParaRPr/>
          </a:p>
        </p:txBody>
      </p:sp>
      <p:sp>
        <p:nvSpPr>
          <p:cNvPr id="7" name="Slide Number Placeholder 6"/>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0668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68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246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246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37CC0096-1860-4642-9CD2-0079EA5E7CD1}" type="datetimeFigureOut">
              <a:rPr lang="en-US"/>
              <a:t>11/17/2025</a:t>
            </a:fld>
            <a:endParaRPr/>
          </a:p>
        </p:txBody>
      </p:sp>
      <p:sp>
        <p:nvSpPr>
          <p:cNvPr id="9" name="Slide Number Placeholder 8"/>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37CC0096-1860-4642-9CD2-0079EA5E7CD1}" type="datetimeFigureOut">
              <a:rPr lang="en-US"/>
              <a:t>11/17/2025</a:t>
            </a:fld>
            <a:endParaRPr/>
          </a:p>
        </p:txBody>
      </p:sp>
      <p:sp>
        <p:nvSpPr>
          <p:cNvPr id="5" name="Slide Number Placeholder 4"/>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37CC0096-1860-4642-9CD2-0079EA5E7CD1}" type="datetimeFigureOut">
              <a:rPr lang="en-US"/>
              <a:t>11/17/2025</a:t>
            </a:fld>
            <a:endParaRPr/>
          </a:p>
        </p:txBody>
      </p:sp>
      <p:sp>
        <p:nvSpPr>
          <p:cNvPr id="4" name="Slide Number Placeholder 3"/>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2700" y="3200400"/>
            <a:ext cx="3932237" cy="1752600"/>
          </a:xfrm>
        </p:spPr>
        <p:txBody>
          <a:bodyPr anchor="b">
            <a:normAutofit/>
          </a:bodyPr>
          <a:lstStyle>
            <a:lvl1pPr>
              <a:defRPr sz="3600"/>
            </a:lvl1pPr>
          </a:lstStyle>
          <a:p>
            <a:r>
              <a:rPr lang="en-US"/>
              <a:t>Click to edit Master title style</a:t>
            </a:r>
            <a:endParaRPr/>
          </a:p>
        </p:txBody>
      </p:sp>
      <p:sp>
        <p:nvSpPr>
          <p:cNvPr id="3" name="Content Placeholder 2"/>
          <p:cNvSpPr>
            <a:spLocks noGrp="1"/>
          </p:cNvSpPr>
          <p:nvPr>
            <p:ph idx="1"/>
          </p:nvPr>
        </p:nvSpPr>
        <p:spPr>
          <a:xfrm>
            <a:off x="609600" y="457201"/>
            <a:ext cx="5943600" cy="5943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632699" y="5029200"/>
            <a:ext cx="3932237" cy="1371600"/>
          </a:xfrm>
        </p:spPr>
        <p:txBody>
          <a:bodyPr>
            <a:normAutofit/>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5240" y="3200400"/>
            <a:ext cx="3932237" cy="1752600"/>
          </a:xfrm>
        </p:spPr>
        <p:txBody>
          <a:bodyPr anchor="b">
            <a:normAutofit/>
          </a:bodyPr>
          <a:lstStyle>
            <a:lvl1pPr>
              <a:defRPr sz="360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 y="0"/>
            <a:ext cx="7008810" cy="6857999"/>
          </a:xfrm>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4" name="Text Placeholder 3"/>
          <p:cNvSpPr>
            <a:spLocks noGrp="1"/>
          </p:cNvSpPr>
          <p:nvPr>
            <p:ph type="body" sz="half" idx="2"/>
          </p:nvPr>
        </p:nvSpPr>
        <p:spPr>
          <a:xfrm>
            <a:off x="7635240" y="5029200"/>
            <a:ext cx="3932237" cy="1374648"/>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11/17/2025</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descr="Rectangle"/>
          <p:cNvSpPr/>
          <p:nvPr/>
        </p:nvSpPr>
        <p:spPr>
          <a:xfrm>
            <a:off x="9982200" y="0"/>
            <a:ext cx="2209800" cy="6858000"/>
          </a:xfrm>
          <a:prstGeom prst="rect">
            <a:avLst/>
          </a:prstGeom>
          <a:gradFill flip="none" rotWithShape="1">
            <a:gsLst>
              <a:gs pos="0">
                <a:schemeClr val="accent1"/>
              </a:gs>
              <a:gs pos="100000">
                <a:schemeClr val="accent1">
                  <a:lumMod val="7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10058399" y="457201"/>
            <a:ext cx="2057401" cy="59436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609600" y="457200"/>
            <a:ext cx="9067800" cy="5943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11/17/2025</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D9D9D9"/>
            </a:gs>
            <a:gs pos="100000">
              <a:schemeClr val="bg1"/>
            </a:gs>
          </a:gsLst>
          <a:lin ang="16200000" scaled="1"/>
          <a:tileRect/>
        </a:gradFill>
        <a:effectLst/>
      </p:bgPr>
    </p:bg>
    <p:spTree>
      <p:nvGrpSpPr>
        <p:cNvPr id="1" name=""/>
        <p:cNvGrpSpPr/>
        <p:nvPr/>
      </p:nvGrpSpPr>
      <p:grpSpPr>
        <a:xfrm>
          <a:off x="0" y="0"/>
          <a:ext cx="0" cy="0"/>
          <a:chOff x="0" y="0"/>
          <a:chExt cx="0" cy="0"/>
        </a:xfrm>
      </p:grpSpPr>
      <p:sp>
        <p:nvSpPr>
          <p:cNvPr id="7" name="red bar" descr="Red bar"/>
          <p:cNvSpPr/>
          <p:nvPr/>
        </p:nvSpPr>
        <p:spPr>
          <a:xfrm>
            <a:off x="1" y="1"/>
            <a:ext cx="12188824" cy="1524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066800" y="99220"/>
            <a:ext cx="10058400" cy="1325563"/>
          </a:xfrm>
          <a:prstGeom prst="rect">
            <a:avLst/>
          </a:prstGeom>
        </p:spPr>
        <p:txBody>
          <a:bodyPr vert="horz" lIns="91440" tIns="45720" rIns="91440" bIns="45720" rtlCol="0" anchor="ctr">
            <a:normAutofit/>
          </a:bodyPr>
          <a:lstStyle/>
          <a:p>
            <a:r>
              <a:rPr lang="en-US"/>
              <a:t>Click to edit Master title style</a:t>
            </a:r>
            <a:endParaRPr dirty="0"/>
          </a:p>
        </p:txBody>
      </p:sp>
      <p:sp>
        <p:nvSpPr>
          <p:cNvPr id="3" name="Text Placeholder 2"/>
          <p:cNvSpPr>
            <a:spLocks noGrp="1"/>
          </p:cNvSpPr>
          <p:nvPr>
            <p:ph type="body" idx="1"/>
          </p:nvPr>
        </p:nvSpPr>
        <p:spPr>
          <a:xfrm>
            <a:off x="1524000" y="1828799"/>
            <a:ext cx="9144000" cy="4572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5" name="Footer Placeholder 4"/>
          <p:cNvSpPr>
            <a:spLocks noGrp="1"/>
          </p:cNvSpPr>
          <p:nvPr>
            <p:ph type="ftr" sz="quarter" idx="3"/>
          </p:nvPr>
        </p:nvSpPr>
        <p:spPr>
          <a:xfrm>
            <a:off x="1066800" y="6481760"/>
            <a:ext cx="7848600" cy="239715"/>
          </a:xfrm>
          <a:prstGeom prst="rect">
            <a:avLst/>
          </a:prstGeom>
        </p:spPr>
        <p:txBody>
          <a:bodyPr vert="horz" lIns="91440" tIns="45720" rIns="91440" bIns="45720" rtlCol="0" anchor="ctr"/>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9067800" y="6465885"/>
            <a:ext cx="1066800" cy="239715"/>
          </a:xfrm>
          <a:prstGeom prst="rect">
            <a:avLst/>
          </a:prstGeom>
        </p:spPr>
        <p:txBody>
          <a:bodyPr vert="horz" lIns="91440" tIns="45720" rIns="91440" bIns="45720" rtlCol="0" anchor="ctr"/>
          <a:lstStyle>
            <a:lvl1pPr algn="r">
              <a:defRPr sz="1100">
                <a:solidFill>
                  <a:schemeClr val="tx1"/>
                </a:solidFill>
              </a:defRPr>
            </a:lvl1pPr>
          </a:lstStyle>
          <a:p>
            <a:fld id="{37CC0096-1860-4642-9CD2-0079EA5E7CD1}" type="datetimeFigureOut">
              <a:rPr lang="en-US" smtClean="0"/>
              <a:pPr/>
              <a:t>11/17/2025</a:t>
            </a:fld>
            <a:endParaRPr lang="en-US" dirty="0"/>
          </a:p>
        </p:txBody>
      </p:sp>
      <p:sp>
        <p:nvSpPr>
          <p:cNvPr id="6" name="Slide Number Placeholder 5"/>
          <p:cNvSpPr>
            <a:spLocks noGrp="1"/>
          </p:cNvSpPr>
          <p:nvPr>
            <p:ph type="sldNum" sz="quarter" idx="4"/>
          </p:nvPr>
        </p:nvSpPr>
        <p:spPr>
          <a:xfrm>
            <a:off x="10287000" y="6481760"/>
            <a:ext cx="838200" cy="239715"/>
          </a:xfrm>
          <a:prstGeom prst="rect">
            <a:avLst/>
          </a:prstGeom>
        </p:spPr>
        <p:txBody>
          <a:bodyPr vert="horz" lIns="91440" tIns="45720" rIns="91440" bIns="45720" rtlCol="0" anchor="ctr"/>
          <a:lstStyle>
            <a:lvl1pPr algn="r">
              <a:defRPr sz="1100">
                <a:solidFill>
                  <a:schemeClr val="tx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2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audio" Target="../media/media4.m4a"/><Relationship Id="rId3" Type="http://schemas.microsoft.com/office/2007/relationships/media" Target="../media/media2.m4a"/><Relationship Id="rId7" Type="http://schemas.microsoft.com/office/2007/relationships/media" Target="../media/media4.m4a"/><Relationship Id="rId12" Type="http://schemas.openxmlformats.org/officeDocument/2006/relationships/image" Target="../media/image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media3.m4a"/><Relationship Id="rId11" Type="http://schemas.openxmlformats.org/officeDocument/2006/relationships/slideLayout" Target="../slideLayouts/slideLayout1.xml"/><Relationship Id="rId5" Type="http://schemas.microsoft.com/office/2007/relationships/media" Target="../media/media3.m4a"/><Relationship Id="rId10" Type="http://schemas.openxmlformats.org/officeDocument/2006/relationships/audio" Target="../media/media5.m4a"/><Relationship Id="rId4" Type="http://schemas.openxmlformats.org/officeDocument/2006/relationships/audio" Target="../media/media2.m4a"/><Relationship Id="rId9" Type="http://schemas.microsoft.com/office/2007/relationships/media" Target="../media/media5.m4a"/></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www.chemist-4-u.com/guides/diabetes/diabetes-statistics/" TargetMode="External"/><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hyperlink" Target="https://www.researchgate.net/figure/Diagnostic-Criteria-for-Diabetes-Mellitus_tbl1_221822573" TargetMode="External"/><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3.xml"/><Relationship Id="rId3" Type="http://schemas.microsoft.com/office/2007/relationships/media" Target="../media/media9.m4a"/><Relationship Id="rId7"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audio" Target="../media/media10.m4a"/><Relationship Id="rId11" Type="http://schemas.openxmlformats.org/officeDocument/2006/relationships/image" Target="../media/image2.png"/><Relationship Id="rId5" Type="http://schemas.microsoft.com/office/2007/relationships/media" Target="../media/media10.m4a"/><Relationship Id="rId10" Type="http://schemas.openxmlformats.org/officeDocument/2006/relationships/image" Target="../media/image5.png"/><Relationship Id="rId4" Type="http://schemas.openxmlformats.org/officeDocument/2006/relationships/audio" Target="../media/media9.m4a"/><Relationship Id="rId9" Type="http://schemas.openxmlformats.org/officeDocument/2006/relationships/hyperlink" Target="https://www.atrainceu.com/content/4-regulation-blood-glucose" TargetMode="Externa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6.png"/><Relationship Id="rId5" Type="http://schemas.openxmlformats.org/officeDocument/2006/relationships/hyperlink" Target="https://medicalxpress.com/news/2020-07-gene-fat-key-role-insulin.html" TargetMode="External"/><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7.png"/><Relationship Id="rId5" Type="http://schemas.openxmlformats.org/officeDocument/2006/relationships/hyperlink" Target="https://phw.nhs.wales/services-and-teams/observatory/data-and-analysis/diabetes-prevalence-trends-risk-factors-and-10-year-projection/" TargetMode="External"/><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8.png"/><Relationship Id="rId5" Type="http://schemas.openxmlformats.org/officeDocument/2006/relationships/hyperlink" Target="https://www.medindia.net/patients/calculators/bloodsugar-hba1c-convertor.asp" TargetMode="External"/><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microsoft.com/office/2007/relationships/media" Target="../media/media15.m4a"/><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notesSlide" Target="../notesSlides/notesSlide7.xml"/><Relationship Id="rId5" Type="http://schemas.openxmlformats.org/officeDocument/2006/relationships/slideLayout" Target="../slideLayouts/slideLayout5.xml"/><Relationship Id="rId4" Type="http://schemas.openxmlformats.org/officeDocument/2006/relationships/audio" Target="../media/media15.m4a"/></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www.healthcentral.com/condition/heart-disease" TargetMode="External"/><Relationship Id="rId5" Type="http://schemas.openxmlformats.org/officeDocument/2006/relationships/image" Target="../media/image9.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https://www.verywellhealth.com/untreated-diabetes-5116080" TargetMode="External"/><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hyperlink" Target="https://www.everydayhealth.com/diabetes/how-to-improve-insulin-sensitivity/" TargetMode="External"/><Relationship Id="rId5" Type="http://schemas.openxmlformats.org/officeDocument/2006/relationships/image" Target="../media/image11.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16/j.ijcard.2018.03.099" TargetMode="External"/><Relationship Id="rId3" Type="http://schemas.openxmlformats.org/officeDocument/2006/relationships/slideLayout" Target="../slideLayouts/slideLayout5.xml"/><Relationship Id="rId7" Type="http://schemas.openxmlformats.org/officeDocument/2006/relationships/hyperlink" Target="https://10.0.3.248/S2213-8587(19)30249-9" TargetMode="Externa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hyperlink" Target="https://doi.org/10.2217/fca-2018-0045" TargetMode="External"/><Relationship Id="rId11" Type="http://schemas.openxmlformats.org/officeDocument/2006/relationships/image" Target="../media/image2.png"/><Relationship Id="rId5" Type="http://schemas.openxmlformats.org/officeDocument/2006/relationships/hyperlink" Target="https://doi.org/10.1186/s12933-018-0728-6" TargetMode="External"/><Relationship Id="rId10" Type="http://schemas.openxmlformats.org/officeDocument/2006/relationships/hyperlink" Target="https://doi.org/10.3389/fendo.2021.647864" TargetMode="External"/><Relationship Id="rId4" Type="http://schemas.openxmlformats.org/officeDocument/2006/relationships/notesSlide" Target="../notesSlides/notesSlide14.xml"/><Relationship Id="rId9" Type="http://schemas.openxmlformats.org/officeDocument/2006/relationships/hyperlink" Target="https://doi.org/10.1186/s12933-021-01401-8"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hs.uk/conditions/diabetes/" TargetMode="External"/><Relationship Id="rId2" Type="http://schemas.openxmlformats.org/officeDocument/2006/relationships/notesSlide" Target="../notesSlides/notesSlide15.xml"/><Relationship Id="rId1" Type="http://schemas.openxmlformats.org/officeDocument/2006/relationships/slideLayout" Target="../slideLayouts/slideLayout5.xml"/><Relationship Id="rId6" Type="http://schemas.openxmlformats.org/officeDocument/2006/relationships/hyperlink" Target="https://10.0.4.32/NEJMoa1800256" TargetMode="External"/><Relationship Id="rId5" Type="http://schemas.openxmlformats.org/officeDocument/2006/relationships/hyperlink" Target="https://10.0.4.32/NEJMoa1608664" TargetMode="External"/><Relationship Id="rId4" Type="http://schemas.openxmlformats.org/officeDocument/2006/relationships/hyperlink" Target="https://www.nice.org.uk/guidance/ng28"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1344" y="2805164"/>
            <a:ext cx="4968551" cy="1032349"/>
          </a:xfrm>
        </p:spPr>
        <p:txBody>
          <a:bodyPr>
            <a:normAutofit fontScale="90000"/>
          </a:bodyPr>
          <a:lstStyle/>
          <a:p>
            <a:pPr algn="ctr"/>
            <a:br>
              <a:rPr lang="pt-BR" sz="3600" dirty="0">
                <a:latin typeface="Bahnschrift SemiLight" panose="020B0502040204020203" pitchFamily="34" charset="0"/>
              </a:rPr>
            </a:br>
            <a:r>
              <a:rPr lang="pt-BR" sz="3600" dirty="0">
                <a:latin typeface="Bahnschrift SemiLight" panose="020B0502040204020203" pitchFamily="34" charset="0"/>
              </a:rPr>
              <a:t>Type-2 Diabetes Mellitus (Cardiovascular Category)</a:t>
            </a:r>
            <a:endParaRPr lang="en-US" sz="3600" dirty="0">
              <a:latin typeface="Bahnschrift SemiLight" panose="020B0502040204020203" pitchFamily="34" charset="0"/>
            </a:endParaRPr>
          </a:p>
        </p:txBody>
      </p:sp>
      <p:sp>
        <p:nvSpPr>
          <p:cNvPr id="6" name="Title 1">
            <a:extLst>
              <a:ext uri="{FF2B5EF4-FFF2-40B4-BE49-F238E27FC236}">
                <a16:creationId xmlns:a16="http://schemas.microsoft.com/office/drawing/2014/main" id="{F3672BD5-72A4-4AD8-955E-01C0D44CC4B8}"/>
              </a:ext>
            </a:extLst>
          </p:cNvPr>
          <p:cNvSpPr txBox="1">
            <a:spLocks/>
          </p:cNvSpPr>
          <p:nvPr/>
        </p:nvSpPr>
        <p:spPr>
          <a:xfrm>
            <a:off x="479377" y="1772816"/>
            <a:ext cx="3240360" cy="1032348"/>
          </a:xfrm>
          <a:prstGeom prst="rect">
            <a:avLst/>
          </a:prstGeom>
        </p:spPr>
        <p:txBody>
          <a:bodyPr vert="horz" lIns="91440" tIns="45720" rIns="91440" bIns="45720" rtlCol="0" anchor="b">
            <a:normAutofit/>
          </a:bodyPr>
          <a:lstStyle>
            <a:lvl1pPr algn="l" defTabSz="914400" rtl="0" eaLnBrk="1" latinLnBrk="0" hangingPunct="1">
              <a:lnSpc>
                <a:spcPct val="80000"/>
              </a:lnSpc>
              <a:spcBef>
                <a:spcPct val="0"/>
              </a:spcBef>
              <a:buNone/>
              <a:defRPr sz="5400" kern="1200">
                <a:solidFill>
                  <a:schemeClr val="accent1"/>
                </a:solidFill>
                <a:latin typeface="+mj-lt"/>
                <a:ea typeface="+mj-ea"/>
                <a:cs typeface="+mj-cs"/>
              </a:defRPr>
            </a:lvl1pPr>
          </a:lstStyle>
          <a:p>
            <a:pPr algn="ctr"/>
            <a:r>
              <a:rPr lang="pt-BR" sz="3600" b="1" dirty="0">
                <a:latin typeface="Bookman Old Style" panose="02050604050505020204" pitchFamily="18" charset="0"/>
              </a:rPr>
              <a:t>Topic: </a:t>
            </a:r>
            <a:endParaRPr lang="en-US" sz="3600" b="1" dirty="0">
              <a:latin typeface="Bookman Old Style" panose="02050604050505020204" pitchFamily="18" charset="0"/>
            </a:endParaRPr>
          </a:p>
        </p:txBody>
      </p:sp>
      <p:pic>
        <p:nvPicPr>
          <p:cNvPr id="31" name="1st slises">
            <a:hlinkClick r:id="" action="ppaction://media"/>
            <a:extLst>
              <a:ext uri="{FF2B5EF4-FFF2-40B4-BE49-F238E27FC236}">
                <a16:creationId xmlns:a16="http://schemas.microsoft.com/office/drawing/2014/main" id="{E2F6DDC9-64CE-74E0-424C-E73333BD9CD4}"/>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5791200" y="3124200"/>
            <a:ext cx="609600" cy="609600"/>
          </a:xfrm>
          <a:prstGeom prst="rect">
            <a:avLst/>
          </a:prstGeom>
        </p:spPr>
      </p:pic>
      <p:pic>
        <p:nvPicPr>
          <p:cNvPr id="35" name="Recorded Sound">
            <a:hlinkClick r:id="" action="ppaction://media"/>
            <a:extLst>
              <a:ext uri="{FF2B5EF4-FFF2-40B4-BE49-F238E27FC236}">
                <a16:creationId xmlns:a16="http://schemas.microsoft.com/office/drawing/2014/main" id="{BB97834B-348C-D839-8073-889CF95168E4}"/>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5791200" y="3124200"/>
            <a:ext cx="609600" cy="609600"/>
          </a:xfrm>
          <a:prstGeom prst="rect">
            <a:avLst/>
          </a:prstGeom>
        </p:spPr>
      </p:pic>
      <p:pic>
        <p:nvPicPr>
          <p:cNvPr id="36" name="Recorded Sound">
            <a:hlinkClick r:id="" action="ppaction://media"/>
            <a:extLst>
              <a:ext uri="{FF2B5EF4-FFF2-40B4-BE49-F238E27FC236}">
                <a16:creationId xmlns:a16="http://schemas.microsoft.com/office/drawing/2014/main" id="{1D3268FD-323C-8025-76C4-BD45577BF248}"/>
              </a:ext>
            </a:extLst>
          </p:cNvPr>
          <p:cNvPicPr>
            <a:picLocks noChangeAspect="1"/>
          </p:cNvPicPr>
          <p:nvPr>
            <a:audioFile r:link="rId6"/>
            <p:extLst>
              <p:ext uri="{DAA4B4D4-6D71-4841-9C94-3DE7FCFB9230}">
                <p14:media xmlns:p14="http://schemas.microsoft.com/office/powerpoint/2010/main" r:embed="rId5"/>
              </p:ext>
            </p:extLst>
          </p:nvPr>
        </p:nvPicPr>
        <p:blipFill>
          <a:blip r:embed="rId12"/>
          <a:stretch>
            <a:fillRect/>
          </a:stretch>
        </p:blipFill>
        <p:spPr>
          <a:xfrm>
            <a:off x="5791200" y="3124200"/>
            <a:ext cx="609600" cy="609600"/>
          </a:xfrm>
          <a:prstGeom prst="rect">
            <a:avLst/>
          </a:prstGeom>
        </p:spPr>
      </p:pic>
      <p:pic>
        <p:nvPicPr>
          <p:cNvPr id="37" name="1st slices">
            <a:hlinkClick r:id="" action="ppaction://media"/>
            <a:extLst>
              <a:ext uri="{FF2B5EF4-FFF2-40B4-BE49-F238E27FC236}">
                <a16:creationId xmlns:a16="http://schemas.microsoft.com/office/drawing/2014/main" id="{0D3F32B7-AF7C-08F2-E114-54855F98CE11}"/>
              </a:ext>
            </a:extLst>
          </p:cNvPr>
          <p:cNvPicPr>
            <a:picLocks noChangeAspect="1"/>
          </p:cNvPicPr>
          <p:nvPr>
            <a:audioFile r:link="rId8"/>
            <p:extLst>
              <p:ext uri="{DAA4B4D4-6D71-4841-9C94-3DE7FCFB9230}">
                <p14:media xmlns:p14="http://schemas.microsoft.com/office/powerpoint/2010/main" r:embed="rId7"/>
              </p:ext>
            </p:extLst>
          </p:nvPr>
        </p:nvPicPr>
        <p:blipFill>
          <a:blip r:embed="rId12"/>
          <a:stretch>
            <a:fillRect/>
          </a:stretch>
        </p:blipFill>
        <p:spPr>
          <a:xfrm>
            <a:off x="5791200" y="3124200"/>
            <a:ext cx="609600" cy="609600"/>
          </a:xfrm>
          <a:prstGeom prst="rect">
            <a:avLst/>
          </a:prstGeom>
        </p:spPr>
      </p:pic>
      <p:pic>
        <p:nvPicPr>
          <p:cNvPr id="107" name="Audio 106">
            <a:hlinkClick r:id="" action="ppaction://media"/>
            <a:extLst>
              <a:ext uri="{FF2B5EF4-FFF2-40B4-BE49-F238E27FC236}">
                <a16:creationId xmlns:a16="http://schemas.microsoft.com/office/drawing/2014/main" id="{DB916B8F-EC59-9F45-71E8-2B255567F06A}"/>
              </a:ext>
            </a:extLst>
          </p:cNvPr>
          <p:cNvPicPr>
            <a:picLocks noChangeAspect="1"/>
          </p:cNvPicPr>
          <p:nvPr>
            <a:audioFile r:link="rId10"/>
            <p:extLst>
              <p:ext uri="{DAA4B4D4-6D71-4841-9C94-3DE7FCFB9230}">
                <p14:media xmlns:p14="http://schemas.microsoft.com/office/powerpoint/2010/main" r:embed="rId9"/>
              </p:ext>
            </p:extLst>
          </p:nvPr>
        </p:nvPicPr>
        <p:blipFill>
          <a:blip r:embed="rId12"/>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5141664"/>
      </p:ext>
    </p:extLst>
  </p:cSld>
  <p:clrMapOvr>
    <a:masterClrMapping/>
  </p:clrMapOvr>
  <mc:AlternateContent xmlns:mc="http://schemas.openxmlformats.org/markup-compatibility/2006" xmlns:p14="http://schemas.microsoft.com/office/powerpoint/2010/main">
    <mc:Choice Requires="p14">
      <p:transition spd="med" p14:dur="700" advTm="14401">
        <p:fade/>
      </p:transition>
    </mc:Choice>
    <mc:Fallback xmlns="">
      <p:transition spd="med" advTm="144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7"/>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3155" fill="hold"/>
                                        <p:tgtEl>
                                          <p:spTgt spid="31"/>
                                        </p:tgtEl>
                                      </p:cBhvr>
                                    </p:cmd>
                                  </p:childTnLst>
                                </p:cTn>
                              </p:par>
                            </p:childTnLst>
                          </p:cTn>
                        </p:par>
                        <p:par>
                          <p:cTn id="10" fill="hold">
                            <p:stCondLst>
                              <p:cond delay="3155"/>
                            </p:stCondLst>
                            <p:childTnLst>
                              <p:par>
                                <p:cTn id="11" presetID="1" presetClass="mediacall" presetSubtype="0" fill="hold" nodeType="afterEffect">
                                  <p:stCondLst>
                                    <p:cond delay="0"/>
                                  </p:stCondLst>
                                  <p:childTnLst>
                                    <p:cmd type="call" cmd="playFrom(0.0)">
                                      <p:cBhvr>
                                        <p:cTn id="12" dur="7720" fill="hold"/>
                                        <p:tgtEl>
                                          <p:spTgt spid="35"/>
                                        </p:tgtEl>
                                      </p:cBhvr>
                                    </p:cmd>
                                  </p:childTnLst>
                                </p:cTn>
                              </p:par>
                            </p:childTnLst>
                          </p:cTn>
                        </p:par>
                        <p:par>
                          <p:cTn id="13" fill="hold">
                            <p:stCondLst>
                              <p:cond delay="10875"/>
                            </p:stCondLst>
                            <p:childTnLst>
                              <p:par>
                                <p:cTn id="14" presetID="1" presetClass="mediacall" presetSubtype="0" fill="hold" nodeType="afterEffect">
                                  <p:stCondLst>
                                    <p:cond delay="0"/>
                                  </p:stCondLst>
                                  <p:childTnLst>
                                    <p:cmd type="call" cmd="playFrom(0.0)">
                                      <p:cBhvr>
                                        <p:cTn id="15" dur="8342" fill="hold"/>
                                        <p:tgtEl>
                                          <p:spTgt spid="36"/>
                                        </p:tgtEl>
                                      </p:cBhvr>
                                    </p:cmd>
                                  </p:childTnLst>
                                </p:cTn>
                              </p:par>
                            </p:childTnLst>
                          </p:cTn>
                        </p:par>
                        <p:par>
                          <p:cTn id="16" fill="hold">
                            <p:stCondLst>
                              <p:cond delay="19217"/>
                            </p:stCondLst>
                            <p:childTnLst>
                              <p:par>
                                <p:cTn id="17" presetID="1" presetClass="mediacall" presetSubtype="0" fill="hold" nodeType="afterEffect">
                                  <p:stCondLst>
                                    <p:cond delay="0"/>
                                  </p:stCondLst>
                                  <p:childTnLst>
                                    <p:cmd type="call" cmd="playFrom(0.0)">
                                      <p:cBhvr>
                                        <p:cTn id="18" dur="13309"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31"/>
                </p:tgtEl>
              </p:cMediaNode>
            </p:audio>
            <p:audio>
              <p:cMediaNode vol="80000">
                <p:cTn id="20" fill="hold" display="0">
                  <p:stCondLst>
                    <p:cond delay="indefinite"/>
                  </p:stCondLst>
                  <p:endCondLst>
                    <p:cond evt="onStopAudio" delay="0">
                      <p:tgtEl>
                        <p:sldTgt/>
                      </p:tgtEl>
                    </p:cond>
                  </p:endCondLst>
                </p:cTn>
                <p:tgtEl>
                  <p:spTgt spid="35"/>
                </p:tgtEl>
              </p:cMediaNode>
            </p:audio>
            <p:audio>
              <p:cMediaNode vol="80000">
                <p:cTn id="21" fill="hold" display="0">
                  <p:stCondLst>
                    <p:cond delay="indefinite"/>
                  </p:stCondLst>
                  <p:endCondLst>
                    <p:cond evt="onStopAudio" delay="0">
                      <p:tgtEl>
                        <p:sldTgt/>
                      </p:tgtEl>
                    </p:cond>
                  </p:endCondLst>
                </p:cTn>
                <p:tgtEl>
                  <p:spTgt spid="36"/>
                </p:tgtEl>
              </p:cMediaNode>
            </p:audio>
            <p:audio>
              <p:cMediaNode vol="100000">
                <p:cTn id="22" fill="hold" display="0">
                  <p:stCondLst>
                    <p:cond delay="indefinite"/>
                  </p:stCondLst>
                  <p:endCondLst>
                    <p:cond evt="onStopAudio" delay="0">
                      <p:tgtEl>
                        <p:sldTgt/>
                      </p:tgtEl>
                    </p:cond>
                  </p:endCondLst>
                </p:cTn>
                <p:tgtEl>
                  <p:spTgt spid="37"/>
                </p:tgtEl>
              </p:cMediaNode>
            </p:audio>
            <p:audio isNarration="1">
              <p:cMediaNode vol="80000" showWhenStopped="0">
                <p:cTn id="23" fill="hold" display="0">
                  <p:stCondLst>
                    <p:cond delay="indefinite"/>
                  </p:stCondLst>
                  <p:endCondLst>
                    <p:cond evt="onStopAudio" delay="0">
                      <p:tgtEl>
                        <p:sldTgt/>
                      </p:tgtEl>
                    </p:cond>
                  </p:endCondLst>
                </p:cTn>
                <p:tgtEl>
                  <p:spTgt spid="107"/>
                </p:tgtEl>
              </p:cMediaNode>
            </p:audio>
          </p:childTnLst>
        </p:cTn>
      </p:par>
    </p:tnLst>
  </p:timing>
  <p:extLst>
    <p:ext uri="{E180D4A7-C9FB-4DFB-919C-405C955672EB}">
      <p14:showEvtLst xmlns:p14="http://schemas.microsoft.com/office/powerpoint/2010/main">
        <p14:playEvt time="241" objId="31"/>
        <p14:playEvt time="3373" objId="35"/>
        <p14:stopEvt time="3424" objId="31"/>
        <p14:playEvt time="11090" objId="36"/>
        <p14:stopEvt time="11157" objId="35"/>
        <p14:pauseEvt time="14401" objId="36"/>
        <p14:stopEvt time="14401" objId="36"/>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u="sng" dirty="0">
                <a:latin typeface="Bookman Old Style" panose="02050604050505020204" pitchFamily="18" charset="0"/>
              </a:rPr>
              <a:t> </a:t>
            </a:r>
            <a:br>
              <a:rPr lang="en-US" sz="3000" u="sng" dirty="0">
                <a:latin typeface="Bookman Old Style" panose="02050604050505020204" pitchFamily="18" charset="0"/>
              </a:rPr>
            </a:br>
            <a:r>
              <a:rPr lang="en-US" sz="3000" u="sng" dirty="0">
                <a:latin typeface="Bookman Old Style" panose="02050604050505020204" pitchFamily="18" charset="0"/>
              </a:rPr>
              <a:t>Background of the Patient:</a:t>
            </a:r>
          </a:p>
        </p:txBody>
      </p:sp>
      <p:sp>
        <p:nvSpPr>
          <p:cNvPr id="3" name="Content Placeholder 2"/>
          <p:cNvSpPr>
            <a:spLocks noGrp="1"/>
          </p:cNvSpPr>
          <p:nvPr>
            <p:ph idx="1"/>
          </p:nvPr>
        </p:nvSpPr>
        <p:spPr>
          <a:xfrm>
            <a:off x="551384" y="1556792"/>
            <a:ext cx="7344816" cy="5544400"/>
          </a:xfrm>
        </p:spPr>
        <p:txBody>
          <a:bodyPr>
            <a:noAutofit/>
          </a:bodyPr>
          <a:lstStyle/>
          <a:p>
            <a:pPr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Mr. John Matthews is a 52 years old office administrator who resides in Birmingham, UK. </a:t>
            </a:r>
          </a:p>
          <a:p>
            <a:pPr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John also has a body mass index (BMI) of 31, which makes him obese as he mainly has a sedentary lifestyle because of his job that requires him to work at the desk (Kristensen et al., 2019). </a:t>
            </a:r>
          </a:p>
          <a:p>
            <a:pPr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His lifestyle is not very active and he tends to use the high-calorie diet that is full of processed foods and refined sugars. </a:t>
            </a:r>
          </a:p>
          <a:p>
            <a:pPr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John has a significant family history of Type 2 Diabetes since his father was diagnosed in his late 50’s and it raises him at a higher genetic risk. </a:t>
            </a:r>
          </a:p>
          <a:p>
            <a:pPr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In recent months, John has experienced fatigue, excessive thirst and frequent urination are affecting his work </a:t>
            </a:r>
            <a:r>
              <a:rPr lang="en-GB" sz="1600" dirty="0" err="1">
                <a:latin typeface="Times New Roman" panose="02020603050405020304" pitchFamily="18" charset="0"/>
                <a:cs typeface="Times New Roman" panose="02020603050405020304" pitchFamily="18" charset="0"/>
              </a:rPr>
              <a:t>performace</a:t>
            </a:r>
            <a:r>
              <a:rPr lang="en-GB" sz="1600" dirty="0">
                <a:latin typeface="Times New Roman" panose="02020603050405020304" pitchFamily="18" charset="0"/>
                <a:cs typeface="Times New Roman" panose="02020603050405020304" pitchFamily="18" charset="0"/>
              </a:rPr>
              <a:t> and overall wellbeing (NICE, 2024).</a:t>
            </a:r>
            <a:endParaRPr lang="en-US" sz="16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F6E31D5-019E-426F-8118-5D29B6185B1B}"/>
              </a:ext>
            </a:extLst>
          </p:cNvPr>
          <p:cNvPicPr>
            <a:picLocks noChangeAspect="1"/>
          </p:cNvPicPr>
          <p:nvPr/>
        </p:nvPicPr>
        <p:blipFill>
          <a:blip r:embed="rId5"/>
          <a:stretch>
            <a:fillRect/>
          </a:stretch>
        </p:blipFill>
        <p:spPr>
          <a:xfrm>
            <a:off x="8184232" y="1772816"/>
            <a:ext cx="3858751" cy="3960440"/>
          </a:xfrm>
          <a:prstGeom prst="rect">
            <a:avLst/>
          </a:prstGeom>
        </p:spPr>
      </p:pic>
      <p:sp>
        <p:nvSpPr>
          <p:cNvPr id="6" name="TextBox 5">
            <a:extLst>
              <a:ext uri="{FF2B5EF4-FFF2-40B4-BE49-F238E27FC236}">
                <a16:creationId xmlns:a16="http://schemas.microsoft.com/office/drawing/2014/main" id="{9373E3E9-A3F9-41B2-BEFD-6B62C3B5456A}"/>
              </a:ext>
            </a:extLst>
          </p:cNvPr>
          <p:cNvSpPr txBox="1"/>
          <p:nvPr/>
        </p:nvSpPr>
        <p:spPr>
          <a:xfrm>
            <a:off x="8333249" y="5733256"/>
            <a:ext cx="3858751" cy="738664"/>
          </a:xfrm>
          <a:prstGeom prst="rect">
            <a:avLst/>
          </a:prstGeom>
          <a:noFill/>
        </p:spPr>
        <p:txBody>
          <a:bodyPr wrap="square">
            <a:spAutoFit/>
          </a:bodyPr>
          <a:lstStyle/>
          <a:p>
            <a:pPr algn="ctr"/>
            <a:r>
              <a:rPr lang="en-GB" sz="1050" dirty="0"/>
              <a:t>Fig; The prevalence and number of people with diabetes aged 20-79 across different global regions (2024 vs. 2050) Source: </a:t>
            </a:r>
            <a:r>
              <a:rPr lang="en-GB" sz="1050" dirty="0">
                <a:hlinkClick r:id="rId6"/>
              </a:rPr>
              <a:t>https://www.chemist-4-u.com/guides/diabetes/diabetes-statistics/</a:t>
            </a:r>
            <a:endParaRPr lang="en-GB" sz="1050" dirty="0"/>
          </a:p>
        </p:txBody>
      </p:sp>
      <p:pic>
        <p:nvPicPr>
          <p:cNvPr id="35" name="Audio 34">
            <a:hlinkClick r:id="" action="ppaction://media"/>
            <a:extLst>
              <a:ext uri="{FF2B5EF4-FFF2-40B4-BE49-F238E27FC236}">
                <a16:creationId xmlns:a16="http://schemas.microsoft.com/office/drawing/2014/main" id="{F5F17A50-A110-C867-CACE-AF28D92E5A7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2969468"/>
      </p:ext>
    </p:extLst>
  </p:cSld>
  <p:clrMapOvr>
    <a:masterClrMapping/>
  </p:clrMapOvr>
  <mc:AlternateContent xmlns:mc="http://schemas.openxmlformats.org/markup-compatibility/2006" xmlns:p14="http://schemas.microsoft.com/office/powerpoint/2010/main">
    <mc:Choice Requires="p14">
      <p:transition spd="med" p14:dur="700" advTm="73975">
        <p:fade/>
      </p:transition>
    </mc:Choice>
    <mc:Fallback xmlns="">
      <p:transition spd="med" advTm="7397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08" y="155346"/>
            <a:ext cx="10058400" cy="1325563"/>
          </a:xfrm>
        </p:spPr>
        <p:txBody>
          <a:bodyPr>
            <a:normAutofit/>
          </a:bodyPr>
          <a:lstStyle/>
          <a:p>
            <a:r>
              <a:rPr lang="en-US" sz="3000" u="sng" dirty="0">
                <a:latin typeface="Bookman Old Style" panose="02050604050505020204" pitchFamily="18" charset="0"/>
              </a:rPr>
              <a:t>Medical History &amp; Diagnosis: </a:t>
            </a:r>
          </a:p>
        </p:txBody>
      </p:sp>
      <p:sp>
        <p:nvSpPr>
          <p:cNvPr id="3" name="Content Placeholder 2"/>
          <p:cNvSpPr>
            <a:spLocks noGrp="1"/>
          </p:cNvSpPr>
          <p:nvPr>
            <p:ph idx="1"/>
          </p:nvPr>
        </p:nvSpPr>
        <p:spPr>
          <a:xfrm>
            <a:off x="551384" y="1556792"/>
            <a:ext cx="7344816" cy="5544400"/>
          </a:xfrm>
        </p:spPr>
        <p:txBody>
          <a:bodyPr>
            <a:noAutofit/>
          </a:bodyPr>
          <a:lstStyle/>
          <a:p>
            <a:pPr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Mr. John Matthews is a 52-year old male patient who was officially diagnosed with Type 2 Diabetes Mellitus six months ago in a routine health cheque-up, general-practise examination. </a:t>
            </a:r>
          </a:p>
          <a:p>
            <a:pPr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His diagnostic findings showed that his HbA1c is 7.8 percent and fasting blood glucose is 8.9 mmol/L, which are higher than the clinical diabetes level (</a:t>
            </a:r>
            <a:r>
              <a:rPr lang="en-GB" sz="1600" dirty="0" err="1">
                <a:latin typeface="Times New Roman" panose="02020603050405020304" pitchFamily="18" charset="0"/>
                <a:cs typeface="Times New Roman" panose="02020603050405020304" pitchFamily="18" charset="0"/>
              </a:rPr>
              <a:t>Einarson</a:t>
            </a:r>
            <a:r>
              <a:rPr lang="en-GB" sz="1600" dirty="0">
                <a:latin typeface="Times New Roman" panose="02020603050405020304" pitchFamily="18" charset="0"/>
                <a:cs typeface="Times New Roman" panose="02020603050405020304" pitchFamily="18" charset="0"/>
              </a:rPr>
              <a:t> et al., 2018). </a:t>
            </a:r>
          </a:p>
          <a:p>
            <a:pPr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In addition to this, his blood pressure was measured at 140/90 mmHg, which showed mild hypertension that is normally linked to metabolic disorders. </a:t>
            </a:r>
          </a:p>
          <a:p>
            <a:pPr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Metformin 500 mg twice a day is the currently prescribed first-line pharmacological intervention to manage the level of blood sugar and enhance insulin sensitivity (Henning, 2018). </a:t>
            </a:r>
          </a:p>
        </p:txBody>
      </p:sp>
      <p:sp>
        <p:nvSpPr>
          <p:cNvPr id="6" name="TextBox 5">
            <a:extLst>
              <a:ext uri="{FF2B5EF4-FFF2-40B4-BE49-F238E27FC236}">
                <a16:creationId xmlns:a16="http://schemas.microsoft.com/office/drawing/2014/main" id="{9373E3E9-A3F9-41B2-BEFD-6B62C3B5456A}"/>
              </a:ext>
            </a:extLst>
          </p:cNvPr>
          <p:cNvSpPr txBox="1"/>
          <p:nvPr/>
        </p:nvSpPr>
        <p:spPr>
          <a:xfrm>
            <a:off x="8173799" y="5439920"/>
            <a:ext cx="3858751" cy="738664"/>
          </a:xfrm>
          <a:prstGeom prst="rect">
            <a:avLst/>
          </a:prstGeom>
          <a:noFill/>
        </p:spPr>
        <p:txBody>
          <a:bodyPr wrap="square">
            <a:spAutoFit/>
          </a:bodyPr>
          <a:lstStyle/>
          <a:p>
            <a:pPr algn="ctr"/>
            <a:r>
              <a:rPr lang="en-GB" sz="1050" dirty="0"/>
              <a:t>Fig; Diagnostic Criteria for Diabetes Mellitus and Ranges Source: </a:t>
            </a:r>
            <a:r>
              <a:rPr lang="en-GB" sz="1050" dirty="0">
                <a:hlinkClick r:id="rId5"/>
              </a:rPr>
              <a:t>https://www.researchgate.net/figure/Diagnostic-Criteria-for-Diabetes-Mellitus_tbl1_221822573</a:t>
            </a:r>
            <a:endParaRPr lang="en-GB" sz="1050" dirty="0"/>
          </a:p>
          <a:p>
            <a:pPr algn="ctr"/>
            <a:endParaRPr lang="en-GB" sz="1050" dirty="0"/>
          </a:p>
        </p:txBody>
      </p:sp>
      <p:pic>
        <p:nvPicPr>
          <p:cNvPr id="5" name="Picture 4">
            <a:extLst>
              <a:ext uri="{FF2B5EF4-FFF2-40B4-BE49-F238E27FC236}">
                <a16:creationId xmlns:a16="http://schemas.microsoft.com/office/drawing/2014/main" id="{98D7216F-3241-4FE7-B390-7B0E363EEBB7}"/>
              </a:ext>
            </a:extLst>
          </p:cNvPr>
          <p:cNvPicPr>
            <a:picLocks noChangeAspect="1"/>
          </p:cNvPicPr>
          <p:nvPr/>
        </p:nvPicPr>
        <p:blipFill>
          <a:blip r:embed="rId6"/>
          <a:stretch>
            <a:fillRect/>
          </a:stretch>
        </p:blipFill>
        <p:spPr>
          <a:xfrm>
            <a:off x="7896200" y="2362160"/>
            <a:ext cx="4104455" cy="3011056"/>
          </a:xfrm>
          <a:prstGeom prst="rect">
            <a:avLst/>
          </a:prstGeom>
        </p:spPr>
      </p:pic>
      <p:pic>
        <p:nvPicPr>
          <p:cNvPr id="41" name="Audio 40">
            <a:hlinkClick r:id="" action="ppaction://media"/>
            <a:extLst>
              <a:ext uri="{FF2B5EF4-FFF2-40B4-BE49-F238E27FC236}">
                <a16:creationId xmlns:a16="http://schemas.microsoft.com/office/drawing/2014/main" id="{2A12303F-DFB2-4232-668E-CBDF29C9304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24253610"/>
      </p:ext>
    </p:extLst>
  </p:cSld>
  <p:clrMapOvr>
    <a:masterClrMapping/>
  </p:clrMapOvr>
  <mc:AlternateContent xmlns:mc="http://schemas.openxmlformats.org/markup-compatibility/2006" xmlns:p14="http://schemas.microsoft.com/office/powerpoint/2010/main">
    <mc:Choice Requires="p14">
      <p:transition spd="med" p14:dur="700" advTm="86643">
        <p:fade/>
      </p:transition>
    </mc:Choice>
    <mc:Fallback xmlns="">
      <p:transition spd="med" advTm="866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08" y="303237"/>
            <a:ext cx="10058400" cy="1325563"/>
          </a:xfrm>
        </p:spPr>
        <p:txBody>
          <a:bodyPr>
            <a:normAutofit/>
          </a:bodyPr>
          <a:lstStyle/>
          <a:p>
            <a:r>
              <a:rPr lang="en-US" sz="3000" u="sng" dirty="0">
                <a:latin typeface="Bookman Old Style" panose="02050604050505020204" pitchFamily="18" charset="0"/>
              </a:rPr>
              <a:t>Anatomy &amp; Physiology: </a:t>
            </a:r>
          </a:p>
        </p:txBody>
      </p:sp>
      <p:sp>
        <p:nvSpPr>
          <p:cNvPr id="3" name="Content Placeholder 2"/>
          <p:cNvSpPr>
            <a:spLocks noGrp="1"/>
          </p:cNvSpPr>
          <p:nvPr>
            <p:ph idx="1"/>
          </p:nvPr>
        </p:nvSpPr>
        <p:spPr>
          <a:xfrm>
            <a:off x="551384" y="1700808"/>
            <a:ext cx="7056784" cy="4477776"/>
          </a:xfrm>
        </p:spPr>
        <p:txBody>
          <a:bodyPr>
            <a:noAutofit/>
          </a:bodyPr>
          <a:lstStyle/>
          <a:p>
            <a:pPr>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In healthy individuals, blood glucose is regulated by insulin, secreted by beta cells in the islets of Langerhans of the pancreas.</a:t>
            </a:r>
          </a:p>
          <a:p>
            <a:pPr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Insulin enables the absorption of glucose into skeletal muscles and adipose tissue when blood glucose level increases after eating so that it may be converted into energy or stored in form of glycogen to be used at a later stage (Larsson et al., 2018). </a:t>
            </a:r>
          </a:p>
          <a:p>
            <a:pPr algn="just">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This regulated contact keeps the levels of fasting blood glucose at normal values of 4 6 mmol/L, which provides stable cellular energy, and prevents the damage of the tissues by high glucose (</a:t>
            </a:r>
            <a:r>
              <a:rPr lang="en-GB" sz="1600" dirty="0" err="1">
                <a:latin typeface="Times New Roman" panose="02020603050405020304" pitchFamily="18" charset="0"/>
                <a:cs typeface="Times New Roman" panose="02020603050405020304" pitchFamily="18" charset="0"/>
              </a:rPr>
              <a:t>Rawshani</a:t>
            </a:r>
            <a:r>
              <a:rPr lang="en-GB" sz="1600" dirty="0">
                <a:latin typeface="Times New Roman" panose="02020603050405020304" pitchFamily="18" charset="0"/>
                <a:cs typeface="Times New Roman" panose="02020603050405020304" pitchFamily="18" charset="0"/>
              </a:rPr>
              <a:t> et al., 2017). </a:t>
            </a:r>
          </a:p>
        </p:txBody>
      </p:sp>
      <p:sp>
        <p:nvSpPr>
          <p:cNvPr id="6" name="TextBox 5">
            <a:extLst>
              <a:ext uri="{FF2B5EF4-FFF2-40B4-BE49-F238E27FC236}">
                <a16:creationId xmlns:a16="http://schemas.microsoft.com/office/drawing/2014/main" id="{9373E3E9-A3F9-41B2-BEFD-6B62C3B5456A}"/>
              </a:ext>
            </a:extLst>
          </p:cNvPr>
          <p:cNvSpPr txBox="1"/>
          <p:nvPr/>
        </p:nvSpPr>
        <p:spPr>
          <a:xfrm>
            <a:off x="8113739" y="5327013"/>
            <a:ext cx="3858751" cy="577081"/>
          </a:xfrm>
          <a:prstGeom prst="rect">
            <a:avLst/>
          </a:prstGeom>
          <a:noFill/>
        </p:spPr>
        <p:txBody>
          <a:bodyPr wrap="square">
            <a:spAutoFit/>
          </a:bodyPr>
          <a:lstStyle/>
          <a:p>
            <a:pPr algn="ctr"/>
            <a:r>
              <a:rPr lang="en-GB" sz="1050" dirty="0"/>
              <a:t>Fig; Regulation of Blood Glucose Source: </a:t>
            </a:r>
            <a:r>
              <a:rPr lang="en-GB" sz="1050" dirty="0">
                <a:hlinkClick r:id="rId9"/>
              </a:rPr>
              <a:t>https://www.atrainceu.com/content/4-regulation-blood-glucose</a:t>
            </a:r>
            <a:endParaRPr lang="en-GB" sz="1050" dirty="0"/>
          </a:p>
          <a:p>
            <a:pPr algn="ctr"/>
            <a:endParaRPr lang="en-GB" sz="1050" dirty="0"/>
          </a:p>
        </p:txBody>
      </p:sp>
      <p:pic>
        <p:nvPicPr>
          <p:cNvPr id="7" name="Picture 6">
            <a:extLst>
              <a:ext uri="{FF2B5EF4-FFF2-40B4-BE49-F238E27FC236}">
                <a16:creationId xmlns:a16="http://schemas.microsoft.com/office/drawing/2014/main" id="{8B0B8EED-E1D4-4412-9013-B56C818BF5D2}"/>
              </a:ext>
            </a:extLst>
          </p:cNvPr>
          <p:cNvPicPr>
            <a:picLocks noChangeAspect="1"/>
          </p:cNvPicPr>
          <p:nvPr/>
        </p:nvPicPr>
        <p:blipFill>
          <a:blip r:embed="rId10"/>
          <a:stretch>
            <a:fillRect/>
          </a:stretch>
        </p:blipFill>
        <p:spPr>
          <a:xfrm>
            <a:off x="7824192" y="1916832"/>
            <a:ext cx="4130470" cy="3343590"/>
          </a:xfrm>
          <a:prstGeom prst="rect">
            <a:avLst/>
          </a:prstGeom>
        </p:spPr>
      </p:pic>
      <p:pic>
        <p:nvPicPr>
          <p:cNvPr id="10" name="Recorded Sound">
            <a:hlinkClick r:id="" action="ppaction://media"/>
            <a:extLst>
              <a:ext uri="{FF2B5EF4-FFF2-40B4-BE49-F238E27FC236}">
                <a16:creationId xmlns:a16="http://schemas.microsoft.com/office/drawing/2014/main" id="{75DE62E8-B568-2FDF-6227-46BCB3843F6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791200" y="3124200"/>
            <a:ext cx="609600" cy="609600"/>
          </a:xfrm>
          <a:prstGeom prst="rect">
            <a:avLst/>
          </a:prstGeom>
        </p:spPr>
      </p:pic>
      <p:pic>
        <p:nvPicPr>
          <p:cNvPr id="30" name="Recorded Sound">
            <a:hlinkClick r:id="" action="ppaction://media"/>
            <a:extLst>
              <a:ext uri="{FF2B5EF4-FFF2-40B4-BE49-F238E27FC236}">
                <a16:creationId xmlns:a16="http://schemas.microsoft.com/office/drawing/2014/main" id="{5CE930BC-0347-6F92-CDEB-7A4E765CD15F}"/>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5791200" y="3124200"/>
            <a:ext cx="609600" cy="609600"/>
          </a:xfrm>
          <a:prstGeom prst="rect">
            <a:avLst/>
          </a:prstGeom>
        </p:spPr>
      </p:pic>
      <p:pic>
        <p:nvPicPr>
          <p:cNvPr id="56" name="Audio 55">
            <a:hlinkClick r:id="" action="ppaction://media"/>
            <a:extLst>
              <a:ext uri="{FF2B5EF4-FFF2-40B4-BE49-F238E27FC236}">
                <a16:creationId xmlns:a16="http://schemas.microsoft.com/office/drawing/2014/main" id="{9B83C0D2-01EF-7FF3-FFDA-076BBCBF84CF}"/>
              </a:ext>
            </a:extLst>
          </p:cNvPr>
          <p:cNvPicPr>
            <a:picLocks noChangeAspect="1"/>
          </p:cNvPicPr>
          <p:nvPr>
            <a:audioFile r:link="rId6"/>
            <p:extLst>
              <p:ext uri="{DAA4B4D4-6D71-4841-9C94-3DE7FCFB9230}">
                <p14:media xmlns:p14="http://schemas.microsoft.com/office/powerpoint/2010/main" r:embed="rId5"/>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6371930"/>
      </p:ext>
    </p:extLst>
  </p:cSld>
  <p:clrMapOvr>
    <a:masterClrMapping/>
  </p:clrMapOvr>
  <mc:AlternateContent xmlns:mc="http://schemas.openxmlformats.org/markup-compatibility/2006" xmlns:p14="http://schemas.microsoft.com/office/powerpoint/2010/main">
    <mc:Choice Requires="p14">
      <p:transition spd="med" p14:dur="700" advTm="123852">
        <p:fade/>
      </p:transition>
    </mc:Choice>
    <mc:Fallback xmlns="">
      <p:transition spd="med" advTm="12385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5001" fill="hold"/>
                                        <p:tgtEl>
                                          <p:spTgt spid="10"/>
                                        </p:tgtEl>
                                      </p:cBhvr>
                                    </p:cmd>
                                  </p:childTnLst>
                                </p:cTn>
                              </p:par>
                            </p:childTnLst>
                          </p:cTn>
                        </p:par>
                        <p:par>
                          <p:cTn id="10" fill="hold">
                            <p:stCondLst>
                              <p:cond delay="5001"/>
                            </p:stCondLst>
                            <p:childTnLst>
                              <p:par>
                                <p:cTn id="11" presetID="1" presetClass="mediacall" presetSubtype="0" fill="hold" nodeType="afterEffect">
                                  <p:stCondLst>
                                    <p:cond delay="0"/>
                                  </p:stCondLst>
                                  <p:childTnLst>
                                    <p:cmd type="call" cmd="playFrom(0.0)">
                                      <p:cBhvr>
                                        <p:cTn id="12" dur="6228"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10"/>
                </p:tgtEl>
              </p:cMediaNode>
            </p:audio>
            <p:audio>
              <p:cMediaNode vol="80000">
                <p:cTn id="14" fill="hold" display="0">
                  <p:stCondLst>
                    <p:cond delay="indefinite"/>
                  </p:stCondLst>
                  <p:endCondLst>
                    <p:cond evt="onStopAudio" delay="0">
                      <p:tgtEl>
                        <p:sldTgt/>
                      </p:tgtEl>
                    </p:cond>
                  </p:endCondLst>
                </p:cTn>
                <p:tgtEl>
                  <p:spTgt spid="30"/>
                </p:tgtEl>
              </p:cMediaNode>
            </p:audio>
            <p:audio isNarration="1">
              <p:cMediaNode vol="80000" showWhenStopped="0">
                <p:cTn id="15" fill="hold" display="0">
                  <p:stCondLst>
                    <p:cond delay="indefinite"/>
                  </p:stCondLst>
                  <p:endCondLst>
                    <p:cond evt="onStopAudio" delay="0">
                      <p:tgtEl>
                        <p:sldTgt/>
                      </p:tgtEl>
                    </p:cond>
                  </p:endCondLst>
                </p:cTn>
                <p:tgtEl>
                  <p:spTgt spid="56"/>
                </p:tgtEl>
              </p:cMediaNode>
            </p:audio>
          </p:childTnLst>
        </p:cTn>
      </p:par>
    </p:tnLst>
  </p:timing>
  <p:extLst>
    <p:ext uri="{E180D4A7-C9FB-4DFB-919C-405C955672EB}">
      <p14:showEvtLst xmlns:p14="http://schemas.microsoft.com/office/powerpoint/2010/main">
        <p14:playEvt time="232" objId="10"/>
        <p14:playEvt time="5220" objId="30"/>
        <p14:stopEvt time="5269" objId="10"/>
        <p14:stopEvt time="11452" objId="30"/>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08" y="155346"/>
            <a:ext cx="10058400" cy="1325563"/>
          </a:xfrm>
        </p:spPr>
        <p:txBody>
          <a:bodyPr>
            <a:normAutofit/>
          </a:bodyPr>
          <a:lstStyle/>
          <a:p>
            <a:r>
              <a:rPr lang="en-US" sz="3000" u="sng" dirty="0">
                <a:latin typeface="Bookman Old Style" panose="02050604050505020204" pitchFamily="18" charset="0"/>
              </a:rPr>
              <a:t>Pathophysiology of Type-2 Diabetes:</a:t>
            </a:r>
          </a:p>
        </p:txBody>
      </p:sp>
      <p:sp>
        <p:nvSpPr>
          <p:cNvPr id="3" name="Content Placeholder 2"/>
          <p:cNvSpPr>
            <a:spLocks noGrp="1"/>
          </p:cNvSpPr>
          <p:nvPr>
            <p:ph idx="1"/>
          </p:nvPr>
        </p:nvSpPr>
        <p:spPr>
          <a:xfrm>
            <a:off x="551384" y="1700808"/>
            <a:ext cx="7056784" cy="4477776"/>
          </a:xfrm>
        </p:spPr>
        <p:txBody>
          <a:bodyPr>
            <a:noAutofit/>
          </a:bodyPr>
          <a:lstStyle/>
          <a:p>
            <a:pPr>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In Type 2 Diabetes Mellitus, there is a gradual increase in the impairment of the finely tuned relationship of insulin production and glucose utilisation. </a:t>
            </a:r>
          </a:p>
          <a:p>
            <a:pPr>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This causes the uptake of glucose to be reduced thus causing high glucose concentration in blood. </a:t>
            </a:r>
          </a:p>
          <a:p>
            <a:pPr>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chronic hyperglycaemia leads to microvascular damage (eyes, kidneys, nerves) and macrovascular complications such as stroke and heart disease (</a:t>
            </a:r>
            <a:r>
              <a:rPr lang="en-GB" sz="1600" dirty="0" err="1">
                <a:latin typeface="Times New Roman" panose="02020603050405020304" pitchFamily="18" charset="0"/>
                <a:cs typeface="Times New Roman" panose="02020603050405020304" pitchFamily="18" charset="0"/>
              </a:rPr>
              <a:t>Maiorino</a:t>
            </a:r>
            <a:r>
              <a:rPr lang="en-GB" sz="1600" dirty="0">
                <a:latin typeface="Times New Roman" panose="02020603050405020304" pitchFamily="18" charset="0"/>
                <a:cs typeface="Times New Roman" panose="02020603050405020304" pitchFamily="18" charset="0"/>
              </a:rPr>
              <a:t> et al., 2021). </a:t>
            </a:r>
          </a:p>
          <a:p>
            <a:pPr>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As it happens in the case of Mr. Matthews, his obesity, poor diet, and sedentary lifestyle have played a major part in this metabolic malfunction (NICE, 2022).</a:t>
            </a:r>
          </a:p>
        </p:txBody>
      </p:sp>
      <p:sp>
        <p:nvSpPr>
          <p:cNvPr id="6" name="TextBox 5">
            <a:extLst>
              <a:ext uri="{FF2B5EF4-FFF2-40B4-BE49-F238E27FC236}">
                <a16:creationId xmlns:a16="http://schemas.microsoft.com/office/drawing/2014/main" id="{9373E3E9-A3F9-41B2-BEFD-6B62C3B5456A}"/>
              </a:ext>
            </a:extLst>
          </p:cNvPr>
          <p:cNvSpPr txBox="1"/>
          <p:nvPr/>
        </p:nvSpPr>
        <p:spPr>
          <a:xfrm>
            <a:off x="7886170" y="5523363"/>
            <a:ext cx="3858751" cy="577081"/>
          </a:xfrm>
          <a:prstGeom prst="rect">
            <a:avLst/>
          </a:prstGeom>
          <a:noFill/>
        </p:spPr>
        <p:txBody>
          <a:bodyPr wrap="square">
            <a:spAutoFit/>
          </a:bodyPr>
          <a:lstStyle/>
          <a:p>
            <a:pPr algn="ctr"/>
            <a:r>
              <a:rPr lang="en-GB" sz="1050" dirty="0"/>
              <a:t>Fig; Gene in fat plays key role in insulin resistance Source: </a:t>
            </a:r>
            <a:r>
              <a:rPr lang="en-GB" sz="1050" dirty="0">
                <a:hlinkClick r:id="rId5"/>
              </a:rPr>
              <a:t>https://medicalxpress.com/news/2020-07-gene-fat-key-role-insulin.html</a:t>
            </a:r>
            <a:endParaRPr lang="en-GB" sz="1050" dirty="0"/>
          </a:p>
        </p:txBody>
      </p:sp>
      <p:pic>
        <p:nvPicPr>
          <p:cNvPr id="4" name="Picture 3">
            <a:extLst>
              <a:ext uri="{FF2B5EF4-FFF2-40B4-BE49-F238E27FC236}">
                <a16:creationId xmlns:a16="http://schemas.microsoft.com/office/drawing/2014/main" id="{AAE4FBCA-13A7-42BB-8213-A7673C3BF255}"/>
              </a:ext>
            </a:extLst>
          </p:cNvPr>
          <p:cNvPicPr>
            <a:picLocks noChangeAspect="1"/>
          </p:cNvPicPr>
          <p:nvPr/>
        </p:nvPicPr>
        <p:blipFill>
          <a:blip r:embed="rId6"/>
          <a:stretch>
            <a:fillRect/>
          </a:stretch>
        </p:blipFill>
        <p:spPr>
          <a:xfrm>
            <a:off x="7503218" y="1949376"/>
            <a:ext cx="4469272" cy="3495848"/>
          </a:xfrm>
          <a:prstGeom prst="rect">
            <a:avLst/>
          </a:prstGeom>
        </p:spPr>
      </p:pic>
      <p:pic>
        <p:nvPicPr>
          <p:cNvPr id="21" name="Audio 20">
            <a:hlinkClick r:id="" action="ppaction://media"/>
            <a:extLst>
              <a:ext uri="{FF2B5EF4-FFF2-40B4-BE49-F238E27FC236}">
                <a16:creationId xmlns:a16="http://schemas.microsoft.com/office/drawing/2014/main" id="{6DB6BCCB-F866-AD0B-5BC5-B90A501AA4D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29442974"/>
      </p:ext>
    </p:extLst>
  </p:cSld>
  <p:clrMapOvr>
    <a:masterClrMapping/>
  </p:clrMapOvr>
  <mc:AlternateContent xmlns:mc="http://schemas.openxmlformats.org/markup-compatibility/2006" xmlns:p14="http://schemas.microsoft.com/office/powerpoint/2010/main">
    <mc:Choice Requires="p14">
      <p:transition spd="med" p14:dur="700" advTm="87377">
        <p:fade/>
      </p:transition>
    </mc:Choice>
    <mc:Fallback xmlns="">
      <p:transition spd="med" advTm="8737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08" y="155346"/>
            <a:ext cx="10058400" cy="1325563"/>
          </a:xfrm>
        </p:spPr>
        <p:txBody>
          <a:bodyPr>
            <a:normAutofit/>
          </a:bodyPr>
          <a:lstStyle/>
          <a:p>
            <a:r>
              <a:rPr lang="en-US" sz="3000" u="sng" dirty="0">
                <a:latin typeface="Bookman Old Style" panose="02050604050505020204" pitchFamily="18" charset="0"/>
              </a:rPr>
              <a:t>Lifestyle and Risk Factors:</a:t>
            </a:r>
          </a:p>
        </p:txBody>
      </p:sp>
      <p:sp>
        <p:nvSpPr>
          <p:cNvPr id="3" name="Content Placeholder 2"/>
          <p:cNvSpPr>
            <a:spLocks noGrp="1"/>
          </p:cNvSpPr>
          <p:nvPr>
            <p:ph idx="1"/>
          </p:nvPr>
        </p:nvSpPr>
        <p:spPr>
          <a:xfrm>
            <a:off x="551384" y="1844824"/>
            <a:ext cx="6264696" cy="4477776"/>
          </a:xfrm>
        </p:spPr>
        <p:txBody>
          <a:bodyPr>
            <a:noAutofit/>
          </a:bodyPr>
          <a:lstStyle/>
          <a:p>
            <a:pPr>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Mr. John Matthews introduces a number of lifestyle factors such that have directly led to the emergence of his Type 2 Diabetes Mellitus. </a:t>
            </a:r>
          </a:p>
          <a:p>
            <a:pPr>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The most evident risk factors that can be modified are obesity, high content of refined sugar and saturated fat in the diet, low physical activity, and occasional drinking (Miranda-Lora et al., 2021). </a:t>
            </a:r>
          </a:p>
          <a:p>
            <a:pPr>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All these behaviours have affected the metabolism of glucose as well as increased the resistance to insulin. </a:t>
            </a:r>
          </a:p>
          <a:p>
            <a:pPr>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According to NHS (2023), over 4.3 million individuals in the United Kingdom live with diabetes now, and obesity happens to be the most important preventable cause (NHS, 2023). </a:t>
            </a:r>
          </a:p>
        </p:txBody>
      </p:sp>
      <p:sp>
        <p:nvSpPr>
          <p:cNvPr id="6" name="TextBox 5">
            <a:extLst>
              <a:ext uri="{FF2B5EF4-FFF2-40B4-BE49-F238E27FC236}">
                <a16:creationId xmlns:a16="http://schemas.microsoft.com/office/drawing/2014/main" id="{9373E3E9-A3F9-41B2-BEFD-6B62C3B5456A}"/>
              </a:ext>
            </a:extLst>
          </p:cNvPr>
          <p:cNvSpPr txBox="1"/>
          <p:nvPr/>
        </p:nvSpPr>
        <p:spPr>
          <a:xfrm>
            <a:off x="7793726" y="5652260"/>
            <a:ext cx="3858751" cy="900246"/>
          </a:xfrm>
          <a:prstGeom prst="rect">
            <a:avLst/>
          </a:prstGeom>
          <a:noFill/>
        </p:spPr>
        <p:txBody>
          <a:bodyPr wrap="square">
            <a:spAutoFit/>
          </a:bodyPr>
          <a:lstStyle/>
          <a:p>
            <a:pPr algn="ctr"/>
            <a:r>
              <a:rPr lang="en-GB" sz="1050" dirty="0"/>
              <a:t>Fig; Diabetes prevalence – trends, risk factors Sources: </a:t>
            </a:r>
            <a:r>
              <a:rPr lang="en-GB" sz="1050" dirty="0">
                <a:hlinkClick r:id="rId5"/>
              </a:rPr>
              <a:t>https://phw.nhs.wales/services-and-teams/observatory/data-and-analysis/diabetes-prevalence-trends-risk-factors-and-10-year-projection/</a:t>
            </a:r>
            <a:endParaRPr lang="en-GB" sz="1050" dirty="0"/>
          </a:p>
          <a:p>
            <a:pPr algn="ctr"/>
            <a:endParaRPr lang="en-GB" sz="1050" dirty="0"/>
          </a:p>
        </p:txBody>
      </p:sp>
      <p:pic>
        <p:nvPicPr>
          <p:cNvPr id="5" name="Picture 4">
            <a:extLst>
              <a:ext uri="{FF2B5EF4-FFF2-40B4-BE49-F238E27FC236}">
                <a16:creationId xmlns:a16="http://schemas.microsoft.com/office/drawing/2014/main" id="{E17F4E7C-9CF0-4FEC-BD05-F211F69ACE42}"/>
              </a:ext>
            </a:extLst>
          </p:cNvPr>
          <p:cNvPicPr>
            <a:picLocks noChangeAspect="1"/>
          </p:cNvPicPr>
          <p:nvPr/>
        </p:nvPicPr>
        <p:blipFill>
          <a:blip r:embed="rId6"/>
          <a:stretch>
            <a:fillRect/>
          </a:stretch>
        </p:blipFill>
        <p:spPr>
          <a:xfrm>
            <a:off x="6816080" y="2080745"/>
            <a:ext cx="5366570" cy="3442617"/>
          </a:xfrm>
          <a:prstGeom prst="rect">
            <a:avLst/>
          </a:prstGeom>
        </p:spPr>
      </p:pic>
      <p:pic>
        <p:nvPicPr>
          <p:cNvPr id="15" name="Audio 14">
            <a:hlinkClick r:id="" action="ppaction://media"/>
            <a:extLst>
              <a:ext uri="{FF2B5EF4-FFF2-40B4-BE49-F238E27FC236}">
                <a16:creationId xmlns:a16="http://schemas.microsoft.com/office/drawing/2014/main" id="{53CA739A-869F-E814-8EA9-0A2955163E3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1323750"/>
      </p:ext>
    </p:extLst>
  </p:cSld>
  <p:clrMapOvr>
    <a:masterClrMapping/>
  </p:clrMapOvr>
  <mc:AlternateContent xmlns:mc="http://schemas.openxmlformats.org/markup-compatibility/2006" xmlns:p14="http://schemas.microsoft.com/office/powerpoint/2010/main">
    <mc:Choice Requires="p14">
      <p:transition spd="med" p14:dur="700" advTm="86171">
        <p:fade/>
      </p:transition>
    </mc:Choice>
    <mc:Fallback xmlns="">
      <p:transition spd="med" advTm="8617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3412" y="188640"/>
            <a:ext cx="10585176" cy="1325563"/>
          </a:xfrm>
        </p:spPr>
        <p:txBody>
          <a:bodyPr>
            <a:normAutofit/>
          </a:bodyPr>
          <a:lstStyle/>
          <a:p>
            <a:r>
              <a:rPr lang="en-GB" sz="3000" u="sng" dirty="0">
                <a:latin typeface="Bookman Old Style" panose="02050604050505020204" pitchFamily="18" charset="0"/>
              </a:rPr>
              <a:t>Data Interpretation (Routine Health &amp; Social Care Data):</a:t>
            </a:r>
            <a:endParaRPr lang="en-US" sz="3000" u="sng" dirty="0">
              <a:latin typeface="Bookman Old Style" panose="02050604050505020204" pitchFamily="18" charset="0"/>
            </a:endParaRPr>
          </a:p>
        </p:txBody>
      </p:sp>
      <p:sp>
        <p:nvSpPr>
          <p:cNvPr id="3" name="Content Placeholder 2"/>
          <p:cNvSpPr>
            <a:spLocks noGrp="1"/>
          </p:cNvSpPr>
          <p:nvPr>
            <p:ph idx="1"/>
          </p:nvPr>
        </p:nvSpPr>
        <p:spPr>
          <a:xfrm>
            <a:off x="809277" y="1844824"/>
            <a:ext cx="5286723" cy="4477776"/>
          </a:xfrm>
        </p:spPr>
        <p:txBody>
          <a:bodyPr>
            <a:noAutofit/>
          </a:bodyPr>
          <a:lstStyle/>
          <a:p>
            <a:pPr>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Mr. Matthews’ treatment involves monitoring HbA1c, glucose, BP, and cholesterol every three months (NHS, 2025).</a:t>
            </a:r>
          </a:p>
          <a:p>
            <a:pPr>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These tests give the necessary information about his metabolic stability and cardiovascular risk profile. </a:t>
            </a:r>
          </a:p>
          <a:p>
            <a:pPr>
              <a:lnSpc>
                <a:spcPct val="150000"/>
              </a:lnSpc>
              <a:buFont typeface="Wingdings" panose="05000000000000000000" pitchFamily="2" charset="2"/>
              <a:buChar char="q"/>
            </a:pPr>
            <a:r>
              <a:rPr lang="en-GB" sz="1600" dirty="0">
                <a:latin typeface="Times New Roman" panose="02020603050405020304" pitchFamily="18" charset="0"/>
                <a:cs typeface="Times New Roman" panose="02020603050405020304" pitchFamily="18" charset="0"/>
              </a:rPr>
              <a:t>NHS Digital and GP records help the care team track trends, assess treatment outcomes, and adjust interventions.</a:t>
            </a:r>
          </a:p>
        </p:txBody>
      </p:sp>
      <p:sp>
        <p:nvSpPr>
          <p:cNvPr id="6" name="TextBox 5">
            <a:extLst>
              <a:ext uri="{FF2B5EF4-FFF2-40B4-BE49-F238E27FC236}">
                <a16:creationId xmlns:a16="http://schemas.microsoft.com/office/drawing/2014/main" id="{9373E3E9-A3F9-41B2-BEFD-6B62C3B5456A}"/>
              </a:ext>
            </a:extLst>
          </p:cNvPr>
          <p:cNvSpPr txBox="1"/>
          <p:nvPr/>
        </p:nvSpPr>
        <p:spPr>
          <a:xfrm>
            <a:off x="7016870" y="5875669"/>
            <a:ext cx="3858751" cy="900246"/>
          </a:xfrm>
          <a:prstGeom prst="rect">
            <a:avLst/>
          </a:prstGeom>
          <a:noFill/>
        </p:spPr>
        <p:txBody>
          <a:bodyPr wrap="square">
            <a:spAutoFit/>
          </a:bodyPr>
          <a:lstStyle/>
          <a:p>
            <a:pPr algn="ctr"/>
            <a:r>
              <a:rPr lang="en-GB" sz="1050" dirty="0"/>
              <a:t>Fig; Glycated </a:t>
            </a:r>
            <a:r>
              <a:rPr lang="en-GB" sz="1050" dirty="0" err="1"/>
              <a:t>Hemoglobin</a:t>
            </a:r>
            <a:r>
              <a:rPr lang="en-GB" sz="1050" dirty="0"/>
              <a:t> (HbA1c or A1c) Calculator</a:t>
            </a:r>
          </a:p>
          <a:p>
            <a:pPr algn="ctr"/>
            <a:r>
              <a:rPr lang="en-GB" sz="1050" dirty="0"/>
              <a:t>Source: </a:t>
            </a:r>
            <a:r>
              <a:rPr lang="en-GB" sz="1050" dirty="0">
                <a:hlinkClick r:id="rId5"/>
              </a:rPr>
              <a:t>https://www.medindia.net/patients/calculators/bloodsugar-hba1c-convertor.asp</a:t>
            </a:r>
            <a:endParaRPr lang="en-GB" sz="1050" dirty="0"/>
          </a:p>
          <a:p>
            <a:pPr algn="ctr"/>
            <a:endParaRPr lang="en-GB" sz="1050" dirty="0"/>
          </a:p>
        </p:txBody>
      </p:sp>
      <p:pic>
        <p:nvPicPr>
          <p:cNvPr id="4" name="Picture 3">
            <a:extLst>
              <a:ext uri="{FF2B5EF4-FFF2-40B4-BE49-F238E27FC236}">
                <a16:creationId xmlns:a16="http://schemas.microsoft.com/office/drawing/2014/main" id="{FACEE560-05E3-42D7-A26E-47FE4657BD3D}"/>
              </a:ext>
            </a:extLst>
          </p:cNvPr>
          <p:cNvPicPr>
            <a:picLocks noChangeAspect="1"/>
          </p:cNvPicPr>
          <p:nvPr/>
        </p:nvPicPr>
        <p:blipFill>
          <a:blip r:embed="rId6"/>
          <a:stretch>
            <a:fillRect/>
          </a:stretch>
        </p:blipFill>
        <p:spPr>
          <a:xfrm>
            <a:off x="6600056" y="1696599"/>
            <a:ext cx="4692381" cy="4171950"/>
          </a:xfrm>
          <a:prstGeom prst="rect">
            <a:avLst/>
          </a:prstGeom>
        </p:spPr>
      </p:pic>
      <p:pic>
        <p:nvPicPr>
          <p:cNvPr id="15" name="Audio 14">
            <a:hlinkClick r:id="" action="ppaction://media"/>
            <a:extLst>
              <a:ext uri="{FF2B5EF4-FFF2-40B4-BE49-F238E27FC236}">
                <a16:creationId xmlns:a16="http://schemas.microsoft.com/office/drawing/2014/main" id="{6CCCF93C-68E9-8D86-1A4E-F7A071D7595C}"/>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9649968" y="484632"/>
            <a:ext cx="2057400" cy="205740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766733154"/>
      </p:ext>
    </p:extLst>
  </p:cSld>
  <p:clrMapOvr>
    <a:masterClrMapping/>
  </p:clrMapOvr>
  <mc:AlternateContent xmlns:mc="http://schemas.openxmlformats.org/markup-compatibility/2006" xmlns:p14="http://schemas.microsoft.com/office/powerpoint/2010/main">
    <mc:Choice Requires="p14">
      <p:transition spd="med" p14:dur="700" advTm="64545">
        <p:fade/>
      </p:transition>
    </mc:Choice>
    <mc:Fallback xmlns="">
      <p:transition spd="med" advTm="6454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u="sng" dirty="0">
                <a:latin typeface="Bookman Old Style" panose="02050604050505020204" pitchFamily="18" charset="0"/>
              </a:rPr>
              <a:t>Goals of the Care Plan:</a:t>
            </a:r>
            <a:endParaRPr lang="en-US" sz="3000" u="sng" dirty="0">
              <a:latin typeface="Bookman Old Style" panose="02050604050505020204" pitchFamily="18" charset="0"/>
            </a:endParaRPr>
          </a:p>
        </p:txBody>
      </p:sp>
      <p:sp>
        <p:nvSpPr>
          <p:cNvPr id="3" name="Text Placeholder 2"/>
          <p:cNvSpPr>
            <a:spLocks noGrp="1"/>
          </p:cNvSpPr>
          <p:nvPr>
            <p:ph type="body" idx="1"/>
          </p:nvPr>
        </p:nvSpPr>
        <p:spPr>
          <a:xfrm>
            <a:off x="911424" y="1626791"/>
            <a:ext cx="4800600" cy="762000"/>
          </a:xfrm>
        </p:spPr>
        <p:txBody>
          <a:bodyPr/>
          <a:lstStyle/>
          <a:p>
            <a:pPr algn="ctr"/>
            <a:r>
              <a:rPr lang="en-US" sz="2000" u="sng" dirty="0">
                <a:solidFill>
                  <a:srgbClr val="FF0000"/>
                </a:solidFill>
                <a:latin typeface="Bookman Old Style" panose="02050604050505020204" pitchFamily="18" charset="0"/>
                <a:ea typeface="+mj-ea"/>
                <a:cs typeface="+mj-cs"/>
              </a:rPr>
              <a:t>Short-Term Goals:</a:t>
            </a:r>
            <a:r>
              <a:rPr lang="en-US" sz="3000" u="sng" dirty="0">
                <a:solidFill>
                  <a:schemeClr val="bg1"/>
                </a:solidFill>
                <a:latin typeface="Bookman Old Style" panose="02050604050505020204" pitchFamily="18" charset="0"/>
                <a:ea typeface="+mj-ea"/>
                <a:cs typeface="+mj-cs"/>
              </a:rPr>
              <a:t>:</a:t>
            </a:r>
          </a:p>
        </p:txBody>
      </p:sp>
      <p:sp>
        <p:nvSpPr>
          <p:cNvPr id="4" name="Content Placeholder 3"/>
          <p:cNvSpPr>
            <a:spLocks noGrp="1"/>
          </p:cNvSpPr>
          <p:nvPr>
            <p:ph sz="half" idx="2"/>
          </p:nvPr>
        </p:nvSpPr>
        <p:spPr>
          <a:xfrm>
            <a:off x="911424" y="2204864"/>
            <a:ext cx="4800600" cy="4553916"/>
          </a:xfrm>
        </p:spPr>
        <p:txBody>
          <a:bodyPr>
            <a:normAutofit/>
          </a:bodyPr>
          <a:lstStyle/>
          <a:p>
            <a:pPr algn="just">
              <a:lnSpc>
                <a:spcPct val="16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The first goals of Mr. John Matthews are aimed at developing a proper self-management basis of his Type 2 Diabetes. </a:t>
            </a:r>
          </a:p>
          <a:p>
            <a:pPr algn="just">
              <a:lnSpc>
                <a:spcPct val="16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The systematic cheque of blood glucose and blood pressure will be implemented to monitor and help provide early intervention (</a:t>
            </a:r>
            <a:r>
              <a:rPr lang="en-GB" sz="1600" dirty="0" err="1">
                <a:solidFill>
                  <a:schemeClr val="tx1">
                    <a:lumMod val="95000"/>
                    <a:lumOff val="5000"/>
                  </a:schemeClr>
                </a:solidFill>
                <a:latin typeface="Times New Roman" panose="02020603050405020304" pitchFamily="18" charset="0"/>
                <a:cs typeface="Times New Roman" panose="02020603050405020304" pitchFamily="18" charset="0"/>
              </a:rPr>
              <a:t>Einarson</a:t>
            </a: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 et al., 2018).</a:t>
            </a:r>
          </a:p>
          <a:p>
            <a:pPr algn="just">
              <a:lnSpc>
                <a:spcPct val="16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Focus on the introduction of a balanced diet and incorporation of physical activity into his routine will also be put in focus.</a:t>
            </a:r>
            <a:endParaRPr lang="en-PK" sz="1600" dirty="0">
              <a:solidFill>
                <a:schemeClr val="tx1">
                  <a:lumMod val="95000"/>
                  <a:lumOff val="5000"/>
                </a:schemeClr>
              </a:solidFill>
              <a:latin typeface="Times New Roman" panose="02020603050405020304" pitchFamily="18" charset="0"/>
              <a:cs typeface="Times New Roman" panose="02020603050405020304" pitchFamily="18" charset="0"/>
            </a:endParaRPr>
          </a:p>
          <a:p>
            <a:endParaRPr lang="en-US" dirty="0"/>
          </a:p>
        </p:txBody>
      </p:sp>
      <p:sp>
        <p:nvSpPr>
          <p:cNvPr id="7" name="Text Placeholder 2">
            <a:extLst>
              <a:ext uri="{FF2B5EF4-FFF2-40B4-BE49-F238E27FC236}">
                <a16:creationId xmlns:a16="http://schemas.microsoft.com/office/drawing/2014/main" id="{11D43A0C-61EC-4FB4-ACC8-3C40AE80C226}"/>
              </a:ext>
            </a:extLst>
          </p:cNvPr>
          <p:cNvSpPr txBox="1">
            <a:spLocks/>
          </p:cNvSpPr>
          <p:nvPr/>
        </p:nvSpPr>
        <p:spPr>
          <a:xfrm>
            <a:off x="6123351" y="1626791"/>
            <a:ext cx="4800600" cy="762000"/>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800"/>
              </a:spcBef>
              <a:buSzPct val="100000"/>
              <a:buFont typeface="Arial" pitchFamily="34" charset="0"/>
              <a:buNone/>
              <a:defRPr sz="2400" b="0" kern="1200" cap="none" baseline="0">
                <a:solidFill>
                  <a:schemeClr val="tx1">
                    <a:lumMod val="75000"/>
                    <a:lumOff val="25000"/>
                  </a:schemeClr>
                </a:solidFill>
                <a:latin typeface="+mn-lt"/>
                <a:ea typeface="+mn-ea"/>
                <a:cs typeface="+mn-cs"/>
              </a:defRPr>
            </a:lvl1pPr>
            <a:lvl2pPr marL="457200" indent="0" algn="l" defTabSz="914400" rtl="0" eaLnBrk="1" latinLnBrk="0" hangingPunct="1">
              <a:lnSpc>
                <a:spcPct val="90000"/>
              </a:lnSpc>
              <a:spcBef>
                <a:spcPts val="600"/>
              </a:spcBef>
              <a:buSzPct val="100000"/>
              <a:buFont typeface="Arial" pitchFamily="34" charset="0"/>
              <a:buNone/>
              <a:defRPr sz="2000" b="1" kern="1200">
                <a:solidFill>
                  <a:schemeClr val="tx1">
                    <a:lumMod val="75000"/>
                    <a:lumOff val="25000"/>
                  </a:schemeClr>
                </a:solidFill>
                <a:latin typeface="+mn-lt"/>
                <a:ea typeface="+mn-ea"/>
                <a:cs typeface="+mn-cs"/>
              </a:defRPr>
            </a:lvl2pPr>
            <a:lvl3pPr marL="914400" indent="0" algn="l" defTabSz="914400" rtl="0" eaLnBrk="1" latinLnBrk="0" hangingPunct="1">
              <a:lnSpc>
                <a:spcPct val="90000"/>
              </a:lnSpc>
              <a:spcBef>
                <a:spcPts val="600"/>
              </a:spcBef>
              <a:buSzPct val="100000"/>
              <a:buFont typeface="Arial" pitchFamily="34" charset="0"/>
              <a:buNone/>
              <a:defRPr sz="1800" b="1" kern="1200">
                <a:solidFill>
                  <a:schemeClr val="tx1">
                    <a:lumMod val="75000"/>
                    <a:lumOff val="25000"/>
                  </a:schemeClr>
                </a:solidFill>
                <a:latin typeface="+mn-lt"/>
                <a:ea typeface="+mn-ea"/>
                <a:cs typeface="+mn-cs"/>
              </a:defRPr>
            </a:lvl3pPr>
            <a:lvl4pPr marL="1371600" indent="0" algn="l" defTabSz="914400" rtl="0" eaLnBrk="1" latinLnBrk="0" hangingPunct="1">
              <a:lnSpc>
                <a:spcPct val="90000"/>
              </a:lnSpc>
              <a:spcBef>
                <a:spcPts val="600"/>
              </a:spcBef>
              <a:buSzPct val="100000"/>
              <a:buFont typeface="Arial" pitchFamily="34" charset="0"/>
              <a:buNone/>
              <a:defRPr sz="1600" b="1" kern="1200">
                <a:solidFill>
                  <a:schemeClr val="tx1">
                    <a:lumMod val="75000"/>
                    <a:lumOff val="25000"/>
                  </a:schemeClr>
                </a:solidFill>
                <a:latin typeface="+mn-lt"/>
                <a:ea typeface="+mn-ea"/>
                <a:cs typeface="+mn-cs"/>
              </a:defRPr>
            </a:lvl4pPr>
            <a:lvl5pPr marL="1828800" indent="0" algn="l" defTabSz="914400" rtl="0" eaLnBrk="1" latinLnBrk="0" hangingPunct="1">
              <a:lnSpc>
                <a:spcPct val="90000"/>
              </a:lnSpc>
              <a:spcBef>
                <a:spcPts val="600"/>
              </a:spcBef>
              <a:buSzPct val="100000"/>
              <a:buFont typeface="Arial" pitchFamily="34" charset="0"/>
              <a:buNone/>
              <a:defRPr sz="1600" b="1" kern="1200">
                <a:solidFill>
                  <a:schemeClr val="tx1">
                    <a:lumMod val="75000"/>
                    <a:lumOff val="25000"/>
                  </a:schemeClr>
                </a:solidFill>
                <a:latin typeface="+mn-lt"/>
                <a:ea typeface="+mn-ea"/>
                <a:cs typeface="+mn-cs"/>
              </a:defRPr>
            </a:lvl5pPr>
            <a:lvl6pPr marL="2286000" indent="0" algn="l" defTabSz="914400" rtl="0" eaLnBrk="1" latinLnBrk="0" hangingPunct="1">
              <a:lnSpc>
                <a:spcPct val="90000"/>
              </a:lnSpc>
              <a:spcBef>
                <a:spcPts val="400"/>
              </a:spcBef>
              <a:buSzPct val="100000"/>
              <a:buFont typeface="Arial" pitchFamily="34" charset="0"/>
              <a:buNone/>
              <a:defRPr sz="1600" b="1" kern="1200">
                <a:solidFill>
                  <a:schemeClr val="tx1">
                    <a:lumMod val="75000"/>
                    <a:lumOff val="25000"/>
                  </a:schemeClr>
                </a:solidFill>
                <a:latin typeface="+mn-lt"/>
                <a:ea typeface="+mn-ea"/>
                <a:cs typeface="+mn-cs"/>
              </a:defRPr>
            </a:lvl6pPr>
            <a:lvl7pPr marL="2743200" indent="0" algn="l" defTabSz="914400" rtl="0" eaLnBrk="1" latinLnBrk="0" hangingPunct="1">
              <a:lnSpc>
                <a:spcPct val="90000"/>
              </a:lnSpc>
              <a:spcBef>
                <a:spcPts val="400"/>
              </a:spcBef>
              <a:buSzPct val="100000"/>
              <a:buFont typeface="Arial" pitchFamily="34" charset="0"/>
              <a:buNone/>
              <a:defRPr sz="1600" b="1" kern="1200">
                <a:solidFill>
                  <a:schemeClr val="tx1">
                    <a:lumMod val="75000"/>
                    <a:lumOff val="25000"/>
                  </a:schemeClr>
                </a:solidFill>
                <a:latin typeface="+mn-lt"/>
                <a:ea typeface="+mn-ea"/>
                <a:cs typeface="+mn-cs"/>
              </a:defRPr>
            </a:lvl7pPr>
            <a:lvl8pPr marL="3200400" indent="0" algn="l" defTabSz="914400" rtl="0" eaLnBrk="1" latinLnBrk="0" hangingPunct="1">
              <a:lnSpc>
                <a:spcPct val="90000"/>
              </a:lnSpc>
              <a:spcBef>
                <a:spcPts val="400"/>
              </a:spcBef>
              <a:buSzPct val="100000"/>
              <a:buFont typeface="Arial" pitchFamily="34" charset="0"/>
              <a:buNone/>
              <a:defRPr sz="1600" b="1" kern="1200">
                <a:solidFill>
                  <a:schemeClr val="tx1">
                    <a:lumMod val="75000"/>
                    <a:lumOff val="25000"/>
                  </a:schemeClr>
                </a:solidFill>
                <a:latin typeface="+mn-lt"/>
                <a:ea typeface="+mn-ea"/>
                <a:cs typeface="+mn-cs"/>
              </a:defRPr>
            </a:lvl8pPr>
            <a:lvl9pPr marL="3657600" indent="0" algn="l" defTabSz="914400" rtl="0" eaLnBrk="1" latinLnBrk="0" hangingPunct="1">
              <a:lnSpc>
                <a:spcPct val="90000"/>
              </a:lnSpc>
              <a:spcBef>
                <a:spcPts val="400"/>
              </a:spcBef>
              <a:buSzPct val="100000"/>
              <a:buFont typeface="Arial" pitchFamily="34" charset="0"/>
              <a:buNone/>
              <a:defRPr sz="1600" b="1" kern="1200">
                <a:solidFill>
                  <a:schemeClr val="tx1">
                    <a:lumMod val="75000"/>
                    <a:lumOff val="25000"/>
                  </a:schemeClr>
                </a:solidFill>
                <a:latin typeface="+mn-lt"/>
                <a:ea typeface="+mn-ea"/>
                <a:cs typeface="+mn-cs"/>
              </a:defRPr>
            </a:lvl9pPr>
          </a:lstStyle>
          <a:p>
            <a:pPr algn="ctr"/>
            <a:r>
              <a:rPr lang="en-US" sz="2000" u="sng" dirty="0">
                <a:solidFill>
                  <a:srgbClr val="FF0000"/>
                </a:solidFill>
                <a:latin typeface="Bookman Old Style" panose="02050604050505020204" pitchFamily="18" charset="0"/>
                <a:ea typeface="+mj-ea"/>
                <a:cs typeface="+mj-cs"/>
              </a:rPr>
              <a:t>Long-Term Goals:</a:t>
            </a:r>
            <a:endParaRPr lang="en-US" sz="3000" u="sng" dirty="0">
              <a:solidFill>
                <a:schemeClr val="bg1"/>
              </a:solidFill>
              <a:latin typeface="Bookman Old Style" panose="02050604050505020204" pitchFamily="18" charset="0"/>
              <a:ea typeface="+mj-ea"/>
              <a:cs typeface="+mj-cs"/>
            </a:endParaRPr>
          </a:p>
        </p:txBody>
      </p:sp>
      <p:sp>
        <p:nvSpPr>
          <p:cNvPr id="8" name="Content Placeholder 3">
            <a:extLst>
              <a:ext uri="{FF2B5EF4-FFF2-40B4-BE49-F238E27FC236}">
                <a16:creationId xmlns:a16="http://schemas.microsoft.com/office/drawing/2014/main" id="{552E121F-21DF-4BB7-9838-D4EFB51BBA31}"/>
              </a:ext>
            </a:extLst>
          </p:cNvPr>
          <p:cNvSpPr txBox="1">
            <a:spLocks/>
          </p:cNvSpPr>
          <p:nvPr/>
        </p:nvSpPr>
        <p:spPr>
          <a:xfrm>
            <a:off x="6462497" y="2204864"/>
            <a:ext cx="4800600" cy="45539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a:lstStyle>
          <a:p>
            <a:pPr algn="just">
              <a:lnSpc>
                <a:spcPct val="16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In the long run, the goal is to stabilise HbA1c of below 6.5 which indicates better management of glycaemia. </a:t>
            </a:r>
          </a:p>
          <a:p>
            <a:pPr algn="just">
              <a:lnSpc>
                <a:spcPct val="16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The strategy will help to eliminate the development of serious complications like neuropathy, retinopathy, and cardiovascular disease (</a:t>
            </a:r>
            <a:r>
              <a:rPr lang="en-GB" sz="1600" dirty="0" err="1">
                <a:solidFill>
                  <a:schemeClr val="tx1">
                    <a:lumMod val="95000"/>
                    <a:lumOff val="5000"/>
                  </a:schemeClr>
                </a:solidFill>
                <a:latin typeface="Times New Roman" panose="02020603050405020304" pitchFamily="18" charset="0"/>
                <a:cs typeface="Times New Roman" panose="02020603050405020304" pitchFamily="18" charset="0"/>
              </a:rPr>
              <a:t>Rawshani</a:t>
            </a: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 et al., 2018).</a:t>
            </a:r>
          </a:p>
          <a:p>
            <a:pPr algn="just">
              <a:lnSpc>
                <a:spcPct val="16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Ongoing psychological support will help Mr. Matthews stay motivated and maintain a healthy lifestyle.</a:t>
            </a:r>
          </a:p>
          <a:p>
            <a:pPr marL="0" indent="0" algn="just">
              <a:lnSpc>
                <a:spcPct val="160000"/>
              </a:lnSpc>
              <a:buNone/>
            </a:pPr>
            <a:endParaRPr lang="en-US" dirty="0"/>
          </a:p>
        </p:txBody>
      </p:sp>
      <p:pic>
        <p:nvPicPr>
          <p:cNvPr id="13" name="Recorded Sound">
            <a:hlinkClick r:id="" action="ppaction://media"/>
            <a:extLst>
              <a:ext uri="{FF2B5EF4-FFF2-40B4-BE49-F238E27FC236}">
                <a16:creationId xmlns:a16="http://schemas.microsoft.com/office/drawing/2014/main" id="{294E66E4-A6FD-6F10-98CD-20275352467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791200" y="3124200"/>
            <a:ext cx="609600" cy="609600"/>
          </a:xfrm>
          <a:prstGeom prst="rect">
            <a:avLst/>
          </a:prstGeom>
        </p:spPr>
      </p:pic>
      <p:pic>
        <p:nvPicPr>
          <p:cNvPr id="28" name="Audio 27">
            <a:hlinkClick r:id="" action="ppaction://media"/>
            <a:extLst>
              <a:ext uri="{FF2B5EF4-FFF2-40B4-BE49-F238E27FC236}">
                <a16:creationId xmlns:a16="http://schemas.microsoft.com/office/drawing/2014/main" id="{A00CB89F-B7F9-1026-7BE0-FD14CCC543D1}"/>
              </a:ext>
            </a:extLst>
          </p:cNvPr>
          <p:cNvPicPr>
            <a:picLocks noChangeAspect="1"/>
          </p:cNvPicPr>
          <p:nvPr>
            <a:audioFile r:link="rId4"/>
            <p:extLst>
              <p:ext uri="{DAA4B4D4-6D71-4841-9C94-3DE7FCFB9230}">
                <p14:media xmlns:p14="http://schemas.microsoft.com/office/powerpoint/2010/main" r:embed="rId3"/>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7673684"/>
      </p:ext>
    </p:extLst>
  </p:cSld>
  <p:clrMapOvr>
    <a:masterClrMapping/>
  </p:clrMapOvr>
  <mc:AlternateContent xmlns:mc="http://schemas.openxmlformats.org/markup-compatibility/2006" xmlns:p14="http://schemas.microsoft.com/office/powerpoint/2010/main">
    <mc:Choice Requires="p14">
      <p:transition spd="med" p14:dur="700" advTm="97174">
        <p:fade/>
      </p:transition>
    </mc:Choice>
    <mc:Fallback xmlns="">
      <p:transition spd="med" advTm="9717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540"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13"/>
                </p:tgtEl>
              </p:cMediaNode>
            </p:audio>
            <p:audio isNarration="1">
              <p:cMediaNode vol="80000" showWhenStopped="0">
                <p:cTn id="11" fill="hold" display="0">
                  <p:stCondLst>
                    <p:cond delay="indefinite"/>
                  </p:stCondLst>
                  <p:endCondLst>
                    <p:cond evt="onStopAudio" delay="0">
                      <p:tgtEl>
                        <p:sldTgt/>
                      </p:tgtEl>
                    </p:cond>
                  </p:endCondLst>
                </p:cTn>
                <p:tgtEl>
                  <p:spTgt spid="28"/>
                </p:tgtEl>
              </p:cMediaNode>
            </p:audio>
          </p:childTnLst>
        </p:cTn>
      </p:par>
    </p:tnLst>
  </p:timing>
  <p:extLst>
    <p:ext uri="{E180D4A7-C9FB-4DFB-919C-405C955672EB}">
      <p14:showEvtLst xmlns:p14="http://schemas.microsoft.com/office/powerpoint/2010/main">
        <p14:playEvt time="198" objId="13"/>
        <p14:stopEvt time="1790" objId="13"/>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8149C-C751-41B3-A5E8-5EA06587438B}"/>
              </a:ext>
            </a:extLst>
          </p:cNvPr>
          <p:cNvSpPr>
            <a:spLocks noGrp="1"/>
          </p:cNvSpPr>
          <p:nvPr>
            <p:ph type="title"/>
          </p:nvPr>
        </p:nvSpPr>
        <p:spPr/>
        <p:txBody>
          <a:bodyPr/>
          <a:lstStyle/>
          <a:p>
            <a:r>
              <a:rPr lang="en-GB" sz="3000" u="sng" dirty="0">
                <a:latin typeface="Bookman Old Style" panose="02050604050505020204" pitchFamily="18" charset="0"/>
              </a:rPr>
              <a:t>Evidence-Based Care Plan:</a:t>
            </a:r>
            <a:endParaRPr lang="en-PK" sz="3000" u="sng" dirty="0">
              <a:latin typeface="Bookman Old Style" panose="02050604050505020204" pitchFamily="18" charset="0"/>
            </a:endParaRPr>
          </a:p>
        </p:txBody>
      </p:sp>
      <p:graphicFrame>
        <p:nvGraphicFramePr>
          <p:cNvPr id="7" name="Table 6">
            <a:extLst>
              <a:ext uri="{FF2B5EF4-FFF2-40B4-BE49-F238E27FC236}">
                <a16:creationId xmlns:a16="http://schemas.microsoft.com/office/drawing/2014/main" id="{1A4BF047-2895-42A8-8307-583BACD71846}"/>
              </a:ext>
            </a:extLst>
          </p:cNvPr>
          <p:cNvGraphicFramePr>
            <a:graphicFrameLocks noGrp="1"/>
          </p:cNvGraphicFramePr>
          <p:nvPr>
            <p:extLst>
              <p:ext uri="{D42A27DB-BD31-4B8C-83A1-F6EECF244321}">
                <p14:modId xmlns:p14="http://schemas.microsoft.com/office/powerpoint/2010/main" val="2291275831"/>
              </p:ext>
            </p:extLst>
          </p:nvPr>
        </p:nvGraphicFramePr>
        <p:xfrm>
          <a:off x="1487488" y="1740946"/>
          <a:ext cx="9361039" cy="4940797"/>
        </p:xfrm>
        <a:graphic>
          <a:graphicData uri="http://schemas.openxmlformats.org/drawingml/2006/table">
            <a:tbl>
              <a:tblPr firstRow="1" firstCol="1" bandRow="1">
                <a:tableStyleId>{21E4AEA4-8DFA-4A89-87EB-49C32662AFE0}</a:tableStyleId>
              </a:tblPr>
              <a:tblGrid>
                <a:gridCol w="3119679">
                  <a:extLst>
                    <a:ext uri="{9D8B030D-6E8A-4147-A177-3AD203B41FA5}">
                      <a16:colId xmlns:a16="http://schemas.microsoft.com/office/drawing/2014/main" val="2525129919"/>
                    </a:ext>
                  </a:extLst>
                </a:gridCol>
                <a:gridCol w="3120680">
                  <a:extLst>
                    <a:ext uri="{9D8B030D-6E8A-4147-A177-3AD203B41FA5}">
                      <a16:colId xmlns:a16="http://schemas.microsoft.com/office/drawing/2014/main" val="984453081"/>
                    </a:ext>
                  </a:extLst>
                </a:gridCol>
                <a:gridCol w="3120680">
                  <a:extLst>
                    <a:ext uri="{9D8B030D-6E8A-4147-A177-3AD203B41FA5}">
                      <a16:colId xmlns:a16="http://schemas.microsoft.com/office/drawing/2014/main" val="1388530025"/>
                    </a:ext>
                  </a:extLst>
                </a:gridCol>
              </a:tblGrid>
              <a:tr h="300024">
                <a:tc>
                  <a:txBody>
                    <a:bodyPr/>
                    <a:lstStyle/>
                    <a:p>
                      <a:pPr indent="457200" algn="ctr">
                        <a:lnSpc>
                          <a:spcPct val="150000"/>
                        </a:lnSpc>
                        <a:spcBef>
                          <a:spcPts val="600"/>
                        </a:spcBef>
                        <a:spcAft>
                          <a:spcPts val="600"/>
                        </a:spcAft>
                      </a:pPr>
                      <a:r>
                        <a:rPr lang="en-GB" sz="1400" dirty="0">
                          <a:solidFill>
                            <a:schemeClr val="accent1">
                              <a:lumMod val="60000"/>
                              <a:lumOff val="40000"/>
                            </a:schemeClr>
                          </a:solidFill>
                          <a:effectLst/>
                        </a:rPr>
                        <a:t>Intervention</a:t>
                      </a:r>
                      <a:endParaRPr lang="en-PK" sz="1400" dirty="0">
                        <a:solidFill>
                          <a:schemeClr val="accent1">
                            <a:lumMod val="60000"/>
                            <a:lumOff val="40000"/>
                          </a:schemeClr>
                        </a:solidFill>
                        <a:effectLst/>
                        <a:latin typeface="Times New Roman" panose="02020603050405020304" pitchFamily="18" charset="0"/>
                        <a:ea typeface="Calibri" panose="020F0502020204030204" pitchFamily="34" charset="0"/>
                        <a:cs typeface="Arial" panose="020B0604020202020204" pitchFamily="34" charset="0"/>
                      </a:endParaRPr>
                    </a:p>
                  </a:txBody>
                  <a:tcPr marL="41062" marR="41062" marT="0" marB="0"/>
                </a:tc>
                <a:tc>
                  <a:txBody>
                    <a:bodyPr/>
                    <a:lstStyle/>
                    <a:p>
                      <a:pPr indent="457200" algn="ctr">
                        <a:lnSpc>
                          <a:spcPct val="150000"/>
                        </a:lnSpc>
                        <a:spcBef>
                          <a:spcPts val="600"/>
                        </a:spcBef>
                        <a:spcAft>
                          <a:spcPts val="600"/>
                        </a:spcAft>
                      </a:pPr>
                      <a:r>
                        <a:rPr lang="en-GB" sz="1400" dirty="0">
                          <a:solidFill>
                            <a:schemeClr val="accent1">
                              <a:lumMod val="60000"/>
                              <a:lumOff val="40000"/>
                            </a:schemeClr>
                          </a:solidFill>
                          <a:effectLst/>
                        </a:rPr>
                        <a:t>Action</a:t>
                      </a:r>
                      <a:endParaRPr lang="en-PK" sz="1400" dirty="0">
                        <a:solidFill>
                          <a:schemeClr val="accent1">
                            <a:lumMod val="60000"/>
                            <a:lumOff val="40000"/>
                          </a:schemeClr>
                        </a:solidFill>
                        <a:effectLst/>
                        <a:latin typeface="Times New Roman" panose="02020603050405020304" pitchFamily="18" charset="0"/>
                        <a:ea typeface="Calibri" panose="020F0502020204030204" pitchFamily="34" charset="0"/>
                        <a:cs typeface="Arial" panose="020B0604020202020204" pitchFamily="34" charset="0"/>
                      </a:endParaRPr>
                    </a:p>
                  </a:txBody>
                  <a:tcPr marL="41062" marR="41062" marT="0" marB="0"/>
                </a:tc>
                <a:tc>
                  <a:txBody>
                    <a:bodyPr/>
                    <a:lstStyle/>
                    <a:p>
                      <a:pPr indent="457200" algn="ctr">
                        <a:lnSpc>
                          <a:spcPct val="150000"/>
                        </a:lnSpc>
                        <a:spcBef>
                          <a:spcPts val="600"/>
                        </a:spcBef>
                        <a:spcAft>
                          <a:spcPts val="600"/>
                        </a:spcAft>
                      </a:pPr>
                      <a:r>
                        <a:rPr lang="en-GB" sz="1400" dirty="0">
                          <a:solidFill>
                            <a:schemeClr val="accent1">
                              <a:lumMod val="60000"/>
                              <a:lumOff val="40000"/>
                            </a:schemeClr>
                          </a:solidFill>
                          <a:effectLst/>
                        </a:rPr>
                        <a:t>Rationale</a:t>
                      </a:r>
                      <a:endParaRPr lang="en-PK" sz="1400" dirty="0">
                        <a:solidFill>
                          <a:schemeClr val="accent1">
                            <a:lumMod val="60000"/>
                            <a:lumOff val="40000"/>
                          </a:schemeClr>
                        </a:solidFill>
                        <a:effectLst/>
                        <a:latin typeface="Times New Roman" panose="02020603050405020304" pitchFamily="18" charset="0"/>
                        <a:ea typeface="Calibri" panose="020F0502020204030204" pitchFamily="34" charset="0"/>
                        <a:cs typeface="Arial" panose="020B0604020202020204" pitchFamily="34" charset="0"/>
                      </a:endParaRPr>
                    </a:p>
                  </a:txBody>
                  <a:tcPr marL="41062" marR="41062" marT="0" marB="0"/>
                </a:tc>
                <a:extLst>
                  <a:ext uri="{0D108BD9-81ED-4DB2-BD59-A6C34878D82A}">
                    <a16:rowId xmlns:a16="http://schemas.microsoft.com/office/drawing/2014/main" val="2327453252"/>
                  </a:ext>
                </a:extLst>
              </a:tr>
              <a:tr h="955982">
                <a:tc>
                  <a:txBody>
                    <a:bodyPr/>
                    <a:lstStyle/>
                    <a:p>
                      <a:pPr indent="457200" algn="ctr">
                        <a:lnSpc>
                          <a:spcPct val="150000"/>
                        </a:lnSpc>
                        <a:spcBef>
                          <a:spcPts val="600"/>
                        </a:spcBef>
                        <a:spcAft>
                          <a:spcPts val="600"/>
                        </a:spcAft>
                      </a:pPr>
                      <a:r>
                        <a:rPr lang="en-GB" sz="1200" dirty="0">
                          <a:effectLst/>
                          <a:latin typeface="Calibri" panose="020F0502020204030204" pitchFamily="34" charset="0"/>
                          <a:cs typeface="Calibri" panose="020F0502020204030204" pitchFamily="34" charset="0"/>
                        </a:rPr>
                        <a:t>Dietary Modification</a:t>
                      </a:r>
                      <a:endParaRPr lang="en-PK" sz="1200" dirty="0">
                        <a:effectLst/>
                        <a:latin typeface="Calibri" panose="020F0502020204030204" pitchFamily="34" charset="0"/>
                        <a:ea typeface="Calibri" panose="020F0502020204030204" pitchFamily="34" charset="0"/>
                        <a:cs typeface="Calibri" panose="020F0502020204030204" pitchFamily="34" charset="0"/>
                      </a:endParaRPr>
                    </a:p>
                  </a:txBody>
                  <a:tcPr marL="41062" marR="41062" marT="0" marB="0" anchor="ctr"/>
                </a:tc>
                <a:tc>
                  <a:txBody>
                    <a:bodyPr/>
                    <a:lstStyle/>
                    <a:p>
                      <a:pPr marL="171450" indent="-171450" algn="just">
                        <a:lnSpc>
                          <a:spcPct val="150000"/>
                        </a:lnSpc>
                        <a:spcBef>
                          <a:spcPts val="600"/>
                        </a:spcBef>
                        <a:spcAft>
                          <a:spcPts val="600"/>
                        </a:spcAft>
                        <a:buFont typeface="Arial" panose="020B0604020202020204" pitchFamily="34" charset="0"/>
                        <a:buChar char="•"/>
                      </a:pPr>
                      <a:r>
                        <a:rPr lang="en-PK" sz="1200" dirty="0">
                          <a:effectLst/>
                          <a:latin typeface="Calibri" panose="020F0502020204030204" pitchFamily="34" charset="0"/>
                          <a:cs typeface="Calibri" panose="020F0502020204030204" pitchFamily="34" charset="0"/>
                        </a:rPr>
                        <a:t>Refer Mr. Matthews to a dietitian for a personalised meal plan reducing refined carbs and fats </a:t>
                      </a:r>
                      <a:r>
                        <a:rPr lang="en-PK" sz="1200" dirty="0" err="1">
                          <a:effectLst/>
                          <a:latin typeface="Calibri" panose="020F0502020204030204" pitchFamily="34" charset="0"/>
                          <a:cs typeface="Calibri" panose="020F0502020204030204" pitchFamily="34" charset="0"/>
                        </a:rPr>
                        <a:t>whi</a:t>
                      </a:r>
                      <a:r>
                        <a:rPr lang="en-GB" sz="1200" dirty="0" err="1">
                          <a:effectLst/>
                          <a:latin typeface="Calibri" panose="020F0502020204030204" pitchFamily="34" charset="0"/>
                          <a:cs typeface="Calibri" panose="020F0502020204030204" pitchFamily="34" charset="0"/>
                        </a:rPr>
                        <a:t>lst</a:t>
                      </a:r>
                      <a:r>
                        <a:rPr lang="en-GB" sz="1200" dirty="0">
                          <a:effectLst/>
                          <a:latin typeface="Calibri" panose="020F0502020204030204" pitchFamily="34" charset="0"/>
                          <a:cs typeface="Calibri" panose="020F0502020204030204" pitchFamily="34" charset="0"/>
                        </a:rPr>
                        <a:t> </a:t>
                      </a:r>
                      <a:r>
                        <a:rPr lang="en-PK" sz="1200" dirty="0">
                          <a:effectLst/>
                          <a:latin typeface="Calibri" panose="020F0502020204030204" pitchFamily="34" charset="0"/>
                          <a:cs typeface="Calibri" panose="020F0502020204030204" pitchFamily="34" charset="0"/>
                        </a:rPr>
                        <a:t>increasing fibre intake.</a:t>
                      </a:r>
                    </a:p>
                  </a:txBody>
                  <a:tcPr marL="41062" marR="41062" marT="0" marB="0"/>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200" dirty="0">
                          <a:effectLst/>
                          <a:latin typeface="Calibri" panose="020F0502020204030204" pitchFamily="34" charset="0"/>
                          <a:cs typeface="Calibri" panose="020F0502020204030204" pitchFamily="34" charset="0"/>
                        </a:rPr>
                        <a:t>A balanced diet improves glycaemic control, lowers LDL cholesterol, and reduces cardiovascular risk factors associated with Type 2 Diabetes.</a:t>
                      </a:r>
                      <a:endParaRPr lang="en-PK" sz="1200" dirty="0">
                        <a:effectLst/>
                        <a:latin typeface="Calibri" panose="020F0502020204030204" pitchFamily="34" charset="0"/>
                        <a:ea typeface="Calibri" panose="020F0502020204030204" pitchFamily="34" charset="0"/>
                        <a:cs typeface="Calibri" panose="020F0502020204030204" pitchFamily="34" charset="0"/>
                      </a:endParaRPr>
                    </a:p>
                  </a:txBody>
                  <a:tcPr marL="41062" marR="41062" marT="0" marB="0"/>
                </a:tc>
                <a:extLst>
                  <a:ext uri="{0D108BD9-81ED-4DB2-BD59-A6C34878D82A}">
                    <a16:rowId xmlns:a16="http://schemas.microsoft.com/office/drawing/2014/main" val="209734383"/>
                  </a:ext>
                </a:extLst>
              </a:tr>
              <a:tr h="1029127">
                <a:tc>
                  <a:txBody>
                    <a:bodyPr/>
                    <a:lstStyle/>
                    <a:p>
                      <a:pPr indent="457200" algn="ctr">
                        <a:lnSpc>
                          <a:spcPct val="150000"/>
                        </a:lnSpc>
                        <a:spcBef>
                          <a:spcPts val="600"/>
                        </a:spcBef>
                        <a:spcAft>
                          <a:spcPts val="600"/>
                        </a:spcAft>
                      </a:pPr>
                      <a:r>
                        <a:rPr lang="en-GB" sz="1200" dirty="0">
                          <a:effectLst/>
                          <a:latin typeface="Calibri" panose="020F0502020204030204" pitchFamily="34" charset="0"/>
                          <a:cs typeface="Calibri" panose="020F0502020204030204" pitchFamily="34" charset="0"/>
                        </a:rPr>
                        <a:t>Physical Activity</a:t>
                      </a:r>
                      <a:endParaRPr lang="en-PK" sz="1200" dirty="0">
                        <a:effectLst/>
                        <a:latin typeface="Calibri" panose="020F0502020204030204" pitchFamily="34" charset="0"/>
                        <a:ea typeface="Calibri" panose="020F0502020204030204" pitchFamily="34" charset="0"/>
                        <a:cs typeface="Calibri" panose="020F0502020204030204" pitchFamily="34" charset="0"/>
                      </a:endParaRPr>
                    </a:p>
                  </a:txBody>
                  <a:tcPr marL="41062" marR="41062" marT="0" marB="0" anchor="ctr"/>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200" dirty="0">
                          <a:effectLst/>
                          <a:latin typeface="Calibri" panose="020F0502020204030204" pitchFamily="34" charset="0"/>
                          <a:cs typeface="Calibri" panose="020F0502020204030204" pitchFamily="34" charset="0"/>
                        </a:rPr>
                        <a:t>Encourage at least 150 minutes of moderate-intensity exercise </a:t>
                      </a:r>
                      <a:r>
                        <a:rPr lang="en-GB" sz="1200" kern="1200" dirty="0">
                          <a:solidFill>
                            <a:schemeClr val="dk1"/>
                          </a:solidFill>
                          <a:effectLst/>
                          <a:latin typeface="Calibri" panose="020F0502020204030204" pitchFamily="34" charset="0"/>
                          <a:ea typeface="+mn-ea"/>
                          <a:cs typeface="Calibri" panose="020F0502020204030204" pitchFamily="34" charset="0"/>
                        </a:rPr>
                        <a:t>per</a:t>
                      </a:r>
                      <a:r>
                        <a:rPr lang="en-GB" sz="1200" dirty="0">
                          <a:effectLst/>
                          <a:latin typeface="Calibri" panose="020F0502020204030204" pitchFamily="34" charset="0"/>
                          <a:cs typeface="Calibri" panose="020F0502020204030204" pitchFamily="34" charset="0"/>
                        </a:rPr>
                        <a:t> week, such as brisk walking or swimming, with gradual progression.</a:t>
                      </a:r>
                      <a:endParaRPr lang="en-PK" sz="1200" dirty="0">
                        <a:effectLst/>
                        <a:latin typeface="Calibri" panose="020F0502020204030204" pitchFamily="34" charset="0"/>
                        <a:ea typeface="Calibri" panose="020F0502020204030204" pitchFamily="34" charset="0"/>
                        <a:cs typeface="Calibri" panose="020F0502020204030204" pitchFamily="34" charset="0"/>
                      </a:endParaRPr>
                    </a:p>
                  </a:txBody>
                  <a:tcPr marL="41062" marR="41062" marT="0" marB="0"/>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200" dirty="0">
                          <a:effectLst/>
                          <a:latin typeface="Calibri" panose="020F0502020204030204" pitchFamily="34" charset="0"/>
                          <a:cs typeface="Calibri" panose="020F0502020204030204" pitchFamily="34" charset="0"/>
                        </a:rPr>
                        <a:t>Enhances insulin sensitivity, supports weight reduction, and promotes cardiovascular health.</a:t>
                      </a:r>
                      <a:endParaRPr lang="en-PK" sz="1200" dirty="0">
                        <a:effectLst/>
                        <a:latin typeface="Calibri" panose="020F0502020204030204" pitchFamily="34" charset="0"/>
                        <a:ea typeface="Calibri" panose="020F0502020204030204" pitchFamily="34" charset="0"/>
                        <a:cs typeface="Calibri" panose="020F0502020204030204" pitchFamily="34" charset="0"/>
                      </a:endParaRPr>
                    </a:p>
                  </a:txBody>
                  <a:tcPr marL="41062" marR="41062" marT="0" marB="0"/>
                </a:tc>
                <a:extLst>
                  <a:ext uri="{0D108BD9-81ED-4DB2-BD59-A6C34878D82A}">
                    <a16:rowId xmlns:a16="http://schemas.microsoft.com/office/drawing/2014/main" val="100172530"/>
                  </a:ext>
                </a:extLst>
              </a:tr>
              <a:tr h="854108">
                <a:tc>
                  <a:txBody>
                    <a:bodyPr/>
                    <a:lstStyle/>
                    <a:p>
                      <a:pPr indent="457200" algn="ctr">
                        <a:lnSpc>
                          <a:spcPct val="150000"/>
                        </a:lnSpc>
                        <a:spcBef>
                          <a:spcPts val="600"/>
                        </a:spcBef>
                        <a:spcAft>
                          <a:spcPts val="600"/>
                        </a:spcAft>
                      </a:pPr>
                      <a:r>
                        <a:rPr lang="en-GB" sz="1200">
                          <a:effectLst/>
                          <a:latin typeface="Calibri" panose="020F0502020204030204" pitchFamily="34" charset="0"/>
                          <a:cs typeface="Calibri" panose="020F0502020204030204" pitchFamily="34" charset="0"/>
                        </a:rPr>
                        <a:t>Medication Adherence</a:t>
                      </a:r>
                      <a:endParaRPr lang="en-PK" sz="1200">
                        <a:effectLst/>
                        <a:latin typeface="Calibri" panose="020F0502020204030204" pitchFamily="34" charset="0"/>
                        <a:ea typeface="Calibri" panose="020F0502020204030204" pitchFamily="34" charset="0"/>
                        <a:cs typeface="Calibri" panose="020F0502020204030204" pitchFamily="34" charset="0"/>
                      </a:endParaRPr>
                    </a:p>
                  </a:txBody>
                  <a:tcPr marL="41062" marR="41062" marT="0" marB="0" anchor="ctr"/>
                </a:tc>
                <a:tc>
                  <a:txBody>
                    <a:bodyPr/>
                    <a:lstStyle/>
                    <a:p>
                      <a:pPr marL="171450" indent="-171450" algn="just">
                        <a:lnSpc>
                          <a:spcPct val="150000"/>
                        </a:lnSpc>
                        <a:spcBef>
                          <a:spcPts val="600"/>
                        </a:spcBef>
                        <a:spcAft>
                          <a:spcPts val="600"/>
                        </a:spcAft>
                        <a:buFont typeface="Arial" panose="020B0604020202020204" pitchFamily="34" charset="0"/>
                        <a:buChar char="•"/>
                      </a:pPr>
                      <a:r>
                        <a:rPr lang="en-PK" sz="1200" dirty="0">
                          <a:effectLst/>
                          <a:latin typeface="Calibri" panose="020F0502020204030204" pitchFamily="34" charset="0"/>
                          <a:cs typeface="Calibri" panose="020F0502020204030204" pitchFamily="34" charset="0"/>
                        </a:rPr>
                        <a:t>Continue Metformin 500 mg twice daily and adjust or add therapy if cardiovascular risk remains high.</a:t>
                      </a:r>
                      <a:endParaRPr lang="en-PK" sz="1200" dirty="0">
                        <a:effectLst/>
                        <a:latin typeface="Calibri" panose="020F0502020204030204" pitchFamily="34" charset="0"/>
                        <a:ea typeface="Calibri" panose="020F0502020204030204" pitchFamily="34" charset="0"/>
                        <a:cs typeface="Calibri" panose="020F0502020204030204" pitchFamily="34" charset="0"/>
                      </a:endParaRPr>
                    </a:p>
                  </a:txBody>
                  <a:tcPr marL="41062" marR="41062" marT="0" marB="0"/>
                </a:tc>
                <a:tc>
                  <a:txBody>
                    <a:bodyPr/>
                    <a:lstStyle/>
                    <a:p>
                      <a:pPr marL="171450" indent="-171450" algn="just">
                        <a:lnSpc>
                          <a:spcPct val="150000"/>
                        </a:lnSpc>
                        <a:spcBef>
                          <a:spcPts val="600"/>
                        </a:spcBef>
                        <a:spcAft>
                          <a:spcPts val="600"/>
                        </a:spcAft>
                        <a:buFont typeface="Arial" panose="020B0604020202020204" pitchFamily="34" charset="0"/>
                        <a:buChar char="•"/>
                      </a:pPr>
                      <a:r>
                        <a:rPr lang="en-PK" sz="1200" dirty="0">
                          <a:effectLst/>
                          <a:latin typeface="Calibri" panose="020F0502020204030204" pitchFamily="34" charset="0"/>
                          <a:cs typeface="Calibri" panose="020F0502020204030204" pitchFamily="34" charset="0"/>
                        </a:rPr>
                        <a:t>Metformin, as per NICE (2024), is first-line therapy that lowers glucose and vascular risks.</a:t>
                      </a:r>
                      <a:endParaRPr lang="en-PK" sz="1200" dirty="0">
                        <a:effectLst/>
                        <a:latin typeface="Calibri" panose="020F0502020204030204" pitchFamily="34" charset="0"/>
                        <a:ea typeface="Calibri" panose="020F0502020204030204" pitchFamily="34" charset="0"/>
                        <a:cs typeface="Calibri" panose="020F0502020204030204" pitchFamily="34" charset="0"/>
                      </a:endParaRPr>
                    </a:p>
                  </a:txBody>
                  <a:tcPr marL="41062" marR="41062" marT="0" marB="0"/>
                </a:tc>
                <a:extLst>
                  <a:ext uri="{0D108BD9-81ED-4DB2-BD59-A6C34878D82A}">
                    <a16:rowId xmlns:a16="http://schemas.microsoft.com/office/drawing/2014/main" val="705680122"/>
                  </a:ext>
                </a:extLst>
              </a:tr>
              <a:tr h="679089">
                <a:tc>
                  <a:txBody>
                    <a:bodyPr/>
                    <a:lstStyle/>
                    <a:p>
                      <a:pPr indent="457200" algn="ctr">
                        <a:lnSpc>
                          <a:spcPct val="150000"/>
                        </a:lnSpc>
                        <a:spcBef>
                          <a:spcPts val="600"/>
                        </a:spcBef>
                        <a:spcAft>
                          <a:spcPts val="600"/>
                        </a:spcAft>
                      </a:pPr>
                      <a:r>
                        <a:rPr lang="en-GB" sz="1200">
                          <a:effectLst/>
                          <a:latin typeface="Calibri" panose="020F0502020204030204" pitchFamily="34" charset="0"/>
                          <a:cs typeface="Calibri" panose="020F0502020204030204" pitchFamily="34" charset="0"/>
                        </a:rPr>
                        <a:t>Monitoring</a:t>
                      </a:r>
                      <a:endParaRPr lang="en-PK" sz="1200">
                        <a:effectLst/>
                        <a:latin typeface="Calibri" panose="020F0502020204030204" pitchFamily="34" charset="0"/>
                        <a:ea typeface="Calibri" panose="020F0502020204030204" pitchFamily="34" charset="0"/>
                        <a:cs typeface="Calibri" panose="020F0502020204030204" pitchFamily="34" charset="0"/>
                      </a:endParaRPr>
                    </a:p>
                  </a:txBody>
                  <a:tcPr marL="41062" marR="41062" marT="0" marB="0" anchor="ctr"/>
                </a:tc>
                <a:tc>
                  <a:txBody>
                    <a:bodyPr/>
                    <a:lstStyle/>
                    <a:p>
                      <a:pPr marL="171450" indent="-171450" algn="just">
                        <a:lnSpc>
                          <a:spcPct val="150000"/>
                        </a:lnSpc>
                        <a:spcBef>
                          <a:spcPts val="600"/>
                        </a:spcBef>
                        <a:spcAft>
                          <a:spcPts val="600"/>
                        </a:spcAft>
                        <a:buFont typeface="Arial" panose="020B0604020202020204" pitchFamily="34" charset="0"/>
                        <a:buChar char="•"/>
                      </a:pPr>
                      <a:r>
                        <a:rPr lang="en-PK" sz="1200" dirty="0">
                          <a:effectLst/>
                          <a:latin typeface="Calibri" panose="020F0502020204030204" pitchFamily="34" charset="0"/>
                          <a:cs typeface="Calibri" panose="020F0502020204030204" pitchFamily="34" charset="0"/>
                        </a:rPr>
                        <a:t>Monitor HbA1c quarterly with regular foot, eye, blood pressure, and cholesterol checks.</a:t>
                      </a:r>
                      <a:endParaRPr lang="en-PK" sz="1200" dirty="0">
                        <a:effectLst/>
                        <a:latin typeface="Calibri" panose="020F0502020204030204" pitchFamily="34" charset="0"/>
                        <a:ea typeface="Calibri" panose="020F0502020204030204" pitchFamily="34" charset="0"/>
                        <a:cs typeface="Calibri" panose="020F0502020204030204" pitchFamily="34" charset="0"/>
                      </a:endParaRPr>
                    </a:p>
                  </a:txBody>
                  <a:tcPr marL="41062" marR="41062" marT="0" marB="0"/>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200" dirty="0">
                          <a:effectLst/>
                          <a:latin typeface="Calibri" panose="020F0502020204030204" pitchFamily="34" charset="0"/>
                          <a:cs typeface="Calibri" panose="020F0502020204030204" pitchFamily="34" charset="0"/>
                        </a:rPr>
                        <a:t>Regular screening prevents complications like neuropathy, retinopathy, and cardiovascular disease.</a:t>
                      </a:r>
                      <a:endParaRPr lang="en-PK" sz="1200" dirty="0">
                        <a:effectLst/>
                        <a:latin typeface="Calibri" panose="020F0502020204030204" pitchFamily="34" charset="0"/>
                        <a:ea typeface="Calibri" panose="020F0502020204030204" pitchFamily="34" charset="0"/>
                        <a:cs typeface="Calibri" panose="020F0502020204030204" pitchFamily="34" charset="0"/>
                      </a:endParaRPr>
                    </a:p>
                  </a:txBody>
                  <a:tcPr marL="41062" marR="41062" marT="0" marB="0"/>
                </a:tc>
                <a:extLst>
                  <a:ext uri="{0D108BD9-81ED-4DB2-BD59-A6C34878D82A}">
                    <a16:rowId xmlns:a16="http://schemas.microsoft.com/office/drawing/2014/main" val="1519270346"/>
                  </a:ext>
                </a:extLst>
              </a:tr>
              <a:tr h="854108">
                <a:tc>
                  <a:txBody>
                    <a:bodyPr/>
                    <a:lstStyle/>
                    <a:p>
                      <a:pPr indent="457200" algn="ctr">
                        <a:lnSpc>
                          <a:spcPct val="150000"/>
                        </a:lnSpc>
                        <a:spcBef>
                          <a:spcPts val="600"/>
                        </a:spcBef>
                        <a:spcAft>
                          <a:spcPts val="600"/>
                        </a:spcAft>
                      </a:pPr>
                      <a:r>
                        <a:rPr lang="en-GB" sz="1200">
                          <a:effectLst/>
                          <a:latin typeface="Calibri" panose="020F0502020204030204" pitchFamily="34" charset="0"/>
                          <a:cs typeface="Calibri" panose="020F0502020204030204" pitchFamily="34" charset="0"/>
                        </a:rPr>
                        <a:t>Education and Support</a:t>
                      </a:r>
                      <a:endParaRPr lang="en-PK" sz="1200">
                        <a:effectLst/>
                        <a:latin typeface="Calibri" panose="020F0502020204030204" pitchFamily="34" charset="0"/>
                        <a:ea typeface="Calibri" panose="020F0502020204030204" pitchFamily="34" charset="0"/>
                        <a:cs typeface="Calibri" panose="020F0502020204030204" pitchFamily="34" charset="0"/>
                      </a:endParaRPr>
                    </a:p>
                  </a:txBody>
                  <a:tcPr marL="41062" marR="41062" marT="0" marB="0" anchor="ctr"/>
                </a:tc>
                <a:tc>
                  <a:txBody>
                    <a:bodyPr/>
                    <a:lstStyle/>
                    <a:p>
                      <a:pPr marL="171450" indent="-171450" algn="just">
                        <a:lnSpc>
                          <a:spcPct val="150000"/>
                        </a:lnSpc>
                        <a:spcBef>
                          <a:spcPts val="600"/>
                        </a:spcBef>
                        <a:spcAft>
                          <a:spcPts val="600"/>
                        </a:spcAft>
                        <a:buFont typeface="Arial" panose="020B0604020202020204" pitchFamily="34" charset="0"/>
                        <a:buChar char="•"/>
                      </a:pPr>
                      <a:r>
                        <a:rPr lang="en-PK" sz="1200">
                          <a:effectLst/>
                          <a:latin typeface="Calibri" panose="020F0502020204030204" pitchFamily="34" charset="0"/>
                          <a:cs typeface="Calibri" panose="020F0502020204030204" pitchFamily="34" charset="0"/>
                        </a:rPr>
                        <a:t>Enrol in the DESMOND programme with ongoing counselling for motivation and self-management.</a:t>
                      </a:r>
                      <a:endParaRPr lang="en-PK" sz="1200">
                        <a:effectLst/>
                        <a:latin typeface="Calibri" panose="020F0502020204030204" pitchFamily="34" charset="0"/>
                        <a:ea typeface="Calibri" panose="020F0502020204030204" pitchFamily="34" charset="0"/>
                        <a:cs typeface="Calibri" panose="020F0502020204030204" pitchFamily="34" charset="0"/>
                      </a:endParaRPr>
                    </a:p>
                  </a:txBody>
                  <a:tcPr marL="41062" marR="41062" marT="0" marB="0"/>
                </a:tc>
                <a:tc>
                  <a:txBody>
                    <a:bodyPr/>
                    <a:lstStyle/>
                    <a:p>
                      <a:pPr marL="171450" indent="-171450" algn="just">
                        <a:lnSpc>
                          <a:spcPct val="150000"/>
                        </a:lnSpc>
                        <a:spcBef>
                          <a:spcPts val="600"/>
                        </a:spcBef>
                        <a:spcAft>
                          <a:spcPts val="600"/>
                        </a:spcAft>
                        <a:buFont typeface="Arial" panose="020B0604020202020204" pitchFamily="34" charset="0"/>
                        <a:buChar char="•"/>
                      </a:pPr>
                      <a:r>
                        <a:rPr lang="en-GB" sz="1200" dirty="0">
                          <a:effectLst/>
                          <a:latin typeface="Calibri" panose="020F0502020204030204" pitchFamily="34" charset="0"/>
                          <a:cs typeface="Calibri" panose="020F0502020204030204" pitchFamily="34" charset="0"/>
                        </a:rPr>
                        <a:t>Enhances self-care skills, emotional resilience, and adherence to long-term treatment goals.</a:t>
                      </a:r>
                      <a:endParaRPr lang="en-PK" sz="1200" dirty="0">
                        <a:effectLst/>
                        <a:latin typeface="Calibri" panose="020F0502020204030204" pitchFamily="34" charset="0"/>
                        <a:ea typeface="Calibri" panose="020F0502020204030204" pitchFamily="34" charset="0"/>
                        <a:cs typeface="Calibri" panose="020F0502020204030204" pitchFamily="34" charset="0"/>
                      </a:endParaRPr>
                    </a:p>
                  </a:txBody>
                  <a:tcPr marL="41062" marR="41062" marT="0" marB="0"/>
                </a:tc>
                <a:extLst>
                  <a:ext uri="{0D108BD9-81ED-4DB2-BD59-A6C34878D82A}">
                    <a16:rowId xmlns:a16="http://schemas.microsoft.com/office/drawing/2014/main" val="1799291995"/>
                  </a:ext>
                </a:extLst>
              </a:tr>
            </a:tbl>
          </a:graphicData>
        </a:graphic>
      </p:graphicFrame>
      <p:pic>
        <p:nvPicPr>
          <p:cNvPr id="22" name="Audio 21">
            <a:hlinkClick r:id="" action="ppaction://media"/>
            <a:extLst>
              <a:ext uri="{FF2B5EF4-FFF2-40B4-BE49-F238E27FC236}">
                <a16:creationId xmlns:a16="http://schemas.microsoft.com/office/drawing/2014/main" id="{A4E81072-FBFC-61A0-0CC0-FCC633EF0CA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84658081"/>
      </p:ext>
    </p:extLst>
  </p:cSld>
  <p:clrMapOvr>
    <a:masterClrMapping/>
  </p:clrMapOvr>
  <mc:AlternateContent xmlns:mc="http://schemas.openxmlformats.org/markup-compatibility/2006" xmlns:p14="http://schemas.microsoft.com/office/powerpoint/2010/main">
    <mc:Choice Requires="p14">
      <p:transition spd="med" p14:dur="700" advTm="201596">
        <p:fade/>
      </p:transition>
    </mc:Choice>
    <mc:Fallback xmlns="">
      <p:transition spd="med" advTm="20159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u="sng" dirty="0">
                <a:latin typeface="Bookman Old Style" panose="02050604050505020204" pitchFamily="18" charset="0"/>
              </a:rPr>
              <a:t>Ethical and Communication Considerations:</a:t>
            </a:r>
            <a:endParaRPr lang="en-US" sz="3000" u="sng" dirty="0">
              <a:latin typeface="Bookman Old Style" panose="02050604050505020204" pitchFamily="18" charset="0"/>
            </a:endParaRPr>
          </a:p>
        </p:txBody>
      </p:sp>
      <p:sp>
        <p:nvSpPr>
          <p:cNvPr id="8" name="Content Placeholder 3">
            <a:extLst>
              <a:ext uri="{FF2B5EF4-FFF2-40B4-BE49-F238E27FC236}">
                <a16:creationId xmlns:a16="http://schemas.microsoft.com/office/drawing/2014/main" id="{552E121F-21DF-4BB7-9838-D4EFB51BBA31}"/>
              </a:ext>
            </a:extLst>
          </p:cNvPr>
          <p:cNvSpPr txBox="1">
            <a:spLocks/>
          </p:cNvSpPr>
          <p:nvPr/>
        </p:nvSpPr>
        <p:spPr>
          <a:xfrm>
            <a:off x="911424" y="1772816"/>
            <a:ext cx="6120680" cy="530120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a:lstStyle>
          <a:p>
            <a:pPr>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Ethical care follows NHS (2025) principles of respect, dignity, and patient confidentiality.</a:t>
            </a:r>
          </a:p>
          <a:p>
            <a:pPr algn="just">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The medical records and personal health information of the person need to be safely kept in order to preserve privacy and confidence.</a:t>
            </a:r>
          </a:p>
          <a:p>
            <a:pPr algn="just">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Mr. Matthews will be motivated to engage in a process of shared decision-making where he gets the opportunity to make informed decisions about his diet, medication and lifestyle changes (Larsson et al., 2018). </a:t>
            </a:r>
          </a:p>
          <a:p>
            <a:pPr algn="just">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Healthcare professionals can establish a positive therapeutic relationship by communicating in a manner that is supportive, empathetic, and non judgmental. </a:t>
            </a:r>
            <a:endParaRPr lang="en-US" dirty="0"/>
          </a:p>
        </p:txBody>
      </p:sp>
      <p:pic>
        <p:nvPicPr>
          <p:cNvPr id="11" name="Picture 10">
            <a:extLst>
              <a:ext uri="{FF2B5EF4-FFF2-40B4-BE49-F238E27FC236}">
                <a16:creationId xmlns:a16="http://schemas.microsoft.com/office/drawing/2014/main" id="{DAE42EDD-7776-4D23-AACC-B50A634FDAC5}"/>
              </a:ext>
            </a:extLst>
          </p:cNvPr>
          <p:cNvPicPr>
            <a:picLocks noChangeAspect="1"/>
          </p:cNvPicPr>
          <p:nvPr/>
        </p:nvPicPr>
        <p:blipFill>
          <a:blip r:embed="rId5"/>
          <a:stretch>
            <a:fillRect/>
          </a:stretch>
        </p:blipFill>
        <p:spPr>
          <a:xfrm>
            <a:off x="7104112" y="2276872"/>
            <a:ext cx="4752528" cy="3456384"/>
          </a:xfrm>
          <a:prstGeom prst="rect">
            <a:avLst/>
          </a:prstGeom>
        </p:spPr>
      </p:pic>
      <p:sp>
        <p:nvSpPr>
          <p:cNvPr id="13" name="TextBox 12">
            <a:extLst>
              <a:ext uri="{FF2B5EF4-FFF2-40B4-BE49-F238E27FC236}">
                <a16:creationId xmlns:a16="http://schemas.microsoft.com/office/drawing/2014/main" id="{445D0D21-CCD8-4AA4-9142-DB2A946FB8E1}"/>
              </a:ext>
            </a:extLst>
          </p:cNvPr>
          <p:cNvSpPr txBox="1"/>
          <p:nvPr/>
        </p:nvSpPr>
        <p:spPr>
          <a:xfrm>
            <a:off x="7608168" y="5733256"/>
            <a:ext cx="3672408" cy="600164"/>
          </a:xfrm>
          <a:prstGeom prst="rect">
            <a:avLst/>
          </a:prstGeom>
          <a:noFill/>
        </p:spPr>
        <p:txBody>
          <a:bodyPr wrap="square">
            <a:spAutoFit/>
          </a:bodyPr>
          <a:lstStyle/>
          <a:p>
            <a:pPr algn="ctr"/>
            <a:r>
              <a:rPr lang="en-GB" sz="1100" dirty="0"/>
              <a:t>Fig: Common Treatments For Heart Disease Source: </a:t>
            </a:r>
            <a:r>
              <a:rPr lang="en-GB" sz="1100" dirty="0">
                <a:hlinkClick r:id="rId6"/>
              </a:rPr>
              <a:t>https://www.healthcentral.com/condition/heart-disease</a:t>
            </a:r>
            <a:endParaRPr lang="en-GB" sz="1100" dirty="0"/>
          </a:p>
          <a:p>
            <a:pPr algn="ctr"/>
            <a:endParaRPr lang="en-GB" sz="1100" dirty="0"/>
          </a:p>
        </p:txBody>
      </p:sp>
      <p:pic>
        <p:nvPicPr>
          <p:cNvPr id="14" name="Audio 13">
            <a:hlinkClick r:id="" action="ppaction://media"/>
            <a:extLst>
              <a:ext uri="{FF2B5EF4-FFF2-40B4-BE49-F238E27FC236}">
                <a16:creationId xmlns:a16="http://schemas.microsoft.com/office/drawing/2014/main" id="{F09ABBF1-298F-1B95-D50E-82F976EF0BC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97439760"/>
      </p:ext>
    </p:extLst>
  </p:cSld>
  <p:clrMapOvr>
    <a:masterClrMapping/>
  </p:clrMapOvr>
  <mc:AlternateContent xmlns:mc="http://schemas.openxmlformats.org/markup-compatibility/2006" xmlns:p14="http://schemas.microsoft.com/office/powerpoint/2010/main">
    <mc:Choice Requires="p14">
      <p:transition spd="med" p14:dur="700" advTm="77158">
        <p:fade/>
      </p:transition>
    </mc:Choice>
    <mc:Fallback xmlns="">
      <p:transition spd="med" advTm="7715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u="sng" dirty="0">
                <a:latin typeface="Bookman Old Style" panose="02050604050505020204" pitchFamily="18" charset="0"/>
              </a:rPr>
              <a:t>Role of Multidisciplinary Team:</a:t>
            </a:r>
            <a:endParaRPr lang="en-US" sz="3000" u="sng" dirty="0">
              <a:latin typeface="Bookman Old Style" panose="02050604050505020204" pitchFamily="18" charset="0"/>
            </a:endParaRPr>
          </a:p>
        </p:txBody>
      </p:sp>
      <p:sp>
        <p:nvSpPr>
          <p:cNvPr id="8" name="Content Placeholder 3">
            <a:extLst>
              <a:ext uri="{FF2B5EF4-FFF2-40B4-BE49-F238E27FC236}">
                <a16:creationId xmlns:a16="http://schemas.microsoft.com/office/drawing/2014/main" id="{552E121F-21DF-4BB7-9838-D4EFB51BBA31}"/>
              </a:ext>
            </a:extLst>
          </p:cNvPr>
          <p:cNvSpPr txBox="1">
            <a:spLocks/>
          </p:cNvSpPr>
          <p:nvPr/>
        </p:nvSpPr>
        <p:spPr>
          <a:xfrm>
            <a:off x="1307468" y="1844824"/>
            <a:ext cx="9577064" cy="530120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a:lstStyle>
          <a:p>
            <a:pPr>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The management of Type 2 Diabetes of Mr. John Matthews will necessitate the multidisciplinary team (MDT) to provide the patient with safe, holistic, and patient-centred care. </a:t>
            </a:r>
          </a:p>
          <a:p>
            <a:pPr>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His GP and practise nurse are at the forefront in undertaking periodic health assessments, prescription of drugs, and overall evaluation of progress. </a:t>
            </a:r>
          </a:p>
          <a:p>
            <a:pPr>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The podiatrist should conduct </a:t>
            </a:r>
            <a:r>
              <a:rPr lang="en-GB" sz="1600" dirty="0" err="1">
                <a:solidFill>
                  <a:schemeClr val="tx1">
                    <a:lumMod val="95000"/>
                    <a:lumOff val="5000"/>
                  </a:schemeClr>
                </a:solidFill>
                <a:latin typeface="Times New Roman" panose="02020603050405020304" pitchFamily="18" charset="0"/>
                <a:cs typeface="Times New Roman" panose="02020603050405020304" pitchFamily="18" charset="0"/>
              </a:rPr>
              <a:t>regualr</a:t>
            </a: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 evaluations to prevent diabetic foot issues and vision impairment (</a:t>
            </a:r>
            <a:r>
              <a:rPr lang="en-GB" sz="1600" dirty="0" err="1">
                <a:solidFill>
                  <a:schemeClr val="tx1">
                    <a:lumMod val="95000"/>
                    <a:lumOff val="5000"/>
                  </a:schemeClr>
                </a:solidFill>
                <a:latin typeface="Times New Roman" panose="02020603050405020304" pitchFamily="18" charset="0"/>
                <a:cs typeface="Times New Roman" panose="02020603050405020304" pitchFamily="18" charset="0"/>
              </a:rPr>
              <a:t>Maiorino</a:t>
            </a: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 et al., 2021)</a:t>
            </a:r>
          </a:p>
          <a:p>
            <a:pPr>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 The psychologist assists in his emotional support and aids in behavioural change associated with the change of lifestyle. </a:t>
            </a:r>
            <a:endParaRPr lang="en-US" dirty="0"/>
          </a:p>
        </p:txBody>
      </p:sp>
      <p:pic>
        <p:nvPicPr>
          <p:cNvPr id="10" name="Audio 9">
            <a:hlinkClick r:id="" action="ppaction://media"/>
            <a:extLst>
              <a:ext uri="{FF2B5EF4-FFF2-40B4-BE49-F238E27FC236}">
                <a16:creationId xmlns:a16="http://schemas.microsoft.com/office/drawing/2014/main" id="{8E7FAA58-2FF3-0A27-D123-8087ABBA7B5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37725779"/>
      </p:ext>
    </p:extLst>
  </p:cSld>
  <p:clrMapOvr>
    <a:masterClrMapping/>
  </p:clrMapOvr>
  <mc:AlternateContent xmlns:mc="http://schemas.openxmlformats.org/markup-compatibility/2006" xmlns:p14="http://schemas.microsoft.com/office/powerpoint/2010/main">
    <mc:Choice Requires="p14">
      <p:transition spd="med" p14:dur="700" advTm="69689">
        <p:fade/>
      </p:transition>
    </mc:Choice>
    <mc:Fallback xmlns="">
      <p:transition spd="med" advTm="6968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u="sng" dirty="0">
                <a:latin typeface="Bookman Old Style" panose="02050604050505020204" pitchFamily="18" charset="0"/>
              </a:rPr>
              <a:t>Monitoring &amp; Evaluation:</a:t>
            </a:r>
            <a:endParaRPr lang="en-US" sz="3000" u="sng" dirty="0">
              <a:latin typeface="Bookman Old Style" panose="02050604050505020204" pitchFamily="18" charset="0"/>
            </a:endParaRPr>
          </a:p>
        </p:txBody>
      </p:sp>
      <p:sp>
        <p:nvSpPr>
          <p:cNvPr id="8" name="Content Placeholder 3">
            <a:extLst>
              <a:ext uri="{FF2B5EF4-FFF2-40B4-BE49-F238E27FC236}">
                <a16:creationId xmlns:a16="http://schemas.microsoft.com/office/drawing/2014/main" id="{552E121F-21DF-4BB7-9838-D4EFB51BBA31}"/>
              </a:ext>
            </a:extLst>
          </p:cNvPr>
          <p:cNvSpPr txBox="1">
            <a:spLocks/>
          </p:cNvSpPr>
          <p:nvPr/>
        </p:nvSpPr>
        <p:spPr>
          <a:xfrm>
            <a:off x="479376" y="1700808"/>
            <a:ext cx="7416824" cy="530120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a:lstStyle>
          <a:p>
            <a:pPr algn="just">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Ongoing monitoring and evaluation will be vital to ensure the success of Mr John Matthews' care plan. </a:t>
            </a:r>
          </a:p>
          <a:p>
            <a:pPr algn="just">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John body's HbA1c, weight and blood pressure are monitored after 3 months to monitor the level of metabolic control and cardiovascular well-being. </a:t>
            </a:r>
          </a:p>
          <a:p>
            <a:pPr algn="just">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The care plan is altered according to NICE algorithms and personal clinical reactions with the aim of ensuring the best results (Kristensen et al., 2019). </a:t>
            </a:r>
          </a:p>
          <a:p>
            <a:pPr algn="just">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Regular feedbacks and meetings help Mr. Matthew’s engagement and  his active participation in managing his care. </a:t>
            </a:r>
          </a:p>
          <a:p>
            <a:pPr algn="just">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This evaluation-intervention-review loop is an ongoing assessment process that improves the quality of care, eliminates decline, and promotes long-term health stability. </a:t>
            </a:r>
            <a:endParaRPr lang="en-US" dirty="0"/>
          </a:p>
        </p:txBody>
      </p:sp>
      <p:pic>
        <p:nvPicPr>
          <p:cNvPr id="3" name="Picture 2">
            <a:extLst>
              <a:ext uri="{FF2B5EF4-FFF2-40B4-BE49-F238E27FC236}">
                <a16:creationId xmlns:a16="http://schemas.microsoft.com/office/drawing/2014/main" id="{F9A9C260-7399-45D3-86C1-5F240559D64D}"/>
              </a:ext>
            </a:extLst>
          </p:cNvPr>
          <p:cNvPicPr>
            <a:picLocks noChangeAspect="1"/>
          </p:cNvPicPr>
          <p:nvPr/>
        </p:nvPicPr>
        <p:blipFill>
          <a:blip r:embed="rId5"/>
          <a:stretch>
            <a:fillRect/>
          </a:stretch>
        </p:blipFill>
        <p:spPr>
          <a:xfrm>
            <a:off x="8341145" y="1916832"/>
            <a:ext cx="3515495" cy="3816424"/>
          </a:xfrm>
          <a:prstGeom prst="rect">
            <a:avLst/>
          </a:prstGeom>
        </p:spPr>
      </p:pic>
      <p:sp>
        <p:nvSpPr>
          <p:cNvPr id="5" name="TextBox 4">
            <a:extLst>
              <a:ext uri="{FF2B5EF4-FFF2-40B4-BE49-F238E27FC236}">
                <a16:creationId xmlns:a16="http://schemas.microsoft.com/office/drawing/2014/main" id="{39223B24-40FD-4C33-A766-91957889A48A}"/>
              </a:ext>
            </a:extLst>
          </p:cNvPr>
          <p:cNvSpPr txBox="1"/>
          <p:nvPr/>
        </p:nvSpPr>
        <p:spPr>
          <a:xfrm>
            <a:off x="8367074" y="5733256"/>
            <a:ext cx="3672408" cy="769441"/>
          </a:xfrm>
          <a:prstGeom prst="rect">
            <a:avLst/>
          </a:prstGeom>
          <a:noFill/>
        </p:spPr>
        <p:txBody>
          <a:bodyPr wrap="square">
            <a:spAutoFit/>
          </a:bodyPr>
          <a:lstStyle/>
          <a:p>
            <a:pPr algn="ctr"/>
            <a:r>
              <a:rPr lang="en-GB" sz="1100" dirty="0"/>
              <a:t>Fig: Untreated Diabetes: Symptoms and Complications</a:t>
            </a:r>
          </a:p>
          <a:p>
            <a:pPr algn="ctr"/>
            <a:r>
              <a:rPr lang="en-GB" sz="1100" dirty="0"/>
              <a:t>Sources: </a:t>
            </a:r>
            <a:r>
              <a:rPr lang="en-GB" sz="1100" dirty="0">
                <a:hlinkClick r:id="rId6"/>
              </a:rPr>
              <a:t>https://www.verywellhealth.com/untreated-diabetes-5116080</a:t>
            </a:r>
            <a:endParaRPr lang="en-GB" sz="1100" dirty="0"/>
          </a:p>
          <a:p>
            <a:pPr algn="ctr"/>
            <a:endParaRPr lang="en-GB" sz="1100" dirty="0"/>
          </a:p>
        </p:txBody>
      </p:sp>
      <p:pic>
        <p:nvPicPr>
          <p:cNvPr id="12" name="Audio 11">
            <a:hlinkClick r:id="" action="ppaction://media"/>
            <a:extLst>
              <a:ext uri="{FF2B5EF4-FFF2-40B4-BE49-F238E27FC236}">
                <a16:creationId xmlns:a16="http://schemas.microsoft.com/office/drawing/2014/main" id="{732DFE27-9682-703A-F6C7-B316D3BBCA9D}"/>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28381158"/>
      </p:ext>
    </p:extLst>
  </p:cSld>
  <p:clrMapOvr>
    <a:masterClrMapping/>
  </p:clrMapOvr>
  <mc:AlternateContent xmlns:mc="http://schemas.openxmlformats.org/markup-compatibility/2006" xmlns:p14="http://schemas.microsoft.com/office/powerpoint/2010/main">
    <mc:Choice Requires="p14">
      <p:transition spd="med" p14:dur="700" advTm="99002">
        <p:fade/>
      </p:transition>
    </mc:Choice>
    <mc:Fallback xmlns="">
      <p:transition spd="med" advTm="990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u="sng" dirty="0">
                <a:latin typeface="Bookman Old Style" panose="02050604050505020204" pitchFamily="18" charset="0"/>
              </a:rPr>
              <a:t>Anticipated Outcomes:</a:t>
            </a:r>
            <a:endParaRPr lang="en-US" sz="3000" u="sng" dirty="0">
              <a:latin typeface="Bookman Old Style" panose="02050604050505020204" pitchFamily="18" charset="0"/>
            </a:endParaRPr>
          </a:p>
        </p:txBody>
      </p:sp>
      <p:sp>
        <p:nvSpPr>
          <p:cNvPr id="8" name="Content Placeholder 3">
            <a:extLst>
              <a:ext uri="{FF2B5EF4-FFF2-40B4-BE49-F238E27FC236}">
                <a16:creationId xmlns:a16="http://schemas.microsoft.com/office/drawing/2014/main" id="{552E121F-21DF-4BB7-9838-D4EFB51BBA31}"/>
              </a:ext>
            </a:extLst>
          </p:cNvPr>
          <p:cNvSpPr txBox="1">
            <a:spLocks/>
          </p:cNvSpPr>
          <p:nvPr/>
        </p:nvSpPr>
        <p:spPr>
          <a:xfrm>
            <a:off x="479376" y="1700808"/>
            <a:ext cx="4968552" cy="530120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a:lstStyle>
          <a:p>
            <a:pPr algn="just">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Mr. John Matthews is supposed to record measurable improvement in metabolic control processes as well as the general wellbeing following the initiation of his personalised care plan. </a:t>
            </a:r>
          </a:p>
          <a:p>
            <a:pPr algn="just">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Diet modification and physical exercise are expected to produce a weight loss of 5-10 percent, which will result in improved insulin sensitivity and less cardiovascular stress (Kristensen et al., 2019). </a:t>
            </a:r>
            <a:endParaRPr lang="en-US" dirty="0"/>
          </a:p>
        </p:txBody>
      </p:sp>
      <p:pic>
        <p:nvPicPr>
          <p:cNvPr id="4" name="Picture 3">
            <a:extLst>
              <a:ext uri="{FF2B5EF4-FFF2-40B4-BE49-F238E27FC236}">
                <a16:creationId xmlns:a16="http://schemas.microsoft.com/office/drawing/2014/main" id="{70E95EB2-D4A9-4E1B-96A9-11A64E7BC3C9}"/>
              </a:ext>
            </a:extLst>
          </p:cNvPr>
          <p:cNvPicPr>
            <a:picLocks noChangeAspect="1"/>
          </p:cNvPicPr>
          <p:nvPr/>
        </p:nvPicPr>
        <p:blipFill>
          <a:blip r:embed="rId5"/>
          <a:stretch>
            <a:fillRect/>
          </a:stretch>
        </p:blipFill>
        <p:spPr>
          <a:xfrm>
            <a:off x="5868388" y="1622424"/>
            <a:ext cx="5844235" cy="4131170"/>
          </a:xfrm>
          <a:prstGeom prst="rect">
            <a:avLst/>
          </a:prstGeom>
        </p:spPr>
      </p:pic>
      <p:sp>
        <p:nvSpPr>
          <p:cNvPr id="7" name="TextBox 6">
            <a:extLst>
              <a:ext uri="{FF2B5EF4-FFF2-40B4-BE49-F238E27FC236}">
                <a16:creationId xmlns:a16="http://schemas.microsoft.com/office/drawing/2014/main" id="{25AC94F2-49A6-4707-8889-330E1CEC25D0}"/>
              </a:ext>
            </a:extLst>
          </p:cNvPr>
          <p:cNvSpPr txBox="1"/>
          <p:nvPr/>
        </p:nvSpPr>
        <p:spPr>
          <a:xfrm>
            <a:off x="7452792" y="5753594"/>
            <a:ext cx="3672408" cy="769441"/>
          </a:xfrm>
          <a:prstGeom prst="rect">
            <a:avLst/>
          </a:prstGeom>
          <a:noFill/>
        </p:spPr>
        <p:txBody>
          <a:bodyPr wrap="square">
            <a:spAutoFit/>
          </a:bodyPr>
          <a:lstStyle/>
          <a:p>
            <a:pPr algn="ctr"/>
            <a:r>
              <a:rPr lang="en-GB" sz="1100" dirty="0"/>
              <a:t>Fig: How to Improve Insulin Sensitivity Source:</a:t>
            </a:r>
          </a:p>
          <a:p>
            <a:pPr algn="ctr"/>
            <a:r>
              <a:rPr lang="en-GB" sz="1100" dirty="0">
                <a:hlinkClick r:id="rId6"/>
              </a:rPr>
              <a:t>https://www.everydayhealth.com/diabetes/how-to-improve-insulin-sensitivity/</a:t>
            </a:r>
            <a:endParaRPr lang="en-GB" sz="1100" dirty="0"/>
          </a:p>
          <a:p>
            <a:pPr algn="ctr"/>
            <a:endParaRPr lang="en-GB" sz="1100" dirty="0"/>
          </a:p>
        </p:txBody>
      </p:sp>
      <p:pic>
        <p:nvPicPr>
          <p:cNvPr id="15" name="Audio 14">
            <a:hlinkClick r:id="" action="ppaction://media"/>
            <a:extLst>
              <a:ext uri="{FF2B5EF4-FFF2-40B4-BE49-F238E27FC236}">
                <a16:creationId xmlns:a16="http://schemas.microsoft.com/office/drawing/2014/main" id="{44AFD51D-9232-DE35-F07E-2BBD3FDD242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03139061"/>
      </p:ext>
    </p:extLst>
  </p:cSld>
  <p:clrMapOvr>
    <a:masterClrMapping/>
  </p:clrMapOvr>
  <mc:AlternateContent xmlns:mc="http://schemas.openxmlformats.org/markup-compatibility/2006" xmlns:p14="http://schemas.microsoft.com/office/powerpoint/2010/main">
    <mc:Choice Requires="p14">
      <p:transition spd="med" p14:dur="700" advTm="74926">
        <p:fade/>
      </p:transition>
    </mc:Choice>
    <mc:Fallback xmlns="">
      <p:transition spd="med" advTm="7492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u="sng" dirty="0">
                <a:latin typeface="Bookman Old Style" panose="02050604050505020204" pitchFamily="18" charset="0"/>
              </a:rPr>
              <a:t>Reflection and Learning:</a:t>
            </a:r>
            <a:endParaRPr lang="en-US" sz="3000" u="sng" dirty="0">
              <a:latin typeface="Bookman Old Style" panose="02050604050505020204" pitchFamily="18" charset="0"/>
            </a:endParaRPr>
          </a:p>
        </p:txBody>
      </p:sp>
      <p:sp>
        <p:nvSpPr>
          <p:cNvPr id="8" name="Content Placeholder 3">
            <a:extLst>
              <a:ext uri="{FF2B5EF4-FFF2-40B4-BE49-F238E27FC236}">
                <a16:creationId xmlns:a16="http://schemas.microsoft.com/office/drawing/2014/main" id="{552E121F-21DF-4BB7-9838-D4EFB51BBA31}"/>
              </a:ext>
            </a:extLst>
          </p:cNvPr>
          <p:cNvSpPr txBox="1">
            <a:spLocks/>
          </p:cNvSpPr>
          <p:nvPr/>
        </p:nvSpPr>
        <p:spPr>
          <a:xfrm>
            <a:off x="1271464" y="2211449"/>
            <a:ext cx="9097688" cy="338437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a:lstStyle>
          <a:p>
            <a:pPr algn="just">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The cardiovascular category was utilised to develop Mr. John Matthews' treatment plan for Type 2 Diabetes Mellitus. </a:t>
            </a:r>
          </a:p>
          <a:p>
            <a:pPr algn="just">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This helped people gain knowledge of the effects of diabetes on the general health of the heart (NICE, 2024). </a:t>
            </a:r>
          </a:p>
          <a:p>
            <a:pPr algn="just">
              <a:lnSpc>
                <a:spcPct val="150000"/>
              </a:lnSpc>
              <a:buFont typeface="Wingdings" panose="05000000000000000000" pitchFamily="2" charset="2"/>
              <a:buChar char="q"/>
            </a:pPr>
            <a:r>
              <a:rPr lang="en-GB" sz="1600" dirty="0">
                <a:solidFill>
                  <a:schemeClr val="tx1">
                    <a:lumMod val="95000"/>
                    <a:lumOff val="5000"/>
                  </a:schemeClr>
                </a:solidFill>
                <a:latin typeface="Times New Roman" panose="02020603050405020304" pitchFamily="18" charset="0"/>
                <a:cs typeface="Times New Roman" panose="02020603050405020304" pitchFamily="18" charset="0"/>
              </a:rPr>
              <a:t>The communication between the MDT members could lead to a better outcome of the treatment and patient satisfaction.</a:t>
            </a:r>
            <a:endParaRPr lang="en-US" dirty="0"/>
          </a:p>
        </p:txBody>
      </p:sp>
      <p:pic>
        <p:nvPicPr>
          <p:cNvPr id="19" name="Audio 18">
            <a:hlinkClick r:id="" action="ppaction://media"/>
            <a:extLst>
              <a:ext uri="{FF2B5EF4-FFF2-40B4-BE49-F238E27FC236}">
                <a16:creationId xmlns:a16="http://schemas.microsoft.com/office/drawing/2014/main" id="{5FFA6C32-5750-D068-B84E-8B63AEFA4F4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29659648"/>
      </p:ext>
    </p:extLst>
  </p:cSld>
  <p:clrMapOvr>
    <a:masterClrMapping/>
  </p:clrMapOvr>
  <mc:AlternateContent xmlns:mc="http://schemas.openxmlformats.org/markup-compatibility/2006" xmlns:p14="http://schemas.microsoft.com/office/powerpoint/2010/main">
    <mc:Choice Requires="p14">
      <p:transition spd="med" p14:dur="700" advTm="44628">
        <p:fade/>
      </p:transition>
    </mc:Choice>
    <mc:Fallback xmlns="">
      <p:transition spd="med" advTm="446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u="sng" dirty="0">
                <a:latin typeface="Bookman Old Style" panose="02050604050505020204" pitchFamily="18" charset="0"/>
              </a:rPr>
              <a:t>References:</a:t>
            </a:r>
            <a:endParaRPr lang="en-US" sz="3000" u="sng" dirty="0">
              <a:latin typeface="Bookman Old Style" panose="02050604050505020204" pitchFamily="18" charset="0"/>
            </a:endParaRPr>
          </a:p>
        </p:txBody>
      </p:sp>
      <p:sp>
        <p:nvSpPr>
          <p:cNvPr id="8" name="Content Placeholder 3">
            <a:extLst>
              <a:ext uri="{FF2B5EF4-FFF2-40B4-BE49-F238E27FC236}">
                <a16:creationId xmlns:a16="http://schemas.microsoft.com/office/drawing/2014/main" id="{552E121F-21DF-4BB7-9838-D4EFB51BBA31}"/>
              </a:ext>
            </a:extLst>
          </p:cNvPr>
          <p:cNvSpPr txBox="1">
            <a:spLocks/>
          </p:cNvSpPr>
          <p:nvPr/>
        </p:nvSpPr>
        <p:spPr>
          <a:xfrm>
            <a:off x="551384" y="1628800"/>
            <a:ext cx="11640616" cy="5472608"/>
          </a:xfrm>
          <a:prstGeom prst="rect">
            <a:avLst/>
          </a:prstGeom>
        </p:spPr>
        <p:txBody>
          <a:bodyPr vert="horz" lIns="91440" tIns="45720" rIns="91440" bIns="45720" rtlCol="0">
            <a:normAutofit fontScale="40000" lnSpcReduction="20000"/>
          </a:bodyPr>
          <a:lst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a:lstStyle>
          <a:p>
            <a:pPr marL="457200" indent="-457200" algn="just">
              <a:lnSpc>
                <a:spcPct val="150000"/>
              </a:lnSpc>
              <a:spcBef>
                <a:spcPts val="600"/>
              </a:spcBef>
              <a:spcAft>
                <a:spcPts val="600"/>
              </a:spcAft>
            </a:pP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Einarson</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T.R., </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Acs</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Ludwig, C. and Panton, U.H., 2018. Prevalence of cardiovascular disease in type 2 diabetes: a systematic literature review of scientific evidence from across the world in 2007–2017. </a:t>
            </a:r>
            <a:r>
              <a:rPr lang="en-GB" sz="3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Cardiovascular diabetology</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3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17</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p.83. </a:t>
            </a:r>
            <a:r>
              <a:rPr lang="en-GB" sz="36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https://doi.org/10.1186/s12933-018-0728-6</a:t>
            </a:r>
            <a:endParaRPr lang="en-PK" sz="36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Henning, R.J., 2018. Type-2 diabetes mellitus and cardiovascular disease. </a:t>
            </a:r>
            <a:r>
              <a:rPr lang="en-GB" sz="3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Future cardiology</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3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 pp.491-509.</a:t>
            </a:r>
            <a:r>
              <a:rPr lang="en-GB" sz="3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36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https://doi.org/10.2217/fca-2018-0045</a:t>
            </a:r>
            <a:endParaRPr lang="en-PK" sz="36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Kristensen, S.L., </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Rørth</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Jhund</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P.S., Docherty, K.F., Sattar, N., Preiss, D., </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Køber</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Petrie, M.C. and McMurray, J.J., 2019. Cardiovascular, mortality, and kidney outcomes with GLP-1 receptor agonists in patients with type 2 diabetes: a systematic review and meta-analysis of cardiovascular outcome trials. </a:t>
            </a:r>
            <a:r>
              <a:rPr lang="en-GB" sz="3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The lancet Diabetes &amp; endocrinology</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3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7</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(10), pp.776-785.</a:t>
            </a:r>
            <a:r>
              <a:rPr lang="en-GB" sz="3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DOI: </a:t>
            </a:r>
            <a:r>
              <a:rPr lang="en-GB" sz="36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https://10.1016/S2213-8587(19)30249-9</a:t>
            </a:r>
            <a:endParaRPr lang="en-PK" sz="36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Larsson, S.C., </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Wallin</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Håkansson</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Stackelberg, O., </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Bäck</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Wolk</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2018. Type 1 and type 2 diabetes mellitus and incidence of seven cardiovascular diseases. </a:t>
            </a:r>
            <a:r>
              <a:rPr lang="en-GB" sz="3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cardiology</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3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262</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pp.66-70.</a:t>
            </a:r>
            <a:r>
              <a:rPr lang="en-GB" sz="3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36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https://doi.org/10.1016/j.ijcard.2018.03.099</a:t>
            </a:r>
            <a:endParaRPr lang="en-PK" sz="36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Maiorino</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M.I., Longo, M., </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Scappaticcio</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Bellastella</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Chiodini</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Esposito, K. and </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Giugliano</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2021. Improvement of </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glycemic</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control and reduction of major cardiovascular events in 18 cardiovascular outcome trials: an updated meta-regression. </a:t>
            </a:r>
            <a:r>
              <a:rPr lang="en-GB" sz="3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Cardiovascular diabetology</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3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p.210.</a:t>
            </a:r>
            <a:r>
              <a:rPr lang="en-GB" sz="3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36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https://doi.org/10.1186/s12933-021-01401-8</a:t>
            </a:r>
            <a:endParaRPr lang="en-PK" sz="36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Miranda-Lora, A.L., </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Vilchis</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-Gil, J., Juarez-</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Comboni</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D.B., Cruz, M. and </a:t>
            </a:r>
            <a:r>
              <a:rPr lang="en-GB" sz="3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Klünder-Klünder</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2021. A genetic risk score improves the prediction of type 2 diabetes mellitus in Mexican youths but has lower predictive utility compared with non-genetic factors. </a:t>
            </a:r>
            <a:r>
              <a:rPr lang="en-GB" sz="3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Frontiers in Endocrinology</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3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12</a:t>
            </a:r>
            <a:r>
              <a:rPr lang="en-GB" sz="3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p.647864.</a:t>
            </a:r>
            <a:r>
              <a:rPr lang="en-GB" sz="36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36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https://doi.org/10.3389/fendo.2021.647864</a:t>
            </a:r>
            <a:endParaRPr lang="en-PK" sz="36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buFont typeface="Wingdings" panose="05000000000000000000" pitchFamily="2" charset="2"/>
              <a:buChar char="q"/>
            </a:pPr>
            <a:endParaRPr lang="en-US" sz="1000" dirty="0"/>
          </a:p>
        </p:txBody>
      </p:sp>
      <p:pic>
        <p:nvPicPr>
          <p:cNvPr id="18" name="Audio 17">
            <a:hlinkClick r:id="" action="ppaction://media"/>
            <a:extLst>
              <a:ext uri="{FF2B5EF4-FFF2-40B4-BE49-F238E27FC236}">
                <a16:creationId xmlns:a16="http://schemas.microsoft.com/office/drawing/2014/main" id="{5A1BF56D-C4AB-1AC7-DE49-BD29BE15C6F1}"/>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77875255"/>
      </p:ext>
    </p:extLst>
  </p:cSld>
  <p:clrMapOvr>
    <a:masterClrMapping/>
  </p:clrMapOvr>
  <mc:AlternateContent xmlns:mc="http://schemas.openxmlformats.org/markup-compatibility/2006" xmlns:p14="http://schemas.microsoft.com/office/powerpoint/2010/main">
    <mc:Choice Requires="p14">
      <p:transition spd="med" p14:dur="700" advTm="6959">
        <p:fade/>
      </p:transition>
    </mc:Choice>
    <mc:Fallback xmlns="">
      <p:transition spd="med" advTm="695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u="sng" dirty="0">
                <a:latin typeface="Bookman Old Style" panose="02050604050505020204" pitchFamily="18" charset="0"/>
              </a:rPr>
              <a:t>References:</a:t>
            </a:r>
            <a:endParaRPr lang="en-US" sz="3000" u="sng" dirty="0">
              <a:latin typeface="Bookman Old Style" panose="02050604050505020204" pitchFamily="18" charset="0"/>
            </a:endParaRPr>
          </a:p>
        </p:txBody>
      </p:sp>
      <p:sp>
        <p:nvSpPr>
          <p:cNvPr id="8" name="Content Placeholder 3">
            <a:extLst>
              <a:ext uri="{FF2B5EF4-FFF2-40B4-BE49-F238E27FC236}">
                <a16:creationId xmlns:a16="http://schemas.microsoft.com/office/drawing/2014/main" id="{552E121F-21DF-4BB7-9838-D4EFB51BBA31}"/>
              </a:ext>
            </a:extLst>
          </p:cNvPr>
          <p:cNvSpPr txBox="1">
            <a:spLocks/>
          </p:cNvSpPr>
          <p:nvPr/>
        </p:nvSpPr>
        <p:spPr>
          <a:xfrm>
            <a:off x="1066800" y="1556792"/>
            <a:ext cx="10573816" cy="520198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a:lstStyle>
          <a:p>
            <a:pPr marL="457200" indent="-457200" algn="just">
              <a:lnSpc>
                <a:spcPct val="150000"/>
              </a:lnSpc>
              <a:spcBef>
                <a:spcPts val="600"/>
              </a:spcBef>
              <a:spcAft>
                <a:spcPts val="600"/>
              </a:spcAft>
            </a:pPr>
            <a:r>
              <a:rPr lang="en-GB" sz="1800" dirty="0">
                <a:solidFill>
                  <a:schemeClr val="tx1">
                    <a:lumMod val="95000"/>
                    <a:lumOff val="5000"/>
                  </a:schemeClr>
                </a:solidFill>
                <a:effectLst/>
                <a:latin typeface="Times New Roman" panose="02020603050405020304" pitchFamily="18" charset="0"/>
                <a:ea typeface="Calibri" panose="020F0502020204030204" pitchFamily="34" charset="0"/>
                <a:cs typeface="Arial" panose="020B0604020202020204" pitchFamily="34" charset="0"/>
              </a:rPr>
              <a:t>NHS (2023) NHS choices. Available at</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3"/>
              </a:rPr>
              <a:t>https://www.nhs.uk/conditions/diabetes/</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1800" dirty="0">
                <a:solidFill>
                  <a:schemeClr val="tx1">
                    <a:lumMod val="95000"/>
                    <a:lumOff val="5000"/>
                  </a:schemeClr>
                </a:solidFill>
                <a:effectLst/>
                <a:latin typeface="Times New Roman" panose="02020603050405020304" pitchFamily="18" charset="0"/>
                <a:ea typeface="Calibri" panose="020F0502020204030204" pitchFamily="34" charset="0"/>
                <a:cs typeface="Arial" panose="020B0604020202020204" pitchFamily="34" charset="0"/>
              </a:rPr>
              <a:t>NHS (2025) NHS choices. Available at: </a:t>
            </a:r>
            <a:r>
              <a:rPr lang="en-GB"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3"/>
              </a:rPr>
              <a:t>https://www.nhs.uk/conditions/diabetes/</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1800" dirty="0">
                <a:solidFill>
                  <a:schemeClr val="tx1">
                    <a:lumMod val="95000"/>
                    <a:lumOff val="5000"/>
                  </a:schemeClr>
                </a:solidFill>
                <a:effectLst/>
                <a:latin typeface="Times New Roman" panose="02020603050405020304" pitchFamily="18" charset="0"/>
                <a:ea typeface="Calibri" panose="020F0502020204030204" pitchFamily="34" charset="0"/>
                <a:cs typeface="Arial" panose="020B0604020202020204" pitchFamily="34" charset="0"/>
              </a:rPr>
              <a:t>NICE (2022) Home, NICE. Available at</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4"/>
              </a:rPr>
              <a:t>https://www.nice.org.uk/guidance/ng28</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1800" dirty="0">
                <a:solidFill>
                  <a:schemeClr val="tx1">
                    <a:lumMod val="95000"/>
                    <a:lumOff val="5000"/>
                  </a:schemeClr>
                </a:solidFill>
                <a:effectLst/>
                <a:latin typeface="Times New Roman" panose="02020603050405020304" pitchFamily="18" charset="0"/>
                <a:ea typeface="Calibri" panose="020F0502020204030204" pitchFamily="34" charset="0"/>
                <a:cs typeface="Arial" panose="020B0604020202020204" pitchFamily="34" charset="0"/>
              </a:rPr>
              <a:t>NICE (2024) Home, NICE. Available at: </a:t>
            </a:r>
            <a:r>
              <a:rPr lang="en-GB" sz="1800" u="sng" dirty="0">
                <a:solidFill>
                  <a:srgbClr val="0563C1"/>
                </a:solidFill>
                <a:effectLst/>
                <a:latin typeface="Times New Roman" panose="02020603050405020304" pitchFamily="18" charset="0"/>
                <a:ea typeface="Calibri" panose="020F0502020204030204" pitchFamily="34" charset="0"/>
                <a:cs typeface="Arial" panose="020B0604020202020204" pitchFamily="34" charset="0"/>
                <a:hlinkClick r:id="rId4"/>
              </a:rPr>
              <a:t>https://www.nice.org.uk/guidance/ng28</a:t>
            </a:r>
            <a:endPar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Bef>
                <a:spcPts val="600"/>
              </a:spcBef>
              <a:spcAft>
                <a:spcPts val="6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Rawshani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Rawshani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Franzén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Eliasson, B.,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Svensson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A.M.,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Miftaraj</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McGuire, D.K., Sattar, N., Rosengren, A.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Gudbjörnsdottir</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2017. Mortality and cardiovascular disease in type 1 and type 2 diabetes.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New England journal of medicine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376</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(15), pp.1407-1418.</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DOI: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https://10.1056/NEJMoa1608664</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marL="457200" indent="-457200" algn="just">
              <a:lnSpc>
                <a:spcPct val="150000"/>
              </a:lnSpc>
              <a:spcBef>
                <a:spcPts val="600"/>
              </a:spcBef>
              <a:spcAft>
                <a:spcPts val="6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Rawshani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Rawshani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Franzén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Sattar, N., Eliasson, B.,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Svensson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A.M.,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Zethelius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Miftaraj</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McGuire, D.K., Rosengren, A.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Gudbjörnsdottir</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2018. Risk factors, mortality, and cardiovascular outcomes in patients with type 2 diabetes.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New England journal of medicine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379</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(7), pp.633-644.</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DOI: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https://10.1056/NEJMoa1800256</a:t>
            </a:r>
            <a:endParaRPr lang="en-PK"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buFont typeface="Wingdings" panose="05000000000000000000" pitchFamily="2" charset="2"/>
              <a:buChar char="q"/>
            </a:pPr>
            <a:endParaRPr lang="en-US" sz="1000" dirty="0"/>
          </a:p>
        </p:txBody>
      </p:sp>
    </p:spTree>
    <p:extLst>
      <p:ext uri="{BB962C8B-B14F-4D97-AF65-F5344CB8AC3E}">
        <p14:creationId xmlns:p14="http://schemas.microsoft.com/office/powerpoint/2010/main" val="2083901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47B4F-640C-4D2A-B14E-33038B40F4D7}"/>
              </a:ext>
            </a:extLst>
          </p:cNvPr>
          <p:cNvSpPr>
            <a:spLocks noGrp="1"/>
          </p:cNvSpPr>
          <p:nvPr>
            <p:ph type="title"/>
          </p:nvPr>
        </p:nvSpPr>
        <p:spPr>
          <a:xfrm>
            <a:off x="1199456" y="2766218"/>
            <a:ext cx="10058400" cy="1325563"/>
          </a:xfrm>
        </p:spPr>
        <p:txBody>
          <a:bodyPr>
            <a:normAutofit/>
          </a:bodyPr>
          <a:lstStyle/>
          <a:p>
            <a:pPr algn="ctr"/>
            <a:r>
              <a:rPr lang="en-GB" sz="6000" b="1" dirty="0">
                <a:solidFill>
                  <a:srgbClr val="C00000"/>
                </a:solidFill>
                <a:latin typeface="Bookman Old Style" panose="02050604050505020204" pitchFamily="18" charset="0"/>
              </a:rPr>
              <a:t>THANK YOU! </a:t>
            </a:r>
            <a:endParaRPr lang="en-PK" sz="6000" b="1" dirty="0">
              <a:solidFill>
                <a:srgbClr val="C00000"/>
              </a:solidFill>
              <a:latin typeface="Bookman Old Style" panose="02050604050505020204" pitchFamily="18" charset="0"/>
            </a:endParaRPr>
          </a:p>
        </p:txBody>
      </p:sp>
    </p:spTree>
    <p:extLst>
      <p:ext uri="{BB962C8B-B14F-4D97-AF65-F5344CB8AC3E}">
        <p14:creationId xmlns:p14="http://schemas.microsoft.com/office/powerpoint/2010/main" val="811859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Medical Design 16x9">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41.potx" id="{D7485564-6666-4DDB-B0D3-55F6E694D6E5}" vid="{6E950D30-6FC6-4411-BCFF-468AD9ECA787}"/>
    </a:ext>
  </a:extLst>
</a:theme>
</file>

<file path=ppt/theme/theme2.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5" ma:contentTypeDescription="Create a new document." ma:contentTypeScope="" ma:versionID="1a40db6847a33cac4f19edc7d7ce94ee">
  <xsd:schema xmlns:xsd="http://www.w3.org/2001/XMLSchema" xmlns:xs="http://www.w3.org/2001/XMLSchema" xmlns:p="http://schemas.microsoft.com/office/2006/metadata/properties" xmlns:ns3="b6c735d2-3114-479d-9f38-f4e14bc16876" targetNamespace="http://schemas.microsoft.com/office/2006/metadata/properties" ma:root="true" ma:fieldsID="19e58590cc2d52b6a8c68c95df2ba45d" ns3:_="">
    <xsd:import namespace="b6c735d2-3114-479d-9f38-f4e14bc1687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9906EA7-4CC1-45E0-A473-59E45F43B6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c735d2-3114-479d-9f38-f4e14bc168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4B4B4B2-6FDE-4839-8D29-27B13DA5998A}">
  <ds:schemaRefs>
    <ds:schemaRef ds:uri="http://schemas.microsoft.com/sharepoint/v3/contenttype/forms"/>
  </ds:schemaRefs>
</ds:datastoreItem>
</file>

<file path=customXml/itemProps3.xml><?xml version="1.0" encoding="utf-8"?>
<ds:datastoreItem xmlns:ds="http://schemas.openxmlformats.org/officeDocument/2006/customXml" ds:itemID="{2110ED2B-C761-40B2-9D5F-89EC2C445D87}">
  <ds:schemaRefs>
    <ds:schemaRef ds:uri="b6c735d2-3114-479d-9f38-f4e14bc16876"/>
    <ds:schemaRef ds:uri="http://schemas.microsoft.com/office/2006/documentManagement/types"/>
    <ds:schemaRef ds:uri="http://purl.org/dc/terms/"/>
    <ds:schemaRef ds:uri="http://schemas.microsoft.com/office/infopath/2007/PartnerControls"/>
    <ds:schemaRef ds:uri="http://purl.org/dc/dcmitype/"/>
    <ds:schemaRef ds:uri="http://schemas.openxmlformats.org/package/2006/metadata/core-properties"/>
    <ds:schemaRef ds:uri="http://www.w3.org/XML/1998/namespace"/>
    <ds:schemaRef ds:uri="http://purl.org/dc/elements/1.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Medical design presentation (widescreen)</Template>
  <TotalTime>10145</TotalTime>
  <Words>4848</Words>
  <Application>Microsoft Office PowerPoint</Application>
  <PresentationFormat>Widescreen</PresentationFormat>
  <Paragraphs>196</Paragraphs>
  <Slides>17</Slides>
  <Notes>15</Notes>
  <HiddenSlides>0</HiddenSlides>
  <MMClips>22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Bahnschrift SemiLight</vt:lpstr>
      <vt:lpstr>Bookman Old Style</vt:lpstr>
      <vt:lpstr>Calibri</vt:lpstr>
      <vt:lpstr>Franklin Gothic Medium</vt:lpstr>
      <vt:lpstr>Times New Roman</vt:lpstr>
      <vt:lpstr>Wingdings</vt:lpstr>
      <vt:lpstr>Medical Design 16x9</vt:lpstr>
      <vt:lpstr> Type-2 Diabetes Mellitus (Cardiovascular Category)</vt:lpstr>
      <vt:lpstr>  Background of the Patient:</vt:lpstr>
      <vt:lpstr>Medical History &amp; Diagnosis: </vt:lpstr>
      <vt:lpstr>Anatomy &amp; Physiology: </vt:lpstr>
      <vt:lpstr>Pathophysiology of Type-2 Diabetes:</vt:lpstr>
      <vt:lpstr>Lifestyle and Risk Factors:</vt:lpstr>
      <vt:lpstr>Data Interpretation (Routine Health &amp; Social Care Data):</vt:lpstr>
      <vt:lpstr>Goals of the Care Plan:</vt:lpstr>
      <vt:lpstr>Evidence-Based Care Plan:</vt:lpstr>
      <vt:lpstr>Ethical and Communication Considerations:</vt:lpstr>
      <vt:lpstr>Role of Multidisciplinary Team:</vt:lpstr>
      <vt:lpstr>Monitoring &amp; Evaluation:</vt:lpstr>
      <vt:lpstr>Anticipated Outcomes:</vt:lpstr>
      <vt:lpstr>Reflection and Learning:</vt:lpstr>
      <vt:lpstr>References:</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Type-2 Diabetes Mellitus (Cardiovascular Category)</dc:title>
  <dc:creator>Sohaib</dc:creator>
  <cp:lastModifiedBy>Furaha Ruth Fatuma Bahati (2321694)</cp:lastModifiedBy>
  <cp:revision>100</cp:revision>
  <dcterms:created xsi:type="dcterms:W3CDTF">2025-10-25T04:19:22Z</dcterms:created>
  <dcterms:modified xsi:type="dcterms:W3CDTF">2025-11-17T12:06:14Z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