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handoutMasterIdLst>
    <p:handoutMasterId r:id="rId22"/>
  </p:handoutMasterIdLst>
  <p:sldIdLst>
    <p:sldId id="256" r:id="rId2"/>
    <p:sldId id="257" r:id="rId3"/>
    <p:sldId id="268" r:id="rId4"/>
    <p:sldId id="292" r:id="rId5"/>
    <p:sldId id="295" r:id="rId6"/>
    <p:sldId id="296" r:id="rId7"/>
    <p:sldId id="303" r:id="rId8"/>
    <p:sldId id="297" r:id="rId9"/>
    <p:sldId id="298" r:id="rId10"/>
    <p:sldId id="299" r:id="rId11"/>
    <p:sldId id="300" r:id="rId12"/>
    <p:sldId id="302" r:id="rId13"/>
    <p:sldId id="273" r:id="rId14"/>
    <p:sldId id="274" r:id="rId15"/>
    <p:sldId id="278" r:id="rId16"/>
    <p:sldId id="279" r:id="rId17"/>
    <p:sldId id="259" r:id="rId18"/>
    <p:sldId id="287" r:id="rId19"/>
    <p:sldId id="261" r:id="rId20"/>
    <p:sldId id="262" r:id="rId21"/>
  </p:sldIdLst>
  <p:sldSz cx="9144000" cy="6858000" type="screen4x3"/>
  <p:notesSz cx="6662738" cy="9832975"/>
  <p:defaultTextStyle>
    <a:defPPr>
      <a:defRPr lang="en-US"/>
    </a:defPPr>
    <a:lvl1pPr algn="l" rtl="0" fontAlgn="base">
      <a:spcBef>
        <a:spcPct val="0"/>
      </a:spcBef>
      <a:spcAft>
        <a:spcPct val="0"/>
      </a:spcAft>
      <a:defRPr kern="1200">
        <a:solidFill>
          <a:schemeClr val="tx1"/>
        </a:solidFill>
        <a:latin typeface="Garamond" pitchFamily="18" charset="0"/>
        <a:ea typeface="+mn-ea"/>
        <a:cs typeface="Arial" charset="0"/>
      </a:defRPr>
    </a:lvl1pPr>
    <a:lvl2pPr marL="457200" algn="l" rtl="0" fontAlgn="base">
      <a:spcBef>
        <a:spcPct val="0"/>
      </a:spcBef>
      <a:spcAft>
        <a:spcPct val="0"/>
      </a:spcAft>
      <a:defRPr kern="1200">
        <a:solidFill>
          <a:schemeClr val="tx1"/>
        </a:solidFill>
        <a:latin typeface="Garamond" pitchFamily="18" charset="0"/>
        <a:ea typeface="+mn-ea"/>
        <a:cs typeface="Arial" charset="0"/>
      </a:defRPr>
    </a:lvl2pPr>
    <a:lvl3pPr marL="914400" algn="l" rtl="0" fontAlgn="base">
      <a:spcBef>
        <a:spcPct val="0"/>
      </a:spcBef>
      <a:spcAft>
        <a:spcPct val="0"/>
      </a:spcAft>
      <a:defRPr kern="1200">
        <a:solidFill>
          <a:schemeClr val="tx1"/>
        </a:solidFill>
        <a:latin typeface="Garamond" pitchFamily="18" charset="0"/>
        <a:ea typeface="+mn-ea"/>
        <a:cs typeface="Arial" charset="0"/>
      </a:defRPr>
    </a:lvl3pPr>
    <a:lvl4pPr marL="1371600" algn="l" rtl="0" fontAlgn="base">
      <a:spcBef>
        <a:spcPct val="0"/>
      </a:spcBef>
      <a:spcAft>
        <a:spcPct val="0"/>
      </a:spcAft>
      <a:defRPr kern="1200">
        <a:solidFill>
          <a:schemeClr val="tx1"/>
        </a:solidFill>
        <a:latin typeface="Garamond" pitchFamily="18" charset="0"/>
        <a:ea typeface="+mn-ea"/>
        <a:cs typeface="Arial" charset="0"/>
      </a:defRPr>
    </a:lvl4pPr>
    <a:lvl5pPr marL="1828800" algn="l" rtl="0" fontAlgn="base">
      <a:spcBef>
        <a:spcPct val="0"/>
      </a:spcBef>
      <a:spcAft>
        <a:spcPct val="0"/>
      </a:spcAft>
      <a:defRPr kern="1200">
        <a:solidFill>
          <a:schemeClr val="tx1"/>
        </a:solidFill>
        <a:latin typeface="Garamond" pitchFamily="18" charset="0"/>
        <a:ea typeface="+mn-ea"/>
        <a:cs typeface="Arial" charset="0"/>
      </a:defRPr>
    </a:lvl5pPr>
    <a:lvl6pPr marL="2286000" algn="l" defTabSz="914400" rtl="0" eaLnBrk="1" latinLnBrk="0" hangingPunct="1">
      <a:defRPr kern="1200">
        <a:solidFill>
          <a:schemeClr val="tx1"/>
        </a:solidFill>
        <a:latin typeface="Garamond" pitchFamily="18" charset="0"/>
        <a:ea typeface="+mn-ea"/>
        <a:cs typeface="Arial" charset="0"/>
      </a:defRPr>
    </a:lvl6pPr>
    <a:lvl7pPr marL="2743200" algn="l" defTabSz="914400" rtl="0" eaLnBrk="1" latinLnBrk="0" hangingPunct="1">
      <a:defRPr kern="1200">
        <a:solidFill>
          <a:schemeClr val="tx1"/>
        </a:solidFill>
        <a:latin typeface="Garamond" pitchFamily="18" charset="0"/>
        <a:ea typeface="+mn-ea"/>
        <a:cs typeface="Arial" charset="0"/>
      </a:defRPr>
    </a:lvl7pPr>
    <a:lvl8pPr marL="3200400" algn="l" defTabSz="914400" rtl="0" eaLnBrk="1" latinLnBrk="0" hangingPunct="1">
      <a:defRPr kern="1200">
        <a:solidFill>
          <a:schemeClr val="tx1"/>
        </a:solidFill>
        <a:latin typeface="Garamond" pitchFamily="18" charset="0"/>
        <a:ea typeface="+mn-ea"/>
        <a:cs typeface="Arial" charset="0"/>
      </a:defRPr>
    </a:lvl8pPr>
    <a:lvl9pPr marL="3657600" algn="l" defTabSz="914400" rtl="0" eaLnBrk="1" latinLnBrk="0" hangingPunct="1">
      <a:defRPr kern="1200">
        <a:solidFill>
          <a:schemeClr val="tx1"/>
        </a:solidFill>
        <a:latin typeface="Garamond" pitchFamily="18"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74" d="100"/>
          <a:sy n="74" d="100"/>
        </p:scale>
        <p:origin x="-105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3010" name="Rectangle 2"/>
          <p:cNvSpPr>
            <a:spLocks noGrp="1" noChangeArrowheads="1"/>
          </p:cNvSpPr>
          <p:nvPr>
            <p:ph type="hdr" sz="quarter"/>
          </p:nvPr>
        </p:nvSpPr>
        <p:spPr bwMode="auto">
          <a:xfrm>
            <a:off x="0" y="0"/>
            <a:ext cx="2887663" cy="492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endParaRPr lang="en-GB"/>
          </a:p>
        </p:txBody>
      </p:sp>
      <p:sp>
        <p:nvSpPr>
          <p:cNvPr id="43011" name="Rectangle 3"/>
          <p:cNvSpPr>
            <a:spLocks noGrp="1" noChangeArrowheads="1"/>
          </p:cNvSpPr>
          <p:nvPr>
            <p:ph type="dt" sz="quarter" idx="1"/>
          </p:nvPr>
        </p:nvSpPr>
        <p:spPr bwMode="auto">
          <a:xfrm>
            <a:off x="3773488" y="0"/>
            <a:ext cx="2887662" cy="492125"/>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endParaRPr lang="en-GB"/>
          </a:p>
        </p:txBody>
      </p:sp>
      <p:sp>
        <p:nvSpPr>
          <p:cNvPr id="43012" name="Rectangle 4"/>
          <p:cNvSpPr>
            <a:spLocks noGrp="1" noChangeArrowheads="1"/>
          </p:cNvSpPr>
          <p:nvPr>
            <p:ph type="ftr" sz="quarter" idx="2"/>
          </p:nvPr>
        </p:nvSpPr>
        <p:spPr bwMode="auto">
          <a:xfrm>
            <a:off x="0" y="9339263"/>
            <a:ext cx="2887663" cy="4921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endParaRPr lang="en-GB"/>
          </a:p>
        </p:txBody>
      </p:sp>
      <p:sp>
        <p:nvSpPr>
          <p:cNvPr id="43013" name="Rectangle 5"/>
          <p:cNvSpPr>
            <a:spLocks noGrp="1" noChangeArrowheads="1"/>
          </p:cNvSpPr>
          <p:nvPr>
            <p:ph type="sldNum" sz="quarter" idx="3"/>
          </p:nvPr>
        </p:nvSpPr>
        <p:spPr bwMode="auto">
          <a:xfrm>
            <a:off x="3773488" y="9339263"/>
            <a:ext cx="2887662" cy="492125"/>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fld id="{F693A756-B5FD-409A-866A-08F9717CEEA3}" type="slidenum">
              <a:rPr lang="en-GB"/>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FA70AC3C-A05D-4E55-8823-694059F7AAA2}"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9CCA38A1-DBC5-4253-AF3B-F2EBE07D0939}"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4A29CA46-E839-4853-8BB1-84976AD48452}"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D4D86CBC-BA26-4C05-8182-E3EDA734E2D0}"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2BAA6932-A523-4B3A-92E0-40E83C5C7F9C}"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0D9B6C15-1D1B-4AF0-9EA4-5E04F1000D1B}"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55E18936-4AD0-4A8F-B879-53D1E7FF5B6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AF22CD12-2636-4277-9D35-19B554D3CCB8}"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1CD03BC8-6F0C-40B1-84E8-76DD87E0483C}"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18044E3B-0D00-4AD4-A78B-8EFD51543506}"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421858A2-E8BE-427D-871B-39E1BD8AADB3}"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ABA686F8-D9C6-417C-B7FC-41D70C3B1E78}"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hyperlink" Target="http://www.judiciary.gov.uk/learning_resources/quiz_myth/quiz_myth.htm" TargetMode="Externa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Legal Process</a:t>
            </a:r>
            <a:endParaRPr lang="en-US"/>
          </a:p>
        </p:txBody>
      </p:sp>
      <p:sp>
        <p:nvSpPr>
          <p:cNvPr id="2051" name="Rectangle 3"/>
          <p:cNvSpPr>
            <a:spLocks noGrp="1" noChangeArrowheads="1"/>
          </p:cNvSpPr>
          <p:nvPr>
            <p:ph type="subTitle" idx="1"/>
          </p:nvPr>
        </p:nvSpPr>
        <p:spPr/>
        <p:txBody>
          <a:bodyPr>
            <a:normAutofit/>
          </a:bodyPr>
          <a:lstStyle/>
          <a:p>
            <a:r>
              <a:rPr lang="en-GB" sz="3600" dirty="0" smtClean="0"/>
              <a:t>Personnel </a:t>
            </a:r>
            <a:r>
              <a:rPr lang="en-GB" sz="3600" dirty="0"/>
              <a:t>of the Legal System – Judiciary and Magistrates</a:t>
            </a:r>
            <a:endParaRPr lang="en-US" sz="36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p:txBody>
          <a:bodyPr/>
          <a:lstStyle/>
          <a:p>
            <a:pPr algn="just"/>
            <a:r>
              <a:rPr lang="en-GB" dirty="0"/>
              <a:t>The aim of this lecture is to introduce the student to </a:t>
            </a:r>
            <a:r>
              <a:rPr lang="en-GB" dirty="0" smtClean="0"/>
              <a:t>the </a:t>
            </a:r>
            <a:r>
              <a:rPr lang="en-GB" dirty="0"/>
              <a:t>key personnel within the legal system and to provide a critical insight into their composition and appointment. </a:t>
            </a:r>
            <a:endParaRPr lang="en-US" dirty="0"/>
          </a:p>
        </p:txBody>
      </p:sp>
      <p:sp>
        <p:nvSpPr>
          <p:cNvPr id="6146" name="Rectangle 2"/>
          <p:cNvSpPr>
            <a:spLocks noGrp="1" noRot="1" noChangeArrowheads="1"/>
          </p:cNvSpPr>
          <p:nvPr>
            <p:ph type="title"/>
          </p:nvPr>
        </p:nvSpPr>
        <p:spPr/>
        <p:txBody>
          <a:bodyPr/>
          <a:lstStyle/>
          <a:p>
            <a:r>
              <a:rPr lang="en-GB"/>
              <a:t>Aim of the Lecture</a:t>
            </a:r>
            <a:endParaRPr lang="en-US"/>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3"/>
          <p:cNvSpPr>
            <a:spLocks noGrp="1" noChangeArrowheads="1"/>
          </p:cNvSpPr>
          <p:nvPr>
            <p:ph idx="1"/>
          </p:nvPr>
        </p:nvSpPr>
        <p:spPr/>
        <p:txBody>
          <a:bodyPr/>
          <a:lstStyle/>
          <a:p>
            <a:r>
              <a:rPr lang="en-GB" dirty="0"/>
              <a:t>The principal personnel who work within the judicial system are:</a:t>
            </a:r>
            <a:br>
              <a:rPr lang="en-GB" dirty="0"/>
            </a:br>
            <a:endParaRPr lang="en-GB" dirty="0"/>
          </a:p>
          <a:p>
            <a:r>
              <a:rPr lang="en-GB" dirty="0" smtClean="0"/>
              <a:t>Solicitors</a:t>
            </a:r>
          </a:p>
          <a:p>
            <a:r>
              <a:rPr lang="en-GB" dirty="0" smtClean="0"/>
              <a:t>Barristers</a:t>
            </a:r>
            <a:endParaRPr lang="en-US" dirty="0" smtClean="0"/>
          </a:p>
          <a:p>
            <a:pPr>
              <a:buNone/>
            </a:pPr>
            <a:endParaRPr lang="en-GB" dirty="0" smtClean="0"/>
          </a:p>
          <a:p>
            <a:r>
              <a:rPr lang="en-GB" dirty="0" smtClean="0"/>
              <a:t>Judiciary</a:t>
            </a:r>
            <a:endParaRPr lang="en-GB" dirty="0"/>
          </a:p>
          <a:p>
            <a:r>
              <a:rPr lang="en-GB" dirty="0" smtClean="0"/>
              <a:t>Magistrates</a:t>
            </a:r>
          </a:p>
          <a:p>
            <a:r>
              <a:rPr lang="en-GB" dirty="0" smtClean="0">
                <a:hlinkClick r:id="rId2"/>
              </a:rPr>
              <a:t>http://</a:t>
            </a:r>
            <a:r>
              <a:rPr lang="en-GB" dirty="0" smtClean="0">
                <a:hlinkClick r:id="rId2"/>
              </a:rPr>
              <a:t>www.judiciary.gov.uk/learning_resources/quiz_myth/quiz_myth.htm</a:t>
            </a:r>
            <a:r>
              <a:rPr lang="en-GB" dirty="0" smtClean="0"/>
              <a:t> </a:t>
            </a:r>
            <a:endParaRPr lang="en-GB" dirty="0"/>
          </a:p>
        </p:txBody>
      </p:sp>
      <p:sp>
        <p:nvSpPr>
          <p:cNvPr id="17410" name="Rectangle 2"/>
          <p:cNvSpPr>
            <a:spLocks noGrp="1" noRot="1" noChangeArrowheads="1"/>
          </p:cNvSpPr>
          <p:nvPr>
            <p:ph type="title"/>
          </p:nvPr>
        </p:nvSpPr>
        <p:spPr/>
        <p:txBody>
          <a:bodyPr/>
          <a:lstStyle/>
          <a:p>
            <a:pPr algn="ctr"/>
            <a:r>
              <a:rPr lang="en-GB" dirty="0" smtClean="0"/>
              <a:t>Introduction </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Accords to the court structure</a:t>
            </a:r>
          </a:p>
          <a:p>
            <a:endParaRPr lang="en-GB" dirty="0" smtClean="0"/>
          </a:p>
          <a:p>
            <a:r>
              <a:rPr lang="en-GB" dirty="0" smtClean="0"/>
              <a:t>http://www.hmcourts-service.gov.uk/docs/court_structure.pdf</a:t>
            </a:r>
            <a:endParaRPr lang="en-GB" dirty="0"/>
          </a:p>
        </p:txBody>
      </p:sp>
      <p:sp>
        <p:nvSpPr>
          <p:cNvPr id="2" name="Title 1"/>
          <p:cNvSpPr>
            <a:spLocks noGrp="1"/>
          </p:cNvSpPr>
          <p:nvPr>
            <p:ph type="title"/>
          </p:nvPr>
        </p:nvSpPr>
        <p:spPr/>
        <p:txBody>
          <a:bodyPr/>
          <a:lstStyle/>
          <a:p>
            <a:pPr algn="ctr"/>
            <a:r>
              <a:rPr lang="en-GB" dirty="0" smtClean="0"/>
              <a:t>Judicial Hierarchy</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pPr lvl="0"/>
            <a:r>
              <a:rPr lang="en-GB" dirty="0" smtClean="0"/>
              <a:t>Lord Chancellor </a:t>
            </a:r>
          </a:p>
          <a:p>
            <a:endParaRPr lang="en-GB" dirty="0" smtClean="0"/>
          </a:p>
          <a:p>
            <a:pPr>
              <a:buNone/>
            </a:pPr>
            <a:r>
              <a:rPr lang="en-GB" dirty="0" smtClean="0"/>
              <a:t> </a:t>
            </a:r>
          </a:p>
          <a:p>
            <a:pPr lvl="0"/>
            <a:r>
              <a:rPr lang="en-GB" dirty="0" smtClean="0"/>
              <a:t>Lord Chief Justice</a:t>
            </a:r>
          </a:p>
          <a:p>
            <a:pPr>
              <a:buNone/>
            </a:pPr>
            <a:r>
              <a:rPr lang="en-GB" dirty="0" smtClean="0"/>
              <a:t> </a:t>
            </a:r>
          </a:p>
          <a:p>
            <a:endParaRPr lang="en-GB" dirty="0" smtClean="0"/>
          </a:p>
          <a:p>
            <a:pPr lvl="0"/>
            <a:r>
              <a:rPr lang="en-GB" dirty="0" smtClean="0"/>
              <a:t>Master of the Rolls</a:t>
            </a:r>
          </a:p>
          <a:p>
            <a:pPr>
              <a:buNone/>
            </a:pPr>
            <a:r>
              <a:rPr lang="en-GB" dirty="0" smtClean="0"/>
              <a:t> </a:t>
            </a:r>
          </a:p>
          <a:p>
            <a:pPr>
              <a:buNone/>
            </a:pPr>
            <a:r>
              <a:rPr lang="en-GB" dirty="0" smtClean="0"/>
              <a:t> </a:t>
            </a:r>
          </a:p>
          <a:p>
            <a:pPr lvl="0"/>
            <a:r>
              <a:rPr lang="en-GB" dirty="0" smtClean="0"/>
              <a:t>President of the Courts of England and Wales </a:t>
            </a:r>
          </a:p>
          <a:p>
            <a:pPr>
              <a:buNone/>
            </a:pPr>
            <a:r>
              <a:rPr lang="en-GB" dirty="0" smtClean="0"/>
              <a:t> </a:t>
            </a:r>
          </a:p>
          <a:p>
            <a:pPr>
              <a:buNone/>
            </a:pPr>
            <a:r>
              <a:rPr lang="en-GB" dirty="0" smtClean="0"/>
              <a:t> </a:t>
            </a:r>
          </a:p>
          <a:p>
            <a:pPr lvl="0"/>
            <a:r>
              <a:rPr lang="en-GB" dirty="0" smtClean="0"/>
              <a:t>President of the Supreme Court and Deputy of the Supreme Court</a:t>
            </a:r>
          </a:p>
          <a:p>
            <a:pPr>
              <a:buNone/>
            </a:pPr>
            <a:r>
              <a:rPr lang="en-GB" dirty="0" smtClean="0"/>
              <a:t> </a:t>
            </a:r>
          </a:p>
          <a:p>
            <a:pPr>
              <a:buNone/>
            </a:pPr>
            <a:r>
              <a:rPr lang="en-GB" dirty="0" smtClean="0"/>
              <a:t> </a:t>
            </a:r>
          </a:p>
          <a:p>
            <a:pPr lvl="0"/>
            <a:r>
              <a:rPr lang="en-GB" dirty="0" smtClean="0"/>
              <a:t>Heads of Family Justice </a:t>
            </a:r>
          </a:p>
          <a:p>
            <a:endParaRPr lang="en-GB" dirty="0"/>
          </a:p>
        </p:txBody>
      </p:sp>
      <p:sp>
        <p:nvSpPr>
          <p:cNvPr id="3" name="Title 2"/>
          <p:cNvSpPr>
            <a:spLocks noGrp="1"/>
          </p:cNvSpPr>
          <p:nvPr>
            <p:ph type="title"/>
          </p:nvPr>
        </p:nvSpPr>
        <p:spPr/>
        <p:txBody>
          <a:bodyPr/>
          <a:lstStyle/>
          <a:p>
            <a:pPr algn="ctr"/>
            <a:r>
              <a:rPr lang="en-GB" dirty="0" smtClean="0"/>
              <a:t>Judicial Governance</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lvl="0"/>
            <a:r>
              <a:rPr lang="en-GB" dirty="0" smtClean="0"/>
              <a:t>The </a:t>
            </a:r>
            <a:r>
              <a:rPr lang="en-GB" dirty="0" smtClean="0"/>
              <a:t>Attorney General [AG]</a:t>
            </a:r>
          </a:p>
          <a:p>
            <a:endParaRPr lang="en-GB" dirty="0" smtClean="0"/>
          </a:p>
          <a:p>
            <a:pPr>
              <a:buNone/>
            </a:pPr>
            <a:r>
              <a:rPr lang="en-GB" dirty="0" smtClean="0"/>
              <a:t> </a:t>
            </a:r>
          </a:p>
          <a:p>
            <a:pPr lvl="0"/>
            <a:r>
              <a:rPr lang="en-GB" dirty="0" smtClean="0"/>
              <a:t>The Solicitor-General [SG]</a:t>
            </a:r>
          </a:p>
          <a:p>
            <a:pPr>
              <a:buNone/>
            </a:pPr>
            <a:r>
              <a:rPr lang="en-GB" dirty="0" smtClean="0"/>
              <a:t> </a:t>
            </a:r>
          </a:p>
          <a:p>
            <a:pPr>
              <a:buNone/>
            </a:pPr>
            <a:r>
              <a:rPr lang="en-GB" dirty="0" smtClean="0"/>
              <a:t> </a:t>
            </a:r>
          </a:p>
          <a:p>
            <a:pPr lvl="0"/>
            <a:r>
              <a:rPr lang="en-GB" dirty="0" smtClean="0"/>
              <a:t>The Director of Public Prosecutions [DPP]</a:t>
            </a:r>
            <a:endParaRPr lang="en-GB" dirty="0"/>
          </a:p>
        </p:txBody>
      </p:sp>
      <p:sp>
        <p:nvSpPr>
          <p:cNvPr id="3" name="Title 2"/>
          <p:cNvSpPr>
            <a:spLocks noGrp="1"/>
          </p:cNvSpPr>
          <p:nvPr>
            <p:ph type="title"/>
          </p:nvPr>
        </p:nvSpPr>
        <p:spPr/>
        <p:txBody>
          <a:bodyPr>
            <a:normAutofit fontScale="90000"/>
          </a:bodyPr>
          <a:lstStyle/>
          <a:p>
            <a:pPr algn="ctr"/>
            <a:r>
              <a:rPr lang="en-GB" u="sng" dirty="0" smtClean="0"/>
              <a:t>Senior Legal Offices</a:t>
            </a:r>
            <a:r>
              <a:rPr lang="en-GB" dirty="0" smtClean="0"/>
              <a:t/>
            </a:r>
            <a:br>
              <a:rPr lang="en-GB" dirty="0" smtClean="0"/>
            </a:b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lgn="just"/>
            <a:r>
              <a:rPr lang="en-GB" dirty="0" smtClean="0"/>
              <a:t>Read the biographies of the senior judiciary and answer the questions on your worksheets.</a:t>
            </a:r>
            <a:endParaRPr lang="en-GB" dirty="0"/>
          </a:p>
        </p:txBody>
      </p:sp>
      <p:sp>
        <p:nvSpPr>
          <p:cNvPr id="3" name="Title 2"/>
          <p:cNvSpPr>
            <a:spLocks noGrp="1"/>
          </p:cNvSpPr>
          <p:nvPr>
            <p:ph type="title"/>
          </p:nvPr>
        </p:nvSpPr>
        <p:spPr/>
        <p:txBody>
          <a:bodyPr/>
          <a:lstStyle/>
          <a:p>
            <a:pPr algn="ctr"/>
            <a:r>
              <a:rPr lang="en-GB" dirty="0" smtClean="0"/>
              <a:t>Biographies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p:txBody>
          <a:bodyPr/>
          <a:lstStyle/>
          <a:p>
            <a:r>
              <a:rPr lang="en-GB" dirty="0"/>
              <a:t>Traditionally from wealthy backgrounds</a:t>
            </a:r>
          </a:p>
          <a:p>
            <a:r>
              <a:rPr lang="en-GB" dirty="0"/>
              <a:t>Public school</a:t>
            </a:r>
          </a:p>
          <a:p>
            <a:r>
              <a:rPr lang="en-GB" dirty="0" smtClean="0"/>
              <a:t>Oxbridge </a:t>
            </a:r>
            <a:endParaRPr lang="en-GB" dirty="0"/>
          </a:p>
          <a:p>
            <a:r>
              <a:rPr lang="en-GB" dirty="0"/>
              <a:t>Barristers</a:t>
            </a:r>
          </a:p>
          <a:p>
            <a:r>
              <a:rPr lang="en-GB" dirty="0"/>
              <a:t>White, </a:t>
            </a:r>
            <a:endParaRPr lang="en-GB" dirty="0" smtClean="0"/>
          </a:p>
          <a:p>
            <a:r>
              <a:rPr lang="en-GB" dirty="0" smtClean="0"/>
              <a:t>male</a:t>
            </a:r>
            <a:r>
              <a:rPr lang="en-GB" dirty="0"/>
              <a:t>, </a:t>
            </a:r>
            <a:endParaRPr lang="en-GB" dirty="0" smtClean="0"/>
          </a:p>
          <a:p>
            <a:r>
              <a:rPr lang="en-GB" dirty="0" smtClean="0"/>
              <a:t>middle </a:t>
            </a:r>
            <a:r>
              <a:rPr lang="en-GB" dirty="0"/>
              <a:t>aged</a:t>
            </a:r>
          </a:p>
          <a:p>
            <a:r>
              <a:rPr lang="en-GB" dirty="0"/>
              <a:t>Lacking in diversity</a:t>
            </a:r>
            <a:endParaRPr lang="en-US" dirty="0"/>
          </a:p>
        </p:txBody>
      </p:sp>
      <p:sp>
        <p:nvSpPr>
          <p:cNvPr id="41986" name="Rectangle 2"/>
          <p:cNvSpPr>
            <a:spLocks noGrp="1" noRot="1" noChangeArrowheads="1"/>
          </p:cNvSpPr>
          <p:nvPr>
            <p:ph type="title"/>
          </p:nvPr>
        </p:nvSpPr>
        <p:spPr/>
        <p:txBody>
          <a:bodyPr/>
          <a:lstStyle/>
          <a:p>
            <a:pPr algn="ctr"/>
            <a:r>
              <a:rPr lang="en-GB" dirty="0"/>
              <a:t>Who are our judges?</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Read the statistical information and complete the table</a:t>
            </a:r>
            <a:endParaRPr lang="en-GB" dirty="0"/>
          </a:p>
        </p:txBody>
      </p:sp>
      <p:sp>
        <p:nvSpPr>
          <p:cNvPr id="3" name="Title 2"/>
          <p:cNvSpPr>
            <a:spLocks noGrp="1"/>
          </p:cNvSpPr>
          <p:nvPr>
            <p:ph type="title"/>
          </p:nvPr>
        </p:nvSpPr>
        <p:spPr/>
        <p:txBody>
          <a:bodyPr>
            <a:noAutofit/>
          </a:bodyPr>
          <a:lstStyle/>
          <a:p>
            <a:pPr algn="ctr"/>
            <a:r>
              <a:rPr lang="en-GB" sz="2800" u="sng" dirty="0" smtClean="0"/>
              <a:t>Judicial Diversity?</a:t>
            </a:r>
            <a:r>
              <a:rPr lang="en-GB" sz="2800" dirty="0" smtClean="0"/>
              <a:t/>
            </a:r>
            <a:br>
              <a:rPr lang="en-GB" sz="2800" dirty="0" smtClean="0"/>
            </a:br>
            <a:endParaRPr lang="en-GB"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70000" lnSpcReduction="20000"/>
          </a:bodyPr>
          <a:lstStyle/>
          <a:p>
            <a:r>
              <a:rPr lang="en-GB" i="1" dirty="0" smtClean="0"/>
              <a:t>“</a:t>
            </a:r>
            <a:r>
              <a:rPr lang="en-GB" i="1" dirty="0" smtClean="0"/>
              <a:t>It is not surprising that the people who are appointed to the Bench come from strikingly similar backgrounds to the judges who are consulted over appointments.  The effects of the self replication in terms of ethnicity and gender are well known.  Women and minority lawyers are more likely to be found amongst those groups of lawyers outside the elite chambers.  It is not surprising therefore that women still make up just under 14 per cent and minority lawyers 2 per cent of judges and 8 per cent and 3 per cent of silk respectively.  </a:t>
            </a:r>
            <a:r>
              <a:rPr lang="en-GB" i="1" dirty="0" smtClean="0"/>
              <a:t>The </a:t>
            </a:r>
            <a:r>
              <a:rPr lang="en-GB" i="1" dirty="0" smtClean="0"/>
              <a:t>figures in relation to silk are particularly important since this, in practice, remains the pool from which the senior judiciary is recruited, despite the fact that advocacy is not a selection criterion for judicial office.  This lack of diversity is particularly marked at the top end of the judiciary.  Since 1997…..no minority lawyer has been appointed above the circuit bench, only 3 women have been appointed to the High Court and 2 to the Court of Appeal.  We are still waiting for the first woman to be appointed to the Law Lords.”</a:t>
            </a:r>
            <a:endParaRPr lang="en-GB" dirty="0" smtClean="0"/>
          </a:p>
          <a:p>
            <a:pPr>
              <a:buNone/>
            </a:pPr>
            <a:r>
              <a:rPr lang="en-GB" b="1" dirty="0" smtClean="0"/>
              <a:t>  </a:t>
            </a:r>
            <a:endParaRPr lang="en-GB" dirty="0" smtClean="0"/>
          </a:p>
          <a:p>
            <a:endParaRPr lang="en-GB" dirty="0"/>
          </a:p>
        </p:txBody>
      </p:sp>
      <p:sp>
        <p:nvSpPr>
          <p:cNvPr id="3" name="Title 2"/>
          <p:cNvSpPr>
            <a:spLocks noGrp="1"/>
          </p:cNvSpPr>
          <p:nvPr>
            <p:ph type="title"/>
          </p:nvPr>
        </p:nvSpPr>
        <p:spPr/>
        <p:txBody>
          <a:bodyPr>
            <a:noAutofit/>
          </a:bodyPr>
          <a:lstStyle/>
          <a:p>
            <a:pPr algn="ctr"/>
            <a:r>
              <a:rPr lang="en-GB" sz="2800" u="sng" dirty="0" smtClean="0"/>
              <a:t/>
            </a:r>
            <a:br>
              <a:rPr lang="en-GB" sz="2800" u="sng" dirty="0" smtClean="0"/>
            </a:br>
            <a:r>
              <a:rPr lang="en-GB" sz="2800" u="sng" dirty="0" smtClean="0"/>
              <a:t>Why </a:t>
            </a:r>
            <a:r>
              <a:rPr lang="en-GB" sz="2800" u="sng" dirty="0" smtClean="0"/>
              <a:t>are our judges from similar backgrounds?</a:t>
            </a:r>
            <a:r>
              <a:rPr lang="en-GB" sz="2800" dirty="0" smtClean="0"/>
              <a:t/>
            </a:r>
            <a:br>
              <a:rPr lang="en-GB" sz="2800" dirty="0" smtClean="0"/>
            </a:br>
            <a:r>
              <a:rPr lang="en-GB" sz="2800" dirty="0" smtClean="0"/>
              <a:t> </a:t>
            </a:r>
            <a:endParaRPr lang="en-GB" sz="2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62500" lnSpcReduction="20000"/>
          </a:bodyPr>
          <a:lstStyle/>
          <a:p>
            <a:r>
              <a:rPr lang="en-GB" b="1" dirty="0" smtClean="0"/>
              <a:t>Why does the author argue that it is not surprising that the judiciary are from similar backgrounds?</a:t>
            </a:r>
            <a:endParaRPr lang="en-GB" dirty="0" smtClean="0"/>
          </a:p>
          <a:p>
            <a:pPr>
              <a:buNone/>
            </a:pPr>
            <a:endParaRPr lang="en-GB" dirty="0" smtClean="0"/>
          </a:p>
          <a:p>
            <a:pPr>
              <a:buNone/>
            </a:pPr>
            <a:r>
              <a:rPr lang="en-GB" b="1" dirty="0" smtClean="0"/>
              <a:t> </a:t>
            </a:r>
            <a:endParaRPr lang="en-GB" dirty="0" smtClean="0"/>
          </a:p>
          <a:p>
            <a:pPr>
              <a:buNone/>
            </a:pPr>
            <a:r>
              <a:rPr lang="en-GB" b="1" dirty="0" smtClean="0"/>
              <a:t> </a:t>
            </a:r>
            <a:endParaRPr lang="en-GB" dirty="0" smtClean="0"/>
          </a:p>
          <a:p>
            <a:r>
              <a:rPr lang="en-GB" b="1" dirty="0" smtClean="0"/>
              <a:t>Why are women and ethnic minorities under represented amongst the judiciary?</a:t>
            </a:r>
            <a:endParaRPr lang="en-GB" dirty="0" smtClean="0"/>
          </a:p>
          <a:p>
            <a:pPr>
              <a:buNone/>
            </a:pPr>
            <a:r>
              <a:rPr lang="en-GB" b="1" dirty="0" smtClean="0"/>
              <a:t> </a:t>
            </a:r>
            <a:endParaRPr lang="en-GB" dirty="0" smtClean="0"/>
          </a:p>
          <a:p>
            <a:pPr>
              <a:buNone/>
            </a:pPr>
            <a:r>
              <a:rPr lang="en-GB" b="1" dirty="0" smtClean="0"/>
              <a:t> </a:t>
            </a:r>
            <a:endParaRPr lang="en-GB" dirty="0" smtClean="0"/>
          </a:p>
          <a:p>
            <a:pPr>
              <a:buNone/>
            </a:pPr>
            <a:r>
              <a:rPr lang="en-GB" b="1" dirty="0" smtClean="0"/>
              <a:t> </a:t>
            </a:r>
            <a:endParaRPr lang="en-GB" dirty="0" smtClean="0"/>
          </a:p>
          <a:p>
            <a:r>
              <a:rPr lang="en-GB" b="1" dirty="0" smtClean="0"/>
              <a:t>Are the judiciary representative of society?  Should the judiciary reflect the society it serves?   </a:t>
            </a:r>
            <a:endParaRPr lang="en-GB" dirty="0" smtClean="0"/>
          </a:p>
          <a:p>
            <a:pPr>
              <a:buNone/>
            </a:pPr>
            <a:r>
              <a:rPr lang="en-GB" b="1" dirty="0" smtClean="0"/>
              <a:t> </a:t>
            </a:r>
            <a:endParaRPr lang="en-GB" dirty="0" smtClean="0"/>
          </a:p>
          <a:p>
            <a:pPr>
              <a:buNone/>
            </a:pPr>
            <a:r>
              <a:rPr lang="en-GB" b="1" dirty="0" smtClean="0"/>
              <a:t> </a:t>
            </a:r>
            <a:endParaRPr lang="en-GB" dirty="0" smtClean="0"/>
          </a:p>
          <a:p>
            <a:pPr>
              <a:buNone/>
            </a:pPr>
            <a:r>
              <a:rPr lang="en-GB" b="1" dirty="0" smtClean="0"/>
              <a:t> </a:t>
            </a:r>
            <a:endParaRPr lang="en-GB" dirty="0" smtClean="0"/>
          </a:p>
          <a:p>
            <a:r>
              <a:rPr lang="en-GB" b="1" dirty="0" smtClean="0"/>
              <a:t>Do you think that the background of the judiciary affects their ability to ‘judge?’  Give reasons for your answer.</a:t>
            </a:r>
            <a:endParaRPr lang="en-GB" dirty="0" smtClean="0"/>
          </a:p>
          <a:p>
            <a:endParaRPr lang="en-GB" dirty="0"/>
          </a:p>
        </p:txBody>
      </p:sp>
      <p:sp>
        <p:nvSpPr>
          <p:cNvPr id="3" name="Title 2"/>
          <p:cNvSpPr>
            <a:spLocks noGrp="1"/>
          </p:cNvSpPr>
          <p:nvPr>
            <p:ph type="title"/>
          </p:nvPr>
        </p:nvSpPr>
        <p:spPr/>
        <p:txBody>
          <a:bodyP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3" name="Rectangle 3"/>
          <p:cNvSpPr>
            <a:spLocks noGrp="1" noChangeArrowheads="1"/>
          </p:cNvSpPr>
          <p:nvPr>
            <p:ph idx="1"/>
          </p:nvPr>
        </p:nvSpPr>
        <p:spPr/>
        <p:txBody>
          <a:bodyPr/>
          <a:lstStyle/>
          <a:p>
            <a:pPr>
              <a:lnSpc>
                <a:spcPct val="90000"/>
              </a:lnSpc>
            </a:pPr>
            <a:r>
              <a:rPr lang="en-GB" i="1"/>
              <a:t>“a judiciary composed predominantly of senior citizens cannot hope to … understand contemporary concerns.”</a:t>
            </a:r>
            <a:r>
              <a:rPr lang="en-GB"/>
              <a:t> </a:t>
            </a:r>
          </a:p>
          <a:p>
            <a:pPr>
              <a:lnSpc>
                <a:spcPct val="90000"/>
              </a:lnSpc>
            </a:pPr>
            <a:endParaRPr lang="en-GB"/>
          </a:p>
          <a:p>
            <a:pPr>
              <a:lnSpc>
                <a:spcPct val="90000"/>
              </a:lnSpc>
            </a:pPr>
            <a:r>
              <a:rPr lang="en-GB"/>
              <a:t>Prof JAG Griffiths</a:t>
            </a:r>
            <a:r>
              <a:rPr lang="en-US"/>
              <a:t> </a:t>
            </a:r>
          </a:p>
          <a:p>
            <a:pPr>
              <a:lnSpc>
                <a:spcPct val="90000"/>
              </a:lnSpc>
            </a:pPr>
            <a:r>
              <a:rPr lang="en-GB"/>
              <a:t>the higher judiciary </a:t>
            </a:r>
            <a:r>
              <a:rPr lang="en-GB" i="1"/>
              <a:t>“have by their education and training and their pursuit of their career as barristers, acquired a strikingly homogeneous collection of attitudes and beliefs and principles which to them represent the public interest.  “</a:t>
            </a:r>
            <a:endParaRPr lang="en-US" i="1"/>
          </a:p>
        </p:txBody>
      </p:sp>
      <p:sp>
        <p:nvSpPr>
          <p:cNvPr id="35842" name="Rectangle 2"/>
          <p:cNvSpPr>
            <a:spLocks noGrp="1" noRot="1" noChangeArrowheads="1"/>
          </p:cNvSpPr>
          <p:nvPr>
            <p:ph type="title"/>
          </p:nvPr>
        </p:nvSpPr>
        <p:spPr/>
        <p:txBody>
          <a:bodyPr>
            <a:normAutofit fontScale="90000"/>
          </a:bodyPr>
          <a:lstStyle/>
          <a:p>
            <a:r>
              <a:rPr lang="en-GB" sz="4000"/>
              <a:t>How does who they are affect how they do their job?</a:t>
            </a:r>
            <a:endParaRPr lang="en-US" sz="400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p:txBody>
          <a:bodyPr/>
          <a:lstStyle/>
          <a:p>
            <a:r>
              <a:rPr lang="en-GB" dirty="0"/>
              <a:t>Traditionally appointed on the advice of the Lord Chancellor.</a:t>
            </a:r>
          </a:p>
          <a:p>
            <a:r>
              <a:rPr lang="en-GB" dirty="0"/>
              <a:t>Secret process</a:t>
            </a:r>
          </a:p>
          <a:p>
            <a:r>
              <a:rPr lang="en-GB" dirty="0"/>
              <a:t>For the first time in 900 years, the Lord Chancellor no longer has the power to select which judge to appoint. </a:t>
            </a:r>
          </a:p>
          <a:p>
            <a:r>
              <a:rPr lang="en-GB" dirty="0"/>
              <a:t>An independent </a:t>
            </a:r>
            <a:r>
              <a:rPr lang="en-GB" b="1" dirty="0"/>
              <a:t>Judicial Appointments Commission </a:t>
            </a:r>
            <a:r>
              <a:rPr lang="en-GB" dirty="0"/>
              <a:t>(JAC) was created by the </a:t>
            </a:r>
            <a:r>
              <a:rPr lang="en-GB" b="1" u="sng" dirty="0"/>
              <a:t>Constitutional Reform Act 2005</a:t>
            </a:r>
            <a:r>
              <a:rPr lang="en-GB" b="1" dirty="0"/>
              <a:t> </a:t>
            </a:r>
            <a:r>
              <a:rPr lang="en-GB" dirty="0"/>
              <a:t>and was officially launched on 3 April 2006. </a:t>
            </a:r>
            <a:endParaRPr lang="en-US" dirty="0"/>
          </a:p>
        </p:txBody>
      </p:sp>
      <p:sp>
        <p:nvSpPr>
          <p:cNvPr id="22530" name="Rectangle 2"/>
          <p:cNvSpPr>
            <a:spLocks noGrp="1" noRot="1" noChangeArrowheads="1"/>
          </p:cNvSpPr>
          <p:nvPr>
            <p:ph type="title"/>
          </p:nvPr>
        </p:nvSpPr>
        <p:spPr/>
        <p:txBody>
          <a:bodyPr>
            <a:normAutofit fontScale="90000"/>
          </a:bodyPr>
          <a:lstStyle/>
          <a:p>
            <a:r>
              <a:rPr lang="en-GB" sz="4000" b="0" u="sng"/>
              <a:t>How are Judges Appointed?</a:t>
            </a:r>
            <a:r>
              <a:rPr lang="en-GB" sz="4000"/>
              <a:t/>
            </a:r>
            <a:br>
              <a:rPr lang="en-GB" sz="4000"/>
            </a:br>
            <a:endParaRPr lang="en-US" sz="400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5" name="Rectangle 3"/>
          <p:cNvSpPr>
            <a:spLocks noGrp="1" noChangeArrowheads="1"/>
          </p:cNvSpPr>
          <p:nvPr>
            <p:ph idx="1"/>
          </p:nvPr>
        </p:nvSpPr>
        <p:spPr/>
        <p:txBody>
          <a:bodyPr/>
          <a:lstStyle/>
          <a:p>
            <a:pPr>
              <a:buFont typeface="Wingdings" pitchFamily="2" charset="2"/>
              <a:buNone/>
            </a:pPr>
            <a:r>
              <a:rPr lang="en-GB" dirty="0"/>
              <a:t>Its statutory responsibilities are</a:t>
            </a:r>
            <a:r>
              <a:rPr lang="en-GB" dirty="0" smtClean="0"/>
              <a:t>:</a:t>
            </a:r>
          </a:p>
          <a:p>
            <a:pPr>
              <a:buFont typeface="Wingdings" pitchFamily="2" charset="2"/>
              <a:buNone/>
            </a:pPr>
            <a:endParaRPr lang="en-US" dirty="0"/>
          </a:p>
          <a:p>
            <a:r>
              <a:rPr lang="en-GB" dirty="0"/>
              <a:t>to select candidates solely on merit; </a:t>
            </a:r>
            <a:endParaRPr lang="en-GB" dirty="0" smtClean="0"/>
          </a:p>
          <a:p>
            <a:pPr>
              <a:buNone/>
            </a:pPr>
            <a:endParaRPr lang="en-GB" dirty="0"/>
          </a:p>
          <a:p>
            <a:r>
              <a:rPr lang="en-GB" dirty="0"/>
              <a:t>to select only people of good character; </a:t>
            </a:r>
            <a:endParaRPr lang="en-GB" dirty="0" smtClean="0"/>
          </a:p>
          <a:p>
            <a:pPr>
              <a:buNone/>
            </a:pPr>
            <a:endParaRPr lang="en-GB" dirty="0"/>
          </a:p>
          <a:p>
            <a:r>
              <a:rPr lang="en-GB" dirty="0"/>
              <a:t>to have regard to the need to encourage applications from a wider range of candidates. </a:t>
            </a:r>
            <a:endParaRPr lang="en-US" dirty="0"/>
          </a:p>
          <a:p>
            <a:endParaRPr lang="en-US" dirty="0"/>
          </a:p>
        </p:txBody>
      </p:sp>
      <p:sp>
        <p:nvSpPr>
          <p:cNvPr id="23554" name="Rectangle 2"/>
          <p:cNvSpPr>
            <a:spLocks noGrp="1" noRot="1" noChangeArrowheads="1"/>
          </p:cNvSpPr>
          <p:nvPr>
            <p:ph type="title"/>
          </p:nvPr>
        </p:nvSpPr>
        <p:spPr/>
        <p:txBody>
          <a:bodyPr>
            <a:normAutofit fontScale="90000"/>
          </a:bodyPr>
          <a:lstStyle/>
          <a:p>
            <a:r>
              <a:rPr lang="en-GB" sz="4000"/>
              <a:t>Judicial Appointments Commission</a:t>
            </a:r>
            <a:endParaRPr lang="en-US" sz="400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idx="1"/>
          </p:nvPr>
        </p:nvSpPr>
        <p:spPr/>
        <p:txBody>
          <a:bodyPr/>
          <a:lstStyle/>
          <a:p>
            <a:r>
              <a:rPr lang="en-GB" dirty="0"/>
              <a:t>The office of Justice of the Peace dates back to the 12th Century when the King appointed ‘keepers of the peace’ </a:t>
            </a:r>
            <a:r>
              <a:rPr lang="en-GB" dirty="0" smtClean="0"/>
              <a:t>in localities who </a:t>
            </a:r>
            <a:r>
              <a:rPr lang="en-GB" dirty="0"/>
              <a:t>then developed into justices of the peace – the judicial arm.  </a:t>
            </a:r>
            <a:endParaRPr lang="en-US" dirty="0"/>
          </a:p>
        </p:txBody>
      </p:sp>
      <p:sp>
        <p:nvSpPr>
          <p:cNvPr id="27650" name="Rectangle 2"/>
          <p:cNvSpPr>
            <a:spLocks noGrp="1" noRot="1" noChangeArrowheads="1"/>
          </p:cNvSpPr>
          <p:nvPr>
            <p:ph type="title"/>
          </p:nvPr>
        </p:nvSpPr>
        <p:spPr/>
        <p:txBody>
          <a:bodyPr>
            <a:normAutofit fontScale="90000"/>
          </a:bodyPr>
          <a:lstStyle/>
          <a:p>
            <a:r>
              <a:rPr lang="en-GB" sz="4000" b="0" u="sng"/>
              <a:t>History of Magistrates</a:t>
            </a:r>
            <a:r>
              <a:rPr lang="en-GB" sz="4000"/>
              <a:t/>
            </a:r>
            <a:br>
              <a:rPr lang="en-GB" sz="4000"/>
            </a:br>
            <a:endParaRPr lang="en-US" sz="40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3"/>
          <p:cNvSpPr>
            <a:spLocks noGrp="1" noChangeArrowheads="1"/>
          </p:cNvSpPr>
          <p:nvPr>
            <p:ph idx="1"/>
          </p:nvPr>
        </p:nvSpPr>
        <p:spPr/>
        <p:txBody>
          <a:bodyPr>
            <a:normAutofit fontScale="92500" lnSpcReduction="20000"/>
          </a:bodyPr>
          <a:lstStyle/>
          <a:p>
            <a:r>
              <a:rPr lang="en-GB" sz="3600" dirty="0"/>
              <a:t>Magistrates are recruited from members of the local community.  </a:t>
            </a:r>
            <a:endParaRPr lang="en-GB" sz="3600" dirty="0" smtClean="0"/>
          </a:p>
          <a:p>
            <a:pPr>
              <a:buNone/>
            </a:pPr>
            <a:endParaRPr lang="en-GB" sz="3600" dirty="0"/>
          </a:p>
          <a:p>
            <a:r>
              <a:rPr lang="en-GB" sz="3600" dirty="0"/>
              <a:t>No formal qualifications are required, but applicants are expected to demonstrate </a:t>
            </a:r>
            <a:r>
              <a:rPr lang="en-GB" sz="3600" dirty="0" smtClean="0"/>
              <a:t>a number of key personal qualities such as common </a:t>
            </a:r>
            <a:r>
              <a:rPr lang="en-GB" sz="3600" dirty="0"/>
              <a:t>sense, integrity, intelligence and the capacity to act fairly.  </a:t>
            </a:r>
          </a:p>
          <a:p>
            <a:pPr>
              <a:buNone/>
            </a:pPr>
            <a:r>
              <a:rPr lang="en-GB" sz="3600" dirty="0" smtClean="0"/>
              <a:t> </a:t>
            </a:r>
            <a:endParaRPr lang="en-GB" sz="3600" dirty="0"/>
          </a:p>
        </p:txBody>
      </p:sp>
      <p:sp>
        <p:nvSpPr>
          <p:cNvPr id="28674" name="Rectangle 2"/>
          <p:cNvSpPr>
            <a:spLocks noGrp="1" noRot="1" noChangeArrowheads="1"/>
          </p:cNvSpPr>
          <p:nvPr>
            <p:ph type="title"/>
          </p:nvPr>
        </p:nvSpPr>
        <p:spPr/>
        <p:txBody>
          <a:bodyPr>
            <a:normAutofit fontScale="90000"/>
          </a:bodyPr>
          <a:lstStyle/>
          <a:p>
            <a:r>
              <a:rPr lang="en-GB" sz="4000" b="0" u="sng"/>
              <a:t>Who are our Magistrates?     Qualifications for Lay Magistracy</a:t>
            </a:r>
            <a:r>
              <a:rPr lang="en-GB" sz="4000" i="1"/>
              <a:t/>
            </a:r>
            <a:br>
              <a:rPr lang="en-GB" sz="4000" i="1"/>
            </a:br>
            <a:endParaRPr lang="en-US" sz="4000" i="1"/>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3"/>
          <p:cNvSpPr>
            <a:spLocks noGrp="1" noChangeArrowheads="1"/>
          </p:cNvSpPr>
          <p:nvPr>
            <p:ph idx="1"/>
          </p:nvPr>
        </p:nvSpPr>
        <p:spPr/>
        <p:txBody>
          <a:bodyPr/>
          <a:lstStyle/>
          <a:p>
            <a:r>
              <a:rPr lang="en-US" dirty="0"/>
              <a:t>There are between 1,500 and 1,800 new magistrates appointed every year.  </a:t>
            </a:r>
          </a:p>
          <a:p>
            <a:endParaRPr lang="en-US" dirty="0"/>
          </a:p>
          <a:p>
            <a:r>
              <a:rPr lang="en-US" dirty="0"/>
              <a:t>Prior to 2006 the Lord Chancellor was responsible for appointing all magistrates in the name of the Crown.   </a:t>
            </a:r>
            <a:endParaRPr lang="en-US" dirty="0" smtClean="0"/>
          </a:p>
          <a:p>
            <a:endParaRPr lang="en-US" u="sng" dirty="0" smtClean="0"/>
          </a:p>
          <a:p>
            <a:r>
              <a:rPr lang="en-US" u="sng" dirty="0" smtClean="0"/>
              <a:t>2006</a:t>
            </a:r>
            <a:r>
              <a:rPr lang="en-US" u="sng" dirty="0"/>
              <a:t>+  Judicial Appointments Commission </a:t>
            </a:r>
          </a:p>
          <a:p>
            <a:pPr>
              <a:buNone/>
            </a:pPr>
            <a:endParaRPr lang="en-US" u="sng" dirty="0"/>
          </a:p>
        </p:txBody>
      </p:sp>
      <p:sp>
        <p:nvSpPr>
          <p:cNvPr id="8194" name="Rectangle 2"/>
          <p:cNvSpPr>
            <a:spLocks noGrp="1" noRot="1" noChangeArrowheads="1"/>
          </p:cNvSpPr>
          <p:nvPr>
            <p:ph type="title"/>
          </p:nvPr>
        </p:nvSpPr>
        <p:spPr/>
        <p:txBody>
          <a:bodyPr>
            <a:normAutofit fontScale="90000"/>
          </a:bodyPr>
          <a:lstStyle/>
          <a:p>
            <a:r>
              <a:rPr lang="en-GB" sz="4000" u="sng"/>
              <a:t>How are magistrates selected? Appointment Procedure</a:t>
            </a:r>
            <a:endParaRPr lang="en-US" sz="4000" u="sng"/>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3"/>
          <p:cNvSpPr>
            <a:spLocks noGrp="1" noChangeArrowheads="1"/>
          </p:cNvSpPr>
          <p:nvPr>
            <p:ph idx="1"/>
          </p:nvPr>
        </p:nvSpPr>
        <p:spPr/>
        <p:txBody>
          <a:bodyPr/>
          <a:lstStyle/>
          <a:p>
            <a:pPr>
              <a:lnSpc>
                <a:spcPct val="90000"/>
              </a:lnSpc>
              <a:buFont typeface="Wingdings" pitchFamily="2" charset="2"/>
              <a:buNone/>
            </a:pPr>
            <a:r>
              <a:rPr lang="en-GB"/>
              <a:t>  “</a:t>
            </a:r>
            <a:r>
              <a:rPr lang="en-GB" i="1"/>
              <a:t>The system of lay justices reflects, through citizen participation, the traditional English involvement of the layman in the administration of justice.  It enables the citizen to see that the law is HIS Law, </a:t>
            </a:r>
            <a:r>
              <a:rPr lang="en-GB" i="1" u="sng"/>
              <a:t>administered by</a:t>
            </a:r>
            <a:r>
              <a:rPr lang="en-GB" i="1"/>
              <a:t> </a:t>
            </a:r>
            <a:r>
              <a:rPr lang="en-GB" i="1" u="sng"/>
              <a:t>men and women like himself</a:t>
            </a:r>
            <a:r>
              <a:rPr lang="en-GB" i="1"/>
              <a:t>, and that it is not the esoteric preserve of the lawyers.”</a:t>
            </a:r>
          </a:p>
          <a:p>
            <a:pPr>
              <a:lnSpc>
                <a:spcPct val="90000"/>
              </a:lnSpc>
              <a:buFont typeface="Wingdings" pitchFamily="2" charset="2"/>
              <a:buNone/>
            </a:pPr>
            <a:endParaRPr lang="en-GB" i="1"/>
          </a:p>
          <a:p>
            <a:pPr>
              <a:lnSpc>
                <a:spcPct val="90000"/>
              </a:lnSpc>
            </a:pPr>
            <a:r>
              <a:rPr lang="en-GB"/>
              <a:t>Sir Thomas Skyrme, The Changing Image of the Magistracy</a:t>
            </a:r>
            <a:endParaRPr lang="en-US"/>
          </a:p>
        </p:txBody>
      </p:sp>
      <p:sp>
        <p:nvSpPr>
          <p:cNvPr id="36866" name="Rectangle 2"/>
          <p:cNvSpPr>
            <a:spLocks noGrp="1" noRot="1" noChangeArrowheads="1"/>
          </p:cNvSpPr>
          <p:nvPr>
            <p:ph type="title"/>
          </p:nvPr>
        </p:nvSpPr>
        <p:spPr/>
        <p:txBody>
          <a:bodyPr/>
          <a:lstStyle/>
          <a:p>
            <a:r>
              <a:rPr lang="en-GB"/>
              <a:t>Who are they?</a:t>
            </a:r>
            <a:endParaRPr lang="en-US"/>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p:txBody>
          <a:bodyPr/>
          <a:lstStyle/>
          <a:p>
            <a:pPr>
              <a:lnSpc>
                <a:spcPct val="90000"/>
              </a:lnSpc>
            </a:pPr>
            <a:r>
              <a:rPr lang="en-GB" sz="2400" b="1" u="sng"/>
              <a:t>Magistrates’ National Recruitment Strategy (MNRS)</a:t>
            </a:r>
            <a:r>
              <a:rPr lang="en-US" sz="2400"/>
              <a:t> 2003 and </a:t>
            </a:r>
            <a:r>
              <a:rPr lang="en-GB" sz="2400"/>
              <a:t>‘</a:t>
            </a:r>
            <a:r>
              <a:rPr lang="en-GB" sz="2400" b="1" u="sng"/>
              <a:t>Supporting Magistrates to Provide Justice</a:t>
            </a:r>
            <a:r>
              <a:rPr lang="en-GB" sz="2400" u="sng"/>
              <a:t>’</a:t>
            </a:r>
            <a:r>
              <a:rPr lang="en-GB" sz="2400"/>
              <a:t> programme 2004 </a:t>
            </a:r>
          </a:p>
          <a:p>
            <a:pPr>
              <a:lnSpc>
                <a:spcPct val="90000"/>
              </a:lnSpc>
              <a:buFont typeface="Wingdings" pitchFamily="2" charset="2"/>
              <a:buNone/>
            </a:pPr>
            <a:endParaRPr lang="en-GB" sz="2400"/>
          </a:p>
          <a:p>
            <a:pPr>
              <a:lnSpc>
                <a:spcPct val="90000"/>
              </a:lnSpc>
              <a:buFont typeface="Wingdings" pitchFamily="2" charset="2"/>
              <a:buNone/>
            </a:pPr>
            <a:r>
              <a:rPr lang="en-GB" sz="2400" b="1"/>
              <a:t>Magistrates should be representative of the community and there </a:t>
            </a:r>
            <a:r>
              <a:rPr lang="en-GB" sz="2400"/>
              <a:t>are three areas the government wants to make progress on:</a:t>
            </a:r>
          </a:p>
          <a:p>
            <a:pPr>
              <a:lnSpc>
                <a:spcPct val="90000"/>
              </a:lnSpc>
              <a:buFont typeface="Wingdings" pitchFamily="2" charset="2"/>
              <a:buNone/>
            </a:pPr>
            <a:r>
              <a:rPr lang="en-GB" sz="2400"/>
              <a:t> </a:t>
            </a:r>
            <a:endParaRPr lang="en-US" sz="2400"/>
          </a:p>
          <a:p>
            <a:pPr>
              <a:lnSpc>
                <a:spcPct val="90000"/>
              </a:lnSpc>
            </a:pPr>
            <a:r>
              <a:rPr lang="en-GB" sz="2400" b="1"/>
              <a:t>reducing</a:t>
            </a:r>
            <a:r>
              <a:rPr lang="en-GB" sz="2400"/>
              <a:t> the </a:t>
            </a:r>
            <a:r>
              <a:rPr lang="en-GB" sz="2400" b="1"/>
              <a:t>age profile</a:t>
            </a:r>
            <a:r>
              <a:rPr lang="en-GB" sz="2400"/>
              <a:t> of the magistracy, </a:t>
            </a:r>
          </a:p>
          <a:p>
            <a:pPr>
              <a:lnSpc>
                <a:spcPct val="90000"/>
              </a:lnSpc>
            </a:pPr>
            <a:r>
              <a:rPr lang="en-GB" sz="2400"/>
              <a:t>recruiting </a:t>
            </a:r>
            <a:r>
              <a:rPr lang="en-GB" sz="2400" b="1"/>
              <a:t>more magistrates in employment</a:t>
            </a:r>
            <a:r>
              <a:rPr lang="en-GB" sz="2400"/>
              <a:t> </a:t>
            </a:r>
          </a:p>
          <a:p>
            <a:pPr>
              <a:lnSpc>
                <a:spcPct val="90000"/>
              </a:lnSpc>
            </a:pPr>
            <a:r>
              <a:rPr lang="en-GB" sz="2400"/>
              <a:t>recruiting </a:t>
            </a:r>
            <a:r>
              <a:rPr lang="en-GB" sz="2400" b="1"/>
              <a:t>more magistrates from Black and Minority Ethnic (BME) communities</a:t>
            </a:r>
            <a:r>
              <a:rPr lang="en-GB" sz="2400"/>
              <a:t>.</a:t>
            </a:r>
            <a:endParaRPr lang="en-US" sz="2400"/>
          </a:p>
          <a:p>
            <a:pPr>
              <a:lnSpc>
                <a:spcPct val="90000"/>
              </a:lnSpc>
              <a:buFont typeface="Wingdings" pitchFamily="2" charset="2"/>
              <a:buNone/>
            </a:pPr>
            <a:endParaRPr lang="en-US" sz="2400"/>
          </a:p>
        </p:txBody>
      </p:sp>
      <p:sp>
        <p:nvSpPr>
          <p:cNvPr id="10242" name="Rectangle 2"/>
          <p:cNvSpPr>
            <a:spLocks noGrp="1" noRot="1" noChangeArrowheads="1"/>
          </p:cNvSpPr>
          <p:nvPr>
            <p:ph type="title"/>
          </p:nvPr>
        </p:nvSpPr>
        <p:spPr/>
        <p:txBody>
          <a:bodyPr>
            <a:normAutofit fontScale="90000"/>
          </a:bodyPr>
          <a:lstStyle/>
          <a:p>
            <a:r>
              <a:rPr lang="en-GB" sz="4000"/>
              <a:t>But Are Magistrates Representative?</a:t>
            </a:r>
            <a:endParaRPr lang="en-US" sz="400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idx="1"/>
          </p:nvPr>
        </p:nvSpPr>
        <p:spPr/>
        <p:txBody>
          <a:bodyPr/>
          <a:lstStyle/>
          <a:p>
            <a:endParaRPr lang="en-GB" dirty="0"/>
          </a:p>
          <a:p>
            <a:pPr>
              <a:buFont typeface="Wingdings" pitchFamily="2" charset="2"/>
              <a:buNone/>
            </a:pPr>
            <a:r>
              <a:rPr lang="en-GB" dirty="0"/>
              <a:t>A government report published in 2006, </a:t>
            </a:r>
            <a:r>
              <a:rPr lang="en-GB" u="sng" dirty="0"/>
              <a:t>Supporting Magistrates’ Courts to Provide Justice,</a:t>
            </a:r>
            <a:r>
              <a:rPr lang="en-GB" dirty="0"/>
              <a:t> found that the public viewed magistrates as</a:t>
            </a:r>
            <a:r>
              <a:rPr lang="en-GB" dirty="0" smtClean="0"/>
              <a:t>:</a:t>
            </a:r>
          </a:p>
          <a:p>
            <a:pPr>
              <a:buFont typeface="Wingdings" pitchFamily="2" charset="2"/>
              <a:buNone/>
            </a:pPr>
            <a:endParaRPr lang="en-GB" i="1" dirty="0"/>
          </a:p>
          <a:p>
            <a:pPr>
              <a:buFont typeface="Wingdings" pitchFamily="2" charset="2"/>
              <a:buNone/>
            </a:pPr>
            <a:r>
              <a:rPr lang="en-GB" i="1" dirty="0"/>
              <a:t>       “Middle class, middle aged and middle minded”</a:t>
            </a:r>
            <a:endParaRPr lang="en-US" i="1" dirty="0"/>
          </a:p>
        </p:txBody>
      </p:sp>
      <p:sp>
        <p:nvSpPr>
          <p:cNvPr id="11266" name="Rectangle 2"/>
          <p:cNvSpPr>
            <a:spLocks noGrp="1" noRot="1" noChangeArrowheads="1"/>
          </p:cNvSpPr>
          <p:nvPr>
            <p:ph type="title"/>
          </p:nvPr>
        </p:nvSpPr>
        <p:spPr/>
        <p:txBody>
          <a:bodyPr>
            <a:normAutofit fontScale="90000"/>
          </a:bodyPr>
          <a:lstStyle/>
          <a:p>
            <a:r>
              <a:rPr lang="en-GB" sz="4000" b="0" u="sng"/>
              <a:t>How does the public view Magistrates?</a:t>
            </a:r>
            <a:r>
              <a:rPr lang="en-GB" sz="4000"/>
              <a:t/>
            </a:r>
            <a:br>
              <a:rPr lang="en-GB" sz="4000"/>
            </a:br>
            <a:endParaRPr lang="en-US" sz="400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694</TotalTime>
  <Words>846</Words>
  <Application>Microsoft Office PowerPoint</Application>
  <PresentationFormat>On-screen Show (4:3)</PresentationFormat>
  <Paragraphs>118</Paragraphs>
  <Slides>20</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Garamond</vt:lpstr>
      <vt:lpstr>Times New Roman</vt:lpstr>
      <vt:lpstr>Wingdings</vt:lpstr>
      <vt:lpstr>Symbol</vt:lpstr>
      <vt:lpstr>Concourse</vt:lpstr>
      <vt:lpstr>Legal Process</vt:lpstr>
      <vt:lpstr>Aim of the Lecture</vt:lpstr>
      <vt:lpstr>Introduction </vt:lpstr>
      <vt:lpstr>Judicial Hierarchy</vt:lpstr>
      <vt:lpstr>Judicial Governance</vt:lpstr>
      <vt:lpstr>Senior Legal Offices </vt:lpstr>
      <vt:lpstr>Biographies</vt:lpstr>
      <vt:lpstr>Who are our judges?</vt:lpstr>
      <vt:lpstr>Judicial Diversity? </vt:lpstr>
      <vt:lpstr> Why are our judges from similar backgrounds?  </vt:lpstr>
      <vt:lpstr>Slide 11</vt:lpstr>
      <vt:lpstr>How does who they are affect how they do their job?</vt:lpstr>
      <vt:lpstr>How are Judges Appointed? </vt:lpstr>
      <vt:lpstr>Judicial Appointments Commission</vt:lpstr>
      <vt:lpstr>History of Magistrates </vt:lpstr>
      <vt:lpstr>Who are our Magistrates?     Qualifications for Lay Magistracy </vt:lpstr>
      <vt:lpstr>How are magistrates selected? Appointment Procedure</vt:lpstr>
      <vt:lpstr>Who are they?</vt:lpstr>
      <vt:lpstr>But Are Magistrates Representative?</vt:lpstr>
      <vt:lpstr>How does the public view Magistrates? </vt:lpstr>
    </vt:vector>
  </TitlesOfParts>
  <Company>Home</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Legal Process</dc:title>
  <dc:creator>Clare</dc:creator>
  <cp:lastModifiedBy>clare o'brien</cp:lastModifiedBy>
  <cp:revision>25</cp:revision>
  <dcterms:created xsi:type="dcterms:W3CDTF">2007-09-07T11:48:48Z</dcterms:created>
  <dcterms:modified xsi:type="dcterms:W3CDTF">2010-03-10T20:22:39Z</dcterms:modified>
</cp:coreProperties>
</file>