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</p:sldIdLst>
  <p:sldSz cx="16941800" cy="23202900"/>
  <p:notesSz cx="6858000" cy="9144000"/>
  <p:defaultTextStyle>
    <a:defPPr>
      <a:defRPr lang="en-US"/>
    </a:defPPr>
    <a:lvl1pPr marL="0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1pPr>
    <a:lvl2pPr marL="502966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2pPr>
    <a:lvl3pPr marL="1005934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3pPr>
    <a:lvl4pPr marL="1508900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4pPr>
    <a:lvl5pPr marL="2011868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5pPr>
    <a:lvl6pPr marL="2514834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6pPr>
    <a:lvl7pPr marL="3017800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7pPr>
    <a:lvl8pPr marL="3520768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8pPr>
    <a:lvl9pPr marL="4023734" algn="l" defTabSz="1005934" rtl="0" eaLnBrk="1" latinLnBrk="0" hangingPunct="1">
      <a:defRPr sz="198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45" userDrawn="1">
          <p15:clr>
            <a:srgbClr val="A4A3A4"/>
          </p15:clr>
        </p15:guide>
        <p15:guide id="2" pos="322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1157" y="-552"/>
      </p:cViewPr>
      <p:guideLst>
        <p:guide orient="horz" pos="2345"/>
        <p:guide pos="322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8787" y="2312709"/>
            <a:ext cx="8712926" cy="159580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37575" y="4218710"/>
            <a:ext cx="7175351" cy="190255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719" y="4783963"/>
            <a:ext cx="8712926" cy="147861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719" y="3155416"/>
            <a:ext cx="8712926" cy="162854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525" y="1737116"/>
            <a:ext cx="4527305" cy="491321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10671" y="1737116"/>
            <a:ext cx="4527305" cy="491321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25" y="1666460"/>
            <a:ext cx="4529085" cy="6945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25" y="2360962"/>
            <a:ext cx="4529085" cy="42893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07112" y="1666460"/>
            <a:ext cx="4530864" cy="6945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07112" y="2360962"/>
            <a:ext cx="4530864" cy="42893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526" y="296412"/>
            <a:ext cx="3372344" cy="126147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7661" y="296414"/>
            <a:ext cx="5730315" cy="635391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2526" y="1557891"/>
            <a:ext cx="3372344" cy="509243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9170" y="5211348"/>
            <a:ext cx="6150301" cy="61522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09170" y="665205"/>
            <a:ext cx="6150301" cy="44668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9170" y="5826576"/>
            <a:ext cx="6150301" cy="87372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31613" y="298138"/>
            <a:ext cx="2306363" cy="635219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2525" y="298138"/>
            <a:ext cx="6748246" cy="63521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2525" y="298136"/>
            <a:ext cx="9225451" cy="12407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25" y="1737116"/>
            <a:ext cx="9225451" cy="49132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2525" y="6900210"/>
            <a:ext cx="2391784" cy="3963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02254" y="6900210"/>
            <a:ext cx="3245992" cy="3963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46192" y="6900210"/>
            <a:ext cx="2391784" cy="3963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3.svg"/><Relationship Id="rId7" Type="http://schemas.openxmlformats.org/officeDocument/2006/relationships/hyperlink" Target="https://doi.org/10.3390/systems9040077" TargetMode="External"/><Relationship Id="rId12" Type="http://schemas.openxmlformats.org/officeDocument/2006/relationships/image" Target="../media/image8.jpe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hyperlink" Target="doi:https://doi.org/10.54097/fxhd6327." TargetMode="External"/><Relationship Id="rId11" Type="http://schemas.openxmlformats.org/officeDocument/2006/relationships/image" Target="../media/image7.png"/><Relationship Id="rId5" Type="http://schemas.openxmlformats.org/officeDocument/2006/relationships/hyperlink" Target="https://doi.org/10.1007/s41660-025-00506-x" TargetMode="External"/><Relationship Id="rId10" Type="http://schemas.openxmlformats.org/officeDocument/2006/relationships/image" Target="../media/image6.png"/><Relationship Id="rId4" Type="http://schemas.openxmlformats.org/officeDocument/2006/relationships/hyperlink" Target="https://doi.org/10.1109/upcon59197.2023.10434418" TargetMode="Externa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2A10AF-F422-E5CB-0C54-368A7ECC6F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7575" y="6877050"/>
            <a:ext cx="13867525" cy="14935200"/>
          </a:xfrm>
        </p:spPr>
        <p:txBody>
          <a:bodyPr/>
          <a:lstStyle/>
          <a:p>
            <a:endParaRPr lang="en-IN" dirty="0"/>
          </a:p>
          <a:p>
            <a:r>
              <a:rPr lang="en-US" sz="4400" b="1" dirty="0">
                <a:solidFill>
                  <a:schemeClr val="tx1"/>
                </a:solidFill>
              </a:rPr>
              <a:t>Programme:</a:t>
            </a:r>
            <a:endParaRPr lang="en-IN" sz="4400" b="1" dirty="0">
              <a:solidFill>
                <a:schemeClr val="tx1"/>
              </a:solidFill>
            </a:endParaRPr>
          </a:p>
          <a:p>
            <a:r>
              <a:rPr lang="en-US" sz="4400" dirty="0">
                <a:solidFill>
                  <a:schemeClr val="tx1"/>
                </a:solidFill>
              </a:rPr>
              <a:t>Master of Business Administration</a:t>
            </a:r>
            <a:endParaRPr lang="en-IN" sz="4400" dirty="0">
              <a:solidFill>
                <a:schemeClr val="tx1"/>
              </a:solidFill>
            </a:endParaRPr>
          </a:p>
          <a:p>
            <a:r>
              <a:rPr lang="en-US" sz="4400" b="1" dirty="0">
                <a:solidFill>
                  <a:schemeClr val="tx1"/>
                </a:solidFill>
              </a:rPr>
              <a:t>Module:</a:t>
            </a:r>
            <a:endParaRPr lang="en-IN" sz="4400" b="1" dirty="0">
              <a:solidFill>
                <a:schemeClr val="tx1"/>
              </a:solidFill>
            </a:endParaRPr>
          </a:p>
          <a:p>
            <a:r>
              <a:rPr lang="en-US" sz="4400" dirty="0">
                <a:solidFill>
                  <a:schemeClr val="tx1"/>
                </a:solidFill>
              </a:rPr>
              <a:t>Marketing Management | Module Code: LCMB7024</a:t>
            </a:r>
            <a:endParaRPr lang="en-IN" sz="4400" dirty="0">
              <a:solidFill>
                <a:schemeClr val="tx1"/>
              </a:solidFill>
            </a:endParaRPr>
          </a:p>
          <a:p>
            <a:r>
              <a:rPr lang="en-US" sz="4400" b="1" dirty="0">
                <a:solidFill>
                  <a:schemeClr val="tx1"/>
                </a:solidFill>
              </a:rPr>
              <a:t>Module Lecturer:</a:t>
            </a:r>
            <a:endParaRPr lang="en-IN" sz="4400" b="1" dirty="0">
              <a:solidFill>
                <a:schemeClr val="tx1"/>
              </a:solidFill>
            </a:endParaRPr>
          </a:p>
          <a:p>
            <a:r>
              <a:rPr lang="en-US" sz="4400" dirty="0">
                <a:solidFill>
                  <a:schemeClr val="tx1"/>
                </a:solidFill>
              </a:rPr>
              <a:t>Dr Mustakkima Afrin</a:t>
            </a:r>
            <a:endParaRPr lang="en-IN" sz="4400" dirty="0">
              <a:solidFill>
                <a:schemeClr val="tx1"/>
              </a:solidFill>
            </a:endParaRPr>
          </a:p>
          <a:p>
            <a:r>
              <a:rPr lang="en-US" sz="4400" b="1" dirty="0">
                <a:solidFill>
                  <a:schemeClr val="tx1"/>
                </a:solidFill>
              </a:rPr>
              <a:t>Assignment Title:</a:t>
            </a:r>
            <a:endParaRPr lang="en-IN" sz="4400" b="1" dirty="0">
              <a:solidFill>
                <a:schemeClr val="tx1"/>
              </a:solidFill>
            </a:endParaRPr>
          </a:p>
          <a:p>
            <a:r>
              <a:rPr lang="en-US" sz="4400" dirty="0">
                <a:solidFill>
                  <a:schemeClr val="tx1"/>
                </a:solidFill>
              </a:rPr>
              <a:t>Marketing</a:t>
            </a:r>
            <a:r>
              <a:rPr lang="en-IN" sz="4400" dirty="0">
                <a:solidFill>
                  <a:schemeClr val="tx1"/>
                </a:solidFill>
              </a:rPr>
              <a:t> Poster Presentation</a:t>
            </a:r>
            <a:r>
              <a:rPr lang="en-US" sz="4400" dirty="0">
                <a:solidFill>
                  <a:schemeClr val="tx1"/>
                </a:solidFill>
              </a:rPr>
              <a:t>:</a:t>
            </a:r>
          </a:p>
          <a:p>
            <a:r>
              <a:rPr lang="en-US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Tesla Smart Home: Powering the</a:t>
            </a:r>
          </a:p>
          <a:p>
            <a:r>
              <a:rPr lang="en-US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Future of Sustainable Living</a:t>
            </a:r>
            <a:endParaRPr lang="en-US" sz="4400" b="1" dirty="0">
              <a:solidFill>
                <a:schemeClr val="tx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endParaRPr lang="en-IN" sz="4400" dirty="0">
              <a:solidFill>
                <a:schemeClr val="tx1"/>
              </a:solidFill>
            </a:endParaRPr>
          </a:p>
          <a:p>
            <a:r>
              <a:rPr lang="en-US" sz="4400" b="1" dirty="0">
                <a:solidFill>
                  <a:schemeClr val="tx1"/>
                </a:solidFill>
              </a:rPr>
              <a:t>Submitted by:</a:t>
            </a:r>
            <a:endParaRPr lang="en-IN" sz="4400" b="1" dirty="0">
              <a:solidFill>
                <a:schemeClr val="tx1"/>
              </a:solidFill>
            </a:endParaRPr>
          </a:p>
          <a:p>
            <a:r>
              <a:rPr lang="en-US" sz="4400" dirty="0">
                <a:solidFill>
                  <a:schemeClr val="tx1"/>
                </a:solidFill>
              </a:rPr>
              <a:t>[Muhammed Salim</a:t>
            </a:r>
            <a:r>
              <a:rPr lang="en-US" sz="4400" b="1" dirty="0">
                <a:solidFill>
                  <a:schemeClr val="tx1"/>
                </a:solidFill>
              </a:rPr>
              <a:t>]</a:t>
            </a:r>
            <a:endParaRPr lang="en-IN" sz="4400" b="1" dirty="0">
              <a:solidFill>
                <a:schemeClr val="tx1"/>
              </a:solidFill>
            </a:endParaRPr>
          </a:p>
          <a:p>
            <a:r>
              <a:rPr lang="en-US" sz="4400" b="1" dirty="0">
                <a:solidFill>
                  <a:schemeClr val="tx1"/>
                </a:solidFill>
              </a:rPr>
              <a:t>Student ID: </a:t>
            </a:r>
            <a:r>
              <a:rPr lang="en-US" sz="4400" dirty="0">
                <a:solidFill>
                  <a:schemeClr val="tx1"/>
                </a:solidFill>
              </a:rPr>
              <a:t>[2518573]</a:t>
            </a:r>
            <a:endParaRPr lang="en-IN" sz="4400" dirty="0">
              <a:solidFill>
                <a:schemeClr val="tx1"/>
              </a:solidFill>
            </a:endParaRPr>
          </a:p>
          <a:p>
            <a:r>
              <a:rPr lang="en-US" sz="4400" b="1" dirty="0">
                <a:solidFill>
                  <a:schemeClr val="tx1"/>
                </a:solidFill>
              </a:rPr>
              <a:t>Submission Date</a:t>
            </a:r>
            <a:r>
              <a:rPr lang="en-US" sz="4400" dirty="0">
                <a:solidFill>
                  <a:schemeClr val="tx1"/>
                </a:solidFill>
              </a:rPr>
              <a:t>: 04 April 2026</a:t>
            </a:r>
            <a:endParaRPr lang="en-IN" sz="4400" dirty="0">
              <a:solidFill>
                <a:schemeClr val="tx1"/>
              </a:solidFill>
            </a:endParaRPr>
          </a:p>
          <a:p>
            <a:endParaRPr lang="en-IN" dirty="0"/>
          </a:p>
        </p:txBody>
      </p:sp>
      <p:pic>
        <p:nvPicPr>
          <p:cNvPr id="4" name="Picture 3" descr="university-of-wales-trinity-saint-david-logo-vector | ESRC ...">
            <a:extLst>
              <a:ext uri="{FF2B5EF4-FFF2-40B4-BE49-F238E27FC236}">
                <a16:creationId xmlns:a16="http://schemas.microsoft.com/office/drawing/2014/main" id="{90EA9365-8B3A-7A8B-C29E-C16682194F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500" y="2457450"/>
            <a:ext cx="7399696" cy="396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8487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7"/>
          <p:cNvSpPr/>
          <p:nvPr/>
        </p:nvSpPr>
        <p:spPr>
          <a:xfrm>
            <a:off x="484631" y="217081"/>
            <a:ext cx="15198929" cy="1717943"/>
          </a:xfrm>
          <a:custGeom>
            <a:avLst/>
            <a:gdLst/>
            <a:ahLst/>
            <a:cxnLst/>
            <a:rect l="l" t="t" r="r" b="b"/>
            <a:pathLst>
              <a:path w="2398221" h="148409">
                <a:moveTo>
                  <a:pt x="0" y="0"/>
                </a:moveTo>
                <a:lnTo>
                  <a:pt x="2398221" y="0"/>
                </a:lnTo>
                <a:lnTo>
                  <a:pt x="2398221" y="148409"/>
                </a:lnTo>
                <a:lnTo>
                  <a:pt x="0" y="148409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DCAEC161-2E60-CE8E-AD24-1090B01F20AA}"/>
              </a:ext>
            </a:extLst>
          </p:cNvPr>
          <p:cNvGrpSpPr/>
          <p:nvPr/>
        </p:nvGrpSpPr>
        <p:grpSpPr>
          <a:xfrm>
            <a:off x="243663" y="7370075"/>
            <a:ext cx="16416258" cy="8612360"/>
            <a:chOff x="868114" y="8859283"/>
            <a:chExt cx="13558171" cy="6256930"/>
          </a:xfrm>
        </p:grpSpPr>
        <p:sp>
          <p:nvSpPr>
            <p:cNvPr id="41" name="TextBox 41"/>
            <p:cNvSpPr txBox="1"/>
            <p:nvPr/>
          </p:nvSpPr>
          <p:spPr>
            <a:xfrm>
              <a:off x="868114" y="8859283"/>
              <a:ext cx="13383773" cy="6256930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2755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776481" y="12517206"/>
              <a:ext cx="5898350" cy="1977145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2755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45" name="Group 45"/>
            <p:cNvGrpSpPr/>
            <p:nvPr/>
          </p:nvGrpSpPr>
          <p:grpSpPr>
            <a:xfrm>
              <a:off x="7776481" y="9614969"/>
              <a:ext cx="6649804" cy="2709736"/>
              <a:chOff x="0" y="-131272"/>
              <a:chExt cx="1191570" cy="48555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3788" y="-131272"/>
                <a:ext cx="1187782" cy="464666"/>
              </a:xfrm>
              <a:custGeom>
                <a:avLst/>
                <a:gdLst/>
                <a:ahLst/>
                <a:cxnLst/>
                <a:rect l="l" t="t" r="r" b="b"/>
                <a:pathLst>
                  <a:path w="1056918" h="354282">
                    <a:moveTo>
                      <a:pt x="18376" y="0"/>
                    </a:moveTo>
                    <a:lnTo>
                      <a:pt x="1038542" y="0"/>
                    </a:lnTo>
                    <a:cubicBezTo>
                      <a:pt x="1048691" y="0"/>
                      <a:pt x="1056918" y="8227"/>
                      <a:pt x="1056918" y="18376"/>
                    </a:cubicBezTo>
                    <a:lnTo>
                      <a:pt x="1056918" y="335906"/>
                    </a:lnTo>
                    <a:cubicBezTo>
                      <a:pt x="1056918" y="346055"/>
                      <a:pt x="1048691" y="354282"/>
                      <a:pt x="1038542" y="354282"/>
                    </a:cubicBezTo>
                    <a:lnTo>
                      <a:pt x="18376" y="354282"/>
                    </a:lnTo>
                    <a:cubicBezTo>
                      <a:pt x="13502" y="354282"/>
                      <a:pt x="8828" y="352346"/>
                      <a:pt x="5382" y="348900"/>
                    </a:cubicBezTo>
                    <a:cubicBezTo>
                      <a:pt x="1936" y="345454"/>
                      <a:pt x="0" y="340780"/>
                      <a:pt x="0" y="335906"/>
                    </a:cubicBezTo>
                    <a:lnTo>
                      <a:pt x="0" y="18376"/>
                    </a:lnTo>
                    <a:cubicBezTo>
                      <a:pt x="0" y="8227"/>
                      <a:pt x="8227" y="0"/>
                      <a:pt x="18376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381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0"/>
                <a:ext cx="1056918" cy="354282"/>
              </a:xfrm>
              <a:prstGeom prst="rect">
                <a:avLst/>
              </a:prstGeom>
            </p:spPr>
            <p:txBody>
              <a:bodyPr lIns="46667" tIns="46667" rIns="46667" bIns="46667" rtlCol="0" anchor="ctr"/>
              <a:lstStyle/>
              <a:p>
                <a:pPr algn="ctr">
                  <a:lnSpc>
                    <a:spcPts val="2755"/>
                  </a:lnSpc>
                </a:pPr>
                <a:endParaRPr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48" name="Group 48"/>
            <p:cNvGrpSpPr/>
            <p:nvPr/>
          </p:nvGrpSpPr>
          <p:grpSpPr>
            <a:xfrm>
              <a:off x="899677" y="12340459"/>
              <a:ext cx="6696944" cy="2604020"/>
              <a:chOff x="-97746" y="-31765"/>
              <a:chExt cx="1200017" cy="466611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-97746" y="-31765"/>
                <a:ext cx="1200017" cy="466611"/>
              </a:xfrm>
              <a:custGeom>
                <a:avLst/>
                <a:gdLst/>
                <a:ahLst/>
                <a:cxnLst/>
                <a:rect l="l" t="t" r="r" b="b"/>
                <a:pathLst>
                  <a:path w="1056918" h="354282">
                    <a:moveTo>
                      <a:pt x="18376" y="0"/>
                    </a:moveTo>
                    <a:lnTo>
                      <a:pt x="1038542" y="0"/>
                    </a:lnTo>
                    <a:cubicBezTo>
                      <a:pt x="1048691" y="0"/>
                      <a:pt x="1056918" y="8227"/>
                      <a:pt x="1056918" y="18376"/>
                    </a:cubicBezTo>
                    <a:lnTo>
                      <a:pt x="1056918" y="335906"/>
                    </a:lnTo>
                    <a:cubicBezTo>
                      <a:pt x="1056918" y="346055"/>
                      <a:pt x="1048691" y="354282"/>
                      <a:pt x="1038542" y="354282"/>
                    </a:cubicBezTo>
                    <a:lnTo>
                      <a:pt x="18376" y="354282"/>
                    </a:lnTo>
                    <a:cubicBezTo>
                      <a:pt x="13502" y="354282"/>
                      <a:pt x="8828" y="352346"/>
                      <a:pt x="5382" y="348900"/>
                    </a:cubicBezTo>
                    <a:cubicBezTo>
                      <a:pt x="1936" y="345454"/>
                      <a:pt x="0" y="340780"/>
                      <a:pt x="0" y="335906"/>
                    </a:cubicBezTo>
                    <a:lnTo>
                      <a:pt x="0" y="18376"/>
                    </a:lnTo>
                    <a:cubicBezTo>
                      <a:pt x="0" y="8227"/>
                      <a:pt x="8227" y="0"/>
                      <a:pt x="18376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381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0"/>
                <a:ext cx="1056918" cy="354282"/>
              </a:xfrm>
              <a:prstGeom prst="rect">
                <a:avLst/>
              </a:prstGeom>
            </p:spPr>
            <p:txBody>
              <a:bodyPr lIns="46667" tIns="46667" rIns="46667" bIns="46667" rtlCol="0" anchor="ctr"/>
              <a:lstStyle/>
              <a:p>
                <a:pPr algn="ctr">
                  <a:lnSpc>
                    <a:spcPts val="2755"/>
                  </a:lnSpc>
                </a:pPr>
                <a:endParaRPr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899677" y="9655149"/>
              <a:ext cx="6808569" cy="2669556"/>
              <a:chOff x="-97746" y="-124072"/>
              <a:chExt cx="1220019" cy="478354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-97746" y="-124072"/>
                <a:ext cx="1220019" cy="458874"/>
              </a:xfrm>
              <a:custGeom>
                <a:avLst/>
                <a:gdLst/>
                <a:ahLst/>
                <a:cxnLst/>
                <a:rect l="l" t="t" r="r" b="b"/>
                <a:pathLst>
                  <a:path w="1056918" h="354282">
                    <a:moveTo>
                      <a:pt x="18376" y="0"/>
                    </a:moveTo>
                    <a:lnTo>
                      <a:pt x="1038542" y="0"/>
                    </a:lnTo>
                    <a:cubicBezTo>
                      <a:pt x="1048691" y="0"/>
                      <a:pt x="1056918" y="8227"/>
                      <a:pt x="1056918" y="18376"/>
                    </a:cubicBezTo>
                    <a:lnTo>
                      <a:pt x="1056918" y="335906"/>
                    </a:lnTo>
                    <a:cubicBezTo>
                      <a:pt x="1056918" y="346055"/>
                      <a:pt x="1048691" y="354282"/>
                      <a:pt x="1038542" y="354282"/>
                    </a:cubicBezTo>
                    <a:lnTo>
                      <a:pt x="18376" y="354282"/>
                    </a:lnTo>
                    <a:cubicBezTo>
                      <a:pt x="13502" y="354282"/>
                      <a:pt x="8828" y="352346"/>
                      <a:pt x="5382" y="348900"/>
                    </a:cubicBezTo>
                    <a:cubicBezTo>
                      <a:pt x="1936" y="345454"/>
                      <a:pt x="0" y="340780"/>
                      <a:pt x="0" y="335906"/>
                    </a:cubicBezTo>
                    <a:lnTo>
                      <a:pt x="0" y="18376"/>
                    </a:lnTo>
                    <a:cubicBezTo>
                      <a:pt x="0" y="8227"/>
                      <a:pt x="8227" y="0"/>
                      <a:pt x="18376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381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0"/>
                <a:ext cx="1056918" cy="354282"/>
              </a:xfrm>
              <a:prstGeom prst="rect">
                <a:avLst/>
              </a:prstGeom>
            </p:spPr>
            <p:txBody>
              <a:bodyPr lIns="46667" tIns="46667" rIns="46667" bIns="46667" rtlCol="0" anchor="ctr"/>
              <a:lstStyle/>
              <a:p>
                <a:pPr algn="ctr">
                  <a:lnSpc>
                    <a:spcPts val="2755"/>
                  </a:lnSpc>
                </a:pPr>
                <a:endParaRPr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54" name="Freeform 54"/>
            <p:cNvSpPr/>
            <p:nvPr/>
          </p:nvSpPr>
          <p:spPr>
            <a:xfrm rot="2046389">
              <a:off x="1102287" y="9728092"/>
              <a:ext cx="412467" cy="455781"/>
            </a:xfrm>
            <a:custGeom>
              <a:avLst/>
              <a:gdLst/>
              <a:ahLst/>
              <a:cxnLst/>
              <a:rect l="l" t="t" r="r" b="b"/>
              <a:pathLst>
                <a:path w="423758" h="651024">
                  <a:moveTo>
                    <a:pt x="0" y="0"/>
                  </a:moveTo>
                  <a:lnTo>
                    <a:pt x="423757" y="0"/>
                  </a:lnTo>
                  <a:lnTo>
                    <a:pt x="423757" y="651024"/>
                  </a:lnTo>
                  <a:lnTo>
                    <a:pt x="0" y="6510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143843" y="12441294"/>
              <a:ext cx="471389" cy="389749"/>
            </a:xfrm>
            <a:custGeom>
              <a:avLst/>
              <a:gdLst/>
              <a:ahLst/>
              <a:cxnLst/>
              <a:rect l="l" t="t" r="r" b="b"/>
              <a:pathLst>
                <a:path w="770085" h="649672">
                  <a:moveTo>
                    <a:pt x="0" y="0"/>
                  </a:moveTo>
                  <a:lnTo>
                    <a:pt x="770085" y="0"/>
                  </a:lnTo>
                  <a:lnTo>
                    <a:pt x="770085" y="649672"/>
                  </a:lnTo>
                  <a:lnTo>
                    <a:pt x="0" y="6496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1684384" y="9723906"/>
              <a:ext cx="4441652" cy="357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buNone/>
              </a:pPr>
              <a:r>
                <a:rPr lang="en-US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Concept</a:t>
              </a:r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2027324" y="12535867"/>
              <a:ext cx="4441652" cy="357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buNone/>
              </a:pPr>
              <a:r>
                <a:rPr lang="en-US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Target Market</a:t>
              </a: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1112543" y="12907480"/>
              <a:ext cx="6086881" cy="21465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342900" indent="-342900">
                <a:buFont typeface="Wingdings" panose="05000000000000000000" pitchFamily="2" charset="2"/>
                <a:buChar char="§"/>
              </a:pPr>
              <a:r>
                <a:rPr 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Tech-savvy homeowners increasingly adopt smart homes, with over 70% interest globally (Rehman et al., 2025).</a:t>
              </a:r>
            </a:p>
            <a:p>
              <a:pPr marL="342900" indent="-342900">
                <a:buFont typeface="Wingdings" panose="05000000000000000000" pitchFamily="2" charset="2"/>
                <a:buChar char="§"/>
              </a:pPr>
              <a:r>
                <a:rPr 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Environmentally conscious consumers prefer renewable energy, reducing emissions by 30% annually. </a:t>
              </a:r>
            </a:p>
            <a:p>
              <a:pPr marL="342900" indent="-342900">
                <a:buFont typeface="Wingdings" panose="05000000000000000000" pitchFamily="2" charset="2"/>
                <a:buChar char="§"/>
              </a:pPr>
              <a:r>
                <a:rPr 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Existing Tesla users expand into smart homes, strengthening integrated ecosystem adoption rates. </a:t>
              </a:r>
            </a:p>
            <a:p>
              <a:pPr marL="342900" indent="-342900">
                <a:buFont typeface="Wingdings" panose="05000000000000000000" pitchFamily="2" charset="2"/>
                <a:buChar char="§"/>
              </a:pPr>
              <a:endPara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8621019" y="9688582"/>
              <a:ext cx="4078037" cy="357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buNone/>
              </a:pPr>
              <a:r>
                <a:rPr lang="en-US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Core Features</a:t>
              </a:r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907255" y="9751094"/>
              <a:ext cx="5419741" cy="241489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342900" lvl="0" indent="-34290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§"/>
              </a:pPr>
              <a:endPara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342900" lvl="0" indent="-34290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§"/>
              </a:pPr>
              <a:r>
                <a:rPr lang="en-US" alt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Solar panels and Powerwall store energy for continuous home usage. </a:t>
              </a:r>
            </a:p>
            <a:p>
              <a:pPr marL="342900" lvl="0" indent="-34290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§"/>
              </a:pPr>
              <a:r>
                <a:rPr lang="en-US" alt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AI optimizes lighting, climate, security, reducing energy consumption significantly. </a:t>
              </a:r>
            </a:p>
            <a:p>
              <a:pPr marL="342900" indent="-34290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§"/>
              </a:pPr>
              <a:r>
                <a:rPr lang="en-US" alt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Smart systems can lower household energy costs by 20 percent </a:t>
              </a:r>
              <a:r>
                <a:rPr 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(Venkatraman et al., 2021).</a:t>
              </a:r>
              <a:r>
                <a:rPr lang="en-US" alt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</a:p>
            <a:p>
              <a:pPr marL="342900" lvl="0" indent="-342900" defTabSz="9144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buChar char="§"/>
              </a:pPr>
              <a:r>
                <a:rPr lang="en-US" altLang="en-US" sz="2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Seamless EV charging integrates vehicle and home energy systems. </a:t>
              </a: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8867098" y="12312249"/>
              <a:ext cx="4972697" cy="35776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r>
                <a: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Achieving Sustainability </a:t>
              </a:r>
              <a:endParaRPr lang="en-US" sz="2800" b="1" dirty="0"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endParaRPr>
            </a:p>
          </p:txBody>
        </p:sp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5C32C765-D806-B06B-FF5E-608CC26A273E}"/>
              </a:ext>
            </a:extLst>
          </p:cNvPr>
          <p:cNvSpPr txBox="1"/>
          <p:nvPr/>
        </p:nvSpPr>
        <p:spPr>
          <a:xfrm>
            <a:off x="0" y="204449"/>
            <a:ext cx="10458218" cy="16005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971"/>
              </a:lnSpc>
            </a:pPr>
            <a:r>
              <a:rPr lang="en-US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Tesla Smart Home: Powering the Future of Sustainable Living</a:t>
            </a:r>
            <a:endParaRPr lang="en-US" sz="4800" b="1" dirty="0">
              <a:solidFill>
                <a:schemeClr val="bg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</p:txBody>
      </p:sp>
      <p:sp>
        <p:nvSpPr>
          <p:cNvPr id="87" name="Rectangle: Rounded Corners 86">
            <a:extLst>
              <a:ext uri="{FF2B5EF4-FFF2-40B4-BE49-F238E27FC236}">
                <a16:creationId xmlns:a16="http://schemas.microsoft.com/office/drawing/2014/main" id="{0E3720E7-96FF-EC29-78D6-F5D4AA670E25}"/>
              </a:ext>
            </a:extLst>
          </p:cNvPr>
          <p:cNvSpPr/>
          <p:nvPr/>
        </p:nvSpPr>
        <p:spPr>
          <a:xfrm>
            <a:off x="68995" y="2528660"/>
            <a:ext cx="11764279" cy="384542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42CDDBED-68F1-67FC-D6B4-8EF9C9B3B5E8}"/>
              </a:ext>
            </a:extLst>
          </p:cNvPr>
          <p:cNvSpPr txBox="1"/>
          <p:nvPr/>
        </p:nvSpPr>
        <p:spPr>
          <a:xfrm>
            <a:off x="243663" y="2459892"/>
            <a:ext cx="775261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delivered over 1.8 million vehicles globally annually.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generated approximately 94.8 billion dollars in revenue recently.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holds around 46 percent US electric vehicle market.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leads global innovation in electric vehicles and AI.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expanding into energy storage and solar solutions rapidly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(Tang, 2023)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Powerwall and solar deployments are increasing worldwide every year. </a:t>
            </a:r>
          </a:p>
        </p:txBody>
      </p:sp>
      <p:sp>
        <p:nvSpPr>
          <p:cNvPr id="92" name="Freeform 17">
            <a:extLst>
              <a:ext uri="{FF2B5EF4-FFF2-40B4-BE49-F238E27FC236}">
                <a16:creationId xmlns:a16="http://schemas.microsoft.com/office/drawing/2014/main" id="{C4D30FF4-DF82-BFEF-DB84-CB1B7D680E33}"/>
              </a:ext>
            </a:extLst>
          </p:cNvPr>
          <p:cNvSpPr/>
          <p:nvPr/>
        </p:nvSpPr>
        <p:spPr>
          <a:xfrm>
            <a:off x="2537857" y="2038818"/>
            <a:ext cx="5808354" cy="734331"/>
          </a:xfrm>
          <a:custGeom>
            <a:avLst/>
            <a:gdLst/>
            <a:ahLst/>
            <a:cxnLst/>
            <a:rect l="l" t="t" r="r" b="b"/>
            <a:pathLst>
              <a:path w="2398221" h="148409">
                <a:moveTo>
                  <a:pt x="0" y="0"/>
                </a:moveTo>
                <a:lnTo>
                  <a:pt x="2398221" y="0"/>
                </a:lnTo>
                <a:lnTo>
                  <a:pt x="2398221" y="148409"/>
                </a:lnTo>
                <a:lnTo>
                  <a:pt x="0" y="148409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Overview</a:t>
            </a:r>
          </a:p>
        </p:txBody>
      </p:sp>
      <p:sp>
        <p:nvSpPr>
          <p:cNvPr id="95" name="Freeform 17">
            <a:extLst>
              <a:ext uri="{FF2B5EF4-FFF2-40B4-BE49-F238E27FC236}">
                <a16:creationId xmlns:a16="http://schemas.microsoft.com/office/drawing/2014/main" id="{718FD2D4-ECFF-8BFF-525E-7EC644A08268}"/>
              </a:ext>
            </a:extLst>
          </p:cNvPr>
          <p:cNvSpPr/>
          <p:nvPr/>
        </p:nvSpPr>
        <p:spPr>
          <a:xfrm>
            <a:off x="6047596" y="7574091"/>
            <a:ext cx="6156996" cy="734331"/>
          </a:xfrm>
          <a:custGeom>
            <a:avLst/>
            <a:gdLst/>
            <a:ahLst/>
            <a:cxnLst/>
            <a:rect l="l" t="t" r="r" b="b"/>
            <a:pathLst>
              <a:path w="2398221" h="148409">
                <a:moveTo>
                  <a:pt x="0" y="0"/>
                </a:moveTo>
                <a:lnTo>
                  <a:pt x="2398221" y="0"/>
                </a:lnTo>
                <a:lnTo>
                  <a:pt x="2398221" y="148409"/>
                </a:lnTo>
                <a:lnTo>
                  <a:pt x="0" y="148409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 Extension Overview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C02363AA-8497-3799-24CC-FC2239E6465B}"/>
              </a:ext>
            </a:extLst>
          </p:cNvPr>
          <p:cNvSpPr txBox="1"/>
          <p:nvPr/>
        </p:nvSpPr>
        <p:spPr>
          <a:xfrm>
            <a:off x="394257" y="8584946"/>
            <a:ext cx="813144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Fully integrated AI-powered smart home system managing energy efficiently.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Connects solar panels, Powerwall, and appliances into one ecosystem.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 homes can reduce energy consumption by 20–30 percent.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Enhances modern living through automation, intelligence, and sustainability </a:t>
            </a: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(Das et al., 2023).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B6AE3A1-282E-0F12-6F28-A90E865EAEA6}"/>
              </a:ext>
            </a:extLst>
          </p:cNvPr>
          <p:cNvGrpSpPr/>
          <p:nvPr/>
        </p:nvGrpSpPr>
        <p:grpSpPr>
          <a:xfrm>
            <a:off x="8349028" y="17083713"/>
            <a:ext cx="8592772" cy="4093262"/>
            <a:chOff x="1071643" y="15934153"/>
            <a:chExt cx="6838464" cy="4186164"/>
          </a:xfrm>
        </p:grpSpPr>
        <p:grpSp>
          <p:nvGrpSpPr>
            <p:cNvPr id="58" name="Group 58"/>
            <p:cNvGrpSpPr/>
            <p:nvPr/>
          </p:nvGrpSpPr>
          <p:grpSpPr>
            <a:xfrm>
              <a:off x="1071643" y="15934153"/>
              <a:ext cx="6762731" cy="720112"/>
              <a:chOff x="-120886" y="53116"/>
              <a:chExt cx="2398221" cy="110102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33168" y="53116"/>
                <a:ext cx="2215134" cy="110102"/>
              </a:xfrm>
              <a:custGeom>
                <a:avLst/>
                <a:gdLst/>
                <a:ahLst/>
                <a:cxnLst/>
                <a:rect l="l" t="t" r="r" b="b"/>
                <a:pathLst>
                  <a:path w="2398221" h="148409">
                    <a:moveTo>
                      <a:pt x="0" y="0"/>
                    </a:moveTo>
                    <a:lnTo>
                      <a:pt x="2398221" y="0"/>
                    </a:lnTo>
                    <a:lnTo>
                      <a:pt x="2398221" y="148409"/>
                    </a:lnTo>
                    <a:lnTo>
                      <a:pt x="0" y="148409"/>
                    </a:lnTo>
                    <a:close/>
                  </a:path>
                </a:pathLst>
              </a:custGeom>
              <a:solidFill>
                <a:schemeClr val="accent4">
                  <a:lumMod val="40000"/>
                  <a:lumOff val="60000"/>
                </a:schemeClr>
              </a:solidFill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60" name="TextBox 60"/>
              <p:cNvSpPr txBox="1"/>
              <p:nvPr/>
            </p:nvSpPr>
            <p:spPr>
              <a:xfrm>
                <a:off x="-120886" y="64889"/>
                <a:ext cx="2398221" cy="91259"/>
              </a:xfrm>
              <a:prstGeom prst="rect">
                <a:avLst/>
              </a:prstGeom>
            </p:spPr>
            <p:txBody>
              <a:bodyPr lIns="11667" tIns="11667" rIns="11667" bIns="11667" rtlCol="0" anchor="ctr"/>
              <a:lstStyle/>
              <a:p>
                <a:pPr algn="ctr">
                  <a:lnSpc>
                    <a:spcPts val="2755"/>
                  </a:lnSpc>
                </a:pPr>
                <a:r>
                  <a:rPr lang="en-US" sz="40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Value Proposition</a:t>
                </a:r>
                <a:endParaRPr lang="en-US" sz="36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endParaRPr>
              </a:p>
            </p:txBody>
          </p:sp>
        </p:grp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F5EF4646-3AA6-1F05-64DE-1C034DF1A3C7}"/>
                </a:ext>
              </a:extLst>
            </p:cNvPr>
            <p:cNvGrpSpPr/>
            <p:nvPr/>
          </p:nvGrpSpPr>
          <p:grpSpPr>
            <a:xfrm>
              <a:off x="1412529" y="16771257"/>
              <a:ext cx="6497578" cy="3349060"/>
              <a:chOff x="8618284" y="16068927"/>
              <a:chExt cx="5244170" cy="4204824"/>
            </a:xfrm>
          </p:grpSpPr>
          <p:grpSp>
            <p:nvGrpSpPr>
              <p:cNvPr id="28" name="Group 28"/>
              <p:cNvGrpSpPr/>
              <p:nvPr/>
            </p:nvGrpSpPr>
            <p:grpSpPr>
              <a:xfrm>
                <a:off x="8618284" y="16068927"/>
                <a:ext cx="2530969" cy="4132008"/>
                <a:chOff x="0" y="0"/>
                <a:chExt cx="453521" cy="601617"/>
              </a:xfrm>
            </p:grpSpPr>
            <p:sp>
              <p:nvSpPr>
                <p:cNvPr id="29" name="Freeform 29"/>
                <p:cNvSpPr/>
                <p:nvPr/>
              </p:nvSpPr>
              <p:spPr>
                <a:xfrm>
                  <a:off x="0" y="0"/>
                  <a:ext cx="403868" cy="6016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3521" h="601617">
                      <a:moveTo>
                        <a:pt x="85649" y="0"/>
                      </a:moveTo>
                      <a:lnTo>
                        <a:pt x="367872" y="0"/>
                      </a:lnTo>
                      <a:cubicBezTo>
                        <a:pt x="415175" y="0"/>
                        <a:pt x="453521" y="38346"/>
                        <a:pt x="453521" y="85649"/>
                      </a:cubicBezTo>
                      <a:lnTo>
                        <a:pt x="453521" y="515968"/>
                      </a:lnTo>
                      <a:cubicBezTo>
                        <a:pt x="453521" y="538683"/>
                        <a:pt x="444497" y="560468"/>
                        <a:pt x="428435" y="576531"/>
                      </a:cubicBezTo>
                      <a:cubicBezTo>
                        <a:pt x="412373" y="592593"/>
                        <a:pt x="390588" y="601617"/>
                        <a:pt x="367872" y="601617"/>
                      </a:cubicBezTo>
                      <a:lnTo>
                        <a:pt x="85649" y="601617"/>
                      </a:lnTo>
                      <a:cubicBezTo>
                        <a:pt x="62933" y="601617"/>
                        <a:pt x="41148" y="592593"/>
                        <a:pt x="25086" y="576531"/>
                      </a:cubicBezTo>
                      <a:cubicBezTo>
                        <a:pt x="9024" y="560468"/>
                        <a:pt x="0" y="538683"/>
                        <a:pt x="0" y="515968"/>
                      </a:cubicBezTo>
                      <a:lnTo>
                        <a:pt x="0" y="85649"/>
                      </a:lnTo>
                      <a:cubicBezTo>
                        <a:pt x="0" y="62933"/>
                        <a:pt x="9024" y="41148"/>
                        <a:pt x="25086" y="25086"/>
                      </a:cubicBezTo>
                      <a:cubicBezTo>
                        <a:pt x="41148" y="9024"/>
                        <a:pt x="62933" y="0"/>
                        <a:pt x="85649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57150" cap="rnd">
                  <a:solidFill>
                    <a:srgbClr val="4EA0E3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en-IN"/>
                </a:p>
              </p:txBody>
            </p:sp>
            <p:sp>
              <p:nvSpPr>
                <p:cNvPr id="30" name="TextBox 30"/>
                <p:cNvSpPr txBox="1"/>
                <p:nvPr/>
              </p:nvSpPr>
              <p:spPr>
                <a:xfrm>
                  <a:off x="0" y="47625"/>
                  <a:ext cx="453521" cy="553992"/>
                </a:xfrm>
                <a:prstGeom prst="rect">
                  <a:avLst/>
                </a:prstGeom>
              </p:spPr>
              <p:txBody>
                <a:bodyPr lIns="46667" tIns="46667" rIns="46667" bIns="46667" rtlCol="0" anchor="ctr"/>
                <a:lstStyle/>
                <a:p>
                  <a:pPr algn="ctr">
                    <a:lnSpc>
                      <a:spcPts val="2480"/>
                    </a:lnSpc>
                  </a:pPr>
                  <a:endParaRPr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31" name="Group 31"/>
              <p:cNvGrpSpPr/>
              <p:nvPr/>
            </p:nvGrpSpPr>
            <p:grpSpPr>
              <a:xfrm>
                <a:off x="11072244" y="16141743"/>
                <a:ext cx="2790210" cy="4132008"/>
                <a:chOff x="-46453" y="10602"/>
                <a:chExt cx="499974" cy="601617"/>
              </a:xfrm>
            </p:grpSpPr>
            <p:sp>
              <p:nvSpPr>
                <p:cNvPr id="32" name="Freeform 32"/>
                <p:cNvSpPr/>
                <p:nvPr/>
              </p:nvSpPr>
              <p:spPr>
                <a:xfrm>
                  <a:off x="-46453" y="10602"/>
                  <a:ext cx="453521" cy="6016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3521" h="601617">
                      <a:moveTo>
                        <a:pt x="85649" y="0"/>
                      </a:moveTo>
                      <a:lnTo>
                        <a:pt x="367872" y="0"/>
                      </a:lnTo>
                      <a:cubicBezTo>
                        <a:pt x="415175" y="0"/>
                        <a:pt x="453521" y="38346"/>
                        <a:pt x="453521" y="85649"/>
                      </a:cubicBezTo>
                      <a:lnTo>
                        <a:pt x="453521" y="515968"/>
                      </a:lnTo>
                      <a:cubicBezTo>
                        <a:pt x="453521" y="538683"/>
                        <a:pt x="444497" y="560468"/>
                        <a:pt x="428435" y="576531"/>
                      </a:cubicBezTo>
                      <a:cubicBezTo>
                        <a:pt x="412373" y="592593"/>
                        <a:pt x="390588" y="601617"/>
                        <a:pt x="367872" y="601617"/>
                      </a:cubicBezTo>
                      <a:lnTo>
                        <a:pt x="85649" y="601617"/>
                      </a:lnTo>
                      <a:cubicBezTo>
                        <a:pt x="62933" y="601617"/>
                        <a:pt x="41148" y="592593"/>
                        <a:pt x="25086" y="576531"/>
                      </a:cubicBezTo>
                      <a:cubicBezTo>
                        <a:pt x="9024" y="560468"/>
                        <a:pt x="0" y="538683"/>
                        <a:pt x="0" y="515968"/>
                      </a:cubicBezTo>
                      <a:lnTo>
                        <a:pt x="0" y="85649"/>
                      </a:lnTo>
                      <a:cubicBezTo>
                        <a:pt x="0" y="62933"/>
                        <a:pt x="9024" y="41148"/>
                        <a:pt x="25086" y="25086"/>
                      </a:cubicBezTo>
                      <a:cubicBezTo>
                        <a:pt x="41148" y="9024"/>
                        <a:pt x="62933" y="0"/>
                        <a:pt x="85649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57150" cap="rnd">
                  <a:solidFill>
                    <a:srgbClr val="4EA0E3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en-US" dirty="0"/>
                </a:p>
              </p:txBody>
            </p:sp>
            <p:sp>
              <p:nvSpPr>
                <p:cNvPr id="33" name="TextBox 33"/>
                <p:cNvSpPr txBox="1"/>
                <p:nvPr/>
              </p:nvSpPr>
              <p:spPr>
                <a:xfrm>
                  <a:off x="0" y="47625"/>
                  <a:ext cx="453521" cy="553992"/>
                </a:xfrm>
                <a:prstGeom prst="rect">
                  <a:avLst/>
                </a:prstGeom>
              </p:spPr>
              <p:txBody>
                <a:bodyPr lIns="46667" tIns="46667" rIns="46667" bIns="46667" rtlCol="0" anchor="ctr"/>
                <a:lstStyle/>
                <a:p>
                  <a:pPr algn="ctr">
                    <a:lnSpc>
                      <a:spcPts val="2480"/>
                    </a:lnSpc>
                  </a:pPr>
                  <a:endParaRPr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81" name="TextBox 81"/>
              <p:cNvSpPr txBox="1"/>
              <p:nvPr/>
            </p:nvSpPr>
            <p:spPr>
              <a:xfrm>
                <a:off x="11183680" y="16925841"/>
                <a:ext cx="2384970" cy="324593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342900" indent="-342900">
                  <a:buFont typeface="Wingdings" panose="05000000000000000000" pitchFamily="2" charset="2"/>
                  <a:buChar char="§"/>
                </a:pP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Expands into the high-growth smart home market.</a:t>
                </a:r>
              </a:p>
              <a:p>
                <a:pPr marL="342900" indent="-342900">
                  <a:buFont typeface="Wingdings" panose="05000000000000000000" pitchFamily="2" charset="2"/>
                  <a:buChar char="§"/>
                </a:pP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Recurring revenue opportunities.</a:t>
                </a:r>
              </a:p>
              <a:p>
                <a:pPr marL="342900" indent="-342900">
                  <a:buFont typeface="Wingdings" panose="05000000000000000000" pitchFamily="2" charset="2"/>
                  <a:buChar char="§"/>
                </a:pP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Strengthens brand ecosystem.</a:t>
                </a:r>
              </a:p>
            </p:txBody>
          </p:sp>
        </p:grp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60493135-3A5A-8789-E688-1EED734FFAAD}"/>
                </a:ext>
              </a:extLst>
            </p:cNvPr>
            <p:cNvSpPr txBox="1"/>
            <p:nvPr/>
          </p:nvSpPr>
          <p:spPr>
            <a:xfrm>
              <a:off x="1458522" y="17667179"/>
              <a:ext cx="2628917" cy="193899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§"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Lower energy costs. </a:t>
              </a:r>
            </a:p>
            <a:p>
              <a:pPr marL="285750" indent="-285750">
                <a:buFont typeface="Wingdings" panose="05000000000000000000" pitchFamily="2" charset="2"/>
                <a:buChar char="§"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Smart, convenient living.</a:t>
              </a:r>
            </a:p>
            <a:p>
              <a:pPr marL="285750" indent="-285750">
                <a:buFont typeface="Wingdings" panose="05000000000000000000" pitchFamily="2" charset="2"/>
                <a:buChar char="§"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Seamless tech integration.</a:t>
              </a: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4C788DAA-EBD7-4E54-27C1-7A43E96B3C0C}"/>
                </a:ext>
              </a:extLst>
            </p:cNvPr>
            <p:cNvSpPr txBox="1"/>
            <p:nvPr/>
          </p:nvSpPr>
          <p:spPr>
            <a:xfrm>
              <a:off x="1666017" y="17068022"/>
              <a:ext cx="2628917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For Customers:</a:t>
              </a:r>
              <a:endParaRPr lang="en-US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A71FD7F1-313C-4432-54CA-8E63DA27F1FD}"/>
                </a:ext>
              </a:extLst>
            </p:cNvPr>
            <p:cNvSpPr txBox="1"/>
            <p:nvPr/>
          </p:nvSpPr>
          <p:spPr>
            <a:xfrm>
              <a:off x="5101675" y="16949615"/>
              <a:ext cx="248096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For Investors:</a:t>
              </a:r>
              <a:endParaRPr lang="en-US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8D203CC-5626-1CF4-4ACA-F1C0AF7C0116}"/>
              </a:ext>
            </a:extLst>
          </p:cNvPr>
          <p:cNvGrpSpPr/>
          <p:nvPr/>
        </p:nvGrpSpPr>
        <p:grpSpPr>
          <a:xfrm>
            <a:off x="9145272" y="21457105"/>
            <a:ext cx="7454082" cy="1541346"/>
            <a:chOff x="11241570" y="19429219"/>
            <a:chExt cx="7454082" cy="1541346"/>
          </a:xfrm>
        </p:grpSpPr>
        <p:sp>
          <p:nvSpPr>
            <p:cNvPr id="113" name="Rectangle: Diagonal Corners Snipped 112">
              <a:extLst>
                <a:ext uri="{FF2B5EF4-FFF2-40B4-BE49-F238E27FC236}">
                  <a16:creationId xmlns:a16="http://schemas.microsoft.com/office/drawing/2014/main" id="{E0F373CB-9B43-1580-51A2-B2B23D58FEB7}"/>
                </a:ext>
              </a:extLst>
            </p:cNvPr>
            <p:cNvSpPr/>
            <p:nvPr/>
          </p:nvSpPr>
          <p:spPr>
            <a:xfrm>
              <a:off x="11241570" y="19429219"/>
              <a:ext cx="7392927" cy="1541346"/>
            </a:xfrm>
            <a:prstGeom prst="snip2Diag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F5716BD5-C6CC-19E7-6678-8E26A07560A0}"/>
                </a:ext>
              </a:extLst>
            </p:cNvPr>
            <p:cNvSpPr txBox="1"/>
            <p:nvPr/>
          </p:nvSpPr>
          <p:spPr>
            <a:xfrm>
              <a:off x="11545197" y="19503231"/>
              <a:ext cx="7150455" cy="12618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Closing Statement</a:t>
              </a:r>
            </a:p>
            <a:p>
              <a:pPr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Tesla Smart Home transforms houses into intelligent, sustainable ecosystems, redefining the future of living.</a:t>
              </a:r>
            </a:p>
          </p:txBody>
        </p:sp>
      </p:grpSp>
      <p:sp>
        <p:nvSpPr>
          <p:cNvPr id="117" name="TextBox 116">
            <a:extLst>
              <a:ext uri="{FF2B5EF4-FFF2-40B4-BE49-F238E27FC236}">
                <a16:creationId xmlns:a16="http://schemas.microsoft.com/office/drawing/2014/main" id="{3235EB4A-F96C-4516-AE0E-718D444B9F7A}"/>
              </a:ext>
            </a:extLst>
          </p:cNvPr>
          <p:cNvSpPr txBox="1"/>
          <p:nvPr/>
        </p:nvSpPr>
        <p:spPr>
          <a:xfrm>
            <a:off x="156979" y="20956131"/>
            <a:ext cx="8862919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Das, L., Anand, P., Anjum, A., Aarif, M., Maurya, N., &amp; Rana, A. (2023). The Impact of Smart Homes on Energy Efficiency and Sustainability. </a:t>
            </a:r>
            <a:r>
              <a:rPr lang="en-US" sz="14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 10th IEEE Uttar Pradesh Section International Conference on Electrical, Electronics and Computer Engineering (UPCON)</a:t>
            </a: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215–220. </a:t>
            </a: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https://doi.org/10.1109/upcon59197.2023.10434418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Rehman, U.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Faria, P., Gomes, L., &amp; Vale, Z. (2025). Future of Energy Management Models in Smart Homes: A Systematic Literature Review of Research Trends, Gaps, and Future Directions.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 Integration and Optimization for Sustainability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1169–1198.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https://doi.org/10.1007/s41660-025-00506-x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Tang, Y. (2023). Tesla’s Pioneering Role in the New Energy Vehicle Industry: Strategies for Success.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Highlights in Business, Economics and Management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23, pp.988–991</a:t>
            </a:r>
            <a:r>
              <a:rPr lang="en-US" sz="1400" dirty="0"/>
              <a:t>. </a:t>
            </a:r>
            <a:r>
              <a:rPr lang="en-US" sz="1400" dirty="0" err="1">
                <a:hlinkClick r:id="rId6"/>
              </a:rPr>
              <a:t>doi:https</a:t>
            </a:r>
            <a:r>
              <a:rPr lang="en-US" sz="1400" dirty="0">
                <a:hlinkClick r:id="rId6"/>
              </a:rPr>
              <a:t>://doi.org/10.54097/fxhd6327.</a:t>
            </a:r>
            <a:endParaRPr lang="en-US" sz="1400" dirty="0"/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Venkatraman, S., Overmars, A., &amp; Thong, M. (2021). Smart Home Automation—Use Cases of a Secure and Integrated Voice-Control System.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77.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https://doi.org/10.3390/systems9040077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8" name="Freeform 17">
            <a:extLst>
              <a:ext uri="{FF2B5EF4-FFF2-40B4-BE49-F238E27FC236}">
                <a16:creationId xmlns:a16="http://schemas.microsoft.com/office/drawing/2014/main" id="{8DA967EB-4D5A-6807-0388-4D85E8502C62}"/>
              </a:ext>
            </a:extLst>
          </p:cNvPr>
          <p:cNvSpPr/>
          <p:nvPr/>
        </p:nvSpPr>
        <p:spPr>
          <a:xfrm>
            <a:off x="1683899" y="20413202"/>
            <a:ext cx="4690801" cy="544934"/>
          </a:xfrm>
          <a:custGeom>
            <a:avLst/>
            <a:gdLst/>
            <a:ahLst/>
            <a:cxnLst/>
            <a:rect l="l" t="t" r="r" b="b"/>
            <a:pathLst>
              <a:path w="2398221" h="148409">
                <a:moveTo>
                  <a:pt x="0" y="0"/>
                </a:moveTo>
                <a:lnTo>
                  <a:pt x="2398221" y="0"/>
                </a:lnTo>
                <a:lnTo>
                  <a:pt x="2398221" y="148409"/>
                </a:lnTo>
                <a:lnTo>
                  <a:pt x="0" y="148409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pic>
        <p:nvPicPr>
          <p:cNvPr id="1028" name="Picture 4" descr="Tesla Battery Energy Storage Deployment More Than Doubled In 2023">
            <a:extLst>
              <a:ext uri="{FF2B5EF4-FFF2-40B4-BE49-F238E27FC236}">
                <a16:creationId xmlns:a16="http://schemas.microsoft.com/office/drawing/2014/main" id="{67E7C6D7-04F8-E01E-BEBD-CBE69D043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845" y="2867191"/>
            <a:ext cx="3611889" cy="326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010F79-3B6A-51A1-41BC-2D358A311E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33922" y="12643779"/>
            <a:ext cx="7871736" cy="44399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35BF72-F090-3AE1-BD8E-6F6BCFE084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4064" y="15834531"/>
            <a:ext cx="7990373" cy="44901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2AA131-EB7C-F849-281D-E22B8EA5A80E}"/>
              </a:ext>
            </a:extLst>
          </p:cNvPr>
          <p:cNvSpPr txBox="1"/>
          <p:nvPr/>
        </p:nvSpPr>
        <p:spPr>
          <a:xfrm>
            <a:off x="381114" y="6403502"/>
            <a:ext cx="3788136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Features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Automation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Energy Storage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Security </a:t>
            </a:r>
          </a:p>
        </p:txBody>
      </p:sp>
      <p:pic>
        <p:nvPicPr>
          <p:cNvPr id="1026" name="Picture 2" descr="Discover the Tesla Tiny House: Revolutionizing Tiny House Living in 2025 -  Sustainable Business Magazine">
            <a:extLst>
              <a:ext uri="{FF2B5EF4-FFF2-40B4-BE49-F238E27FC236}">
                <a16:creationId xmlns:a16="http://schemas.microsoft.com/office/drawing/2014/main" id="{BD675D2C-4342-ACE7-2048-7EF54354B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204450"/>
            <a:ext cx="4730882" cy="29334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30" name="Picture 6" descr="Tesla House | TikTok">
            <a:extLst>
              <a:ext uri="{FF2B5EF4-FFF2-40B4-BE49-F238E27FC236}">
                <a16:creationId xmlns:a16="http://schemas.microsoft.com/office/drawing/2014/main" id="{4FEA628E-3AE4-AA69-5D33-FFBD3F8C8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9706" y="8638252"/>
            <a:ext cx="16002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C3677E-2D99-8865-FECF-042D7A10DB2B}"/>
              </a:ext>
            </a:extLst>
          </p:cNvPr>
          <p:cNvSpPr txBox="1"/>
          <p:nvPr/>
        </p:nvSpPr>
        <p:spPr>
          <a:xfrm>
            <a:off x="3060700" y="6889709"/>
            <a:ext cx="84709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 Integration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Efficiency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Remote Control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476C0A-C213-4672-5609-F704E02C92ED}"/>
              </a:ext>
            </a:extLst>
          </p:cNvPr>
          <p:cNvSpPr txBox="1"/>
          <p:nvPr/>
        </p:nvSpPr>
        <p:spPr>
          <a:xfrm>
            <a:off x="12064526" y="3855758"/>
            <a:ext cx="492115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demand for smart homes and automation technologies (Das et al., 2023).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Increasing consumer focus on sustainability and energy efficiency.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adoption of AI-powered connected home ecosystems. 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Consumers prefer integrated solutions combining convenience and technology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Venkatraman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2021).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9C539B-B783-6956-01D2-7F7B32735D4C}"/>
              </a:ext>
            </a:extLst>
          </p:cNvPr>
          <p:cNvSpPr txBox="1"/>
          <p:nvPr/>
        </p:nvSpPr>
        <p:spPr>
          <a:xfrm>
            <a:off x="11612093" y="3407497"/>
            <a:ext cx="54997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Appeal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640</Words>
  <Application>Microsoft Office PowerPoint</Application>
  <PresentationFormat>Custom</PresentationFormat>
  <Paragraphs>72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Wingdings</vt:lpstr>
      <vt:lpstr>Arial</vt:lpstr>
      <vt:lpstr>Times New Roman</vt:lpstr>
      <vt:lpstr>Calibri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White Illustrative Sleep Care Tips Portrait Poster</dc:title>
  <dc:creator>AJITH N</dc:creator>
  <cp:lastModifiedBy>muhammed salim</cp:lastModifiedBy>
  <cp:revision>2</cp:revision>
  <dcterms:created xsi:type="dcterms:W3CDTF">2006-08-16T00:00:00Z</dcterms:created>
  <dcterms:modified xsi:type="dcterms:W3CDTF">2026-04-04T19:15:36Z</dcterms:modified>
  <dc:identifier>DAHFssh1AZM</dc:identifier>
</cp:coreProperties>
</file>