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09" r:id="rId5"/>
    <p:sldId id="306" r:id="rId6"/>
    <p:sldId id="295" r:id="rId7"/>
    <p:sldId id="292" r:id="rId8"/>
    <p:sldId id="312" r:id="rId9"/>
    <p:sldId id="313" r:id="rId10"/>
    <p:sldId id="315" r:id="rId11"/>
    <p:sldId id="314" r:id="rId12"/>
    <p:sldId id="317" r:id="rId13"/>
    <p:sldId id="318" r:id="rId14"/>
    <p:sldId id="319" r:id="rId15"/>
    <p:sldId id="320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524" autoAdjust="0"/>
  </p:normalViewPr>
  <p:slideViewPr>
    <p:cSldViewPr snapToGrid="0">
      <p:cViewPr varScale="1">
        <p:scale>
          <a:sx n="75" d="100"/>
          <a:sy n="75" d="100"/>
        </p:scale>
        <p:origin x="54" y="0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Qassem" userId="83d7b5a1893be436" providerId="LiveId" clId="{0FDAB8C1-EEE5-4248-B5D9-958A51088A8C}"/>
    <pc:docChg chg="undo custSel addSld modSld">
      <pc:chgData name="Mohammed Qassem" userId="83d7b5a1893be436" providerId="LiveId" clId="{0FDAB8C1-EEE5-4248-B5D9-958A51088A8C}" dt="2024-11-08T21:33:17.629" v="112" actId="20577"/>
      <pc:docMkLst>
        <pc:docMk/>
      </pc:docMkLst>
      <pc:sldChg chg="modSp add mod">
        <pc:chgData name="Mohammed Qassem" userId="83d7b5a1893be436" providerId="LiveId" clId="{0FDAB8C1-EEE5-4248-B5D9-958A51088A8C}" dt="2024-11-08T21:33:17.629" v="112" actId="20577"/>
        <pc:sldMkLst>
          <pc:docMk/>
          <pc:sldMk cId="2974160919" sldId="320"/>
        </pc:sldMkLst>
        <pc:spChg chg="mod">
          <ac:chgData name="Mohammed Qassem" userId="83d7b5a1893be436" providerId="LiveId" clId="{0FDAB8C1-EEE5-4248-B5D9-958A51088A8C}" dt="2024-11-08T21:33:17.629" v="112" actId="20577"/>
          <ac:spMkLst>
            <pc:docMk/>
            <pc:sldMk cId="2974160919" sldId="320"/>
            <ac:spMk id="3" creationId="{E537D205-BFA6-A526-E148-04D27A54A94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08/11/2024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08/11/2024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54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92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B6BE2-DC01-551C-5296-4DD7C4296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82B78-9973-6E64-781D-96E84ED44E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C54E54-A6AE-FF5D-C27D-6DD11266C1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EDB1C2-1EDE-966B-BFF8-51B5C832DB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3550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93C49-94D0-80B4-F4CB-CA364C25A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9103BF-D8F9-926C-E0BF-19BA4C7C0D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9A285D-844D-2648-5994-3E7A8EE2E3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93FDE-1CB2-2626-27E5-248BCE6B78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44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8EBF99-1B7D-7FE4-0756-C7AFAF0B2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F916C-F670-A4A7-DFB8-DF150B6B4B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CFA5E4-E04F-25FF-E500-684B86E6F9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465585-F7D6-10C0-EAA7-15E1D96103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70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7FD044-19B1-620A-F98A-B8B2AFC93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0D0B2A-76AC-7FFB-F3D2-62451FDF75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A78A28-0D77-6B66-F084-1F002F612B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C99D-ED38-2BCA-9C1C-84FF3CF1F2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871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C602AB-189A-5DD8-121D-FBA8DEF3F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B23E05-F834-84B9-B1C2-95EE61D4A0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D08156-0A25-498B-57BE-8E6CBE9D47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4741B-FB3E-F34C-28DE-B9C2712841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1698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B3C1AC-EC84-AB6C-353E-007E6EB53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826CB4-6D5F-9CD6-CCCA-4BDF5378E0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8F0243-96A2-4021-BAE8-F328DEF44F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54AA31-7F27-8245-4A9E-F22E718FF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25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9A5301-B964-A7F4-10A4-AEC611831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9C4B37-6A08-4F23-9101-5568495BCA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A14C9D-FD6A-F2AF-CC85-B421D71432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92C27-8B07-1C58-C0FB-1909D5E395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837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9FB60-44C2-284D-69F9-D247DAA6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DCD73A-6AF5-2496-E8AF-36387C704C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643CF2-B16B-71AF-0C86-F36A1321D9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112171-2252-AB73-7577-2C364D206B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7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tories.starbucks.com/uploads/2021/04/Starbucks-2020-Global-Environmental-and-Social-Impact-Report.pdf" TargetMode="External"/><Relationship Id="rId3" Type="http://schemas.openxmlformats.org/officeDocument/2006/relationships/hyperlink" Target="https://fortune.com/ranking/worlds-most-admired-companies/2023/" TargetMode="External"/><Relationship Id="rId7" Type="http://schemas.openxmlformats.org/officeDocument/2006/relationships/hyperlink" Target="https://uk.talent.com/salary?job=starbuck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statista.com/statistics/219502/starbucks-net-income/" TargetMode="External"/><Relationship Id="rId11" Type="http://schemas.openxmlformats.org/officeDocument/2006/relationships/hyperlink" Target="https://www.irishtimes.com/business/retail-and-services/starbucks-to-hike-prices-as-labour-costs-rise-supply-chain-disruption-weighs-1.4791662" TargetMode="External"/><Relationship Id="rId5" Type="http://schemas.openxmlformats.org/officeDocument/2006/relationships/hyperlink" Target="https://www.marketingscoop.com/consumer/where-does-starbucks-get-its-products-from/" TargetMode="External"/><Relationship Id="rId10" Type="http://schemas.openxmlformats.org/officeDocument/2006/relationships/hyperlink" Target="https://www.scrapehero.com/leading-coffee-shop-chains-in-the-uk-analysis/" TargetMode="External"/><Relationship Id="rId4" Type="http://schemas.openxmlformats.org/officeDocument/2006/relationships/hyperlink" Target="https://financesonline.com/number-of-starbucks-worldwide/" TargetMode="External"/><Relationship Id="rId9" Type="http://schemas.openxmlformats.org/officeDocument/2006/relationships/hyperlink" Target="https://www.forbes.com/sites/greatspeculations/2016/12/05/starbucks-challenges-and-how-it-can-overcome-the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A SWOT analysis of Starbucks in the UK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/>
          <a:lstStyle/>
          <a:p>
            <a:pPr rtl="0"/>
            <a:r>
              <a:rPr lang="en-GB" dirty="0"/>
              <a:t>Olcay Sivas</a:t>
            </a:r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201" y="1033368"/>
            <a:ext cx="7834308" cy="827904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What it a SWOT analysis?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1255" y="2083291"/>
            <a:ext cx="5419675" cy="22037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Strengths, Weaknesses, Opportunities &amp; Threats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Provides an understanding of both the internal (strengths and weaknesses) and external factors (opportunities and threats) affecting the business.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F77CBB-7E0A-452C-B294-CE85EADCD6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1026" name="Picture 2" descr="SWOT analysis infographic with icons template has 4 steps such as ...">
            <a:extLst>
              <a:ext uri="{FF2B5EF4-FFF2-40B4-BE49-F238E27FC236}">
                <a16:creationId xmlns:a16="http://schemas.microsoft.com/office/drawing/2014/main" id="{9285D7A5-85F6-FAAC-8098-98C0F8DD5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005" y="1257879"/>
            <a:ext cx="4063794" cy="406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 rtlCol="0"/>
          <a:lstStyle/>
          <a:p>
            <a:pPr rtl="0"/>
            <a:r>
              <a:rPr lang="en-GB" dirty="0"/>
              <a:t>Components of a SWOT analysis - Strengths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79C095A-D927-248C-CA46-464E59791FC7}"/>
              </a:ext>
            </a:extLst>
          </p:cNvPr>
          <p:cNvSpPr txBox="1"/>
          <p:nvPr/>
        </p:nvSpPr>
        <p:spPr>
          <a:xfrm>
            <a:off x="838201" y="1556951"/>
            <a:ext cx="71247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Areas where the company has a competitive advantage over its competitors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Includes both qualitative and quantitative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Quantitative measures could include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Culture, brand recognition and public perception, accumulated experience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Quantitative measures could include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High profit margins, financial reserves, geography, value, proprietary assets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866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182717C-BC6E-CEB6-4B4F-82E171482FFC}"/>
              </a:ext>
            </a:extLst>
          </p:cNvPr>
          <p:cNvSpPr txBox="1">
            <a:spLocks/>
          </p:cNvSpPr>
          <p:nvPr/>
        </p:nvSpPr>
        <p:spPr>
          <a:xfrm>
            <a:off x="508686" y="323232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Components of a SWOT analysis - 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AAD73D-49E9-067C-335F-F43DFCD4F333}"/>
              </a:ext>
            </a:extLst>
          </p:cNvPr>
          <p:cNvSpPr txBox="1"/>
          <p:nvPr/>
        </p:nvSpPr>
        <p:spPr>
          <a:xfrm>
            <a:off x="508686" y="1168036"/>
            <a:ext cx="700871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Where the business has a competitive disadvantage relative to its peers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Lack of recognition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Where can the business improve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Financial problems e.g. cash flow? Debt as a resource?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Small profit margins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High employee turnover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Customer complaints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Lack of skills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763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6ACEA1-8707-5C8B-E6E0-0066D5F59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E14A186-151E-9722-3671-EEA195CFE027}"/>
              </a:ext>
            </a:extLst>
          </p:cNvPr>
          <p:cNvSpPr txBox="1">
            <a:spLocks/>
          </p:cNvSpPr>
          <p:nvPr/>
        </p:nvSpPr>
        <p:spPr>
          <a:xfrm>
            <a:off x="644611" y="483870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Components of a SWOT analysis - </a:t>
            </a:r>
            <a:r>
              <a:rPr lang="en-GB" dirty="0" err="1"/>
              <a:t>Opportunites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AD243E-98D7-3332-9BE2-9B7B1F6004E8}"/>
              </a:ext>
            </a:extLst>
          </p:cNvPr>
          <p:cNvSpPr txBox="1"/>
          <p:nvPr/>
        </p:nvSpPr>
        <p:spPr>
          <a:xfrm>
            <a:off x="644611" y="1245116"/>
            <a:ext cx="9049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Identifying opportunities both in the market and in the business position relative to its peers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8CB7E9-FFE9-4A76-FABD-BB639B948D8B}"/>
              </a:ext>
            </a:extLst>
          </p:cNvPr>
          <p:cNvSpPr txBox="1"/>
          <p:nvPr/>
        </p:nvSpPr>
        <p:spPr>
          <a:xfrm>
            <a:off x="644611" y="2289612"/>
            <a:ext cx="611917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Identifying and capitalising on market trends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E.g. consumer preferences and market developments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Changes in target markets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Capitalising on  innovation and technological development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Expansion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Novel financial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and political changes that could affect the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 niches </a:t>
            </a:r>
          </a:p>
        </p:txBody>
      </p:sp>
    </p:spTree>
    <p:extLst>
      <p:ext uri="{BB962C8B-B14F-4D97-AF65-F5344CB8AC3E}">
        <p14:creationId xmlns:p14="http://schemas.microsoft.com/office/powerpoint/2010/main" val="3902252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9C74F-BA73-2965-96A7-6126691D7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99A36F-13D4-6356-5D72-8B509C7AB63C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Components of a SWOT analysis - Threats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012FF4-F420-C0C7-F5F8-FB51F509C4A3}"/>
              </a:ext>
            </a:extLst>
          </p:cNvPr>
          <p:cNvSpPr txBox="1"/>
          <p:nvPr/>
        </p:nvSpPr>
        <p:spPr>
          <a:xfrm>
            <a:off x="661112" y="1223320"/>
            <a:ext cx="487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Identifying threats to the current business model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3D60E-6343-8F58-E27E-6AA6FD761D7A}"/>
              </a:ext>
            </a:extLst>
          </p:cNvPr>
          <p:cNvSpPr txBox="1"/>
          <p:nvPr/>
        </p:nvSpPr>
        <p:spPr>
          <a:xfrm>
            <a:off x="678508" y="1742303"/>
            <a:ext cx="422942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and 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Changes in market supply and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Loss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strategic choices</a:t>
            </a:r>
          </a:p>
        </p:txBody>
      </p:sp>
    </p:spTree>
    <p:extLst>
      <p:ext uri="{BB962C8B-B14F-4D97-AF65-F5344CB8AC3E}">
        <p14:creationId xmlns:p14="http://schemas.microsoft.com/office/powerpoint/2010/main" val="1767898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4E2EE-3F91-CE88-FD6D-CFB52AE1E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A763972-1FB5-3009-36A0-634EBA81340B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Strengths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8100BD-2E8D-622A-7D70-6D8081FA7757}"/>
              </a:ext>
            </a:extLst>
          </p:cNvPr>
          <p:cNvSpPr txBox="1"/>
          <p:nvPr/>
        </p:nvSpPr>
        <p:spPr>
          <a:xfrm>
            <a:off x="557112" y="1189756"/>
            <a:ext cx="992669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Exceptionally strong brand recognition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Polls consistently rate Starbucks and its logo as one of the most instantly</a:t>
            </a:r>
          </a:p>
          <a:p>
            <a:pPr lvl="1"/>
            <a:r>
              <a:rPr lang="en-GB" sz="1600" dirty="0"/>
              <a:t>      recognisable international brands.</a:t>
            </a:r>
          </a:p>
          <a:p>
            <a:pPr lvl="1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Enviable financial performance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Turnover of $36 billion in 2023 with a profit of $4.12 billion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Continual growth in number of stores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2023 ended with 38,038 operational outlets in both company operated and licenced configurations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Profound international growth whereby non-US outlets outstripped internal US outlets in 2018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600" dirty="0"/>
              <a:t>17,810 within the US market and 20,228 external to it.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Robust international supply chains enabling supply redundancy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Sources beans from South America, Africa and Asia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Focus on quality and standardisation with a range of premium blends consistently delivered to customers </a:t>
            </a:r>
          </a:p>
          <a:p>
            <a:r>
              <a:rPr lang="en-GB" sz="1600" dirty="0"/>
              <a:t>      worldwide.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Consistently ranked among the most equitable employers with Forbes rating them among the best companies </a:t>
            </a:r>
          </a:p>
          <a:p>
            <a:r>
              <a:rPr lang="en-GB" sz="1600" dirty="0"/>
              <a:t>     for women to work for and very competitive wages for new workers and a generous long term worker scheme</a:t>
            </a:r>
          </a:p>
          <a:p>
            <a:r>
              <a:rPr lang="en-GB" sz="1600" dirty="0"/>
              <a:t>     package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34064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A4F09-9CFF-8C39-1BDA-20EC6FD16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A78D-CE0C-A54E-E103-3D0838653385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Weaknesses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C1D690-AE7E-2026-7C78-7EE1317A610B}"/>
              </a:ext>
            </a:extLst>
          </p:cNvPr>
          <p:cNvSpPr txBox="1"/>
          <p:nvPr/>
        </p:nvSpPr>
        <p:spPr>
          <a:xfrm>
            <a:off x="595184" y="1074523"/>
            <a:ext cx="1015483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Despite the  profound strengths enjoyed by </a:t>
            </a:r>
            <a:r>
              <a:rPr lang="en-GB" dirty="0" err="1"/>
              <a:t>starbucks</a:t>
            </a:r>
            <a:r>
              <a:rPr lang="en-GB" dirty="0"/>
              <a:t>, some weaknesses exist.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than average prices (~38%) necessitated by above industry average wages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While commitment to sustainability is a perceived strength, it may incur a price premium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dependence on a single product –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Geographic Saturation – too many stores in one area leads to individual store losses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Dependence on supply costs – if the price of the raw product increases, so does the coffee.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number of company operated stores – the operational risks and costs are thus assumed by the </a:t>
            </a:r>
          </a:p>
          <a:p>
            <a:r>
              <a:rPr lang="en-GB" dirty="0"/>
              <a:t>      company and not the licenced operator.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772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35F6D-BB8E-F116-B7B6-591B42879D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E735-8104-F144-55F0-9368A110159F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Opportunities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5F4254-2686-F14F-164D-E8BDE37AE9C5}"/>
              </a:ext>
            </a:extLst>
          </p:cNvPr>
          <p:cNvSpPr txBox="1"/>
          <p:nvPr/>
        </p:nvSpPr>
        <p:spPr>
          <a:xfrm>
            <a:off x="595184" y="1074523"/>
            <a:ext cx="11734046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Numerous opportunities exist for Starbucks to diversify and grow its business in the UK and many considerations could </a:t>
            </a:r>
          </a:p>
          <a:p>
            <a:r>
              <a:rPr lang="en-GB" dirty="0"/>
              <a:t>be applied to its operations in the UK market.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Partnerships and collaboration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Teaming up with allied and potentially novel UK businesses might potentially allow access to new customers</a:t>
            </a:r>
          </a:p>
          <a:p>
            <a:pPr lvl="1"/>
            <a:r>
              <a:rPr lang="en-GB" dirty="0"/>
              <a:t>       and sources of revenue.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E.g. Sponsorship deals, startups, new technologies and products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Differential and geographic pricing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Lower prices in more deprived areas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Discounts e.g. senior/student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Expanding existing strategies e.g. the customer loyalty program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 and expand the perceived strengths of this program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Increased personalisation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Increase customer opportunities to gain points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Create feelings of customer exclusiveness with targeted discount schemes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807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B4564-95AA-CE8E-C87F-2EC034F71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CD34F-89F9-3EA1-B970-A38EF7FC6A17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Threats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9F160F-47BC-5F07-1A80-ACDFAB5E1936}"/>
              </a:ext>
            </a:extLst>
          </p:cNvPr>
          <p:cNvSpPr txBox="1"/>
          <p:nvPr/>
        </p:nvSpPr>
        <p:spPr>
          <a:xfrm>
            <a:off x="595184" y="1074523"/>
            <a:ext cx="849335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Rival chains and independent businesses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E.g. Costa Coffee, Café Nero, McDonalds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market saturation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Too many stores in one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Changing consumer preferences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Increasing customer preference for sustainability and greater ‘green awareness’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and activist factors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Many consumers might disagree with the perceived political alignment</a:t>
            </a:r>
          </a:p>
          <a:p>
            <a:pPr lvl="1"/>
            <a:r>
              <a:rPr lang="en-GB" dirty="0"/>
              <a:t>      of the company especially in international politics.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Boycotts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economic turbulence can negatively affect operations.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Less disposable income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International political instability might negatively affect supply chains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260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498A3-EF33-1D52-5A67-B770B335E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E0E18-DDAE-81E1-9CD3-02309B76AAD6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835539-D3E7-728E-6572-1B016FB6C4E5}"/>
              </a:ext>
            </a:extLst>
          </p:cNvPr>
          <p:cNvSpPr txBox="1"/>
          <p:nvPr/>
        </p:nvSpPr>
        <p:spPr>
          <a:xfrm>
            <a:off x="595184" y="1074523"/>
            <a:ext cx="1101314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Starbucks resides in an enviable market position in the UK,  a result of both dominant market positioning and </a:t>
            </a:r>
          </a:p>
          <a:p>
            <a:r>
              <a:rPr lang="en-GB" dirty="0"/>
              <a:t>      internal strategic decision making.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Future planning needs to capitalise and expand on existing successes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Loyalty programs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Market dominance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Expansion into new areas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Strategic acquisitions and incorporation of competitors.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of new ideas and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Effective research to identify and capitalise on changing market trends and consumer preferences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086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734A1-A227-CAAE-7EB2-82B3BDF25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7C6B8-4AF5-BD51-6CC2-D9B08C0E8FB5}"/>
              </a:ext>
            </a:extLst>
          </p:cNvPr>
          <p:cNvSpPr txBox="1">
            <a:spLocks/>
          </p:cNvSpPr>
          <p:nvPr/>
        </p:nvSpPr>
        <p:spPr>
          <a:xfrm>
            <a:off x="595184" y="434443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 SWOT analysis of </a:t>
            </a:r>
            <a:r>
              <a:rPr lang="en-GB" dirty="0" err="1"/>
              <a:t>starbucks</a:t>
            </a:r>
            <a:r>
              <a:rPr lang="en-GB" dirty="0"/>
              <a:t> -  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37D205-BFA6-A526-E148-04D27A54A94C}"/>
              </a:ext>
            </a:extLst>
          </p:cNvPr>
          <p:cNvSpPr txBox="1"/>
          <p:nvPr/>
        </p:nvSpPr>
        <p:spPr>
          <a:xfrm>
            <a:off x="595184" y="1074523"/>
            <a:ext cx="24906937" cy="5991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Fortune. (2023).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World’s Most Admired Companies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https://fortune.com/ranking/worlds-most-admired-companies/2023/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Finance Online. (2023).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Number of Starbucks Worldwide 2024: Facts, Statistics, and Trends - Financesonline.com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https://financesonline.com/number-of-starbucks-worldwide/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Wells, T. (2024).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From Bean to Cup: A Deep Dive into Starbucks‘ Global Supply Chain - Marketing Scoop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https://www.marketingscoop.com/consumer/where-does-starbucks-get-its-products-from/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Statista (2023).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Starbucks: Net Income 2023 | Statista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https://www.statista.com/statistics/219502/starbucks-net-income/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Talent.com. (n.d.).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Starbucks Salary in United Kingdom - Average Salary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https://uk.talent.com/salary?job=starbucks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Starbucks (2020).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ENVIRONMENTAL &amp; SOCIAL IMPACT REPORT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https://stories.starbucks.com/uploads/2021/04/Starbucks-2020-Global-Environmental-and-Social-Impact-Report.pdf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Trefis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Team (2016). Starbucks’ Challenges And How It Can Overcome Them.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Forbes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21 Dec.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https://www.forbes.com/sites/greatspeculations/2016/12/05/starbucks-challenges-and-how-it-can-overcome-them/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Scrapehero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Analysis of the Leading Coffee Shop Chains in the UK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ScrapeHero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https://www.scrapehero.com/leading-coffee-shop-chains-in-the-uk-analysis/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The Irish Times. (2021).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Starbucks to hike prices as labour costs rise, supply chain disruption weighs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GB" sz="1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https://www.irishtimes.com/business/retail-and-services/starbucks-to-hike-prices-as-labour-costs-rise-supply-chain-disruption-weighs-1.4791662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Cuofano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 (2023). </a:t>
            </a:r>
            <a:r>
              <a:rPr lang="en-GB" sz="1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Starbucks Operated vs. Licensed Stores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FourWeekMBA</a:t>
            </a: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https://fourweekmba.com/starbucks-operated-vs-licensed-stores/.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974160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{776F1AFF-835B-4C80-80A3-9ABFDE09B0A9}tf10081922_win32</Template>
  <TotalTime>227</TotalTime>
  <Words>1211</Words>
  <Application>Microsoft Office PowerPoint</Application>
  <PresentationFormat>Widescreen</PresentationFormat>
  <Paragraphs>192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Quire Sans Pro Light</vt:lpstr>
      <vt:lpstr>Tisa Offc Serif Pro</vt:lpstr>
      <vt:lpstr>Office Theme</vt:lpstr>
      <vt:lpstr>A SWOT analysis of Starbucks in the UK</vt:lpstr>
      <vt:lpstr>What it a SWOT analysis?</vt:lpstr>
      <vt:lpstr>Components of a SWOT analysis - Strengths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Olcay Sivas</dc:creator>
  <cp:lastModifiedBy>Mohammed Qassem</cp:lastModifiedBy>
  <cp:revision>1</cp:revision>
  <dcterms:created xsi:type="dcterms:W3CDTF">2024-11-08T17:46:15Z</dcterms:created>
  <dcterms:modified xsi:type="dcterms:W3CDTF">2024-11-08T21:33:23Z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