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0" d="100"/>
          <a:sy n="60" d="100"/>
        </p:scale>
        <p:origin x="114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64288-1481-56C5-6650-D3D9AA682D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FE5BFF6-263C-C96C-8370-9D9F5360D8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F5599A5-CA26-E817-CF16-112C318CF636}"/>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5" name="Footer Placeholder 4">
            <a:extLst>
              <a:ext uri="{FF2B5EF4-FFF2-40B4-BE49-F238E27FC236}">
                <a16:creationId xmlns:a16="http://schemas.microsoft.com/office/drawing/2014/main" id="{CF5B6E82-731A-5682-7A6E-FE2F1ECEC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26D443-AD98-8438-2596-26BC39F6EBEA}"/>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2827377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47A0-A3E3-B60A-B78E-0B864E9249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4139CB8-07AD-B481-1872-827F174EA71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B59F9FA-AF3B-BE9B-A566-803B66DD58A1}"/>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5" name="Footer Placeholder 4">
            <a:extLst>
              <a:ext uri="{FF2B5EF4-FFF2-40B4-BE49-F238E27FC236}">
                <a16:creationId xmlns:a16="http://schemas.microsoft.com/office/drawing/2014/main" id="{59A43FD4-F6D2-2CF6-ECCE-DB06AF15A0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A7D6AF-1B08-186E-0EB0-3286FC84FAB2}"/>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1804683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5C0DE-275A-2E6A-2775-AA4F7272D8A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9793423-E6EB-2948-1397-F4DB669787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EAA91C6-18E1-55CF-169C-987D63233E6E}"/>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5" name="Footer Placeholder 4">
            <a:extLst>
              <a:ext uri="{FF2B5EF4-FFF2-40B4-BE49-F238E27FC236}">
                <a16:creationId xmlns:a16="http://schemas.microsoft.com/office/drawing/2014/main" id="{A9BD6822-B6EF-C4C9-7ED1-7F145A78E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A1D643-43EE-E651-88A7-3B31DC185464}"/>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3536452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78F44-20CD-C434-9F23-797B691A1B2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4A5F179-2560-9A05-00CA-0BDDE87A324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292ECA9-B906-E705-93B7-DC79E40F8D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77D6BB5-8A5E-3C03-F5A1-09DDC991265A}"/>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6" name="Footer Placeholder 5">
            <a:extLst>
              <a:ext uri="{FF2B5EF4-FFF2-40B4-BE49-F238E27FC236}">
                <a16:creationId xmlns:a16="http://schemas.microsoft.com/office/drawing/2014/main" id="{03EA99BD-BB61-3BB7-EC54-7A7D332D8F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B4E96D-7A6C-2C6E-6BD3-7D1F439271BF}"/>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299268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FA9E-BC51-13E1-7FFD-B9469A245B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82D388A-F7DB-79A5-B1EA-8A4E5B3C0C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6B47B47-20D4-FCD9-1E5F-7DB70F0135D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38CD5D0-1D2F-46EB-7295-DA09C2A01E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0EFDF6-853F-0D51-03FF-9AC4D7D1F9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0D83454-F1A4-A5E0-0AA2-6893EFA15760}"/>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8" name="Footer Placeholder 7">
            <a:extLst>
              <a:ext uri="{FF2B5EF4-FFF2-40B4-BE49-F238E27FC236}">
                <a16:creationId xmlns:a16="http://schemas.microsoft.com/office/drawing/2014/main" id="{2EEBD151-E690-B12B-2F35-446573018A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15892E-4F15-E459-6A33-E5FD7E12866C}"/>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80395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55287-C73D-8DA3-E793-DD9B824C2F4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EC5F8A5-E355-EF87-403D-E3E1E39962C7}"/>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4" name="Footer Placeholder 3">
            <a:extLst>
              <a:ext uri="{FF2B5EF4-FFF2-40B4-BE49-F238E27FC236}">
                <a16:creationId xmlns:a16="http://schemas.microsoft.com/office/drawing/2014/main" id="{E560ED3E-C218-8D92-51B8-3139D774E5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93C55D-83E0-5C4A-8F2E-776ED25783F8}"/>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1179674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08350-DF0B-356B-3FD6-3E9DA8C04FA0}"/>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3" name="Footer Placeholder 2">
            <a:extLst>
              <a:ext uri="{FF2B5EF4-FFF2-40B4-BE49-F238E27FC236}">
                <a16:creationId xmlns:a16="http://schemas.microsoft.com/office/drawing/2014/main" id="{F8F23790-185F-4349-8108-6D62FA744C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E5899B-3E49-ED71-6D17-BBDFD4CF61E7}"/>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964271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BCD17-C1CF-8E91-2AB2-0003207C4A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4AC188E-DFA8-BEED-42C9-26275AB921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7FF0780-A193-BAFB-3577-C9BE8130B3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C6C4BD-9F08-2FB8-C7BC-F12D1857A2EB}"/>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6" name="Footer Placeholder 5">
            <a:extLst>
              <a:ext uri="{FF2B5EF4-FFF2-40B4-BE49-F238E27FC236}">
                <a16:creationId xmlns:a16="http://schemas.microsoft.com/office/drawing/2014/main" id="{E958509E-2AD1-499A-792C-72A44436CA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A7A000-7AC9-BC0B-E612-952DDE7B880E}"/>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2375066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6C409-E725-C00D-DDFB-5090031571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4A6D923-F68C-CA81-F942-847BD50B1E79}"/>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E54922-001D-503B-CA5C-CDC27AE402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DBB1A5-4F53-E447-1B22-3AB58519684F}"/>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6" name="Footer Placeholder 5">
            <a:extLst>
              <a:ext uri="{FF2B5EF4-FFF2-40B4-BE49-F238E27FC236}">
                <a16:creationId xmlns:a16="http://schemas.microsoft.com/office/drawing/2014/main" id="{B75550C7-FFB9-C561-EA52-7F0D595DE1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E4D7A9-5504-690E-A213-52263E895563}"/>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3659534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B7CFC-F422-CC08-413D-C2576FE5DFF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CC12C2C-4AF1-4DF0-7D16-022CC38F314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9F801D-009B-4BEA-4F2B-EFEB6C97ABD1}"/>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5" name="Footer Placeholder 4">
            <a:extLst>
              <a:ext uri="{FF2B5EF4-FFF2-40B4-BE49-F238E27FC236}">
                <a16:creationId xmlns:a16="http://schemas.microsoft.com/office/drawing/2014/main" id="{2242E114-D444-EA36-99FD-FCA8F258C0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3C770B-6F96-C028-18C6-8097748DD320}"/>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510782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0FC51C-6E1F-2CEF-588A-52DABECEF72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95CD676-8ED2-299D-4626-2315D5F3DCF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807A547-5A05-0695-C462-1B4F3CF0CC7E}"/>
              </a:ext>
            </a:extLst>
          </p:cNvPr>
          <p:cNvSpPr>
            <a:spLocks noGrp="1"/>
          </p:cNvSpPr>
          <p:nvPr>
            <p:ph type="dt" sz="half" idx="10"/>
          </p:nvPr>
        </p:nvSpPr>
        <p:spPr/>
        <p:txBody>
          <a:bodyPr/>
          <a:lstStyle/>
          <a:p>
            <a:fld id="{320F4998-15B2-42B2-814C-09DFF99247EC}" type="datetimeFigureOut">
              <a:rPr lang="en-GB" smtClean="0"/>
              <a:t>16/10/2026</a:t>
            </a:fld>
            <a:endParaRPr lang="en-GB"/>
          </a:p>
        </p:txBody>
      </p:sp>
      <p:sp>
        <p:nvSpPr>
          <p:cNvPr id="5" name="Footer Placeholder 4">
            <a:extLst>
              <a:ext uri="{FF2B5EF4-FFF2-40B4-BE49-F238E27FC236}">
                <a16:creationId xmlns:a16="http://schemas.microsoft.com/office/drawing/2014/main" id="{47BB48A9-8F80-29B9-49D7-21E88EBB1B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6A68C6-B2A7-4326-2A1F-3447E9B68689}"/>
              </a:ext>
            </a:extLst>
          </p:cNvPr>
          <p:cNvSpPr>
            <a:spLocks noGrp="1"/>
          </p:cNvSpPr>
          <p:nvPr>
            <p:ph type="sldNum" sz="quarter" idx="12"/>
          </p:nvPr>
        </p:nvSpPr>
        <p:spPr/>
        <p:txBody>
          <a:bodyPr/>
          <a:lstStyle/>
          <a:p>
            <a:fld id="{B6FF8C1C-AB3E-4C4F-8355-2176F75DE858}" type="slidenum">
              <a:rPr lang="en-GB" smtClean="0"/>
              <a:t>‹#›</a:t>
            </a:fld>
            <a:endParaRPr lang="en-GB"/>
          </a:p>
        </p:txBody>
      </p:sp>
    </p:spTree>
    <p:extLst>
      <p:ext uri="{BB962C8B-B14F-4D97-AF65-F5344CB8AC3E}">
        <p14:creationId xmlns:p14="http://schemas.microsoft.com/office/powerpoint/2010/main" val="2976990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7362C2-1122-B6A0-5E00-D2CAF3C4B6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95EF42A-EB91-E0C1-5995-68EE0022F9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D9F57E4-938E-2934-17F0-69136684BF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0F4998-15B2-42B2-814C-09DFF99247EC}" type="datetimeFigureOut">
              <a:rPr lang="en-GB" smtClean="0"/>
              <a:t>16/10/2026</a:t>
            </a:fld>
            <a:endParaRPr lang="en-GB"/>
          </a:p>
        </p:txBody>
      </p:sp>
      <p:sp>
        <p:nvSpPr>
          <p:cNvPr id="5" name="Footer Placeholder 4">
            <a:extLst>
              <a:ext uri="{FF2B5EF4-FFF2-40B4-BE49-F238E27FC236}">
                <a16:creationId xmlns:a16="http://schemas.microsoft.com/office/drawing/2014/main" id="{A06C0621-E14A-1248-0B0E-899437872A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57D5E5B-1CEE-FEDC-F7C1-8EF34BEE62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FF8C1C-AB3E-4C4F-8355-2176F75DE858}" type="slidenum">
              <a:rPr lang="en-GB" smtClean="0"/>
              <a:t>‹#›</a:t>
            </a:fld>
            <a:endParaRPr lang="en-GB"/>
          </a:p>
        </p:txBody>
      </p:sp>
    </p:spTree>
    <p:extLst>
      <p:ext uri="{BB962C8B-B14F-4D97-AF65-F5344CB8AC3E}">
        <p14:creationId xmlns:p14="http://schemas.microsoft.com/office/powerpoint/2010/main" val="44492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doi.org/10.1016/j.ejca.2010.02.03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A709CAF-2B99-87C3-79E3-AEE2EF7DE19F}"/>
              </a:ext>
            </a:extLst>
          </p:cNvPr>
          <p:cNvPicPr>
            <a:picLocks noChangeAspect="1"/>
          </p:cNvPicPr>
          <p:nvPr/>
        </p:nvPicPr>
        <p:blipFill>
          <a:blip r:embed="rId2"/>
          <a:stretch>
            <a:fillRect/>
          </a:stretch>
        </p:blipFill>
        <p:spPr>
          <a:xfrm>
            <a:off x="492013" y="417096"/>
            <a:ext cx="3838505" cy="1351586"/>
          </a:xfrm>
          <a:prstGeom prst="rect">
            <a:avLst/>
          </a:prstGeom>
        </p:spPr>
      </p:pic>
      <p:sp>
        <p:nvSpPr>
          <p:cNvPr id="6" name="TextBox 5">
            <a:extLst>
              <a:ext uri="{FF2B5EF4-FFF2-40B4-BE49-F238E27FC236}">
                <a16:creationId xmlns:a16="http://schemas.microsoft.com/office/drawing/2014/main" id="{B6442CB3-C02F-E5E1-3797-BAF294A5F318}"/>
              </a:ext>
            </a:extLst>
          </p:cNvPr>
          <p:cNvSpPr txBox="1"/>
          <p:nvPr/>
        </p:nvSpPr>
        <p:spPr>
          <a:xfrm>
            <a:off x="492013" y="2119244"/>
            <a:ext cx="9737558" cy="3694409"/>
          </a:xfrm>
          <a:prstGeom prst="rect">
            <a:avLst/>
          </a:prstGeom>
          <a:noFill/>
        </p:spPr>
        <p:txBody>
          <a:bodyPr wrap="square" rtlCol="0">
            <a:spAutoFit/>
          </a:bodyPr>
          <a:lstStyle/>
          <a:p>
            <a:pPr>
              <a:lnSpc>
                <a:spcPct val="150000"/>
              </a:lnSpc>
            </a:pPr>
            <a:r>
              <a:rPr lang="en-GB" sz="3200" dirty="0">
                <a:latin typeface="Arial" panose="020B0604020202020204" pitchFamily="34" charset="0"/>
                <a:cs typeface="Arial" panose="020B0604020202020204" pitchFamily="34" charset="0"/>
              </a:rPr>
              <a:t>Student name: Ksenia Smirnova</a:t>
            </a:r>
          </a:p>
          <a:p>
            <a:pPr>
              <a:lnSpc>
                <a:spcPct val="150000"/>
              </a:lnSpc>
            </a:pPr>
            <a:r>
              <a:rPr lang="en-GB" sz="3200" dirty="0">
                <a:latin typeface="Arial" panose="020B0604020202020204" pitchFamily="34" charset="0"/>
                <a:cs typeface="Arial" panose="020B0604020202020204" pitchFamily="34" charset="0"/>
              </a:rPr>
              <a:t>Student ID: 2242110</a:t>
            </a:r>
          </a:p>
          <a:p>
            <a:pPr>
              <a:lnSpc>
                <a:spcPct val="150000"/>
              </a:lnSpc>
            </a:pPr>
            <a:r>
              <a:rPr lang="en-GB" sz="3200" dirty="0">
                <a:latin typeface="Arial" panose="020B0604020202020204" pitchFamily="34" charset="0"/>
                <a:cs typeface="Arial" panose="020B0604020202020204" pitchFamily="34" charset="0"/>
              </a:rPr>
              <a:t>Module name: Practice- Based Research </a:t>
            </a:r>
          </a:p>
          <a:p>
            <a:pPr>
              <a:lnSpc>
                <a:spcPct val="150000"/>
              </a:lnSpc>
            </a:pPr>
            <a:r>
              <a:rPr lang="en-GB" sz="3200" dirty="0">
                <a:latin typeface="Arial" panose="020B0604020202020204" pitchFamily="34" charset="0"/>
                <a:cs typeface="Arial" panose="020B0604020202020204" pitchFamily="34" charset="0"/>
              </a:rPr>
              <a:t>Module code: (LCHS7008_LON)</a:t>
            </a:r>
          </a:p>
          <a:p>
            <a:pPr>
              <a:lnSpc>
                <a:spcPct val="150000"/>
              </a:lnSpc>
            </a:pPr>
            <a:r>
              <a:rPr lang="en-GB" sz="3200" dirty="0">
                <a:latin typeface="Arial" panose="020B0604020202020204" pitchFamily="34" charset="0"/>
                <a:cs typeface="Arial" panose="020B0604020202020204" pitchFamily="34" charset="0"/>
              </a:rPr>
              <a:t>Supervisor’s name: Muhammed Khan</a:t>
            </a:r>
          </a:p>
        </p:txBody>
      </p:sp>
    </p:spTree>
    <p:extLst>
      <p:ext uri="{BB962C8B-B14F-4D97-AF65-F5344CB8AC3E}">
        <p14:creationId xmlns:p14="http://schemas.microsoft.com/office/powerpoint/2010/main" val="3571898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E4DFE4DA-CBF9-9511-DFD2-4D307C13BF8D}"/>
              </a:ext>
            </a:extLst>
          </p:cNvPr>
          <p:cNvSpPr txBox="1"/>
          <p:nvPr/>
        </p:nvSpPr>
        <p:spPr>
          <a:xfrm>
            <a:off x="14365" y="71285"/>
            <a:ext cx="2664501" cy="4585871"/>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Prevalence and Statistics</a:t>
            </a:r>
          </a:p>
          <a:p>
            <a:r>
              <a:rPr lang="en-GB" sz="1200" dirty="0">
                <a:latin typeface="Arial" panose="020B0604020202020204" pitchFamily="34" charset="0"/>
                <a:cs typeface="Arial" panose="020B0604020202020204" pitchFamily="34" charset="0"/>
              </a:rPr>
              <a:t>Breast cancer is the most common cancer among women in the UK. The risk of developing breast cancer increases with age (Cancer Research UK, 2026).</a:t>
            </a:r>
          </a:p>
          <a:p>
            <a:r>
              <a:rPr lang="en-GB" sz="1200" dirty="0">
                <a:latin typeface="Arial" panose="020B0604020202020204" pitchFamily="34" charset="0"/>
                <a:cs typeface="Arial" panose="020B0604020202020204" pitchFamily="34" charset="0"/>
              </a:rPr>
              <a:t>* Around 59,000 new cases of breast cancer are diagnosed in the UK each year (Cancer Research UK, 2026).</a:t>
            </a:r>
          </a:p>
          <a:p>
            <a:r>
              <a:rPr lang="en-GB" sz="1200" dirty="0">
                <a:latin typeface="Arial" panose="020B0604020202020204" pitchFamily="34" charset="0"/>
                <a:cs typeface="Arial" panose="020B0604020202020204" pitchFamily="34" charset="0"/>
              </a:rPr>
              <a:t>* Older women have a higher risk of developing breast cancer.</a:t>
            </a:r>
          </a:p>
          <a:p>
            <a:r>
              <a:rPr lang="en-GB" sz="1200" dirty="0">
                <a:latin typeface="Arial" panose="020B0604020202020204" pitchFamily="34" charset="0"/>
                <a:cs typeface="Arial" panose="020B0604020202020204" pitchFamily="34" charset="0"/>
              </a:rPr>
              <a:t>* In England, 70.6% of women invited for breast screening attended within six months of their invitation in 2024/25 (NHS England, 2026).</a:t>
            </a:r>
          </a:p>
          <a:p>
            <a:r>
              <a:rPr lang="en-GB" sz="1200" dirty="0">
                <a:latin typeface="Arial" panose="020B0604020202020204" pitchFamily="34" charset="0"/>
                <a:cs typeface="Arial" panose="020B0604020202020204" pitchFamily="34" charset="0"/>
              </a:rPr>
              <a:t>* Finding breast cancer early can help women receive treatment sooner and may improve their chances of survival.</a:t>
            </a:r>
          </a:p>
          <a:p>
            <a:r>
              <a:rPr lang="en-GB" sz="1200" dirty="0">
                <a:latin typeface="Arial" panose="020B0604020202020204" pitchFamily="34" charset="0"/>
                <a:cs typeface="Arial" panose="020B0604020202020204" pitchFamily="34" charset="0"/>
              </a:rPr>
              <a:t>These statistics show why it is important to help women understand breast cancer symptoms and seek medical advice as soon as possible</a:t>
            </a:r>
            <a:r>
              <a:rPr lang="en-GB" sz="900" dirty="0">
                <a:latin typeface="Arial" panose="020B0604020202020204" pitchFamily="34" charset="0"/>
                <a:cs typeface="Arial" panose="020B0604020202020204" pitchFamily="34" charset="0"/>
              </a:rPr>
              <a:t>.</a:t>
            </a:r>
          </a:p>
        </p:txBody>
      </p:sp>
      <p:sp>
        <p:nvSpPr>
          <p:cNvPr id="14" name="TextBox 13">
            <a:extLst>
              <a:ext uri="{FF2B5EF4-FFF2-40B4-BE49-F238E27FC236}">
                <a16:creationId xmlns:a16="http://schemas.microsoft.com/office/drawing/2014/main" id="{6753FE31-210F-E1FF-6093-E11F056825CE}"/>
              </a:ext>
            </a:extLst>
          </p:cNvPr>
          <p:cNvSpPr txBox="1"/>
          <p:nvPr/>
        </p:nvSpPr>
        <p:spPr>
          <a:xfrm>
            <a:off x="2678866" y="656060"/>
            <a:ext cx="6865497" cy="2739211"/>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Research Rationale</a:t>
            </a:r>
          </a:p>
          <a:p>
            <a:r>
              <a:rPr lang="en-GB" sz="1200" dirty="0">
                <a:latin typeface="Arial" panose="020B0604020202020204" pitchFamily="34" charset="0"/>
                <a:cs typeface="Arial" panose="020B0604020202020204" pitchFamily="34" charset="0"/>
              </a:rPr>
              <a:t>Breast cancer awareness programmer helps women learn about the signs and symptoms of breast cancer. They also encourage women to seek medical advice when they notice unusual changes in their breasts.</a:t>
            </a:r>
          </a:p>
          <a:p>
            <a:r>
              <a:rPr lang="en-GB" sz="1200" dirty="0">
                <a:latin typeface="Arial" panose="020B0604020202020204" pitchFamily="34" charset="0"/>
                <a:cs typeface="Arial" panose="020B0604020202020204" pitchFamily="34" charset="0"/>
              </a:rPr>
              <a:t>Women aged 50 and over are an important group because the risk of breast cancer increases with age. Although the NHS offers breast screening, some women may not attend their appointments or may delay contacting their GP when they notice symptoms. Previous awareness campaigns, such as the Be Clear on Cancer campaign, aimed to encourage women to seek medical help earlier (Cancer Research UK, 2025).However, it is important to understand how effective these programmed are in helping women recognize symptoms and contact healthcare professionals without delay. This research will explore whether breast cancer awareness programmer encourage earlier presentation among women aged 50 and over in the UK. It will also look at the reasons why some women may delay seeking medical advice, including fear, embarrassment, lack of knowledge and difficulties accessing healthcare.</a:t>
            </a:r>
          </a:p>
        </p:txBody>
      </p:sp>
      <p:sp>
        <p:nvSpPr>
          <p:cNvPr id="15" name="TextBox 14">
            <a:extLst>
              <a:ext uri="{FF2B5EF4-FFF2-40B4-BE49-F238E27FC236}">
                <a16:creationId xmlns:a16="http://schemas.microsoft.com/office/drawing/2014/main" id="{F8C95563-9EA3-F571-ABE1-6780CFC6E5AB}"/>
              </a:ext>
            </a:extLst>
          </p:cNvPr>
          <p:cNvSpPr txBox="1"/>
          <p:nvPr/>
        </p:nvSpPr>
        <p:spPr>
          <a:xfrm>
            <a:off x="2938070" y="71285"/>
            <a:ext cx="7914809" cy="584775"/>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The Effectiveness of Breast Cancer Awareness Programmer in Promoting Early Presentation Among Women Aged 50 and Over in the UK </a:t>
            </a:r>
          </a:p>
        </p:txBody>
      </p:sp>
      <p:sp>
        <p:nvSpPr>
          <p:cNvPr id="16" name="TextBox 15">
            <a:extLst>
              <a:ext uri="{FF2B5EF4-FFF2-40B4-BE49-F238E27FC236}">
                <a16:creationId xmlns:a16="http://schemas.microsoft.com/office/drawing/2014/main" id="{9F0BFCF9-41D4-310F-7EC5-E7D3FAE33F8D}"/>
              </a:ext>
            </a:extLst>
          </p:cNvPr>
          <p:cNvSpPr txBox="1"/>
          <p:nvPr/>
        </p:nvSpPr>
        <p:spPr>
          <a:xfrm>
            <a:off x="9714875" y="399552"/>
            <a:ext cx="2493989" cy="5632311"/>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Research Question, Aim and Objectives</a:t>
            </a:r>
          </a:p>
          <a:p>
            <a:endParaRPr lang="en-GB" sz="16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Research Question</a:t>
            </a:r>
          </a:p>
          <a:p>
            <a:r>
              <a:rPr lang="en-GB" sz="1200" dirty="0">
                <a:latin typeface="Arial" panose="020B0604020202020204" pitchFamily="34" charset="0"/>
                <a:cs typeface="Arial" panose="020B0604020202020204" pitchFamily="34" charset="0"/>
              </a:rPr>
              <a:t>How effective are breast cancer awareness programmers in encouraging women aged 50 and over in the UK to seek medical advice early? </a:t>
            </a:r>
          </a:p>
          <a:p>
            <a:r>
              <a:rPr lang="en-GB" sz="1200" b="1" dirty="0">
                <a:latin typeface="Arial" panose="020B0604020202020204" pitchFamily="34" charset="0"/>
                <a:cs typeface="Arial" panose="020B0604020202020204" pitchFamily="34" charset="0"/>
              </a:rPr>
              <a:t>Research Aim</a:t>
            </a:r>
          </a:p>
          <a:p>
            <a:r>
              <a:rPr lang="en-GB" sz="1200" dirty="0">
                <a:latin typeface="Arial" panose="020B0604020202020204" pitchFamily="34" charset="0"/>
                <a:cs typeface="Arial" panose="020B0604020202020204" pitchFamily="34" charset="0"/>
              </a:rPr>
              <a:t>To evaluate how effective breast cancer awareness programmer are in encouraging early presentation among women aged 50 and over in the UK.</a:t>
            </a:r>
          </a:p>
          <a:p>
            <a:r>
              <a:rPr lang="en-GB" sz="1200" b="1" dirty="0">
                <a:latin typeface="Arial" panose="020B0604020202020204" pitchFamily="34" charset="0"/>
                <a:cs typeface="Arial" panose="020B0604020202020204" pitchFamily="34" charset="0"/>
              </a:rPr>
              <a:t>Research Objectives</a:t>
            </a:r>
          </a:p>
          <a:p>
            <a:r>
              <a:rPr lang="en-GB" sz="1200" dirty="0">
                <a:latin typeface="Arial" panose="020B0604020202020204" pitchFamily="34" charset="0"/>
                <a:cs typeface="Arial" panose="020B0604020202020204" pitchFamily="34" charset="0"/>
              </a:rPr>
              <a:t>1. To explore whether breast cancer awareness programmers improve women’s knowledge of breast cancer symptoms and risk factors.</a:t>
            </a:r>
          </a:p>
          <a:p>
            <a:r>
              <a:rPr lang="en-GB" sz="1200" dirty="0">
                <a:latin typeface="Arial" panose="020B0604020202020204" pitchFamily="34" charset="0"/>
                <a:cs typeface="Arial" panose="020B0604020202020204" pitchFamily="34" charset="0"/>
              </a:rPr>
              <a:t>2. To examine whether these programmers encourage women to seek medical advice earlier.</a:t>
            </a:r>
          </a:p>
          <a:p>
            <a:r>
              <a:rPr lang="en-GB" sz="1200" dirty="0">
                <a:latin typeface="Arial" panose="020B0604020202020204" pitchFamily="34" charset="0"/>
                <a:cs typeface="Arial" panose="020B0604020202020204" pitchFamily="34" charset="0"/>
              </a:rPr>
              <a:t>3. To identify the main reasons why women may delay seeking medical help after noticing possible breast cancer symptoms</a:t>
            </a:r>
          </a:p>
        </p:txBody>
      </p:sp>
      <p:sp>
        <p:nvSpPr>
          <p:cNvPr id="17" name="TextBox 16">
            <a:extLst>
              <a:ext uri="{FF2B5EF4-FFF2-40B4-BE49-F238E27FC236}">
                <a16:creationId xmlns:a16="http://schemas.microsoft.com/office/drawing/2014/main" id="{C7473A2A-38E5-18AF-1D45-D359F31BA5C7}"/>
              </a:ext>
            </a:extLst>
          </p:cNvPr>
          <p:cNvSpPr txBox="1"/>
          <p:nvPr/>
        </p:nvSpPr>
        <p:spPr>
          <a:xfrm>
            <a:off x="2575184" y="3429000"/>
            <a:ext cx="7243373" cy="3108543"/>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Research Impact</a:t>
            </a:r>
          </a:p>
          <a:p>
            <a:r>
              <a:rPr lang="en-GB" sz="1200" dirty="0">
                <a:latin typeface="Arial" panose="020B0604020202020204" pitchFamily="34" charset="0"/>
                <a:cs typeface="Arial" panose="020B0604020202020204" pitchFamily="34" charset="0"/>
              </a:rPr>
              <a:t>Women and Carers</a:t>
            </a:r>
          </a:p>
          <a:p>
            <a:r>
              <a:rPr lang="en-GB" sz="1200" dirty="0">
                <a:latin typeface="Arial" panose="020B0604020202020204" pitchFamily="34" charset="0"/>
                <a:cs typeface="Arial" panose="020B0604020202020204" pitchFamily="34" charset="0"/>
              </a:rPr>
              <a:t>The research may help women recognise breast cancer symptoms and understand the importance of seeking medical advice early. Family members and carers may also learn how to support women in getting medical help.</a:t>
            </a:r>
          </a:p>
          <a:p>
            <a:r>
              <a:rPr lang="en-GB" sz="1200" dirty="0">
                <a:latin typeface="Arial" panose="020B0604020202020204" pitchFamily="34" charset="0"/>
                <a:cs typeface="Arial" panose="020B0604020202020204" pitchFamily="34" charset="0"/>
              </a:rPr>
              <a:t>Healthcare Services</a:t>
            </a:r>
          </a:p>
          <a:p>
            <a:r>
              <a:rPr lang="en-GB" sz="1200" dirty="0">
                <a:latin typeface="Arial" panose="020B0604020202020204" pitchFamily="34" charset="0"/>
                <a:cs typeface="Arial" panose="020B0604020202020204" pitchFamily="34" charset="0"/>
              </a:rPr>
              <a:t>Earlier presentation may help healthcare professionals identify possible breast cancer sooner. The findings may also help services improve their awareness programmes and support timely diagnosis and treatment.</a:t>
            </a:r>
          </a:p>
          <a:p>
            <a:r>
              <a:rPr lang="en-GB" sz="1200" dirty="0">
                <a:latin typeface="Arial" panose="020B0604020202020204" pitchFamily="34" charset="0"/>
                <a:cs typeface="Arial" panose="020B0604020202020204" pitchFamily="34" charset="0"/>
              </a:rPr>
              <a:t>Healthcare Professionals</a:t>
            </a:r>
          </a:p>
          <a:p>
            <a:r>
              <a:rPr lang="en-GB" sz="1200" dirty="0">
                <a:latin typeface="Arial" panose="020B0604020202020204" pitchFamily="34" charset="0"/>
                <a:cs typeface="Arial" panose="020B0604020202020204" pitchFamily="34" charset="0"/>
              </a:rPr>
              <a:t>The research may help GPs, nurses and other healthcare professionals understand how to explain breast cancer symptoms more clearly and encourage women to seek medical advice.</a:t>
            </a:r>
          </a:p>
          <a:p>
            <a:r>
              <a:rPr lang="en-GB" sz="1200" dirty="0">
                <a:latin typeface="Arial" panose="020B0604020202020204" pitchFamily="34" charset="0"/>
                <a:cs typeface="Arial" panose="020B0604020202020204" pitchFamily="34" charset="0"/>
              </a:rPr>
              <a:t>Public Health Policies</a:t>
            </a:r>
          </a:p>
          <a:p>
            <a:r>
              <a:rPr lang="en-GB" sz="1200" dirty="0">
                <a:latin typeface="Arial" panose="020B0604020202020204" pitchFamily="34" charset="0"/>
                <a:cs typeface="Arial" panose="020B0604020202020204" pitchFamily="34" charset="0"/>
              </a:rPr>
              <a:t>The findings may help public health teams develop better awareness campaigns. They may also support policies that improve access to information and reduce differences in breast cancer awareness among women.</a:t>
            </a:r>
          </a:p>
        </p:txBody>
      </p:sp>
      <p:pic>
        <p:nvPicPr>
          <p:cNvPr id="19" name="Picture 18">
            <a:extLst>
              <a:ext uri="{FF2B5EF4-FFF2-40B4-BE49-F238E27FC236}">
                <a16:creationId xmlns:a16="http://schemas.microsoft.com/office/drawing/2014/main" id="{5F2F5C33-D7BB-8E4D-F2A5-C03538ECAC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65" y="4882329"/>
            <a:ext cx="2493989" cy="1975671"/>
          </a:xfrm>
          <a:prstGeom prst="rect">
            <a:avLst/>
          </a:prstGeom>
        </p:spPr>
      </p:pic>
    </p:spTree>
    <p:extLst>
      <p:ext uri="{BB962C8B-B14F-4D97-AF65-F5344CB8AC3E}">
        <p14:creationId xmlns:p14="http://schemas.microsoft.com/office/powerpoint/2010/main" val="4180021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0996E-D04F-0D88-3290-0C801484B639}"/>
              </a:ext>
            </a:extLst>
          </p:cNvPr>
          <p:cNvSpPr txBox="1"/>
          <p:nvPr/>
        </p:nvSpPr>
        <p:spPr>
          <a:xfrm>
            <a:off x="-1" y="0"/>
            <a:ext cx="12192001" cy="5940088"/>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Linsell</a:t>
            </a:r>
            <a:r>
              <a:rPr lang="en-GB" sz="1200" dirty="0">
                <a:latin typeface="Arial" panose="020B0604020202020204" pitchFamily="34" charset="0"/>
                <a:cs typeface="Arial" panose="020B0604020202020204" pitchFamily="34" charset="0"/>
              </a:rPr>
              <a:t>, L., Forbes, L.J.L., </a:t>
            </a:r>
            <a:r>
              <a:rPr lang="en-GB" sz="1200" dirty="0" err="1">
                <a:latin typeface="Arial" panose="020B0604020202020204" pitchFamily="34" charset="0"/>
                <a:cs typeface="Arial" panose="020B0604020202020204" pitchFamily="34" charset="0"/>
              </a:rPr>
              <a:t>Kapari</a:t>
            </a:r>
            <a:r>
              <a:rPr lang="en-GB" sz="1200" dirty="0">
                <a:latin typeface="Arial" panose="020B0604020202020204" pitchFamily="34" charset="0"/>
                <a:cs typeface="Arial" panose="020B0604020202020204" pitchFamily="34" charset="0"/>
              </a:rPr>
              <a:t>, M., Burgess, C., Omar, L., Tucker, L. and Ramirez, A.J. (2009) ‘A randomised controlled trial of an intervention to promote early presentation of breast cancer in older women: effect on breast cancer awareness’, British Journal of Cancer, 101(Suppl. 2), pp. S40–S48. Available at: https://doi.org/10.1038/sj.bjc.6605389.</a:t>
            </a:r>
          </a:p>
          <a:p>
            <a:r>
              <a:rPr lang="en-GB" sz="1200" dirty="0">
                <a:latin typeface="Arial" panose="020B0604020202020204" pitchFamily="34" charset="0"/>
                <a:cs typeface="Arial" panose="020B0604020202020204" pitchFamily="34" charset="0"/>
              </a:rPr>
              <a:t>-National Institute for Health and Care Excellence (NICE) (2015) Suspected cancer: recognition and referral. NICE guideline NG12. Available at: https://www.nice.org.uk/guidance/ng12 (Accessed:  October 2026).</a:t>
            </a:r>
          </a:p>
          <a:p>
            <a:r>
              <a:rPr lang="en-GB" sz="1200" dirty="0">
                <a:latin typeface="Arial" panose="020B0604020202020204" pitchFamily="34" charset="0"/>
                <a:cs typeface="Arial" panose="020B0604020202020204" pitchFamily="34" charset="0"/>
              </a:rPr>
              <a:t>-NHS (n.d.) Breast cancer in women. Available at: https://www.nhs.uk/conditions/breast-cancer-in-women/ (Accessed:  October 2026).</a:t>
            </a:r>
          </a:p>
          <a:p>
            <a:r>
              <a:rPr lang="en-GB" sz="1200" dirty="0">
                <a:latin typeface="Arial" panose="020B0604020202020204" pitchFamily="34" charset="0"/>
                <a:cs typeface="Arial" panose="020B0604020202020204" pitchFamily="34" charset="0"/>
              </a:rPr>
              <a:t>-NHS England (2025) Breast Screening Programme, England, 2023–24. Available at: https://digital.nhs.uk/data-and-information/publications/statistical/breast-screening-programme/</a:t>
            </a:r>
            <a:r>
              <a:rPr lang="en-GB" sz="1200" dirty="0" err="1">
                <a:latin typeface="Arial" panose="020B0604020202020204" pitchFamily="34" charset="0"/>
                <a:cs typeface="Arial" panose="020B0604020202020204" pitchFamily="34" charset="0"/>
              </a:rPr>
              <a:t>england</a:t>
            </a:r>
            <a:r>
              <a:rPr lang="en-GB" sz="1200" dirty="0">
                <a:latin typeface="Arial" panose="020B0604020202020204" pitchFamily="34" charset="0"/>
                <a:cs typeface="Arial" panose="020B0604020202020204" pitchFamily="34" charset="0"/>
              </a:rPr>
              <a:t>—2023-24 (Accessed:  October 2026).</a:t>
            </a:r>
          </a:p>
          <a:p>
            <a:r>
              <a:rPr lang="en-GB" sz="1200" dirty="0">
                <a:latin typeface="Arial" panose="020B0604020202020204" pitchFamily="34" charset="0"/>
                <a:cs typeface="Arial" panose="020B0604020202020204" pitchFamily="34" charset="0"/>
              </a:rPr>
              <a:t>- Office for National Statistics (2019) Cancer survival in England: national estimates for patients followed up to 2017. Available at: https://www.ons.gov.uk/peoplepopulationandcommunity/healthandsocialcare/conditionsanddiseases/bulletins/cancersurvivalinengland/nationalestimatesforpatientsfollowedupto2017 (Accessed: October 2026).</a:t>
            </a:r>
          </a:p>
          <a:p>
            <a:r>
              <a:rPr lang="en-GB" sz="1200" dirty="0">
                <a:latin typeface="Arial" panose="020B0604020202020204" pitchFamily="34" charset="0"/>
                <a:cs typeface="Arial" panose="020B0604020202020204" pitchFamily="34" charset="0"/>
              </a:rPr>
              <a:t>-Burgess, C.C., Bish, A.M., Hunter, H.S., </a:t>
            </a:r>
            <a:r>
              <a:rPr lang="en-GB" sz="1200" dirty="0" err="1">
                <a:latin typeface="Arial" panose="020B0604020202020204" pitchFamily="34" charset="0"/>
                <a:cs typeface="Arial" panose="020B0604020202020204" pitchFamily="34" charset="0"/>
              </a:rPr>
              <a:t>Salkovskis</a:t>
            </a:r>
            <a:r>
              <a:rPr lang="en-GB" sz="1200" dirty="0">
                <a:latin typeface="Arial" panose="020B0604020202020204" pitchFamily="34" charset="0"/>
                <a:cs typeface="Arial" panose="020B0604020202020204" pitchFamily="34" charset="0"/>
              </a:rPr>
              <a:t>, P., Michell, M., Whelehan, P. and Ramirez, A.J. (2008) ‘Promoting early presentation of breast cancer: development of a psycho-educational intervention’, Chronic Illness, 4(1), pp. 13–27. Available at: https://doi.org/10.1177/1742395307084404.</a:t>
            </a:r>
          </a:p>
          <a:p>
            <a:r>
              <a:rPr lang="en-GB" sz="1200" dirty="0">
                <a:latin typeface="Arial" panose="020B0604020202020204" pitchFamily="34" charset="0"/>
                <a:cs typeface="Arial" panose="020B0604020202020204" pitchFamily="34" charset="0"/>
              </a:rPr>
              <a:t>-Burgess, C.C., Potts, H.W.W., Hamed, H., Bish, A.M., Hunter, M.S., Richards, M.A. and Ramirez, A.J. (2006) ‘Why do older women delay presentation with breast cancer symptoms?’, Psycho-Oncology, 15(11), pp. 962–968. Available at: https://doi.org/10.1002/pon.1030. </a:t>
            </a:r>
          </a:p>
          <a:p>
            <a:pPr marL="285750" indent="-285750">
              <a:buFontTx/>
              <a:buChar char="-"/>
            </a:pPr>
            <a:r>
              <a:rPr lang="en-GB" sz="1200" dirty="0">
                <a:latin typeface="Arial" panose="020B0604020202020204" pitchFamily="34" charset="0"/>
                <a:cs typeface="Arial" panose="020B0604020202020204" pitchFamily="34" charset="0"/>
              </a:rPr>
              <a:t>Cancer Research UK (n.d.) Breast cancer statistics. Available at: https://www.cancerresearchuk.org/health-professional/cancer-statistics/statistics-by-cancer-type/breast-cancer (Accessed: October 2026</a:t>
            </a:r>
          </a:p>
          <a:p>
            <a:pPr marL="285750" indent="-285750">
              <a:buFontTx/>
              <a:buChar char="-"/>
            </a:pPr>
            <a:r>
              <a:rPr lang="en-GB" sz="1200" dirty="0">
                <a:latin typeface="Arial" panose="020B0604020202020204" pitchFamily="34" charset="0"/>
                <a:cs typeface="Arial" panose="020B0604020202020204" pitchFamily="34" charset="0"/>
              </a:rPr>
              <a:t>- Forbes, L.J.L., Forster, A.S., Dodd, R.H., Tucker, L., Laming, R., Sellars, S., </a:t>
            </a:r>
            <a:r>
              <a:rPr lang="en-GB" sz="1200" dirty="0" err="1">
                <a:latin typeface="Arial" panose="020B0604020202020204" pitchFamily="34" charset="0"/>
                <a:cs typeface="Arial" panose="020B0604020202020204" pitchFamily="34" charset="0"/>
              </a:rPr>
              <a:t>Patnick</a:t>
            </a:r>
            <a:r>
              <a:rPr lang="en-GB" sz="1200" dirty="0">
                <a:latin typeface="Arial" panose="020B0604020202020204" pitchFamily="34" charset="0"/>
                <a:cs typeface="Arial" panose="020B0604020202020204" pitchFamily="34" charset="0"/>
              </a:rPr>
              <a:t>, J. and Ramirez, A.J. (2012) ‘Promoting early presentation of breast cancer in older women: implementing an evidence-based intervention in routine clinical practice’, ISRN Oncology, 2012, Article 835167. Available at: https://doi.org/10.1155/2012/835167.</a:t>
            </a:r>
          </a:p>
          <a:p>
            <a:pPr marL="285750" indent="-285750">
              <a:buFontTx/>
              <a:buChar char="-"/>
            </a:pPr>
            <a:r>
              <a:rPr lang="en-GB" sz="1200" dirty="0">
                <a:latin typeface="Arial" panose="020B0604020202020204" pitchFamily="34" charset="0"/>
                <a:cs typeface="Arial" panose="020B0604020202020204" pitchFamily="34" charset="0"/>
              </a:rPr>
              <a:t>-Green, S.M.C., Lloyd, K.E. and Smith, S.G. (2023) ‘Awareness of symptoms, anticipated barriers and delays to help-seeking among women at higher risk of breast cancer: a UK multicentre study’, Preventive Medicine Reports, 34, Article 102220. Available at: https://doi.org/10.1016/j.pmedr.2023.102220</a:t>
            </a:r>
          </a:p>
          <a:p>
            <a:pPr marL="285750" indent="-285750">
              <a:buFontTx/>
              <a:buChar char="-"/>
            </a:pPr>
            <a:r>
              <a:rPr lang="en-GB" sz="1200" dirty="0">
                <a:latin typeface="Arial" panose="020B0604020202020204" pitchFamily="34" charset="0"/>
                <a:cs typeface="Arial" panose="020B0604020202020204" pitchFamily="34" charset="0"/>
              </a:rPr>
              <a:t>-Kaushal, A. et al. (2017) ‘“Promoting Early Presentation” intervention sustains increased breast cancer awareness in older women for three years: a randomized controlled trial’, Journal of Cancer Education, 24(3), pp. 163–165. Available at: https://doi.org/10.1177/0969141316667408.</a:t>
            </a:r>
          </a:p>
          <a:p>
            <a:pPr marL="285750" indent="-285750">
              <a:buFontTx/>
              <a:buChar char="-"/>
            </a:pP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Linsell</a:t>
            </a:r>
            <a:r>
              <a:rPr lang="en-GB" sz="1200" dirty="0">
                <a:latin typeface="Arial" panose="020B0604020202020204" pitchFamily="34" charset="0"/>
                <a:cs typeface="Arial" panose="020B0604020202020204" pitchFamily="34" charset="0"/>
              </a:rPr>
              <a:t>, L., Forbes, L.J.L., Burgess, C., </a:t>
            </a:r>
            <a:r>
              <a:rPr lang="en-GB" sz="1200" dirty="0" err="1">
                <a:latin typeface="Arial" panose="020B0604020202020204" pitchFamily="34" charset="0"/>
                <a:cs typeface="Arial" panose="020B0604020202020204" pitchFamily="34" charset="0"/>
              </a:rPr>
              <a:t>Kapari</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Thurnham</a:t>
            </a:r>
            <a:r>
              <a:rPr lang="en-GB" sz="1200" dirty="0">
                <a:latin typeface="Arial" panose="020B0604020202020204" pitchFamily="34" charset="0"/>
                <a:cs typeface="Arial" panose="020B0604020202020204" pitchFamily="34" charset="0"/>
              </a:rPr>
              <a:t>, A. and Ramirez, A.J. (2010) ‘Validation of a measurement tool to assess awareness of breast cancer’, European Journal of Cancer, 46(8), pp. 1374–1381. Available at: </a:t>
            </a:r>
            <a:r>
              <a:rPr lang="en-GB" sz="1200" dirty="0">
                <a:latin typeface="Arial" panose="020B0604020202020204" pitchFamily="34" charset="0"/>
                <a:cs typeface="Arial" panose="020B0604020202020204" pitchFamily="34" charset="0"/>
                <a:hlinkClick r:id="rId2"/>
              </a:rPr>
              <a:t>https://doi.org/10.1016/j.ejca.2010.02.034</a:t>
            </a:r>
            <a:r>
              <a:rPr lang="en-GB" sz="1200"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 Eberhardt, J. et al. (2022) ‘Impact of the third national “Be Clear on Cancer” Breast Cancer in Women over 70 Campaign on general practitioner attendance and referral, diagnosis rates and prevalence awareness’, Health Expectations, 25(4), pp. 1460–1471. Available at: https://pmc.ncbi.nlm.nih.gov/articles/PMC9285744/.</a:t>
            </a:r>
          </a:p>
          <a:p>
            <a:pPr marL="285750" indent="-285750">
              <a:buFontTx/>
              <a:buChar char="-"/>
            </a:pPr>
            <a:r>
              <a:rPr lang="en-GB" sz="1200" dirty="0">
                <a:latin typeface="Arial" panose="020B0604020202020204" pitchFamily="34" charset="0"/>
                <a:cs typeface="Arial" panose="020B0604020202020204" pitchFamily="34" charset="0"/>
              </a:rPr>
              <a:t>- Forbes, L.J.L., </a:t>
            </a:r>
            <a:r>
              <a:rPr lang="en-GB" sz="1200" dirty="0" err="1">
                <a:latin typeface="Arial" panose="020B0604020202020204" pitchFamily="34" charset="0"/>
                <a:cs typeface="Arial" panose="020B0604020202020204" pitchFamily="34" charset="0"/>
              </a:rPr>
              <a:t>Linsell</a:t>
            </a:r>
            <a:r>
              <a:rPr lang="en-GB" sz="1200" dirty="0">
                <a:latin typeface="Arial" panose="020B0604020202020204" pitchFamily="34" charset="0"/>
                <a:cs typeface="Arial" panose="020B0604020202020204" pitchFamily="34" charset="0"/>
              </a:rPr>
              <a:t>, L., Atkins, L., Burgess, C., Tucker, L., Omar, L. and Ramirez, A.J. (2011) ‘A promoting early presentation intervention increases breast cancer awareness in older women after 2 years: a randomised controlled trial’, British Journal of Cancer, 105, pp. 18–21. Available at: https://doi.org/10.1038/bjc.2011.205.</a:t>
            </a:r>
          </a:p>
          <a:p>
            <a:pPr marL="285750" indent="-285750">
              <a:buFontTx/>
              <a:buChar char="-"/>
            </a:pPr>
            <a:r>
              <a:rPr lang="en-GB" sz="1200" dirty="0">
                <a:latin typeface="Arial" panose="020B0604020202020204" pitchFamily="34" charset="0"/>
                <a:cs typeface="Arial" panose="020B0604020202020204" pitchFamily="34" charset="0"/>
              </a:rPr>
              <a:t>- Forbes, L.J.L., Atkins, L., </a:t>
            </a:r>
            <a:r>
              <a:rPr lang="en-GB" sz="1200" dirty="0" err="1">
                <a:latin typeface="Arial" panose="020B0604020202020204" pitchFamily="34" charset="0"/>
                <a:cs typeface="Arial" panose="020B0604020202020204" pitchFamily="34" charset="0"/>
              </a:rPr>
              <a:t>Thurnham</a:t>
            </a:r>
            <a:r>
              <a:rPr lang="en-GB" sz="1200" dirty="0">
                <a:latin typeface="Arial" panose="020B0604020202020204" pitchFamily="34" charset="0"/>
                <a:cs typeface="Arial" panose="020B0604020202020204" pitchFamily="34" charset="0"/>
              </a:rPr>
              <a:t>, A., Layburn, J., Haste, F. and Ramirez, A.J. (2011) ‘Breast cancer awareness and barriers to symptomatic presentation among women from different ethnic groups in East London’, British Journal of Cancer, 105(10), pp. 1474–1479. Available at: https://doi.org/10.1038/bjc.2011.406.</a:t>
            </a:r>
          </a:p>
          <a:p>
            <a:pPr marL="285750" indent="-285750">
              <a:buFontTx/>
              <a:buChar char="-"/>
            </a:pPr>
            <a:endParaRPr lang="en-GB" dirty="0"/>
          </a:p>
        </p:txBody>
      </p:sp>
    </p:spTree>
    <p:extLst>
      <p:ext uri="{BB962C8B-B14F-4D97-AF65-F5344CB8AC3E}">
        <p14:creationId xmlns:p14="http://schemas.microsoft.com/office/powerpoint/2010/main" val="2575183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7589</TotalTime>
  <Words>1610</Words>
  <Application>Microsoft Office PowerPoint</Application>
  <PresentationFormat>Widescreen</PresentationFormat>
  <Paragraphs>50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Ksenia Smirnova</dc:creator>
  <cp:lastModifiedBy>Ksenia Smirnova</cp:lastModifiedBy>
  <cp:revision>2</cp:revision>
  <dcterms:created xsi:type="dcterms:W3CDTF">2026-10-12T10:29:23Z</dcterms:created>
  <dcterms:modified xsi:type="dcterms:W3CDTF">2026-10-21T14:30:31Z</dcterms:modified>
</cp:coreProperties>
</file>