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64" r:id="rId4"/>
    <p:sldId id="258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53"/>
    <p:restoredTop sz="94624"/>
  </p:normalViewPr>
  <p:slideViewPr>
    <p:cSldViewPr snapToGrid="0" snapToObjects="1">
      <p:cViewPr varScale="1">
        <p:scale>
          <a:sx n="90" d="100"/>
          <a:sy n="90" d="100"/>
        </p:scale>
        <p:origin x="232" y="6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BD69E-71D9-B341-9C45-04709D8335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A1217E-B0AA-4F4C-BBE7-BA1279FA04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6FE65B-3C47-F743-8BDE-0CB5889B3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30392-CC8D-B94E-B551-C087586CD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8826A6-E28B-3545-89B6-717251F9A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864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E24F5-4817-4941-BC04-A2D25B498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F8D28-49C2-4B40-BF9F-CB4BBD2989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0DCA1-CACF-4641-81BC-98108D296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88D1D-F6D9-6F43-AC57-F8F05B88B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54398-9788-994E-801B-8BE252C62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655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6FA34-E317-9F42-ABA2-836F12A8E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EA91F3-C5A6-304D-86BC-9A0666D71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B8AF81-24E5-1F44-A586-E713E7090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324C7-1C60-3D42-96FA-15A8538F1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F12E1-F86A-4141-9893-6E0328761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509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06193-E2EE-6D44-B7E5-D851A26D5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3A80B-AB1B-1B4D-A655-461B249CEA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AC8ECE-EA66-CC4B-9942-296E0AF6F1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290725-8416-C946-A296-8C56B29EE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771E8-48D8-9B4C-B7BE-AA9906F6F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574B3-B691-DA4A-9BD4-1A7B99A42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5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0052E-4FC8-CF4E-921A-C55D0AFB6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CAE35A-9634-AD4B-8277-701E1EB347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A3C011-B852-7043-9726-B69D02032E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86F8D-747B-EA41-82E9-6D518A51F3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FEA600-CA5F-B145-967D-0A2C8EC89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DA33C4-40FA-D844-B51F-E70D04648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193B8B-4071-E645-9E01-42C12E150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3583C9-164A-1E4B-AEE8-8B6A81871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51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6A74E-D3D4-7140-966A-D3A6F2A73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C19873-F259-3249-B23B-B880CF863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06BE23-5F07-1745-BAF4-83C393A4A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B99565-32D1-3B48-B600-8A9C85924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53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7C52ED-784F-6349-A6DA-03B928206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2C8B4A-E193-864D-AEEF-F875D2EA0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5CD7C0-4BDF-4748-8EDE-6232A9B33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641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DAA54-C7CA-CE42-9DA9-E44072FFE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4E146E-4742-004F-9E0D-1C477F180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C47F74-E4F0-6E48-ADA3-5FAD502B6F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F7B7E3-1780-D348-A1DE-BBB2DCAE0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2AF25B-A2E5-A941-9C73-BA35C6CDF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9C7192-E5C8-ED45-BAF2-C317A2DA6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8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5A3D7-727F-5B48-8C71-FA71324ED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12C3CC-516B-194D-BA1B-83EF4A6A08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A261EE-6C53-3A49-ADB8-6A1DADF1B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CB72D8-AE90-7446-8CBA-9E2DFD23C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CFFE42-75D4-1146-AEF7-ECA37D613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7C9329-F249-E54F-B713-6CF95B0A3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09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D9771-00AB-0246-AC6D-1D4B91F7E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8CDB12-DE9A-4346-A5E1-180A2D7E0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35DD3F-6F62-3347-9960-0DB31839E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DA4208-325F-5F4F-912B-A8B7B2D9B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ADA598-8EE7-A943-824E-95C83CDEC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774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1C23E-C0BF-7D41-B7B3-18FE22CB01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1CE464-CB7A-FF4B-A1BE-F6DBE9CE79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7B0E99-4278-A347-ACAF-B99C9F74C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8FDEF-5F6F-E840-9F89-62420F1DE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53B4BF-F033-DC40-BF97-1D921C63F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387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2313C7-A24B-0641-AD6B-7AE510EAC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F953CE-A811-D94F-B37F-F1BBE35FD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4DE86-243C-6C48-A1F3-328B433593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2A571-95EE-7444-A596-A87EA8F511B8}" type="datetimeFigureOut">
              <a:rPr lang="en-US" smtClean="0"/>
              <a:t>12/31/19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61BD7-D4E6-714F-A2E2-00EBE1ADAA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8986F9-5648-724A-A9A5-434E6D687F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312E9-3ED8-1D43-A415-FE68B211B5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82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ood on a wooden cutting board&#10;&#10;Description automatically generated">
            <a:extLst>
              <a:ext uri="{FF2B5EF4-FFF2-40B4-BE49-F238E27FC236}">
                <a16:creationId xmlns:a16="http://schemas.microsoft.com/office/drawing/2014/main" id="{6BE86A7C-5C59-6B45-9130-43707854C2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6" r="2" b="2"/>
          <a:stretch/>
        </p:blipFill>
        <p:spPr>
          <a:xfrm>
            <a:off x="20" y="10"/>
            <a:ext cx="7534636" cy="6857990"/>
          </a:xfrm>
          <a:prstGeom prst="rect">
            <a:avLst/>
          </a:prstGeom>
        </p:spPr>
      </p:pic>
      <p:sp>
        <p:nvSpPr>
          <p:cNvPr id="36" name="Rectangle 33">
            <a:extLst>
              <a:ext uri="{FF2B5EF4-FFF2-40B4-BE49-F238E27FC236}">
                <a16:creationId xmlns:a16="http://schemas.microsoft.com/office/drawing/2014/main" id="{98663357-1843-42BB-BC09-EACA8E00E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rgbClr val="6F71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06CF9D1-219E-FA4A-B3B3-0038A3F6A898}"/>
              </a:ext>
            </a:extLst>
          </p:cNvPr>
          <p:cNvSpPr txBox="1">
            <a:spLocks/>
          </p:cNvSpPr>
          <p:nvPr/>
        </p:nvSpPr>
        <p:spPr>
          <a:xfrm>
            <a:off x="8153400" y="640081"/>
            <a:ext cx="3395130" cy="52553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8000" dirty="0">
                <a:solidFill>
                  <a:srgbClr val="FFFFFF"/>
                </a:solidFill>
              </a:rPr>
              <a:t>Beth </a:t>
            </a:r>
            <a:r>
              <a:rPr lang="en-US" sz="8000" dirty="0" err="1">
                <a:solidFill>
                  <a:srgbClr val="FFFFFF"/>
                </a:solidFill>
              </a:rPr>
              <a:t>wyt</a:t>
            </a:r>
            <a:r>
              <a:rPr lang="en-US" sz="8000" dirty="0">
                <a:solidFill>
                  <a:srgbClr val="FFFFFF"/>
                </a:solidFill>
              </a:rPr>
              <a:t> </a:t>
            </a:r>
            <a:r>
              <a:rPr lang="en-US" sz="8000" dirty="0" err="1">
                <a:solidFill>
                  <a:srgbClr val="FFFFFF"/>
                </a:solidFill>
              </a:rPr>
              <a:t>ti’n</a:t>
            </a:r>
            <a:r>
              <a:rPr lang="en-US" sz="8000" dirty="0">
                <a:solidFill>
                  <a:srgbClr val="FFFFFF"/>
                </a:solidFill>
              </a:rPr>
              <a:t> </a:t>
            </a:r>
            <a:r>
              <a:rPr lang="en-US" sz="8000" dirty="0" err="1">
                <a:solidFill>
                  <a:srgbClr val="FFFFFF"/>
                </a:solidFill>
              </a:rPr>
              <a:t>hoffi</a:t>
            </a:r>
            <a:r>
              <a:rPr lang="en-US" sz="8000" dirty="0">
                <a:solidFill>
                  <a:srgbClr val="FFFFFF"/>
                </a:solidFill>
              </a:rPr>
              <a:t> </a:t>
            </a:r>
            <a:r>
              <a:rPr lang="en-US" sz="8000" dirty="0" err="1">
                <a:solidFill>
                  <a:srgbClr val="FFFFFF"/>
                </a:solidFill>
              </a:rPr>
              <a:t>fwyta</a:t>
            </a:r>
            <a:r>
              <a:rPr lang="en-US" sz="8000" dirty="0">
                <a:solidFill>
                  <a:srgbClr val="FFFFFF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87465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967DE-CEB3-6E4B-B23D-0F922E144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320763"/>
            <a:ext cx="9144000" cy="1048985"/>
          </a:xfrm>
        </p:spPr>
        <p:txBody>
          <a:bodyPr/>
          <a:lstStyle/>
          <a:p>
            <a:r>
              <a:rPr lang="en-GB" dirty="0"/>
              <a:t>Beth </a:t>
            </a:r>
            <a:r>
              <a:rPr lang="en-GB" dirty="0" err="1"/>
              <a:t>wyt</a:t>
            </a:r>
            <a:r>
              <a:rPr lang="en-GB" dirty="0"/>
              <a:t> </a:t>
            </a:r>
            <a:r>
              <a:rPr lang="en-GB" dirty="0" err="1"/>
              <a:t>ti’n</a:t>
            </a:r>
            <a:r>
              <a:rPr lang="en-GB" dirty="0"/>
              <a:t> </a:t>
            </a:r>
            <a:r>
              <a:rPr lang="en-GB" dirty="0" err="1"/>
              <a:t>hoffi</a:t>
            </a:r>
            <a:r>
              <a:rPr lang="en-GB" dirty="0"/>
              <a:t> </a:t>
            </a:r>
            <a:r>
              <a:rPr lang="en-GB" dirty="0" err="1"/>
              <a:t>fwyta</a:t>
            </a:r>
            <a:r>
              <a:rPr lang="en-GB" dirty="0"/>
              <a:t>?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434FF7-36E7-C542-BE32-E28157ECE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2978" y="3582371"/>
            <a:ext cx="5413021" cy="2954867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Dw </a:t>
            </a:r>
            <a:r>
              <a:rPr lang="en-GB" dirty="0" err="1">
                <a:solidFill>
                  <a:srgbClr val="FF0000"/>
                </a:solidFill>
              </a:rPr>
              <a:t>i’n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hoffi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bwyta</a:t>
            </a:r>
            <a:r>
              <a:rPr lang="en-GB" dirty="0">
                <a:solidFill>
                  <a:srgbClr val="FF0000"/>
                </a:solidFill>
              </a:rPr>
              <a:t>….</a:t>
            </a:r>
          </a:p>
          <a:p>
            <a:pPr algn="l"/>
            <a:r>
              <a:rPr lang="en-GB" dirty="0">
                <a:solidFill>
                  <a:srgbClr val="FF0000"/>
                </a:solidFill>
              </a:rPr>
              <a:t>Dw </a:t>
            </a:r>
            <a:r>
              <a:rPr lang="en-GB" dirty="0" err="1">
                <a:solidFill>
                  <a:srgbClr val="FF0000"/>
                </a:solidFill>
              </a:rPr>
              <a:t>i’n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mwynhau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bwyta</a:t>
            </a:r>
            <a:r>
              <a:rPr lang="en-GB" dirty="0">
                <a:solidFill>
                  <a:srgbClr val="FF0000"/>
                </a:solidFill>
              </a:rPr>
              <a:t>….</a:t>
            </a:r>
          </a:p>
          <a:p>
            <a:pPr algn="l"/>
            <a:r>
              <a:rPr lang="en-GB" dirty="0">
                <a:solidFill>
                  <a:srgbClr val="FF0000"/>
                </a:solidFill>
              </a:rPr>
              <a:t>Dw </a:t>
            </a:r>
            <a:r>
              <a:rPr lang="en-GB" dirty="0" err="1">
                <a:solidFill>
                  <a:srgbClr val="FF0000"/>
                </a:solidFill>
              </a:rPr>
              <a:t>i’n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dwlu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…  </a:t>
            </a:r>
            <a:r>
              <a:rPr lang="en-GB" dirty="0"/>
              <a:t>(I love...) </a:t>
            </a:r>
          </a:p>
          <a:p>
            <a:pPr algn="l"/>
            <a:r>
              <a:rPr lang="en-GB" dirty="0" err="1">
                <a:solidFill>
                  <a:srgbClr val="FF0000"/>
                </a:solidFill>
              </a:rPr>
              <a:t>Mae’n</a:t>
            </a:r>
            <a:r>
              <a:rPr lang="en-GB" dirty="0">
                <a:solidFill>
                  <a:srgbClr val="FF0000"/>
                </a:solidFill>
              </a:rPr>
              <a:t> well ‘da fi … </a:t>
            </a:r>
            <a:r>
              <a:rPr lang="en-GB" dirty="0" err="1">
                <a:solidFill>
                  <a:srgbClr val="FF0000"/>
                </a:solidFill>
              </a:rPr>
              <a:t>na</a:t>
            </a:r>
            <a:r>
              <a:rPr lang="en-GB" dirty="0">
                <a:solidFill>
                  <a:srgbClr val="FF0000"/>
                </a:solidFill>
              </a:rPr>
              <a:t> ...   </a:t>
            </a:r>
            <a:r>
              <a:rPr lang="en-GB" dirty="0"/>
              <a:t>(I prefer ... to ...)</a:t>
            </a:r>
          </a:p>
          <a:p>
            <a:pPr algn="l"/>
            <a:r>
              <a:rPr lang="en-GB" dirty="0" err="1">
                <a:solidFill>
                  <a:srgbClr val="FF0000"/>
                </a:solidFill>
              </a:rPr>
              <a:t>Mae’n</a:t>
            </a:r>
            <a:r>
              <a:rPr lang="en-GB" dirty="0">
                <a:solidFill>
                  <a:srgbClr val="FF0000"/>
                </a:solidFill>
              </a:rPr>
              <a:t> gas ‘da fi …  </a:t>
            </a:r>
            <a:r>
              <a:rPr lang="en-GB" dirty="0"/>
              <a:t>(I hate...)</a:t>
            </a:r>
          </a:p>
          <a:p>
            <a:endParaRPr lang="en-US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DEC14EE2-306E-E148-B48D-86ECD45D30A9}"/>
              </a:ext>
            </a:extLst>
          </p:cNvPr>
          <p:cNvSpPr txBox="1">
            <a:spLocks/>
          </p:cNvSpPr>
          <p:nvPr/>
        </p:nvSpPr>
        <p:spPr>
          <a:xfrm>
            <a:off x="6095999" y="3582370"/>
            <a:ext cx="5627512" cy="2954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0432FF"/>
                </a:solidFill>
              </a:rPr>
              <a:t>….. achos </a:t>
            </a:r>
            <a:r>
              <a:rPr lang="en-GB" dirty="0" err="1">
                <a:solidFill>
                  <a:srgbClr val="0432FF"/>
                </a:solidFill>
              </a:rPr>
              <a:t>mae’n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flasus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iawn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/>
              <a:t>(it’s very tasty</a:t>
            </a:r>
            <a:r>
              <a:rPr lang="en-GB" dirty="0">
                <a:solidFill>
                  <a:srgbClr val="0432FF"/>
                </a:solidFill>
              </a:rPr>
              <a:t>)</a:t>
            </a:r>
          </a:p>
          <a:p>
            <a:r>
              <a:rPr lang="en-GB" dirty="0">
                <a:solidFill>
                  <a:srgbClr val="0432FF"/>
                </a:solidFill>
              </a:rPr>
              <a:t>   …… achos </a:t>
            </a:r>
            <a:r>
              <a:rPr lang="en-GB" dirty="0" err="1">
                <a:solidFill>
                  <a:srgbClr val="0432FF"/>
                </a:solidFill>
              </a:rPr>
              <a:t>mae’n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dda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i</a:t>
            </a:r>
            <a:r>
              <a:rPr lang="en-GB" dirty="0">
                <a:solidFill>
                  <a:srgbClr val="0432FF"/>
                </a:solidFill>
              </a:rPr>
              <a:t> fi / chi </a:t>
            </a:r>
            <a:r>
              <a:rPr lang="en-GB" dirty="0"/>
              <a:t>(good for me / you)</a:t>
            </a:r>
          </a:p>
          <a:p>
            <a:r>
              <a:rPr lang="en-GB" dirty="0">
                <a:solidFill>
                  <a:srgbClr val="0432FF"/>
                </a:solidFill>
              </a:rPr>
              <a:t>    ……. achos </a:t>
            </a:r>
            <a:r>
              <a:rPr lang="en-GB" dirty="0" err="1">
                <a:solidFill>
                  <a:srgbClr val="0432FF"/>
                </a:solidFill>
              </a:rPr>
              <a:t>mae’n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ddrwg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i</a:t>
            </a:r>
            <a:r>
              <a:rPr lang="en-GB" dirty="0">
                <a:solidFill>
                  <a:srgbClr val="0432FF"/>
                </a:solidFill>
              </a:rPr>
              <a:t> fi / chi </a:t>
            </a:r>
            <a:r>
              <a:rPr lang="en-GB" dirty="0"/>
              <a:t>(bad for me / you)    </a:t>
            </a:r>
          </a:p>
          <a:p>
            <a:r>
              <a:rPr lang="en-GB" dirty="0">
                <a:solidFill>
                  <a:srgbClr val="0432FF"/>
                </a:solidFill>
              </a:rPr>
              <a:t>    </a:t>
            </a:r>
            <a:r>
              <a:rPr lang="en-GB" dirty="0" err="1">
                <a:solidFill>
                  <a:srgbClr val="0432FF"/>
                </a:solidFill>
              </a:rPr>
              <a:t>ych</a:t>
            </a:r>
            <a:r>
              <a:rPr lang="en-GB" dirty="0">
                <a:solidFill>
                  <a:srgbClr val="0432FF"/>
                </a:solidFill>
              </a:rPr>
              <a:t> a fi! 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EBC7E9-078A-E04A-8885-8FA77E058A80}"/>
              </a:ext>
            </a:extLst>
          </p:cNvPr>
          <p:cNvSpPr txBox="1"/>
          <p:nvPr/>
        </p:nvSpPr>
        <p:spPr>
          <a:xfrm>
            <a:off x="1253067" y="2387160"/>
            <a:ext cx="1692258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Respond</a:t>
            </a:r>
            <a:r>
              <a:rPr lang="en-US" dirty="0"/>
              <a:t>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ADBA5F-F272-AD4B-81E5-5502EEAE03CA}"/>
              </a:ext>
            </a:extLst>
          </p:cNvPr>
          <p:cNvSpPr txBox="1"/>
          <p:nvPr/>
        </p:nvSpPr>
        <p:spPr>
          <a:xfrm>
            <a:off x="8704809" y="2387160"/>
            <a:ext cx="1396536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432FF"/>
                </a:solidFill>
              </a:rPr>
              <a:t>Extend</a:t>
            </a:r>
            <a:r>
              <a:rPr lang="en-US" dirty="0"/>
              <a:t>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14AD4E-D716-924B-93E9-5031FDA7D0CD}"/>
              </a:ext>
            </a:extLst>
          </p:cNvPr>
          <p:cNvSpPr/>
          <p:nvPr/>
        </p:nvSpPr>
        <p:spPr>
          <a:xfrm>
            <a:off x="2280356" y="1382887"/>
            <a:ext cx="7363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…….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frecwast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/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ginio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/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de/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swper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02025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967DE-CEB3-6E4B-B23D-0F922E144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320763"/>
            <a:ext cx="9144000" cy="1048985"/>
          </a:xfrm>
        </p:spPr>
        <p:txBody>
          <a:bodyPr>
            <a:normAutofit/>
          </a:bodyPr>
          <a:lstStyle/>
          <a:p>
            <a:r>
              <a:rPr lang="en-US" dirty="0"/>
              <a:t>Beth </a:t>
            </a:r>
            <a:r>
              <a:rPr lang="en-US" dirty="0" err="1"/>
              <a:t>fwytaist</a:t>
            </a:r>
            <a:r>
              <a:rPr lang="en-US" dirty="0"/>
              <a:t> </a:t>
            </a:r>
            <a:r>
              <a:rPr lang="en-US" dirty="0" err="1"/>
              <a:t>ti</a:t>
            </a:r>
            <a:r>
              <a:rPr lang="en-GB" dirty="0"/>
              <a:t>?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434FF7-36E7-C542-BE32-E28157ECE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0820" y="3683792"/>
            <a:ext cx="3789010" cy="1928812"/>
          </a:xfrm>
        </p:spPr>
        <p:txBody>
          <a:bodyPr/>
          <a:lstStyle/>
          <a:p>
            <a:pPr algn="l"/>
            <a:r>
              <a:rPr lang="en-US" dirty="0">
                <a:solidFill>
                  <a:srgbClr val="FF0000"/>
                </a:solidFill>
              </a:rPr>
              <a:t>Bwytais ……...</a:t>
            </a:r>
          </a:p>
          <a:p>
            <a:pPr algn="l"/>
            <a:endParaRPr lang="en-US" dirty="0">
              <a:solidFill>
                <a:srgbClr val="FF0000"/>
              </a:solidFill>
            </a:endParaRPr>
          </a:p>
          <a:p>
            <a:pPr algn="l"/>
            <a:r>
              <a:rPr lang="en-US" dirty="0" err="1">
                <a:solidFill>
                  <a:srgbClr val="FF0000"/>
                </a:solidFill>
              </a:rPr>
              <a:t>Ces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………..</a:t>
            </a:r>
            <a:r>
              <a:rPr lang="en-US" dirty="0" err="1">
                <a:solidFill>
                  <a:srgbClr val="FF0000"/>
                </a:solidFill>
              </a:rPr>
              <a:t>hefyd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DEC14EE2-306E-E148-B48D-86ECD45D30A9}"/>
              </a:ext>
            </a:extLst>
          </p:cNvPr>
          <p:cNvSpPr txBox="1">
            <a:spLocks/>
          </p:cNvSpPr>
          <p:nvPr/>
        </p:nvSpPr>
        <p:spPr>
          <a:xfrm>
            <a:off x="5700713" y="3170765"/>
            <a:ext cx="6022798" cy="2954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.</a:t>
            </a:r>
          </a:p>
          <a:p>
            <a:r>
              <a:rPr lang="en-US" dirty="0">
                <a:solidFill>
                  <a:srgbClr val="0432FF"/>
                </a:solidFill>
              </a:rPr>
              <a:t>Roedd </a:t>
            </a:r>
            <a:r>
              <a:rPr lang="en-US" dirty="0" err="1">
                <a:solidFill>
                  <a:srgbClr val="0432FF"/>
                </a:solidFill>
              </a:rPr>
              <a:t>e’n</a:t>
            </a:r>
            <a:r>
              <a:rPr lang="en-US" dirty="0">
                <a:solidFill>
                  <a:srgbClr val="0432FF"/>
                </a:solidFill>
              </a:rPr>
              <a:t> </a:t>
            </a:r>
            <a:r>
              <a:rPr lang="en-US" dirty="0" err="1">
                <a:solidFill>
                  <a:srgbClr val="0432FF"/>
                </a:solidFill>
              </a:rPr>
              <a:t>flasus</a:t>
            </a:r>
            <a:r>
              <a:rPr lang="en-US" dirty="0">
                <a:solidFill>
                  <a:srgbClr val="0432FF"/>
                </a:solidFill>
              </a:rPr>
              <a:t> </a:t>
            </a:r>
            <a:r>
              <a:rPr lang="en-US" dirty="0" err="1">
                <a:solidFill>
                  <a:srgbClr val="0432FF"/>
                </a:solidFill>
              </a:rPr>
              <a:t>iawn</a:t>
            </a:r>
            <a:r>
              <a:rPr lang="en-US" dirty="0">
                <a:solidFill>
                  <a:srgbClr val="0432FF"/>
                </a:solidFill>
              </a:rPr>
              <a:t> </a:t>
            </a:r>
            <a:r>
              <a:rPr lang="en-GB" dirty="0"/>
              <a:t>(it was very tasty</a:t>
            </a:r>
            <a:r>
              <a:rPr lang="en-GB" dirty="0">
                <a:solidFill>
                  <a:srgbClr val="0432FF"/>
                </a:solidFill>
              </a:rPr>
              <a:t>)</a:t>
            </a:r>
          </a:p>
          <a:p>
            <a:r>
              <a:rPr lang="en-GB" dirty="0">
                <a:solidFill>
                  <a:srgbClr val="0432FF"/>
                </a:solidFill>
              </a:rPr>
              <a:t>  </a:t>
            </a:r>
            <a:r>
              <a:rPr lang="en-US" dirty="0">
                <a:solidFill>
                  <a:srgbClr val="0432FF"/>
                </a:solidFill>
              </a:rPr>
              <a:t>Roedd </a:t>
            </a:r>
            <a:r>
              <a:rPr lang="en-US" dirty="0" err="1">
                <a:solidFill>
                  <a:srgbClr val="0432FF"/>
                </a:solidFill>
              </a:rPr>
              <a:t>e’n</a:t>
            </a:r>
            <a:r>
              <a:rPr lang="en-US" dirty="0">
                <a:solidFill>
                  <a:srgbClr val="0432FF"/>
                </a:solidFill>
              </a:rPr>
              <a:t>  </a:t>
            </a:r>
            <a:r>
              <a:rPr lang="en-GB" dirty="0" err="1">
                <a:solidFill>
                  <a:srgbClr val="0432FF"/>
                </a:solidFill>
              </a:rPr>
              <a:t>dda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i</a:t>
            </a:r>
            <a:r>
              <a:rPr lang="en-GB" dirty="0">
                <a:solidFill>
                  <a:srgbClr val="0432FF"/>
                </a:solidFill>
              </a:rPr>
              <a:t> fi / chi </a:t>
            </a:r>
            <a:r>
              <a:rPr lang="en-GB" dirty="0"/>
              <a:t>(good for me / you) </a:t>
            </a:r>
            <a:r>
              <a:rPr lang="en-US" dirty="0">
                <a:solidFill>
                  <a:srgbClr val="0432FF"/>
                </a:solidFill>
              </a:rPr>
              <a:t>Roedd </a:t>
            </a:r>
            <a:r>
              <a:rPr lang="en-US" dirty="0" err="1">
                <a:solidFill>
                  <a:srgbClr val="0432FF"/>
                </a:solidFill>
              </a:rPr>
              <a:t>e’n</a:t>
            </a:r>
            <a:r>
              <a:rPr lang="en-US" dirty="0">
                <a:solidFill>
                  <a:srgbClr val="0432FF"/>
                </a:solidFill>
              </a:rPr>
              <a:t>  </a:t>
            </a:r>
            <a:r>
              <a:rPr lang="en-GB" dirty="0" err="1">
                <a:solidFill>
                  <a:srgbClr val="0432FF"/>
                </a:solidFill>
              </a:rPr>
              <a:t>ddrwg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i</a:t>
            </a:r>
            <a:r>
              <a:rPr lang="en-GB" dirty="0">
                <a:solidFill>
                  <a:srgbClr val="0432FF"/>
                </a:solidFill>
              </a:rPr>
              <a:t> fi / chi </a:t>
            </a:r>
            <a:r>
              <a:rPr lang="en-GB" dirty="0"/>
              <a:t>(bad for me / you)    </a:t>
            </a:r>
          </a:p>
          <a:p>
            <a:r>
              <a:rPr lang="en-GB" dirty="0">
                <a:solidFill>
                  <a:srgbClr val="0432FF"/>
                </a:solidFill>
              </a:rPr>
              <a:t>   </a:t>
            </a:r>
            <a:r>
              <a:rPr lang="en-US" dirty="0">
                <a:solidFill>
                  <a:srgbClr val="0432FF"/>
                </a:solidFill>
              </a:rPr>
              <a:t> Roedd </a:t>
            </a:r>
            <a:r>
              <a:rPr lang="en-US" dirty="0" err="1">
                <a:solidFill>
                  <a:srgbClr val="0432FF"/>
                </a:solidFill>
              </a:rPr>
              <a:t>e’n</a:t>
            </a:r>
            <a:r>
              <a:rPr lang="en-GB" dirty="0">
                <a:solidFill>
                  <a:srgbClr val="0432FF"/>
                </a:solidFill>
              </a:rPr>
              <a:t> </a:t>
            </a:r>
            <a:r>
              <a:rPr lang="en-GB" dirty="0" err="1">
                <a:solidFill>
                  <a:srgbClr val="0432FF"/>
                </a:solidFill>
              </a:rPr>
              <a:t>ych</a:t>
            </a:r>
            <a:r>
              <a:rPr lang="en-GB" dirty="0">
                <a:solidFill>
                  <a:srgbClr val="0432FF"/>
                </a:solidFill>
              </a:rPr>
              <a:t> a fi! 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EBC7E9-078A-E04A-8885-8FA77E058A80}"/>
              </a:ext>
            </a:extLst>
          </p:cNvPr>
          <p:cNvSpPr txBox="1"/>
          <p:nvPr/>
        </p:nvSpPr>
        <p:spPr>
          <a:xfrm>
            <a:off x="1253067" y="2387160"/>
            <a:ext cx="1692258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Respond</a:t>
            </a:r>
            <a:r>
              <a:rPr lang="en-US" dirty="0"/>
              <a:t>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ADBA5F-F272-AD4B-81E5-5502EEAE03CA}"/>
              </a:ext>
            </a:extLst>
          </p:cNvPr>
          <p:cNvSpPr txBox="1"/>
          <p:nvPr/>
        </p:nvSpPr>
        <p:spPr>
          <a:xfrm>
            <a:off x="8704809" y="2387160"/>
            <a:ext cx="1396536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432FF"/>
                </a:solidFill>
              </a:rPr>
              <a:t>Extend</a:t>
            </a:r>
            <a:r>
              <a:rPr lang="en-US" dirty="0"/>
              <a:t>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14AD4E-D716-924B-93E9-5031FDA7D0CD}"/>
              </a:ext>
            </a:extLst>
          </p:cNvPr>
          <p:cNvSpPr/>
          <p:nvPr/>
        </p:nvSpPr>
        <p:spPr>
          <a:xfrm>
            <a:off x="2280356" y="1382887"/>
            <a:ext cx="7363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…….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frecwast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/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ginio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/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de/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i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 </a:t>
            </a:r>
            <a:r>
              <a:rPr lang="en-GB" sz="2800" dirty="0" err="1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swper</a:t>
            </a:r>
            <a:r>
              <a:rPr lang="en-GB" sz="2800" dirty="0">
                <a:solidFill>
                  <a:srgbClr val="FB0007"/>
                </a:solidFill>
                <a:effectLst/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47024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71CFE9EA-50D8-4028-BE42-DC2D813BE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251674"/>
            <a:ext cx="11548872" cy="1645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06CF9D1-219E-FA4A-B3B3-0038A3F6A898}"/>
              </a:ext>
            </a:extLst>
          </p:cNvPr>
          <p:cNvSpPr txBox="1">
            <a:spLocks/>
          </p:cNvSpPr>
          <p:nvPr/>
        </p:nvSpPr>
        <p:spPr>
          <a:xfrm>
            <a:off x="4379976" y="452842"/>
            <a:ext cx="6976872" cy="1261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Beth wyt ti’n hoffi fwyta?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218DD6-0CC7-465B-B80F-747F97B40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623740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A picture containing food&#10;&#10;Description automatically generated">
            <a:extLst>
              <a:ext uri="{FF2B5EF4-FFF2-40B4-BE49-F238E27FC236}">
                <a16:creationId xmlns:a16="http://schemas.microsoft.com/office/drawing/2014/main" id="{BFC47BA1-33EE-D441-99D0-E8070722D5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53" r="-1" b="8224"/>
          <a:stretch/>
        </p:blipFill>
        <p:spPr>
          <a:xfrm>
            <a:off x="321563" y="2098763"/>
            <a:ext cx="11548871" cy="450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791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71CFE9EA-50D8-4028-BE42-DC2D813BE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251674"/>
            <a:ext cx="11548872" cy="1645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06CF9D1-219E-FA4A-B3B3-0038A3F6A898}"/>
              </a:ext>
            </a:extLst>
          </p:cNvPr>
          <p:cNvSpPr txBox="1">
            <a:spLocks/>
          </p:cNvSpPr>
          <p:nvPr/>
        </p:nvSpPr>
        <p:spPr>
          <a:xfrm>
            <a:off x="4379976" y="452842"/>
            <a:ext cx="6976872" cy="1261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Beth wyt ti’n hoffi fwyta?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218DD6-0CC7-465B-B80F-747F97B40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623740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2B3034E-18E6-D443-80E7-63C5A95EF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64" y="2098762"/>
            <a:ext cx="11548872" cy="450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572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71CFE9EA-50D8-4028-BE42-DC2D813BE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251674"/>
            <a:ext cx="11548872" cy="1645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06CF9D1-219E-FA4A-B3B3-0038A3F6A898}"/>
              </a:ext>
            </a:extLst>
          </p:cNvPr>
          <p:cNvSpPr txBox="1">
            <a:spLocks/>
          </p:cNvSpPr>
          <p:nvPr/>
        </p:nvSpPr>
        <p:spPr>
          <a:xfrm>
            <a:off x="4379976" y="452842"/>
            <a:ext cx="6976872" cy="1261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Beth wyt ti’n hoffi fwyta?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218DD6-0CC7-465B-B80F-747F97B40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623740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F2608BA-8246-EE47-8594-262FD40A64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64" y="2098762"/>
            <a:ext cx="11548872" cy="450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916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AFF70-B613-774C-9D86-FB12EE828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6405563" cy="463550"/>
          </a:xfrm>
        </p:spPr>
        <p:txBody>
          <a:bodyPr>
            <a:noAutofit/>
          </a:bodyPr>
          <a:lstStyle/>
          <a:p>
            <a:r>
              <a:rPr lang="en-US" sz="2400" u="sng" dirty="0">
                <a:solidFill>
                  <a:srgbClr val="FF0000"/>
                </a:solidFill>
              </a:rPr>
              <a:t>Challenge sentence: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2246DA-5BB9-0047-804B-68A18545B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000125"/>
            <a:ext cx="10515599" cy="1803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78C729-5B54-2540-81EA-9032E2BF7561}"/>
              </a:ext>
            </a:extLst>
          </p:cNvPr>
          <p:cNvSpPr txBox="1"/>
          <p:nvPr/>
        </p:nvSpPr>
        <p:spPr>
          <a:xfrm>
            <a:off x="838198" y="3429000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err="1"/>
              <a:t>Fy</a:t>
            </a:r>
            <a:r>
              <a:rPr lang="en-US" sz="4400" dirty="0"/>
              <a:t> </a:t>
            </a:r>
            <a:r>
              <a:rPr lang="en-US" sz="4400" dirty="0" err="1"/>
              <a:t>hoff</a:t>
            </a:r>
            <a:r>
              <a:rPr lang="en-US" sz="4400" dirty="0"/>
              <a:t> </a:t>
            </a:r>
            <a:r>
              <a:rPr lang="en-US" sz="4400" dirty="0" err="1"/>
              <a:t>fwyd</a:t>
            </a:r>
            <a:r>
              <a:rPr lang="en-US" sz="4400" dirty="0"/>
              <a:t> </a:t>
            </a:r>
            <a:r>
              <a:rPr lang="en-US" sz="4400" dirty="0" err="1"/>
              <a:t>ydy</a:t>
            </a:r>
            <a:r>
              <a:rPr lang="en-US" sz="4400" dirty="0"/>
              <a:t>…………..</a:t>
            </a:r>
          </a:p>
          <a:p>
            <a:r>
              <a:rPr lang="en-US" sz="4400" dirty="0" err="1"/>
              <a:t>Yn</a:t>
            </a:r>
            <a:r>
              <a:rPr lang="en-US" sz="4400" dirty="0"/>
              <a:t> </a:t>
            </a:r>
            <a:r>
              <a:rPr lang="en-US" sz="4400" dirty="0" err="1"/>
              <a:t>fy</a:t>
            </a:r>
            <a:r>
              <a:rPr lang="en-US" sz="4400" dirty="0"/>
              <a:t> </a:t>
            </a:r>
            <a:r>
              <a:rPr lang="en-US" sz="4400" dirty="0" err="1"/>
              <a:t>marn</a:t>
            </a:r>
            <a:r>
              <a:rPr lang="en-US" sz="4400" dirty="0"/>
              <a:t> </a:t>
            </a:r>
            <a:r>
              <a:rPr lang="en-US" sz="4400" dirty="0" err="1"/>
              <a:t>i</a:t>
            </a:r>
            <a:r>
              <a:rPr lang="en-US" sz="4400" dirty="0"/>
              <a:t>, </a:t>
            </a:r>
            <a:r>
              <a:rPr lang="en-US" sz="4400" dirty="0" err="1"/>
              <a:t>mae</a:t>
            </a:r>
            <a:r>
              <a:rPr lang="en-US" sz="4400" dirty="0"/>
              <a:t> ……….</a:t>
            </a:r>
            <a:r>
              <a:rPr lang="en-US" sz="4400" dirty="0" err="1"/>
              <a:t>yn</a:t>
            </a:r>
            <a:r>
              <a:rPr lang="en-US" sz="4400" dirty="0"/>
              <a:t> </a:t>
            </a:r>
            <a:r>
              <a:rPr lang="en-US" sz="4400" dirty="0" err="1"/>
              <a:t>flasus</a:t>
            </a:r>
            <a:r>
              <a:rPr lang="en-US" sz="4400" dirty="0"/>
              <a:t> </a:t>
            </a:r>
            <a:r>
              <a:rPr lang="en-US" sz="4400" dirty="0" err="1"/>
              <a:t>iawn</a:t>
            </a:r>
            <a:r>
              <a:rPr lang="en-US" sz="4400" dirty="0"/>
              <a:t>.</a:t>
            </a:r>
          </a:p>
          <a:p>
            <a:r>
              <a:rPr lang="en-US" sz="4400" dirty="0" err="1"/>
              <a:t>Mae’n</a:t>
            </a:r>
            <a:r>
              <a:rPr lang="en-US" sz="4400" dirty="0"/>
              <a:t> well da fi ………. </a:t>
            </a:r>
            <a:r>
              <a:rPr lang="en-US" sz="4400" dirty="0" err="1"/>
              <a:t>na</a:t>
            </a:r>
            <a:r>
              <a:rPr lang="en-US" sz="4400" dirty="0"/>
              <a:t>………… </a:t>
            </a:r>
            <a:r>
              <a:rPr lang="en-US" sz="4400" dirty="0" err="1"/>
              <a:t>achos</a:t>
            </a:r>
            <a:r>
              <a:rPr lang="en-US" sz="4400" dirty="0"/>
              <a:t> </a:t>
            </a:r>
            <a:r>
              <a:rPr lang="en-US" sz="4400" dirty="0" err="1"/>
              <a:t>dw’in</a:t>
            </a:r>
            <a:r>
              <a:rPr lang="en-US" sz="4400" dirty="0"/>
              <a:t> </a:t>
            </a:r>
            <a:r>
              <a:rPr lang="en-US" sz="4400" dirty="0" err="1"/>
              <a:t>meddwl</a:t>
            </a:r>
            <a:r>
              <a:rPr lang="en-US" sz="4400" dirty="0"/>
              <a:t>…….</a:t>
            </a:r>
          </a:p>
        </p:txBody>
      </p:sp>
    </p:spTree>
    <p:extLst>
      <p:ext uri="{BB962C8B-B14F-4D97-AF65-F5344CB8AC3E}">
        <p14:creationId xmlns:p14="http://schemas.microsoft.com/office/powerpoint/2010/main" val="2962275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254</Words>
  <Application>Microsoft Macintosh PowerPoint</Application>
  <PresentationFormat>Widescreen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Beth wyt ti’n hoffi fwyta?</vt:lpstr>
      <vt:lpstr>Beth fwytaist ti?</vt:lpstr>
      <vt:lpstr>PowerPoint Presentation</vt:lpstr>
      <vt:lpstr>PowerPoint Presentation</vt:lpstr>
      <vt:lpstr>PowerPoint Presentation</vt:lpstr>
      <vt:lpstr>Challenge sentence: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Adamson (Cadoxton Primary School)</dc:creator>
  <cp:lastModifiedBy>J Adamson (Cadoxton Primary School)</cp:lastModifiedBy>
  <cp:revision>6</cp:revision>
  <dcterms:created xsi:type="dcterms:W3CDTF">2019-12-31T14:54:05Z</dcterms:created>
  <dcterms:modified xsi:type="dcterms:W3CDTF">2019-12-31T15:23:22Z</dcterms:modified>
</cp:coreProperties>
</file>