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88" d="100"/>
          <a:sy n="88" d="100"/>
        </p:scale>
        <p:origin x="57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11/27/2018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11/27/2018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futuregenerations.wales/about-us/future-generations-ac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3850" y="2162630"/>
            <a:ext cx="9448800" cy="3487056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Upload the completed Prosumer data Excel file containing 60 records in each </a:t>
            </a:r>
            <a:r>
              <a:rPr lang="en-GB" sz="2800" dirty="0" smtClean="0"/>
              <a:t>tab – Deadline 4</a:t>
            </a:r>
            <a:r>
              <a:rPr lang="en-GB" sz="2800" baseline="30000" dirty="0" smtClean="0"/>
              <a:t>th</a:t>
            </a:r>
            <a:r>
              <a:rPr lang="en-GB" sz="2800" dirty="0" smtClean="0"/>
              <a:t> Dec 2018</a:t>
            </a:r>
            <a:endParaRPr lang="en-GB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Upload the Assignment database – Sustainable Conference venue </a:t>
            </a:r>
            <a:r>
              <a:rPr lang="en-GB" sz="2800" dirty="0" smtClean="0"/>
              <a:t>database  --  Deadline 9</a:t>
            </a:r>
            <a:r>
              <a:rPr lang="en-GB" sz="2800" baseline="30000" dirty="0" smtClean="0"/>
              <a:t>th</a:t>
            </a:r>
            <a:r>
              <a:rPr lang="en-GB" sz="2800" dirty="0" smtClean="0"/>
              <a:t> Jan. 2019</a:t>
            </a:r>
            <a:endParaRPr lang="en-GB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Upload the </a:t>
            </a:r>
            <a:r>
              <a:rPr lang="en-GB" sz="2800" dirty="0" smtClean="0"/>
              <a:t>report  -- Deadline 9</a:t>
            </a:r>
            <a:r>
              <a:rPr lang="en-GB" sz="2800" baseline="30000" dirty="0" smtClean="0"/>
              <a:t>th</a:t>
            </a:r>
            <a:r>
              <a:rPr lang="en-GB" sz="2800" dirty="0" smtClean="0"/>
              <a:t> Jan. 2019</a:t>
            </a:r>
            <a:endParaRPr lang="en-GB" sz="2800" dirty="0"/>
          </a:p>
        </p:txBody>
      </p:sp>
      <p:sp>
        <p:nvSpPr>
          <p:cNvPr id="4" name="Rectangle 3"/>
          <p:cNvSpPr/>
          <p:nvPr/>
        </p:nvSpPr>
        <p:spPr>
          <a:xfrm>
            <a:off x="1403850" y="577335"/>
            <a:ext cx="9384300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6000" dirty="0"/>
              <a:t>Assignment </a:t>
            </a:r>
            <a:r>
              <a:rPr lang="en-GB" sz="6000" dirty="0" smtClean="0"/>
              <a:t>1 Instructions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1933664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314" y="1121896"/>
            <a:ext cx="10570029" cy="5148629"/>
          </a:xfrm>
        </p:spPr>
        <p:txBody>
          <a:bodyPr>
            <a:noAutofit/>
          </a:bodyPr>
          <a:lstStyle/>
          <a:p>
            <a:r>
              <a:rPr lang="en-GB" sz="2800" dirty="0" smtClean="0">
                <a:cs typeface="Arial" panose="020B0604020202020204" pitchFamily="34" charset="0"/>
              </a:rPr>
              <a:t>The report must have a structure.</a:t>
            </a:r>
          </a:p>
          <a:p>
            <a:r>
              <a:rPr lang="en-GB" sz="2800" dirty="0" smtClean="0">
                <a:cs typeface="Arial" panose="020B0604020202020204" pitchFamily="34" charset="0"/>
              </a:rPr>
              <a:t>Presented in a report format.</a:t>
            </a:r>
          </a:p>
          <a:p>
            <a:pPr lvl="1"/>
            <a:r>
              <a:rPr lang="en-GB" sz="2800" dirty="0" smtClean="0">
                <a:cs typeface="Arial" panose="020B0604020202020204" pitchFamily="34" charset="0"/>
              </a:rPr>
              <a:t>Contents page</a:t>
            </a:r>
          </a:p>
          <a:p>
            <a:pPr lvl="1"/>
            <a:r>
              <a:rPr lang="en-GB" sz="2800" dirty="0" smtClean="0">
                <a:cs typeface="Arial" panose="020B0604020202020204" pitchFamily="34" charset="0"/>
              </a:rPr>
              <a:t>Font Times New Roman, Size 12.</a:t>
            </a:r>
          </a:p>
          <a:p>
            <a:pPr lvl="1"/>
            <a:r>
              <a:rPr lang="en-GB" sz="2800" dirty="0" smtClean="0">
                <a:cs typeface="Arial" panose="020B0604020202020204" pitchFamily="34" charset="0"/>
              </a:rPr>
              <a:t>Headings bold, </a:t>
            </a:r>
            <a:r>
              <a:rPr lang="en-GB" sz="2800" dirty="0">
                <a:cs typeface="Arial" panose="020B0604020202020204" pitchFamily="34" charset="0"/>
              </a:rPr>
              <a:t>Font Times New Roman, </a:t>
            </a:r>
            <a:r>
              <a:rPr lang="en-GB" sz="2800" dirty="0" smtClean="0">
                <a:cs typeface="Arial" panose="020B0604020202020204" pitchFamily="34" charset="0"/>
              </a:rPr>
              <a:t>Size 12</a:t>
            </a:r>
          </a:p>
          <a:p>
            <a:pPr lvl="1"/>
            <a:r>
              <a:rPr lang="en-GB" sz="2800" dirty="0" smtClean="0">
                <a:cs typeface="Arial" panose="020B0604020202020204" pitchFamily="34" charset="0"/>
              </a:rPr>
              <a:t>Single spacing</a:t>
            </a:r>
          </a:p>
          <a:p>
            <a:pPr lvl="1"/>
            <a:r>
              <a:rPr lang="en-GB" sz="2800" dirty="0" smtClean="0">
                <a:cs typeface="Arial" panose="020B0604020202020204" pitchFamily="34" charset="0"/>
              </a:rPr>
              <a:t>Justified right and left.</a:t>
            </a:r>
          </a:p>
          <a:p>
            <a:pPr lvl="1"/>
            <a:r>
              <a:rPr lang="en-GB" sz="2800" dirty="0" smtClean="0">
                <a:cs typeface="Arial" panose="020B0604020202020204" pitchFamily="34" charset="0"/>
              </a:rPr>
              <a:t>Include citations</a:t>
            </a:r>
          </a:p>
          <a:p>
            <a:pPr lvl="1"/>
            <a:r>
              <a:rPr lang="en-GB" sz="2800" dirty="0" smtClean="0">
                <a:cs typeface="Arial" panose="020B0604020202020204" pitchFamily="34" charset="0"/>
              </a:rPr>
              <a:t>Include Appendices – to include screen shots from the database</a:t>
            </a:r>
          </a:p>
          <a:p>
            <a:r>
              <a:rPr lang="en-GB" sz="2800" dirty="0" smtClean="0">
                <a:cs typeface="Arial" panose="020B0604020202020204" pitchFamily="34" charset="0"/>
              </a:rPr>
              <a:t>Report at least 12 references – mix of web sites and books</a:t>
            </a:r>
          </a:p>
        </p:txBody>
      </p:sp>
      <p:sp>
        <p:nvSpPr>
          <p:cNvPr id="5" name="Rectangle 4"/>
          <p:cNvSpPr/>
          <p:nvPr/>
        </p:nvSpPr>
        <p:spPr>
          <a:xfrm>
            <a:off x="8556171" y="152400"/>
            <a:ext cx="3635829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Report – </a:t>
            </a:r>
          </a:p>
          <a:p>
            <a:r>
              <a:rPr lang="en-GB" sz="40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Minimum </a:t>
            </a:r>
            <a:r>
              <a:rPr lang="en-GB" sz="40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Requirements</a:t>
            </a:r>
          </a:p>
        </p:txBody>
      </p:sp>
    </p:spTree>
    <p:extLst>
      <p:ext uri="{BB962C8B-B14F-4D97-AF65-F5344CB8AC3E}">
        <p14:creationId xmlns:p14="http://schemas.microsoft.com/office/powerpoint/2010/main" val="2208618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059996" y="0"/>
            <a:ext cx="11084379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>
                <a:cs typeface="Arial" panose="020B0604020202020204" pitchFamily="34" charset="0"/>
              </a:rPr>
              <a:t>Examples of areas to include in your report that could be cited.  </a:t>
            </a:r>
          </a:p>
          <a:p>
            <a:pPr algn="ctr"/>
            <a:r>
              <a:rPr lang="en-GB" sz="2000" b="1" dirty="0" smtClean="0">
                <a:cs typeface="Arial" panose="020B0604020202020204" pitchFamily="34" charset="0"/>
              </a:rPr>
              <a:t>(this is not a definitive list - just some ideas to help you structure the report)</a:t>
            </a:r>
          </a:p>
          <a:p>
            <a:pPr algn="ctr"/>
            <a:endParaRPr lang="en-GB" sz="2000" dirty="0" smtClean="0">
              <a:cs typeface="Arial" panose="020B0604020202020204" pitchFamily="34" charset="0"/>
            </a:endParaRPr>
          </a:p>
          <a:p>
            <a:pPr marL="271463" indent="-271463">
              <a:buFont typeface="Arial" panose="020B0604020202020204" pitchFamily="34" charset="0"/>
              <a:buChar char="•"/>
            </a:pPr>
            <a:r>
              <a:rPr lang="en-GB" sz="2000" dirty="0">
                <a:cs typeface="Arial" panose="020B0604020202020204" pitchFamily="34" charset="0"/>
              </a:rPr>
              <a:t>Report the rationale for the </a:t>
            </a:r>
            <a:r>
              <a:rPr lang="en-GB" sz="2000" dirty="0" smtClean="0">
                <a:cs typeface="Arial" panose="020B0604020202020204" pitchFamily="34" charset="0"/>
              </a:rPr>
              <a:t>chosen location as the conference venue.</a:t>
            </a:r>
            <a:endParaRPr lang="en-GB" sz="2000" dirty="0"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cs typeface="Arial" panose="020B0604020202020204" pitchFamily="34" charset="0"/>
              </a:rPr>
              <a:t>Report the Future Well Being of Generations Wales Act 2015 relevance to this task – for example which of the seven goals in the Well-Being of Future Generations Act does your idea align with</a:t>
            </a:r>
            <a:r>
              <a:rPr lang="en-GB" sz="2000" dirty="0" smtClean="0">
                <a:cs typeface="Arial" panose="020B0604020202020204" pitchFamily="34" charset="0"/>
              </a:rPr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cs typeface="Arial" panose="020B0604020202020204" pitchFamily="34" charset="0"/>
              </a:rPr>
              <a:t>Define your role Database Administrator – address what approach you followed in the design of the </a:t>
            </a:r>
            <a:r>
              <a:rPr lang="en-GB" sz="2000" dirty="0">
                <a:cs typeface="Arial" panose="020B0604020202020204" pitchFamily="34" charset="0"/>
              </a:rPr>
              <a:t>database (hint database </a:t>
            </a:r>
            <a:r>
              <a:rPr lang="en-GB" sz="2000" dirty="0" smtClean="0">
                <a:cs typeface="Arial" panose="020B0604020202020204" pitchFamily="34" charset="0"/>
              </a:rPr>
              <a:t>considerations and lifecycle stages)</a:t>
            </a:r>
            <a:endParaRPr lang="en-GB" sz="2000" dirty="0">
              <a:cs typeface="Arial" panose="020B0604020202020204" pitchFamily="34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altLang="en-US" sz="2000" dirty="0">
                <a:cs typeface="Arial" panose="020B0604020202020204" pitchFamily="34" charset="0"/>
              </a:rPr>
              <a:t>Planning &amp; </a:t>
            </a:r>
            <a:r>
              <a:rPr lang="en-US" altLang="en-US" sz="2000" dirty="0" smtClean="0">
                <a:cs typeface="Arial" panose="020B0604020202020204" pitchFamily="34" charset="0"/>
              </a:rPr>
              <a:t>Analysis - </a:t>
            </a:r>
            <a:endParaRPr lang="en-US" altLang="en-US" sz="2000" dirty="0">
              <a:cs typeface="Arial" panose="020B0604020202020204" pitchFamily="34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altLang="en-US" sz="2000" dirty="0">
                <a:cs typeface="Arial" panose="020B0604020202020204" pitchFamily="34" charset="0"/>
              </a:rPr>
              <a:t>Database </a:t>
            </a:r>
            <a:r>
              <a:rPr lang="en-US" altLang="en-US" sz="2000" dirty="0" smtClean="0">
                <a:cs typeface="Arial" panose="020B0604020202020204" pitchFamily="34" charset="0"/>
              </a:rPr>
              <a:t>Design -</a:t>
            </a:r>
            <a:endParaRPr lang="en-US" altLang="en-US" sz="2000" dirty="0">
              <a:cs typeface="Arial" panose="020B0604020202020204" pitchFamily="34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altLang="en-US" sz="2000" dirty="0" smtClean="0">
                <a:cs typeface="Arial" panose="020B0604020202020204" pitchFamily="34" charset="0"/>
              </a:rPr>
              <a:t>Implementation -</a:t>
            </a:r>
            <a:endParaRPr lang="en-US" altLang="en-US" sz="2000" dirty="0">
              <a:cs typeface="Arial" panose="020B0604020202020204" pitchFamily="34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altLang="en-US" sz="2000" dirty="0" smtClean="0">
                <a:cs typeface="Arial" panose="020B0604020202020204" pitchFamily="34" charset="0"/>
              </a:rPr>
              <a:t>Maintenance -</a:t>
            </a:r>
            <a:endParaRPr lang="en-GB" sz="2000" dirty="0"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smtClean="0">
                <a:cs typeface="Arial" panose="020B0604020202020204" pitchFamily="34" charset="0"/>
              </a:rPr>
              <a:t>Show </a:t>
            </a:r>
            <a:r>
              <a:rPr lang="en-US" sz="2000" dirty="0">
                <a:cs typeface="Arial" panose="020B0604020202020204" pitchFamily="34" charset="0"/>
              </a:rPr>
              <a:t>evidence of creating and using tables, forms, queries and report objects in the database</a:t>
            </a:r>
            <a:r>
              <a:rPr lang="en-US" sz="2000" dirty="0" smtClean="0">
                <a:cs typeface="Arial" panose="020B0604020202020204" pitchFamily="34" charset="0"/>
              </a:rPr>
              <a:t>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cs typeface="Arial" panose="020B0604020202020204" pitchFamily="34" charset="0"/>
              </a:rPr>
              <a:t>Report </a:t>
            </a:r>
            <a:r>
              <a:rPr lang="en-GB" sz="2000" dirty="0">
                <a:cs typeface="Arial" panose="020B0604020202020204" pitchFamily="34" charset="0"/>
              </a:rPr>
              <a:t>what data was captured, stored and queried. Include Appendices – to include screen shots from the database</a:t>
            </a:r>
            <a:r>
              <a:rPr lang="en-GB" sz="2000" dirty="0" smtClean="0">
                <a:cs typeface="Arial" panose="020B0604020202020204" pitchFamily="34" charset="0"/>
              </a:rPr>
              <a:t>.</a:t>
            </a:r>
            <a:r>
              <a:rPr lang="en-GB" sz="2000" dirty="0">
                <a:cs typeface="Arial" panose="020B0604020202020204" pitchFamily="34" charset="0"/>
              </a:rPr>
              <a:t> </a:t>
            </a:r>
            <a:endParaRPr lang="en-GB" sz="2000" dirty="0" smtClean="0"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cs typeface="Arial" panose="020B0604020202020204" pitchFamily="34" charset="0"/>
              </a:rPr>
              <a:t>Explain </a:t>
            </a:r>
            <a:r>
              <a:rPr lang="en-GB" sz="2000" dirty="0">
                <a:cs typeface="Arial" panose="020B0604020202020204" pitchFamily="34" charset="0"/>
              </a:rPr>
              <a:t>the data using the database </a:t>
            </a:r>
            <a:r>
              <a:rPr lang="en-GB" sz="2000" dirty="0" smtClean="0">
                <a:cs typeface="Arial" panose="020B0604020202020204" pitchFamily="34" charset="0"/>
              </a:rPr>
              <a:t>terminology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cs typeface="Arial" panose="020B0604020202020204" pitchFamily="34" charset="0"/>
              </a:rPr>
              <a:t>Compare the Conference venue database and Prosumer data file </a:t>
            </a:r>
            <a:r>
              <a:rPr lang="en-US" sz="2000" dirty="0" smtClean="0">
                <a:cs typeface="Arial" panose="020B0604020202020204" pitchFamily="34" charset="0"/>
              </a:rPr>
              <a:t>– similarities </a:t>
            </a:r>
            <a:r>
              <a:rPr lang="en-US" sz="2000" dirty="0">
                <a:cs typeface="Arial" panose="020B0604020202020204" pitchFamily="34" charset="0"/>
              </a:rPr>
              <a:t>v</a:t>
            </a:r>
            <a:r>
              <a:rPr lang="en-US" sz="2000" dirty="0" smtClean="0">
                <a:cs typeface="Arial" panose="020B0604020202020204" pitchFamily="34" charset="0"/>
              </a:rPr>
              <a:t>s differences (database considerations and </a:t>
            </a:r>
            <a:r>
              <a:rPr lang="en-GB" sz="2000" dirty="0" smtClean="0">
                <a:cs typeface="Arial" panose="020B0604020202020204" pitchFamily="34" charset="0"/>
              </a:rPr>
              <a:t>database terminology)</a:t>
            </a:r>
            <a:endParaRPr lang="en-US" sz="2000" dirty="0" smtClean="0"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cs typeface="Arial" panose="020B0604020202020204" pitchFamily="34" charset="0"/>
              </a:rPr>
              <a:t>Explore </a:t>
            </a:r>
            <a:r>
              <a:rPr lang="en-GB" sz="2000" dirty="0">
                <a:cs typeface="Arial" panose="020B0604020202020204" pitchFamily="34" charset="0"/>
              </a:rPr>
              <a:t>what benefits are gained from using </a:t>
            </a:r>
            <a:r>
              <a:rPr lang="en-GB" sz="2000" dirty="0" smtClean="0">
                <a:cs typeface="Arial" panose="020B0604020202020204" pitchFamily="34" charset="0"/>
              </a:rPr>
              <a:t>the various database tools in business</a:t>
            </a:r>
            <a:endParaRPr lang="en-GB" sz="2000" dirty="0"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000" dirty="0"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000" dirty="0"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443" y="182497"/>
            <a:ext cx="136071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Report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00693" y="1038777"/>
            <a:ext cx="9688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FF00"/>
                </a:solidFill>
              </a:rPr>
              <a:t>Shorter Part</a:t>
            </a:r>
            <a:endParaRPr lang="en-GB" b="1" dirty="0">
              <a:solidFill>
                <a:srgbClr val="FFFF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0693" y="3560291"/>
            <a:ext cx="11702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FF00"/>
                </a:solidFill>
              </a:rPr>
              <a:t>Detailed Part</a:t>
            </a:r>
            <a:endParaRPr lang="en-GB" b="1" dirty="0">
              <a:solidFill>
                <a:srgbClr val="FFFF00"/>
              </a:solidFill>
            </a:endParaRPr>
          </a:p>
        </p:txBody>
      </p:sp>
      <p:sp>
        <p:nvSpPr>
          <p:cNvPr id="8" name="Left Brace 7"/>
          <p:cNvSpPr/>
          <p:nvPr/>
        </p:nvSpPr>
        <p:spPr>
          <a:xfrm>
            <a:off x="930727" y="1058532"/>
            <a:ext cx="421822" cy="979392"/>
          </a:xfrm>
          <a:prstGeom prst="leftBrace">
            <a:avLst/>
          </a:prstGeom>
          <a:ln w="38100"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Left Brace 8"/>
          <p:cNvSpPr/>
          <p:nvPr/>
        </p:nvSpPr>
        <p:spPr>
          <a:xfrm>
            <a:off x="944335" y="2534304"/>
            <a:ext cx="421822" cy="4193833"/>
          </a:xfrm>
          <a:prstGeom prst="leftBrace">
            <a:avLst/>
          </a:prstGeom>
          <a:ln w="38100"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202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78971" y="348657"/>
            <a:ext cx="11136086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 smtClean="0">
                <a:cs typeface="Arial" panose="020B0604020202020204" pitchFamily="34" charset="0"/>
              </a:rPr>
              <a:t>Design the database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cs typeface="Arial" panose="020B0604020202020204" pitchFamily="34" charset="0"/>
              </a:rPr>
              <a:t>Minimum </a:t>
            </a:r>
            <a:r>
              <a:rPr lang="en-GB" sz="2800" dirty="0">
                <a:cs typeface="Arial" panose="020B0604020202020204" pitchFamily="34" charset="0"/>
              </a:rPr>
              <a:t>of 2 related </a:t>
            </a:r>
            <a:r>
              <a:rPr lang="en-GB" sz="2800" dirty="0" smtClean="0">
                <a:cs typeface="Arial" panose="020B0604020202020204" pitchFamily="34" charset="0"/>
              </a:rPr>
              <a:t>tables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cs typeface="Arial" panose="020B0604020202020204" pitchFamily="34" charset="0"/>
              </a:rPr>
              <a:t>At least 10 attributes included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cs typeface="Arial" panose="020B0604020202020204" pitchFamily="34" charset="0"/>
              </a:rPr>
              <a:t>Use a good selection of data types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cs typeface="Arial" panose="020B0604020202020204" pitchFamily="34" charset="0"/>
              </a:rPr>
              <a:t>Show evidence of using the properties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cs typeface="Arial" panose="020B0604020202020204" pitchFamily="34" charset="0"/>
            </a:endParaRPr>
          </a:p>
          <a:p>
            <a:r>
              <a:rPr lang="en-GB" sz="2800" dirty="0" smtClean="0">
                <a:cs typeface="Arial" panose="020B0604020202020204" pitchFamily="34" charset="0"/>
              </a:rPr>
              <a:t>Data entry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cs typeface="Arial" panose="020B0604020202020204" pitchFamily="34" charset="0"/>
              </a:rPr>
              <a:t>Enter a minimum of 20 records</a:t>
            </a:r>
          </a:p>
          <a:p>
            <a:endParaRPr lang="en-GB" sz="2800" dirty="0" smtClean="0">
              <a:cs typeface="Arial" panose="020B0604020202020204" pitchFamily="34" charset="0"/>
            </a:endParaRPr>
          </a:p>
          <a:p>
            <a:r>
              <a:rPr lang="en-GB" sz="2800" dirty="0" smtClean="0">
                <a:cs typeface="Arial" panose="020B0604020202020204" pitchFamily="34" charset="0"/>
              </a:rPr>
              <a:t>Produce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cs typeface="Arial" panose="020B0604020202020204" pitchFamily="34" charset="0"/>
              </a:rPr>
              <a:t>Forms for all the tables.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cs typeface="Arial" panose="020B0604020202020204" pitchFamily="34" charset="0"/>
              </a:rPr>
              <a:t>Queries – to show you can extract useful data – minimum 4 queries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cs typeface="Arial" panose="020B0604020202020204" pitchFamily="34" charset="0"/>
              </a:rPr>
              <a:t>Report  - 1 report</a:t>
            </a:r>
            <a:endParaRPr lang="en-GB" sz="2800" dirty="0">
              <a:cs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109857" y="348657"/>
            <a:ext cx="3635829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Database – </a:t>
            </a:r>
          </a:p>
          <a:p>
            <a:r>
              <a:rPr lang="en-GB" sz="40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Minimum </a:t>
            </a:r>
            <a:r>
              <a:rPr lang="en-GB" sz="40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Requirements</a:t>
            </a:r>
          </a:p>
        </p:txBody>
      </p:sp>
    </p:spTree>
    <p:extLst>
      <p:ext uri="{BB962C8B-B14F-4D97-AF65-F5344CB8AC3E}">
        <p14:creationId xmlns:p14="http://schemas.microsoft.com/office/powerpoint/2010/main" val="1819141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Well-being of Future Generations (Wales) Act 2015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https://futuregenerations.wales/about-us/future-generations-act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Very good site to read the act – and choose at least one theme from the act that aligns with your chosen location for the conference venue.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3869169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131</TotalTime>
  <Words>415</Words>
  <Application>Microsoft Office PowerPoint</Application>
  <PresentationFormat>Widescreen</PresentationFormat>
  <Paragraphs>53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Century Gothic</vt:lpstr>
      <vt:lpstr>Vapor Trail</vt:lpstr>
      <vt:lpstr>PowerPoint Presentation</vt:lpstr>
      <vt:lpstr>PowerPoint Presentation</vt:lpstr>
      <vt:lpstr>PowerPoint Presentation</vt:lpstr>
      <vt:lpstr>PowerPoint Presentation</vt:lpstr>
      <vt:lpstr>Well-being of Future Generations (Wales) Act 2015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L0237_User</dc:creator>
  <cp:lastModifiedBy>Roisin Mullins</cp:lastModifiedBy>
  <cp:revision>25</cp:revision>
  <dcterms:created xsi:type="dcterms:W3CDTF">2017-11-28T10:49:22Z</dcterms:created>
  <dcterms:modified xsi:type="dcterms:W3CDTF">2018-11-27T15:24:53Z</dcterms:modified>
</cp:coreProperties>
</file>