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0"/>
  </p:notesMasterIdLst>
  <p:handoutMasterIdLst>
    <p:handoutMasterId r:id="rId21"/>
  </p:handoutMasterIdLst>
  <p:sldIdLst>
    <p:sldId id="285" r:id="rId5"/>
    <p:sldId id="256" r:id="rId6"/>
    <p:sldId id="257" r:id="rId7"/>
    <p:sldId id="286" r:id="rId8"/>
    <p:sldId id="259" r:id="rId9"/>
    <p:sldId id="287" r:id="rId10"/>
    <p:sldId id="265" r:id="rId11"/>
    <p:sldId id="269" r:id="rId12"/>
    <p:sldId id="264" r:id="rId13"/>
    <p:sldId id="260" r:id="rId14"/>
    <p:sldId id="289" r:id="rId15"/>
    <p:sldId id="290" r:id="rId16"/>
    <p:sldId id="283" r:id="rId17"/>
    <p:sldId id="293" r:id="rId18"/>
    <p:sldId id="292"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06281965-5F08-1F13-E2A1-E1A5BD9E13C3}" name="Nadia Akhter (1914510)" initials="NA" userId="S::1914510@student.uwtsd.ac.uk::e35bd32f-675b-4ae5-8c82-e344099b8ca2"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8696B"/>
    <a:srgbClr val="95B8B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95039" autoAdjust="0"/>
  </p:normalViewPr>
  <p:slideViewPr>
    <p:cSldViewPr snapToGrid="0">
      <p:cViewPr varScale="1">
        <p:scale>
          <a:sx n="78" d="100"/>
          <a:sy n="78" d="100"/>
        </p:scale>
        <p:origin x="878" y="72"/>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DF3AA588-D935-4316-8F60-7030F7221691}" type="datetime1">
              <a:rPr lang="en-GB" smtClean="0"/>
              <a:t>28/02/2026</a:t>
            </a:fld>
            <a:endParaRPr lang="en-GB"/>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0AC623C-86E0-4A85-83FB-F4A716956FD4}" type="slidenum">
              <a:rPr lang="en-GB" smtClean="0"/>
              <a:t>‹#›</a:t>
            </a:fld>
            <a:endParaRPr lang="en-GB"/>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5B4B90-5A51-4008-B8B1-FF1256259E7D}" type="datetime1">
              <a:rPr lang="en-GB" smtClean="0"/>
              <a:pPr/>
              <a:t>28/02/2026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37D7554-D10C-4E29-B8E6-BB7111FA614F}" type="slidenum">
              <a:rPr lang="en-GB" noProof="0" smtClean="0"/>
              <a:t>‹#›</a:t>
            </a:fld>
            <a:endParaRPr lang="en-GB" noProof="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DB6A07-3471-3BDF-E76C-E7F8E68E239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BB958A-DCD6-30BE-EFA0-E783AD7542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DA53A6-ABD2-BC57-4B12-A416BC4E02A4}"/>
              </a:ext>
            </a:extLst>
          </p:cNvPr>
          <p:cNvSpPr>
            <a:spLocks noGrp="1"/>
          </p:cNvSpPr>
          <p:nvPr>
            <p:ph type="body" idx="1"/>
          </p:nvPr>
        </p:nvSpPr>
        <p:spPr/>
        <p:txBody>
          <a:bodyPr/>
          <a:lstStyle/>
          <a:p>
            <a:endParaRPr lang="en-GB" noProof="0"/>
          </a:p>
        </p:txBody>
      </p:sp>
      <p:sp>
        <p:nvSpPr>
          <p:cNvPr id="4" name="Slide Number Placeholder 3">
            <a:extLst>
              <a:ext uri="{FF2B5EF4-FFF2-40B4-BE49-F238E27FC236}">
                <a16:creationId xmlns:a16="http://schemas.microsoft.com/office/drawing/2014/main" id="{03727BE1-F1B0-B417-EA7D-94A1F9CA1230}"/>
              </a:ext>
            </a:extLst>
          </p:cNvPr>
          <p:cNvSpPr>
            <a:spLocks noGrp="1"/>
          </p:cNvSpPr>
          <p:nvPr>
            <p:ph type="sldNum" sz="quarter" idx="5"/>
          </p:nvPr>
        </p:nvSpPr>
        <p:spPr/>
        <p:txBody>
          <a:bodyPr/>
          <a:lstStyle/>
          <a:p>
            <a:pPr rtl="0"/>
            <a:fld id="{C37D7554-D10C-4E29-B8E6-BB7111FA614F}" type="slidenum">
              <a:rPr lang="en-GB" smtClean="0"/>
              <a:t>1</a:t>
            </a:fld>
            <a:endParaRPr lang="en-GB"/>
          </a:p>
        </p:txBody>
      </p:sp>
    </p:spTree>
    <p:extLst>
      <p:ext uri="{BB962C8B-B14F-4D97-AF65-F5344CB8AC3E}">
        <p14:creationId xmlns:p14="http://schemas.microsoft.com/office/powerpoint/2010/main" val="1585271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2</a:t>
            </a:fld>
            <a:endParaRPr lang="en-GB"/>
          </a:p>
        </p:txBody>
      </p:sp>
    </p:spTree>
    <p:extLst>
      <p:ext uri="{BB962C8B-B14F-4D97-AF65-F5344CB8AC3E}">
        <p14:creationId xmlns:p14="http://schemas.microsoft.com/office/powerpoint/2010/main" val="17947645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C37D7554-D10C-4E29-B8E6-BB7111FA614F}" type="slidenum">
              <a:rPr lang="en-GB" smtClean="0"/>
              <a:t>3</a:t>
            </a:fld>
            <a:endParaRPr lang="en-GB"/>
          </a:p>
        </p:txBody>
      </p:sp>
    </p:spTree>
    <p:extLst>
      <p:ext uri="{BB962C8B-B14F-4D97-AF65-F5344CB8AC3E}">
        <p14:creationId xmlns:p14="http://schemas.microsoft.com/office/powerpoint/2010/main" val="22488358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2400" dirty="0"/>
          </a:p>
        </p:txBody>
      </p:sp>
      <p:sp>
        <p:nvSpPr>
          <p:cNvPr id="4" name="Slide Number Placeholder 3"/>
          <p:cNvSpPr>
            <a:spLocks noGrp="1"/>
          </p:cNvSpPr>
          <p:nvPr>
            <p:ph type="sldNum" sz="quarter" idx="5"/>
          </p:nvPr>
        </p:nvSpPr>
        <p:spPr/>
        <p:txBody>
          <a:bodyPr/>
          <a:lstStyle/>
          <a:p>
            <a:pPr rtl="0"/>
            <a:fld id="{C37D7554-D10C-4E29-B8E6-BB7111FA614F}" type="slidenum">
              <a:rPr lang="en-GB" noProof="0" smtClean="0"/>
              <a:t>4</a:t>
            </a:fld>
            <a:endParaRPr lang="en-GB" noProof="0"/>
          </a:p>
        </p:txBody>
      </p:sp>
    </p:spTree>
    <p:extLst>
      <p:ext uri="{BB962C8B-B14F-4D97-AF65-F5344CB8AC3E}">
        <p14:creationId xmlns:p14="http://schemas.microsoft.com/office/powerpoint/2010/main" val="939233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5</a:t>
            </a:fld>
            <a:endParaRPr lang="en-GB"/>
          </a:p>
        </p:txBody>
      </p:sp>
    </p:spTree>
    <p:extLst>
      <p:ext uri="{BB962C8B-B14F-4D97-AF65-F5344CB8AC3E}">
        <p14:creationId xmlns:p14="http://schemas.microsoft.com/office/powerpoint/2010/main" val="628672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37D7554-D10C-4E29-B8E6-BB7111FA614F}" type="slidenum">
              <a:rPr lang="en-GB" noProof="0" smtClean="0"/>
              <a:t>6</a:t>
            </a:fld>
            <a:endParaRPr lang="en-GB" noProof="0"/>
          </a:p>
        </p:txBody>
      </p:sp>
    </p:spTree>
    <p:extLst>
      <p:ext uri="{BB962C8B-B14F-4D97-AF65-F5344CB8AC3E}">
        <p14:creationId xmlns:p14="http://schemas.microsoft.com/office/powerpoint/2010/main" val="3613287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7</a:t>
            </a:fld>
            <a:endParaRPr lang="en-GB"/>
          </a:p>
        </p:txBody>
      </p:sp>
    </p:spTree>
    <p:extLst>
      <p:ext uri="{BB962C8B-B14F-4D97-AF65-F5344CB8AC3E}">
        <p14:creationId xmlns:p14="http://schemas.microsoft.com/office/powerpoint/2010/main" val="13907539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8</a:t>
            </a:fld>
            <a:endParaRPr lang="en-GB"/>
          </a:p>
        </p:txBody>
      </p:sp>
    </p:spTree>
    <p:extLst>
      <p:ext uri="{BB962C8B-B14F-4D97-AF65-F5344CB8AC3E}">
        <p14:creationId xmlns:p14="http://schemas.microsoft.com/office/powerpoint/2010/main" val="14362928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9</a:t>
            </a:fld>
            <a:endParaRPr lang="en-GB"/>
          </a:p>
        </p:txBody>
      </p:sp>
    </p:spTree>
    <p:extLst>
      <p:ext uri="{BB962C8B-B14F-4D97-AF65-F5344CB8AC3E}">
        <p14:creationId xmlns:p14="http://schemas.microsoft.com/office/powerpoint/2010/main" val="24280734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10</a:t>
            </a:fld>
            <a:endParaRPr lang="en-GB"/>
          </a:p>
        </p:txBody>
      </p:sp>
    </p:spTree>
    <p:extLst>
      <p:ext uri="{BB962C8B-B14F-4D97-AF65-F5344CB8AC3E}">
        <p14:creationId xmlns:p14="http://schemas.microsoft.com/office/powerpoint/2010/main" val="12571854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37D7554-D10C-4E29-B8E6-BB7111FA614F}" type="slidenum">
              <a:rPr lang="en-GB" noProof="0" smtClean="0"/>
              <a:t>11</a:t>
            </a:fld>
            <a:endParaRPr lang="en-GB" noProof="0"/>
          </a:p>
        </p:txBody>
      </p:sp>
    </p:spTree>
    <p:extLst>
      <p:ext uri="{BB962C8B-B14F-4D97-AF65-F5344CB8AC3E}">
        <p14:creationId xmlns:p14="http://schemas.microsoft.com/office/powerpoint/2010/main" val="7632394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C37D7554-D10C-4E29-B8E6-BB7111FA614F}" type="slidenum">
              <a:rPr lang="en-GB" noProof="0" smtClean="0"/>
              <a:t>12</a:t>
            </a:fld>
            <a:endParaRPr lang="en-GB" noProof="0"/>
          </a:p>
        </p:txBody>
      </p:sp>
    </p:spTree>
    <p:extLst>
      <p:ext uri="{BB962C8B-B14F-4D97-AF65-F5344CB8AC3E}">
        <p14:creationId xmlns:p14="http://schemas.microsoft.com/office/powerpoint/2010/main" val="10136388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79B043-2F78-8670-4E1F-5BCCD1FF0D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B5A663-A74C-335B-401B-048A6459DD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D820E1-32B2-1606-314D-40738727187C}"/>
              </a:ext>
            </a:extLst>
          </p:cNvPr>
          <p:cNvSpPr>
            <a:spLocks noGrp="1"/>
          </p:cNvSpPr>
          <p:nvPr>
            <p:ph type="body" idx="1"/>
          </p:nvPr>
        </p:nvSpPr>
        <p:spPr/>
        <p:txBody>
          <a:bodyPr rtlCol="0"/>
          <a:lstStyle/>
          <a:p>
            <a:pPr rtl="0"/>
            <a:endParaRPr lang="en-GB" noProof="0"/>
          </a:p>
        </p:txBody>
      </p:sp>
      <p:sp>
        <p:nvSpPr>
          <p:cNvPr id="4" name="Slide Number Placeholder 3">
            <a:extLst>
              <a:ext uri="{FF2B5EF4-FFF2-40B4-BE49-F238E27FC236}">
                <a16:creationId xmlns:a16="http://schemas.microsoft.com/office/drawing/2014/main" id="{3308E021-C411-401B-1159-245D2CF30195}"/>
              </a:ext>
            </a:extLst>
          </p:cNvPr>
          <p:cNvSpPr>
            <a:spLocks noGrp="1"/>
          </p:cNvSpPr>
          <p:nvPr>
            <p:ph type="sldNum" sz="quarter" idx="5"/>
          </p:nvPr>
        </p:nvSpPr>
        <p:spPr/>
        <p:txBody>
          <a:bodyPr rtlCol="0"/>
          <a:lstStyle/>
          <a:p>
            <a:pPr rtl="0"/>
            <a:fld id="{C37D7554-D10C-4E29-B8E6-BB7111FA614F}" type="slidenum">
              <a:rPr lang="en-GB" smtClean="0"/>
              <a:t>13</a:t>
            </a:fld>
            <a:endParaRPr lang="en-GB"/>
          </a:p>
        </p:txBody>
      </p:sp>
    </p:spTree>
    <p:extLst>
      <p:ext uri="{BB962C8B-B14F-4D97-AF65-F5344CB8AC3E}">
        <p14:creationId xmlns:p14="http://schemas.microsoft.com/office/powerpoint/2010/main" val="14067271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3CC3C3-40BA-E5EF-00E2-74F8FAC6D8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B6A5029-C6F3-AC97-2041-FBA37727C5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A02B7A-587F-986F-3A6B-71D9C0F72F22}"/>
              </a:ext>
            </a:extLst>
          </p:cNvPr>
          <p:cNvSpPr>
            <a:spLocks noGrp="1"/>
          </p:cNvSpPr>
          <p:nvPr>
            <p:ph type="body" idx="1"/>
          </p:nvPr>
        </p:nvSpPr>
        <p:spPr/>
        <p:txBody>
          <a:bodyPr rtlCol="0"/>
          <a:lstStyle/>
          <a:p>
            <a:pPr rtl="0"/>
            <a:endParaRPr lang="en-GB" noProof="0"/>
          </a:p>
        </p:txBody>
      </p:sp>
      <p:sp>
        <p:nvSpPr>
          <p:cNvPr id="4" name="Slide Number Placeholder 3">
            <a:extLst>
              <a:ext uri="{FF2B5EF4-FFF2-40B4-BE49-F238E27FC236}">
                <a16:creationId xmlns:a16="http://schemas.microsoft.com/office/drawing/2014/main" id="{3A327B48-F245-607E-1A24-6C85C9C8E2B8}"/>
              </a:ext>
            </a:extLst>
          </p:cNvPr>
          <p:cNvSpPr>
            <a:spLocks noGrp="1"/>
          </p:cNvSpPr>
          <p:nvPr>
            <p:ph type="sldNum" sz="quarter" idx="5"/>
          </p:nvPr>
        </p:nvSpPr>
        <p:spPr/>
        <p:txBody>
          <a:bodyPr rtlCol="0"/>
          <a:lstStyle/>
          <a:p>
            <a:pPr rtl="0"/>
            <a:fld id="{C37D7554-D10C-4E29-B8E6-BB7111FA614F}" type="slidenum">
              <a:rPr lang="en-GB" smtClean="0"/>
              <a:t>14</a:t>
            </a:fld>
            <a:endParaRPr lang="en-GB"/>
          </a:p>
        </p:txBody>
      </p:sp>
    </p:spTree>
    <p:extLst>
      <p:ext uri="{BB962C8B-B14F-4D97-AF65-F5344CB8AC3E}">
        <p14:creationId xmlns:p14="http://schemas.microsoft.com/office/powerpoint/2010/main" val="37064870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DF46EC-C3E5-1C80-C3B1-A4DF3EF9E7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71F08E-7DF7-C31B-563A-E972893C06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7D588EB-CD7F-9931-CE91-2D773F7FF465}"/>
              </a:ext>
            </a:extLst>
          </p:cNvPr>
          <p:cNvSpPr>
            <a:spLocks noGrp="1"/>
          </p:cNvSpPr>
          <p:nvPr>
            <p:ph type="body" idx="1"/>
          </p:nvPr>
        </p:nvSpPr>
        <p:spPr/>
        <p:txBody>
          <a:bodyPr rtlCol="0"/>
          <a:lstStyle/>
          <a:p>
            <a:pPr rtl="0"/>
            <a:endParaRPr lang="en-GB" noProof="0" dirty="0"/>
          </a:p>
        </p:txBody>
      </p:sp>
      <p:sp>
        <p:nvSpPr>
          <p:cNvPr id="4" name="Slide Number Placeholder 3">
            <a:extLst>
              <a:ext uri="{FF2B5EF4-FFF2-40B4-BE49-F238E27FC236}">
                <a16:creationId xmlns:a16="http://schemas.microsoft.com/office/drawing/2014/main" id="{A00B21D0-F9B1-FF9B-7312-7E70074ADBBC}"/>
              </a:ext>
            </a:extLst>
          </p:cNvPr>
          <p:cNvSpPr>
            <a:spLocks noGrp="1"/>
          </p:cNvSpPr>
          <p:nvPr>
            <p:ph type="sldNum" sz="quarter" idx="5"/>
          </p:nvPr>
        </p:nvSpPr>
        <p:spPr/>
        <p:txBody>
          <a:bodyPr rtlCol="0"/>
          <a:lstStyle/>
          <a:p>
            <a:pPr rtl="0"/>
            <a:fld id="{C37D7554-D10C-4E29-B8E6-BB7111FA614F}" type="slidenum">
              <a:rPr lang="en-GB" smtClean="0"/>
              <a:t>15</a:t>
            </a:fld>
            <a:endParaRPr lang="en-GB"/>
          </a:p>
        </p:txBody>
      </p:sp>
    </p:spTree>
    <p:extLst>
      <p:ext uri="{BB962C8B-B14F-4D97-AF65-F5344CB8AC3E}">
        <p14:creationId xmlns:p14="http://schemas.microsoft.com/office/powerpoint/2010/main" val="1556657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5C9C5B-BBA9-42AB-806E-92FC22E19CBA}"/>
              </a:ext>
            </a:extLst>
          </p:cNvPr>
          <p:cNvSpPr/>
          <p:nvPr userDrawn="1"/>
        </p:nvSpPr>
        <p:spPr>
          <a:xfrm>
            <a:off x="-1" y="0"/>
            <a:ext cx="90374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Picture Placeholder 10">
            <a:extLst>
              <a:ext uri="{FF2B5EF4-FFF2-40B4-BE49-F238E27FC236}">
                <a16:creationId xmlns:a16="http://schemas.microsoft.com/office/drawing/2014/main" id="{AF30CF48-DD5D-4C81-BA7E-470DCBA61E62}"/>
              </a:ext>
            </a:extLst>
          </p:cNvPr>
          <p:cNvSpPr>
            <a:spLocks noGrp="1"/>
          </p:cNvSpPr>
          <p:nvPr>
            <p:ph type="pic" sz="quarter" idx="10" hasCustomPrompt="1"/>
          </p:nvPr>
        </p:nvSpPr>
        <p:spPr>
          <a:xfrm>
            <a:off x="2476500" y="622103"/>
            <a:ext cx="9715500" cy="3720928"/>
          </a:xfrm>
          <a:prstGeom prst="rect">
            <a:avLst/>
          </a:prstGeom>
        </p:spPr>
        <p:txBody>
          <a:bodyPr rtlCol="0"/>
          <a:lstStyle>
            <a:lvl1pPr marL="0" indent="0" algn="ctr">
              <a:buNone/>
              <a:defRPr/>
            </a:lvl1pPr>
          </a:lstStyle>
          <a:p>
            <a:pPr rtl="0"/>
            <a:r>
              <a:rPr lang="en-GB" noProof="0"/>
              <a:t>Click to add photo</a:t>
            </a:r>
          </a:p>
        </p:txBody>
      </p:sp>
      <p:cxnSp>
        <p:nvCxnSpPr>
          <p:cNvPr id="15" name="Straight Connector 14">
            <a:extLst>
              <a:ext uri="{FF2B5EF4-FFF2-40B4-BE49-F238E27FC236}">
                <a16:creationId xmlns:a16="http://schemas.microsoft.com/office/drawing/2014/main" id="{E7E08E4E-686B-490D-8EA1-DDC9F1BC7C24}"/>
              </a:ext>
            </a:extLst>
          </p:cNvPr>
          <p:cNvCxnSpPr>
            <a:cxnSpLocks/>
          </p:cNvCxnSpPr>
          <p:nvPr userDrawn="1"/>
        </p:nvCxnSpPr>
        <p:spPr>
          <a:xfrm>
            <a:off x="739466" y="0"/>
            <a:ext cx="0" cy="6187736"/>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0" name="Text Placeholder 12">
            <a:extLst>
              <a:ext uri="{FF2B5EF4-FFF2-40B4-BE49-F238E27FC236}">
                <a16:creationId xmlns:a16="http://schemas.microsoft.com/office/drawing/2014/main" id="{C78B2B3F-3573-4632-872A-ADB36AF4125A}"/>
              </a:ext>
            </a:extLst>
          </p:cNvPr>
          <p:cNvSpPr>
            <a:spLocks noGrp="1"/>
          </p:cNvSpPr>
          <p:nvPr>
            <p:ph type="body" sz="quarter" idx="12" hasCustomPrompt="1"/>
          </p:nvPr>
        </p:nvSpPr>
        <p:spPr>
          <a:xfrm>
            <a:off x="6359337" y="5779363"/>
            <a:ext cx="2459114" cy="685430"/>
          </a:xfrm>
          <a:prstGeom prst="rect">
            <a:avLst/>
          </a:prstGeom>
        </p:spPr>
        <p:txBody>
          <a:bodyPr rtlCol="0" anchor="ctr"/>
          <a:lstStyle>
            <a:lvl1pPr marL="0" indent="0" algn="r">
              <a:lnSpc>
                <a:spcPct val="80000"/>
              </a:lnSpc>
              <a:spcBef>
                <a:spcPts val="0"/>
              </a:spcBef>
              <a:buNone/>
              <a:defRPr sz="1800" spc="100" baseline="0">
                <a:solidFill>
                  <a:schemeClr val="accent5">
                    <a:lumMod val="20000"/>
                    <a:lumOff val="80000"/>
                  </a:schemeClr>
                </a:solidFill>
                <a:latin typeface="+mn-lt"/>
              </a:defRPr>
            </a:lvl1pPr>
          </a:lstStyle>
          <a:p>
            <a:pPr lvl="0" rtl="0"/>
            <a:r>
              <a:rPr lang="en-GB" noProof="0"/>
              <a:t>Click to add name</a:t>
            </a:r>
          </a:p>
        </p:txBody>
      </p:sp>
      <p:sp>
        <p:nvSpPr>
          <p:cNvPr id="12" name="Text Placeholder 12">
            <a:extLst>
              <a:ext uri="{FF2B5EF4-FFF2-40B4-BE49-F238E27FC236}">
                <a16:creationId xmlns:a16="http://schemas.microsoft.com/office/drawing/2014/main" id="{6FF5EE2F-D68A-4C3C-A342-4C0CE6CE20CB}"/>
              </a:ext>
            </a:extLst>
          </p:cNvPr>
          <p:cNvSpPr>
            <a:spLocks noGrp="1"/>
          </p:cNvSpPr>
          <p:nvPr>
            <p:ph type="body" sz="quarter" idx="13" hasCustomPrompt="1"/>
          </p:nvPr>
        </p:nvSpPr>
        <p:spPr>
          <a:xfrm>
            <a:off x="9299663" y="5791178"/>
            <a:ext cx="2459114" cy="685429"/>
          </a:xfrm>
          <a:prstGeom prst="rect">
            <a:avLst/>
          </a:prstGeom>
        </p:spPr>
        <p:txBody>
          <a:bodyPr rtlCol="0" anchor="ctr"/>
          <a:lstStyle>
            <a:lvl1pPr marL="0" indent="0">
              <a:lnSpc>
                <a:spcPct val="80000"/>
              </a:lnSpc>
              <a:spcBef>
                <a:spcPts val="0"/>
              </a:spcBef>
              <a:buNone/>
              <a:defRPr sz="1600" cap="all" spc="100" baseline="0">
                <a:solidFill>
                  <a:schemeClr val="accent1"/>
                </a:solidFill>
                <a:latin typeface="+mn-lt"/>
              </a:defRPr>
            </a:lvl1pPr>
          </a:lstStyle>
          <a:p>
            <a:pPr lvl="0" rtl="0"/>
            <a:r>
              <a:rPr lang="en-GB" noProof="0"/>
              <a:t>Click to add date</a:t>
            </a:r>
          </a:p>
        </p:txBody>
      </p:sp>
      <p:sp>
        <p:nvSpPr>
          <p:cNvPr id="2" name="Title 1">
            <a:extLst>
              <a:ext uri="{FF2B5EF4-FFF2-40B4-BE49-F238E27FC236}">
                <a16:creationId xmlns:a16="http://schemas.microsoft.com/office/drawing/2014/main" id="{D52DB723-8435-4F35-BF55-AFB7DC8FD4C3}"/>
              </a:ext>
            </a:extLst>
          </p:cNvPr>
          <p:cNvSpPr>
            <a:spLocks noGrp="1"/>
          </p:cNvSpPr>
          <p:nvPr>
            <p:ph type="title" hasCustomPrompt="1"/>
          </p:nvPr>
        </p:nvSpPr>
        <p:spPr>
          <a:xfrm>
            <a:off x="995205" y="4965134"/>
            <a:ext cx="4333088" cy="1596004"/>
          </a:xfrm>
          <a:prstGeom prst="rect">
            <a:avLst/>
          </a:prstGeom>
        </p:spPr>
        <p:txBody>
          <a:bodyPr rtlCol="0" anchor="ctr"/>
          <a:lstStyle>
            <a:lvl1pPr>
              <a:lnSpc>
                <a:spcPct val="80000"/>
              </a:lnSpc>
              <a:defRPr sz="5000" spc="100" baseline="0">
                <a:solidFill>
                  <a:schemeClr val="accent5">
                    <a:lumMod val="20000"/>
                    <a:lumOff val="80000"/>
                  </a:schemeClr>
                </a:solidFill>
              </a:defRPr>
            </a:lvl1pPr>
          </a:lstStyle>
          <a:p>
            <a:pPr rtl="0"/>
            <a:r>
              <a:rPr lang="en-GB" noProof="0"/>
              <a:t>Click to add title</a:t>
            </a:r>
          </a:p>
        </p:txBody>
      </p:sp>
    </p:spTree>
    <p:extLst>
      <p:ext uri="{BB962C8B-B14F-4D97-AF65-F5344CB8AC3E}">
        <p14:creationId xmlns:p14="http://schemas.microsoft.com/office/powerpoint/2010/main" val="2167580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F5ED5F1-A62B-4555-807E-91FAE1443CCB}"/>
              </a:ext>
            </a:extLst>
          </p:cNvPr>
          <p:cNvSpPr>
            <a:spLocks noGrp="1"/>
          </p:cNvSpPr>
          <p:nvPr>
            <p:ph type="pic" sz="quarter" idx="13"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9A9D60F5-07EA-4D8F-AAFA-0F48CB78542E}"/>
              </a:ext>
            </a:extLst>
          </p:cNvPr>
          <p:cNvSpPr>
            <a:spLocks noGrp="1"/>
          </p:cNvSpPr>
          <p:nvPr>
            <p:ph type="dt" sz="half" idx="10"/>
          </p:nvPr>
        </p:nvSpPr>
        <p:spPr/>
        <p:txBody>
          <a:bodyPr rtlCol="0"/>
          <a:lstStyle/>
          <a:p>
            <a:pPr rtl="0"/>
            <a:r>
              <a:rPr lang="en-GB" noProof="0"/>
              <a:t>8/05/20XX</a:t>
            </a:r>
          </a:p>
        </p:txBody>
      </p:sp>
      <p:sp>
        <p:nvSpPr>
          <p:cNvPr id="5" name="Footer Placeholder 4">
            <a:extLst>
              <a:ext uri="{FF2B5EF4-FFF2-40B4-BE49-F238E27FC236}">
                <a16:creationId xmlns:a16="http://schemas.microsoft.com/office/drawing/2014/main" id="{73ED4C42-D293-4981-BA06-A4638BEE1641}"/>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B73E9D98-F221-47DC-AE55-8165BB7A3D3B}"/>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6" name="Content Placeholder 15">
            <a:extLst>
              <a:ext uri="{FF2B5EF4-FFF2-40B4-BE49-F238E27FC236}">
                <a16:creationId xmlns:a16="http://schemas.microsoft.com/office/drawing/2014/main" id="{94C3D64C-77F6-4601-B573-9A9B6E23BB60}"/>
              </a:ext>
            </a:extLst>
          </p:cNvPr>
          <p:cNvSpPr>
            <a:spLocks noGrp="1"/>
          </p:cNvSpPr>
          <p:nvPr>
            <p:ph sz="quarter" idx="15" hasCustomPrompt="1"/>
          </p:nvPr>
        </p:nvSpPr>
        <p:spPr>
          <a:xfrm>
            <a:off x="1675242" y="2051170"/>
            <a:ext cx="5362575" cy="3532188"/>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2" name="Title 1">
            <a:extLst>
              <a:ext uri="{FF2B5EF4-FFF2-40B4-BE49-F238E27FC236}">
                <a16:creationId xmlns:a16="http://schemas.microsoft.com/office/drawing/2014/main" id="{DBCD17CD-E6D2-4329-B271-1E59AA986EF1}"/>
              </a:ext>
            </a:extLst>
          </p:cNvPr>
          <p:cNvSpPr>
            <a:spLocks noGrp="1"/>
          </p:cNvSpPr>
          <p:nvPr>
            <p:ph type="title"/>
          </p:nvPr>
        </p:nvSpPr>
        <p:spPr>
          <a:xfrm>
            <a:off x="1675242" y="1418953"/>
            <a:ext cx="5362575" cy="495691"/>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7836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eet The Present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Picture Placeholder 10">
            <a:extLst>
              <a:ext uri="{FF2B5EF4-FFF2-40B4-BE49-F238E27FC236}">
                <a16:creationId xmlns:a16="http://schemas.microsoft.com/office/drawing/2014/main" id="{CD5AE0D9-6B20-4F29-A35B-2A00C25FF84E}"/>
              </a:ext>
            </a:extLst>
          </p:cNvPr>
          <p:cNvSpPr>
            <a:spLocks noGrp="1"/>
          </p:cNvSpPr>
          <p:nvPr>
            <p:ph type="pic" sz="quarter" idx="13" hasCustomPrompt="1"/>
          </p:nvPr>
        </p:nvSpPr>
        <p:spPr>
          <a:xfrm>
            <a:off x="1482906" y="0"/>
            <a:ext cx="4635426" cy="6857999"/>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12CC56C8-D828-4A31-A5B9-CF1AEFA70D7C}"/>
              </a:ext>
            </a:extLst>
          </p:cNvPr>
          <p:cNvSpPr>
            <a:spLocks noGrp="1"/>
          </p:cNvSpPr>
          <p:nvPr>
            <p:ph type="dt" sz="half" idx="10"/>
          </p:nvPr>
        </p:nvSpPr>
        <p:spPr>
          <a:xfrm>
            <a:off x="1571846" y="6356350"/>
            <a:ext cx="2743200" cy="365125"/>
          </a:xfrm>
        </p:spPr>
        <p:txBody>
          <a:bodyPr rtlCol="0"/>
          <a:lstStyle>
            <a:lvl1pPr>
              <a:defRPr>
                <a:solidFill>
                  <a:schemeClr val="accent5">
                    <a:lumMod val="20000"/>
                    <a:lumOff val="80000"/>
                  </a:schemeClr>
                </a:solidFill>
              </a:defRPr>
            </a:lvl1pPr>
          </a:lstStyle>
          <a:p>
            <a:pPr rtl="0"/>
            <a:r>
              <a:rPr lang="en-GB" noProof="0"/>
              <a:t>8/05/20XX</a:t>
            </a:r>
          </a:p>
        </p:txBody>
      </p:sp>
      <p:sp>
        <p:nvSpPr>
          <p:cNvPr id="5" name="Footer Placeholder 4">
            <a:extLst>
              <a:ext uri="{FF2B5EF4-FFF2-40B4-BE49-F238E27FC236}">
                <a16:creationId xmlns:a16="http://schemas.microsoft.com/office/drawing/2014/main" id="{8E0B0264-B3C3-46A0-80DD-67C59DB2AF91}"/>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C85D3C3B-0FFE-494C-B4AC-477B6A9DAF5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rtl="0"/>
              <a:t>‹#›</a:t>
            </a:fld>
            <a:endParaRPr lang="en-GB" noProof="0"/>
          </a:p>
        </p:txBody>
      </p:sp>
      <p:sp>
        <p:nvSpPr>
          <p:cNvPr id="10" name="Text Placeholder 12">
            <a:extLst>
              <a:ext uri="{FF2B5EF4-FFF2-40B4-BE49-F238E27FC236}">
                <a16:creationId xmlns:a16="http://schemas.microsoft.com/office/drawing/2014/main" id="{1285A10A-1880-4D4E-A99B-1C19043F2A65}"/>
              </a:ext>
            </a:extLst>
          </p:cNvPr>
          <p:cNvSpPr>
            <a:spLocks noGrp="1"/>
          </p:cNvSpPr>
          <p:nvPr>
            <p:ph type="body" sz="quarter" idx="14" hasCustomPrompt="1"/>
          </p:nvPr>
        </p:nvSpPr>
        <p:spPr>
          <a:xfrm>
            <a:off x="6750189" y="2396358"/>
            <a:ext cx="3266975" cy="326687"/>
          </a:xfrm>
          <a:prstGeom prst="rect">
            <a:avLst/>
          </a:prstGeom>
        </p:spPr>
        <p:txBody>
          <a:bodyPr rtlCol="0" anchor="ctr"/>
          <a:lstStyle>
            <a:lvl1pPr marL="0" indent="0">
              <a:lnSpc>
                <a:spcPct val="80000"/>
              </a:lnSpc>
              <a:spcBef>
                <a:spcPts val="0"/>
              </a:spcBef>
              <a:buNone/>
              <a:defRPr sz="1600" b="1" spc="100" baseline="0">
                <a:solidFill>
                  <a:schemeClr val="accent1"/>
                </a:solidFill>
                <a:latin typeface="+mj-lt"/>
              </a:defRPr>
            </a:lvl1pPr>
          </a:lstStyle>
          <a:p>
            <a:pPr lvl="0" rtl="0"/>
            <a:r>
              <a:rPr lang="en-GB" noProof="0"/>
              <a:t>Click to add name</a:t>
            </a:r>
          </a:p>
        </p:txBody>
      </p:sp>
      <p:sp>
        <p:nvSpPr>
          <p:cNvPr id="11" name="Content Placeholder 15">
            <a:extLst>
              <a:ext uri="{FF2B5EF4-FFF2-40B4-BE49-F238E27FC236}">
                <a16:creationId xmlns:a16="http://schemas.microsoft.com/office/drawing/2014/main" id="{624F1FC7-2617-499A-8CB8-B61FC7D9B7BF}"/>
              </a:ext>
            </a:extLst>
          </p:cNvPr>
          <p:cNvSpPr>
            <a:spLocks noGrp="1"/>
          </p:cNvSpPr>
          <p:nvPr>
            <p:ph sz="quarter" idx="15" hasCustomPrompt="1"/>
          </p:nvPr>
        </p:nvSpPr>
        <p:spPr>
          <a:xfrm>
            <a:off x="6749508" y="2756830"/>
            <a:ext cx="4834569" cy="2384195"/>
          </a:xfrm>
          <a:prstGeom prst="rect">
            <a:avLst/>
          </a:prstGeom>
        </p:spPr>
        <p:txBody>
          <a:bodyPr rtlCol="0"/>
          <a:lstStyle>
            <a:lvl1pPr marL="0" indent="0">
              <a:lnSpc>
                <a:spcPct val="150000"/>
              </a:lnSpc>
              <a:spcBef>
                <a:spcPts val="0"/>
              </a:spcBef>
              <a:spcAft>
                <a:spcPts val="1000"/>
              </a:spcAft>
              <a:buNone/>
              <a:defRPr sz="1400" spc="100" baseline="0"/>
            </a:lvl1pPr>
          </a:lstStyle>
          <a:p>
            <a:pPr lvl="0" rtl="0"/>
            <a:r>
              <a:rPr lang="en-GB" noProof="0"/>
              <a:t>Click to add text</a:t>
            </a:r>
          </a:p>
        </p:txBody>
      </p:sp>
      <p:cxnSp>
        <p:nvCxnSpPr>
          <p:cNvPr id="13" name="Straight Connector 12">
            <a:extLst>
              <a:ext uri="{FF2B5EF4-FFF2-40B4-BE49-F238E27FC236}">
                <a16:creationId xmlns:a16="http://schemas.microsoft.com/office/drawing/2014/main" id="{0B169A36-7DEF-42D4-850F-59A3233FD582}"/>
              </a:ext>
              <a:ext uri="{C183D7F6-B498-43B3-948B-1728B52AA6E4}">
                <adec:decorative xmlns:adec="http://schemas.microsoft.com/office/drawing/2017/decorative" val="1"/>
              </a:ext>
            </a:extLst>
          </p:cNvPr>
          <p:cNvCxnSpPr>
            <a:cxnSpLocks/>
          </p:cNvCxnSpPr>
          <p:nvPr userDrawn="1"/>
        </p:nvCxnSpPr>
        <p:spPr>
          <a:xfrm>
            <a:off x="740834" y="0"/>
            <a:ext cx="0" cy="275748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ADB6D5-97B3-42ED-B8C7-5AD951CB8FE1}"/>
              </a:ext>
              <a:ext uri="{C183D7F6-B498-43B3-948B-1728B52AA6E4}">
                <adec:decorative xmlns:adec="http://schemas.microsoft.com/office/drawing/2017/decorative" val="1"/>
              </a:ext>
            </a:extLst>
          </p:cNvPr>
          <p:cNvCxnSpPr>
            <a:cxnSpLocks/>
          </p:cNvCxnSpPr>
          <p:nvPr userDrawn="1"/>
        </p:nvCxnSpPr>
        <p:spPr>
          <a:xfrm>
            <a:off x="8729133" y="2551471"/>
            <a:ext cx="346286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B7B60A-1B6C-4E40-94D7-AE1BD3712779}"/>
              </a:ext>
            </a:extLst>
          </p:cNvPr>
          <p:cNvSpPr>
            <a:spLocks noGrp="1"/>
          </p:cNvSpPr>
          <p:nvPr>
            <p:ph type="title"/>
          </p:nvPr>
        </p:nvSpPr>
        <p:spPr>
          <a:xfrm rot="16200000">
            <a:off x="-810973" y="4189152"/>
            <a:ext cx="3121302" cy="469478"/>
          </a:xfrm>
          <a:prstGeom prst="rect">
            <a:avLst/>
          </a:prstGeom>
        </p:spPr>
        <p:txBody>
          <a:bodyPr rtlCol="0" anchor="ctr"/>
          <a:lstStyle>
            <a:lvl1pPr algn="r">
              <a:defRPr lang="en-US" sz="2400" spc="100" baseline="0">
                <a:solidFill>
                  <a:schemeClr val="accent1"/>
                </a:solidFill>
                <a:ea typeface="+mn-ea"/>
                <a:cs typeface="+mn-cs"/>
              </a:defRPr>
            </a:lvl1pPr>
          </a:lstStyle>
          <a:p>
            <a:pPr marL="0" lvl="0" indent="0" algn="r"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2348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E3E-14BB-4DC6-A806-1E62C1D2446E}"/>
              </a:ext>
            </a:extLst>
          </p:cNvPr>
          <p:cNvSpPr>
            <a:spLocks noGrp="1"/>
          </p:cNvSpPr>
          <p:nvPr>
            <p:ph type="title"/>
          </p:nvPr>
        </p:nvSpPr>
        <p:spPr>
          <a:xfrm>
            <a:off x="1883137" y="1360309"/>
            <a:ext cx="2909309" cy="657882"/>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
        <p:nvSpPr>
          <p:cNvPr id="8" name="Picture Placeholder 10">
            <a:extLst>
              <a:ext uri="{FF2B5EF4-FFF2-40B4-BE49-F238E27FC236}">
                <a16:creationId xmlns:a16="http://schemas.microsoft.com/office/drawing/2014/main" id="{EFD7EF65-6DE9-4029-B3A0-F08E11BC9E5E}"/>
              </a:ext>
            </a:extLst>
          </p:cNvPr>
          <p:cNvSpPr>
            <a:spLocks noGrp="1"/>
          </p:cNvSpPr>
          <p:nvPr>
            <p:ph type="pic" sz="quarter" idx="13" hasCustomPrompt="1"/>
          </p:nvPr>
        </p:nvSpPr>
        <p:spPr>
          <a:xfrm>
            <a:off x="0" y="2795752"/>
            <a:ext cx="12192000" cy="4062247"/>
          </a:xfrm>
          <a:prstGeom prst="rect">
            <a:avLst/>
          </a:prstGeom>
        </p:spPr>
        <p:txBody>
          <a:bodyPr rtlCol="0"/>
          <a:lstStyle>
            <a:lvl1pPr marL="0" indent="0" algn="ctr">
              <a:buNone/>
              <a:defRPr/>
            </a:lvl1pPr>
          </a:lstStyle>
          <a:p>
            <a:pPr rtl="0"/>
            <a:r>
              <a:rPr lang="en-GB" noProof="0"/>
              <a:t>Click to add photo</a:t>
            </a:r>
          </a:p>
        </p:txBody>
      </p:sp>
      <p:sp>
        <p:nvSpPr>
          <p:cNvPr id="10" name="Content Placeholder 15">
            <a:extLst>
              <a:ext uri="{FF2B5EF4-FFF2-40B4-BE49-F238E27FC236}">
                <a16:creationId xmlns:a16="http://schemas.microsoft.com/office/drawing/2014/main" id="{123B9F8E-DAD6-45B2-B55B-B070484318C3}"/>
              </a:ext>
            </a:extLst>
          </p:cNvPr>
          <p:cNvSpPr>
            <a:spLocks noGrp="1"/>
          </p:cNvSpPr>
          <p:nvPr>
            <p:ph sz="quarter" idx="15" hasCustomPrompt="1"/>
          </p:nvPr>
        </p:nvSpPr>
        <p:spPr>
          <a:xfrm>
            <a:off x="5109845" y="1075509"/>
            <a:ext cx="529326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sp>
        <p:nvSpPr>
          <p:cNvPr id="5" name="Date Placeholder 4">
            <a:extLst>
              <a:ext uri="{FF2B5EF4-FFF2-40B4-BE49-F238E27FC236}">
                <a16:creationId xmlns:a16="http://schemas.microsoft.com/office/drawing/2014/main" id="{23CF9177-0C51-4496-B5AE-7ED4F8F3A170}"/>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6" name="Footer Placeholder 5">
            <a:extLst>
              <a:ext uri="{FF2B5EF4-FFF2-40B4-BE49-F238E27FC236}">
                <a16:creationId xmlns:a16="http://schemas.microsoft.com/office/drawing/2014/main" id="{C57A035F-C837-4CCA-BB19-CE656F0576BD}"/>
              </a:ext>
            </a:extLst>
          </p:cNvPr>
          <p:cNvSpPr>
            <a:spLocks noGrp="1"/>
          </p:cNvSpPr>
          <p:nvPr>
            <p:ph type="ftr" sz="quarter" idx="11"/>
          </p:nvPr>
        </p:nvSpPr>
        <p:spPr/>
        <p:txBody>
          <a:bodyPr rtlCol="0"/>
          <a:lstStyle>
            <a:lvl1pPr>
              <a:defRPr>
                <a:solidFill>
                  <a:schemeClr val="accent1"/>
                </a:solidFill>
              </a:defRPr>
            </a:lvl1pPr>
          </a:lstStyle>
          <a:p>
            <a:pPr rtl="0"/>
            <a:r>
              <a:rPr lang="en-GB" noProof="0"/>
              <a:t>Conference Presentation</a:t>
            </a:r>
          </a:p>
        </p:txBody>
      </p:sp>
      <p:sp>
        <p:nvSpPr>
          <p:cNvPr id="7" name="Slide Number Placeholder 6">
            <a:extLst>
              <a:ext uri="{FF2B5EF4-FFF2-40B4-BE49-F238E27FC236}">
                <a16:creationId xmlns:a16="http://schemas.microsoft.com/office/drawing/2014/main" id="{5FE2F927-F23D-4ABB-BEC9-11C2CC69D8E4}"/>
              </a:ext>
            </a:extLst>
          </p:cNvPr>
          <p:cNvSpPr>
            <a:spLocks noGrp="1"/>
          </p:cNvSpPr>
          <p:nvPr>
            <p:ph type="sldNum" sz="quarter" idx="12"/>
          </p:nvPr>
        </p:nvSpPr>
        <p:spPr/>
        <p:txBody>
          <a:bodyPr rtlCol="0"/>
          <a:lstStyle>
            <a:lvl1pPr>
              <a:defRPr>
                <a:solidFill>
                  <a:schemeClr val="accent1"/>
                </a:solidFill>
              </a:defRPr>
            </a:lvl1pPr>
          </a:lstStyle>
          <a:p>
            <a:pPr rtl="0"/>
            <a:fld id="{18D65601-5AE2-46FC-B138-694DDD2B510D}" type="slidenum">
              <a:rPr lang="en-GB" noProof="0" smtClean="0"/>
              <a:pPr rtl="0"/>
              <a:t>‹#›</a:t>
            </a:fld>
            <a:endParaRPr lang="en-GB" noProof="0"/>
          </a:p>
        </p:txBody>
      </p:sp>
      <p:cxnSp>
        <p:nvCxnSpPr>
          <p:cNvPr id="12" name="Straight Connector 11">
            <a:extLst>
              <a:ext uri="{FF2B5EF4-FFF2-40B4-BE49-F238E27FC236}">
                <a16:creationId xmlns:a16="http://schemas.microsoft.com/office/drawing/2014/main" id="{95244728-2BE1-4CB4-A19E-903E75BD8226}"/>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27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reakout Questions">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0109947-4B08-4C56-B65B-A6FDFEF47D12}"/>
              </a:ext>
              <a:ext uri="{C183D7F6-B498-43B3-948B-1728B52AA6E4}">
                <adec:decorative xmlns:adec="http://schemas.microsoft.com/office/drawing/2017/decorative" val="1"/>
              </a:ext>
            </a:extLst>
          </p:cNvPr>
          <p:cNvCxnSpPr>
            <a:cxnSpLocks/>
          </p:cNvCxnSpPr>
          <p:nvPr userDrawn="1"/>
        </p:nvCxnSpPr>
        <p:spPr>
          <a:xfrm>
            <a:off x="0" y="1510815"/>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387A38D-E82D-42F1-A188-30F49DD50C61}"/>
              </a:ext>
              <a:ext uri="{C183D7F6-B498-43B3-948B-1728B52AA6E4}">
                <adec:decorative xmlns:adec="http://schemas.microsoft.com/office/drawing/2017/decorative" val="1"/>
              </a:ext>
            </a:extLst>
          </p:cNvPr>
          <p:cNvCxnSpPr>
            <a:cxnSpLocks/>
          </p:cNvCxnSpPr>
          <p:nvPr userDrawn="1"/>
        </p:nvCxnSpPr>
        <p:spPr>
          <a:xfrm>
            <a:off x="739785" y="0"/>
            <a:ext cx="0" cy="2514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Picture Placeholder 10">
            <a:extLst>
              <a:ext uri="{FF2B5EF4-FFF2-40B4-BE49-F238E27FC236}">
                <a16:creationId xmlns:a16="http://schemas.microsoft.com/office/drawing/2014/main" id="{1205ABD4-5AFD-4B99-8836-D12AA42FCCE5}"/>
              </a:ext>
            </a:extLst>
          </p:cNvPr>
          <p:cNvSpPr>
            <a:spLocks noGrp="1"/>
          </p:cNvSpPr>
          <p:nvPr>
            <p:ph type="pic" sz="quarter" idx="13" hasCustomPrompt="1"/>
          </p:nvPr>
        </p:nvSpPr>
        <p:spPr>
          <a:xfrm>
            <a:off x="4582510" y="0"/>
            <a:ext cx="7609489" cy="6858000"/>
          </a:xfrm>
          <a:prstGeom prst="rect">
            <a:avLst/>
          </a:prstGeom>
        </p:spPr>
        <p:txBody>
          <a:bodyPr rtlCol="0"/>
          <a:lstStyle>
            <a:lvl1pPr marL="0" indent="0" algn="ctr">
              <a:buNone/>
              <a:defRPr/>
            </a:lvl1pPr>
          </a:lstStyle>
          <a:p>
            <a:pPr rtl="0"/>
            <a:r>
              <a:rPr lang="en-GB" noProof="0"/>
              <a:t>Click to add photo</a:t>
            </a:r>
          </a:p>
        </p:txBody>
      </p:sp>
      <p:sp>
        <p:nvSpPr>
          <p:cNvPr id="7" name="Date Placeholder 6">
            <a:extLst>
              <a:ext uri="{FF2B5EF4-FFF2-40B4-BE49-F238E27FC236}">
                <a16:creationId xmlns:a16="http://schemas.microsoft.com/office/drawing/2014/main" id="{F080A53F-EFDF-40A3-B9E3-58EB0D3F3A84}"/>
              </a:ext>
            </a:extLst>
          </p:cNvPr>
          <p:cNvSpPr>
            <a:spLocks noGrp="1"/>
          </p:cNvSpPr>
          <p:nvPr>
            <p:ph type="dt" sz="half" idx="10"/>
          </p:nvPr>
        </p:nvSpPr>
        <p:spPr/>
        <p:txBody>
          <a:bodyPr rtlCol="0"/>
          <a:lstStyle/>
          <a:p>
            <a:pPr rtl="0"/>
            <a:r>
              <a:rPr lang="en-GB" noProof="0"/>
              <a:t>8/05/20XX</a:t>
            </a:r>
          </a:p>
        </p:txBody>
      </p:sp>
      <p:sp>
        <p:nvSpPr>
          <p:cNvPr id="14" name="Content Placeholder 15">
            <a:extLst>
              <a:ext uri="{FF2B5EF4-FFF2-40B4-BE49-F238E27FC236}">
                <a16:creationId xmlns:a16="http://schemas.microsoft.com/office/drawing/2014/main" id="{F547C10E-8A59-4B22-ADF0-994850F759D0}"/>
              </a:ext>
            </a:extLst>
          </p:cNvPr>
          <p:cNvSpPr>
            <a:spLocks noGrp="1"/>
          </p:cNvSpPr>
          <p:nvPr>
            <p:ph sz="quarter" idx="15" hasCustomPrompt="1"/>
          </p:nvPr>
        </p:nvSpPr>
        <p:spPr>
          <a:xfrm>
            <a:off x="1017111" y="2906895"/>
            <a:ext cx="4606159" cy="2221291"/>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15" name="Footer Placeholder 4">
            <a:extLst>
              <a:ext uri="{FF2B5EF4-FFF2-40B4-BE49-F238E27FC236}">
                <a16:creationId xmlns:a16="http://schemas.microsoft.com/office/drawing/2014/main" id="{79DE00E7-8296-408A-905C-ECBA407C83E1}"/>
              </a:ext>
            </a:extLst>
          </p:cNvPr>
          <p:cNvSpPr>
            <a:spLocks noGrp="1"/>
          </p:cNvSpPr>
          <p:nvPr>
            <p:ph type="ftr" sz="quarter" idx="11"/>
          </p:nvPr>
        </p:nvSpPr>
        <p:spPr>
          <a:xfrm>
            <a:off x="6519230" y="6356350"/>
            <a:ext cx="3152912" cy="365125"/>
          </a:xfrm>
        </p:spPr>
        <p:txBody>
          <a:bodyPr rtlCol="0"/>
          <a:lstStyle>
            <a:lvl1pPr algn="l">
              <a:defRPr>
                <a:solidFill>
                  <a:schemeClr val="bg1"/>
                </a:solidFill>
              </a:defRPr>
            </a:lvl1pPr>
          </a:lstStyle>
          <a:p>
            <a:pPr rtl="0"/>
            <a:r>
              <a:rPr lang="en-GB" noProof="0"/>
              <a:t>Conference Presentation</a:t>
            </a:r>
          </a:p>
        </p:txBody>
      </p:sp>
      <p:sp>
        <p:nvSpPr>
          <p:cNvPr id="16" name="Slide Number Placeholder 5">
            <a:extLst>
              <a:ext uri="{FF2B5EF4-FFF2-40B4-BE49-F238E27FC236}">
                <a16:creationId xmlns:a16="http://schemas.microsoft.com/office/drawing/2014/main" id="{900B3723-B30F-4BDB-A030-4B06ADE753C5}"/>
              </a:ext>
            </a:extLst>
          </p:cNvPr>
          <p:cNvSpPr>
            <a:spLocks noGrp="1"/>
          </p:cNvSpPr>
          <p:nvPr>
            <p:ph type="sldNum" sz="quarter" idx="12"/>
          </p:nvPr>
        </p:nvSpPr>
        <p:spPr>
          <a:xfrm>
            <a:off x="10510344" y="6356350"/>
            <a:ext cx="843455" cy="365125"/>
          </a:xfrm>
        </p:spPr>
        <p:txBody>
          <a:bodyPr rtlCol="0"/>
          <a:lstStyle>
            <a:lvl1pPr>
              <a:defRPr>
                <a:solidFill>
                  <a:schemeClr val="bg1"/>
                </a:solidFill>
              </a:defRPr>
            </a:lvl1pPr>
          </a:lstStyle>
          <a:p>
            <a:pPr rtl="0"/>
            <a:fld id="{18D65601-5AE2-46FC-B138-694DDD2B510D}" type="slidenum">
              <a:rPr lang="en-GB" noProof="0" smtClean="0"/>
              <a:pPr rtl="0"/>
              <a:t>‹#›</a:t>
            </a:fld>
            <a:endParaRPr lang="en-GB" noProof="0"/>
          </a:p>
        </p:txBody>
      </p:sp>
      <p:sp>
        <p:nvSpPr>
          <p:cNvPr id="2" name="Title 1">
            <a:extLst>
              <a:ext uri="{FF2B5EF4-FFF2-40B4-BE49-F238E27FC236}">
                <a16:creationId xmlns:a16="http://schemas.microsoft.com/office/drawing/2014/main" id="{BE4FA9AB-9D34-43A5-947E-835D7FE29C21}"/>
              </a:ext>
            </a:extLst>
          </p:cNvPr>
          <p:cNvSpPr>
            <a:spLocks noGrp="1"/>
          </p:cNvSpPr>
          <p:nvPr>
            <p:ph type="title"/>
          </p:nvPr>
        </p:nvSpPr>
        <p:spPr>
          <a:xfrm>
            <a:off x="1016002" y="2225678"/>
            <a:ext cx="4607268" cy="469476"/>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194452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840FD269-E069-45DA-B668-BE984BFA328B}"/>
              </a:ext>
            </a:extLst>
          </p:cNvPr>
          <p:cNvSpPr>
            <a:spLocks noGrp="1"/>
          </p:cNvSpPr>
          <p:nvPr>
            <p:ph type="pic" sz="quarter" idx="13" hasCustomPrompt="1"/>
          </p:nvPr>
        </p:nvSpPr>
        <p:spPr>
          <a:xfrm>
            <a:off x="0" y="0"/>
            <a:ext cx="12192000" cy="6857999"/>
          </a:xfrm>
          <a:prstGeom prst="rect">
            <a:avLst/>
          </a:prstGeom>
          <a:solidFill>
            <a:schemeClr val="bg1">
              <a:lumMod val="95000"/>
            </a:schemeClr>
          </a:solidFill>
        </p:spPr>
        <p:txBody>
          <a:bodyPr rtlCol="0"/>
          <a:lstStyle>
            <a:lvl1pPr marL="0" indent="0" algn="ctr">
              <a:buNone/>
              <a:defRPr/>
            </a:lvl1pPr>
          </a:lstStyle>
          <a:p>
            <a:pPr rtl="0"/>
            <a:r>
              <a:rPr lang="en-GB" noProof="0"/>
              <a:t>Click to add photo</a:t>
            </a:r>
          </a:p>
        </p:txBody>
      </p:sp>
      <p:sp>
        <p:nvSpPr>
          <p:cNvPr id="3" name="Date Placeholder 2">
            <a:extLst>
              <a:ext uri="{FF2B5EF4-FFF2-40B4-BE49-F238E27FC236}">
                <a16:creationId xmlns:a16="http://schemas.microsoft.com/office/drawing/2014/main" id="{9AB9DE71-7B7A-4473-ABD8-99575CAFB38F}"/>
              </a:ext>
            </a:extLst>
          </p:cNvPr>
          <p:cNvSpPr>
            <a:spLocks noGrp="1"/>
          </p:cNvSpPr>
          <p:nvPr>
            <p:ph type="dt" sz="half" idx="10"/>
          </p:nvPr>
        </p:nvSpPr>
        <p:spPr/>
        <p:txBody>
          <a:bodyPr rtlCol="0"/>
          <a:lstStyle>
            <a:lvl1pPr>
              <a:defRPr>
                <a:solidFill>
                  <a:schemeClr val="bg1">
                    <a:lumMod val="95000"/>
                  </a:schemeClr>
                </a:solidFill>
              </a:defRPr>
            </a:lvl1pPr>
          </a:lstStyle>
          <a:p>
            <a:pPr rtl="0"/>
            <a:r>
              <a:rPr lang="en-GB" noProof="0"/>
              <a:t>8/05/20XX</a:t>
            </a:r>
          </a:p>
        </p:txBody>
      </p:sp>
      <p:sp>
        <p:nvSpPr>
          <p:cNvPr id="4" name="Footer Placeholder 3">
            <a:extLst>
              <a:ext uri="{FF2B5EF4-FFF2-40B4-BE49-F238E27FC236}">
                <a16:creationId xmlns:a16="http://schemas.microsoft.com/office/drawing/2014/main" id="{DAAA1C9B-284B-4C89-8743-52285AC95126}"/>
              </a:ext>
            </a:extLst>
          </p:cNvPr>
          <p:cNvSpPr>
            <a:spLocks noGrp="1"/>
          </p:cNvSpPr>
          <p:nvPr>
            <p:ph type="ftr" sz="quarter" idx="11"/>
          </p:nvPr>
        </p:nvSpPr>
        <p:spPr/>
        <p:txBody>
          <a:bodyPr rtlCol="0"/>
          <a:lstStyle>
            <a:lvl1pPr>
              <a:defRPr>
                <a:solidFill>
                  <a:schemeClr val="bg1">
                    <a:lumMod val="95000"/>
                  </a:schemeClr>
                </a:solidFill>
              </a:defRPr>
            </a:lvl1pPr>
          </a:lstStyle>
          <a:p>
            <a:pPr rtl="0"/>
            <a:r>
              <a:rPr lang="en-GB" noProof="0"/>
              <a:t>Conference Presentation</a:t>
            </a:r>
          </a:p>
        </p:txBody>
      </p:sp>
      <p:sp>
        <p:nvSpPr>
          <p:cNvPr id="5" name="Slide Number Placeholder 4">
            <a:extLst>
              <a:ext uri="{FF2B5EF4-FFF2-40B4-BE49-F238E27FC236}">
                <a16:creationId xmlns:a16="http://schemas.microsoft.com/office/drawing/2014/main" id="{8BC1FE06-5B3A-40E2-82AA-E4516ED2D558}"/>
              </a:ext>
            </a:extLst>
          </p:cNvPr>
          <p:cNvSpPr>
            <a:spLocks noGrp="1"/>
          </p:cNvSpPr>
          <p:nvPr>
            <p:ph type="sldNum" sz="quarter" idx="12"/>
          </p:nvPr>
        </p:nvSpPr>
        <p:spPr/>
        <p:txBody>
          <a:bodyPr rtlCol="0"/>
          <a:lstStyle>
            <a:lvl1pPr>
              <a:defRPr>
                <a:solidFill>
                  <a:schemeClr val="bg1">
                    <a:lumMod val="95000"/>
                  </a:schemeClr>
                </a:solidFill>
              </a:defRPr>
            </a:lvl1pPr>
          </a:lstStyle>
          <a:p>
            <a:pPr rtl="0"/>
            <a:fld id="{18D65601-5AE2-46FC-B138-694DDD2B510D}" type="slidenum">
              <a:rPr lang="en-GB" noProof="0" smtClean="0"/>
              <a:pPr rtl="0"/>
              <a:t>‹#›</a:t>
            </a:fld>
            <a:endParaRPr lang="en-GB" noProof="0"/>
          </a:p>
        </p:txBody>
      </p:sp>
      <p:sp>
        <p:nvSpPr>
          <p:cNvPr id="7" name="Text Placeholder 12">
            <a:extLst>
              <a:ext uri="{FF2B5EF4-FFF2-40B4-BE49-F238E27FC236}">
                <a16:creationId xmlns:a16="http://schemas.microsoft.com/office/drawing/2014/main" id="{2ACE5847-B709-473D-A366-54ADA852FFA5}"/>
              </a:ext>
            </a:extLst>
          </p:cNvPr>
          <p:cNvSpPr>
            <a:spLocks noGrp="1"/>
          </p:cNvSpPr>
          <p:nvPr>
            <p:ph type="body" sz="quarter" idx="14" hasCustomPrompt="1"/>
          </p:nvPr>
        </p:nvSpPr>
        <p:spPr>
          <a:xfrm>
            <a:off x="2105107" y="3055535"/>
            <a:ext cx="7981786" cy="2609103"/>
          </a:xfrm>
          <a:prstGeom prst="rect">
            <a:avLst/>
          </a:prstGeom>
        </p:spPr>
        <p:txBody>
          <a:bodyPr rtlCol="0" anchor="ctr"/>
          <a:lstStyle>
            <a:lvl1pPr marL="0" indent="0" algn="l">
              <a:lnSpc>
                <a:spcPct val="125000"/>
              </a:lnSpc>
              <a:spcBef>
                <a:spcPts val="0"/>
              </a:spcBef>
              <a:buNone/>
              <a:defRPr sz="3200" i="1" spc="100" baseline="0">
                <a:solidFill>
                  <a:schemeClr val="bg1"/>
                </a:solidFill>
                <a:latin typeface="+mj-lt"/>
              </a:defRPr>
            </a:lvl1pPr>
          </a:lstStyle>
          <a:p>
            <a:pPr lvl="0" rtl="0"/>
            <a:r>
              <a:rPr lang="en-GB" noProof="0"/>
              <a:t>Click to add title</a:t>
            </a:r>
          </a:p>
        </p:txBody>
      </p:sp>
      <p:sp>
        <p:nvSpPr>
          <p:cNvPr id="2" name="Title 1">
            <a:extLst>
              <a:ext uri="{FF2B5EF4-FFF2-40B4-BE49-F238E27FC236}">
                <a16:creationId xmlns:a16="http://schemas.microsoft.com/office/drawing/2014/main" id="{648B1850-15F7-414E-B8F6-3A5B3D10B263}"/>
              </a:ext>
            </a:extLst>
          </p:cNvPr>
          <p:cNvSpPr>
            <a:spLocks noGrp="1"/>
          </p:cNvSpPr>
          <p:nvPr>
            <p:ph type="title"/>
          </p:nvPr>
        </p:nvSpPr>
        <p:spPr>
          <a:xfrm>
            <a:off x="5010083" y="5448575"/>
            <a:ext cx="4881563" cy="463550"/>
          </a:xfrm>
          <a:prstGeom prst="rect">
            <a:avLst/>
          </a:prstGeom>
        </p:spPr>
        <p:txBody>
          <a:bodyPr rtlCol="0"/>
          <a:lstStyle>
            <a:lvl1pPr algn="r">
              <a:defRPr lang="en-US" sz="1800" spc="100" baseline="0">
                <a:solidFill>
                  <a:schemeClr val="bg1"/>
                </a:solidFill>
                <a:latin typeface="+mn-lt"/>
                <a:ea typeface="+mn-ea"/>
                <a:cs typeface="+mn-cs"/>
              </a:defRPr>
            </a:lvl1pPr>
          </a:lstStyle>
          <a:p>
            <a:pPr marL="0" lvl="0" indent="0" algn="r" rtl="0">
              <a:spcBef>
                <a:spcPts val="100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00056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ypothesi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0796CDC-3154-4ACA-A920-8CBE431C2A1A}"/>
              </a:ext>
            </a:extLst>
          </p:cNvPr>
          <p:cNvSpPr/>
          <p:nvPr userDrawn="1"/>
        </p:nvSpPr>
        <p:spPr>
          <a:xfrm>
            <a:off x="0" y="0"/>
            <a:ext cx="468761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Date Placeholder 1">
            <a:extLst>
              <a:ext uri="{FF2B5EF4-FFF2-40B4-BE49-F238E27FC236}">
                <a16:creationId xmlns:a16="http://schemas.microsoft.com/office/drawing/2014/main" id="{195FA8B4-F9F3-4FF5-B11F-483A1B95EA11}"/>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3" name="Footer Placeholder 2">
            <a:extLst>
              <a:ext uri="{FF2B5EF4-FFF2-40B4-BE49-F238E27FC236}">
                <a16:creationId xmlns:a16="http://schemas.microsoft.com/office/drawing/2014/main" id="{F97B8F04-28A5-462E-86DE-06C37E40589B}"/>
              </a:ext>
            </a:extLst>
          </p:cNvPr>
          <p:cNvSpPr>
            <a:spLocks noGrp="1"/>
          </p:cNvSpPr>
          <p:nvPr>
            <p:ph type="ftr" sz="quarter" idx="11"/>
          </p:nvPr>
        </p:nvSpPr>
        <p:spPr/>
        <p:txBody>
          <a:bodyPr rtlCol="0"/>
          <a:lstStyle>
            <a:lvl1pPr>
              <a:defRPr>
                <a:solidFill>
                  <a:schemeClr val="accent6">
                    <a:lumMod val="75000"/>
                  </a:schemeClr>
                </a:solidFill>
              </a:defRPr>
            </a:lvl1pPr>
          </a:lstStyle>
          <a:p>
            <a:pPr rtl="0"/>
            <a:r>
              <a:rPr lang="en-GB" noProof="0"/>
              <a:t>Conference Presentation</a:t>
            </a:r>
          </a:p>
        </p:txBody>
      </p:sp>
      <p:sp>
        <p:nvSpPr>
          <p:cNvPr id="4" name="Slide Number Placeholder 3">
            <a:extLst>
              <a:ext uri="{FF2B5EF4-FFF2-40B4-BE49-F238E27FC236}">
                <a16:creationId xmlns:a16="http://schemas.microsoft.com/office/drawing/2014/main" id="{AC8B2DAE-4645-4AA0-87C9-39874FDBDEE3}"/>
              </a:ext>
            </a:extLst>
          </p:cNvPr>
          <p:cNvSpPr>
            <a:spLocks noGrp="1"/>
          </p:cNvSpPr>
          <p:nvPr>
            <p:ph type="sldNum" sz="quarter" idx="12"/>
          </p:nvPr>
        </p:nvSpPr>
        <p:spPr/>
        <p:txBody>
          <a:bodyPr rtlCol="0"/>
          <a:lstStyle>
            <a:lvl1pPr>
              <a:defRPr>
                <a:solidFill>
                  <a:schemeClr val="accent6">
                    <a:lumMod val="75000"/>
                  </a:schemeClr>
                </a:solidFill>
              </a:defRPr>
            </a:lvl1pPr>
          </a:lstStyle>
          <a:p>
            <a:pPr rtl="0"/>
            <a:fld id="{18D65601-5AE2-46FC-B138-694DDD2B510D}" type="slidenum">
              <a:rPr lang="en-GB" noProof="0" smtClean="0"/>
              <a:pPr rtl="0"/>
              <a:t>‹#›</a:t>
            </a:fld>
            <a:endParaRPr lang="en-GB" noProof="0"/>
          </a:p>
        </p:txBody>
      </p:sp>
      <p:sp>
        <p:nvSpPr>
          <p:cNvPr id="6" name="Content Placeholder 15">
            <a:extLst>
              <a:ext uri="{FF2B5EF4-FFF2-40B4-BE49-F238E27FC236}">
                <a16:creationId xmlns:a16="http://schemas.microsoft.com/office/drawing/2014/main" id="{3BB9146A-68F5-433B-8411-A12C7C8F782D}"/>
              </a:ext>
            </a:extLst>
          </p:cNvPr>
          <p:cNvSpPr>
            <a:spLocks noGrp="1"/>
          </p:cNvSpPr>
          <p:nvPr>
            <p:ph sz="quarter" idx="15" hasCustomPrompt="1"/>
          </p:nvPr>
        </p:nvSpPr>
        <p:spPr>
          <a:xfrm>
            <a:off x="6747641" y="1193612"/>
            <a:ext cx="3513083" cy="1400506"/>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7" name="Rectangle 6">
            <a:extLst>
              <a:ext uri="{FF2B5EF4-FFF2-40B4-BE49-F238E27FC236}">
                <a16:creationId xmlns:a16="http://schemas.microsoft.com/office/drawing/2014/main" id="{3270974D-DE65-42B3-BEB4-235503245B26}"/>
              </a:ext>
            </a:extLst>
          </p:cNvPr>
          <p:cNvSpPr/>
          <p:nvPr userDrawn="1"/>
        </p:nvSpPr>
        <p:spPr>
          <a:xfrm>
            <a:off x="6360072" y="924801"/>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Content Placeholder 15">
            <a:extLst>
              <a:ext uri="{FF2B5EF4-FFF2-40B4-BE49-F238E27FC236}">
                <a16:creationId xmlns:a16="http://schemas.microsoft.com/office/drawing/2014/main" id="{5BA888A7-F91E-4923-AB10-31BEF8C2FEB8}"/>
              </a:ext>
            </a:extLst>
          </p:cNvPr>
          <p:cNvSpPr>
            <a:spLocks noGrp="1"/>
          </p:cNvSpPr>
          <p:nvPr>
            <p:ph sz="quarter" idx="16" hasCustomPrompt="1"/>
          </p:nvPr>
        </p:nvSpPr>
        <p:spPr>
          <a:xfrm>
            <a:off x="6747641" y="4120055"/>
            <a:ext cx="3513083" cy="1185839"/>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9" name="Rectangle 8">
            <a:extLst>
              <a:ext uri="{FF2B5EF4-FFF2-40B4-BE49-F238E27FC236}">
                <a16:creationId xmlns:a16="http://schemas.microsoft.com/office/drawing/2014/main" id="{A6803CCC-79BF-4752-81AA-D68AB023A6B6}"/>
              </a:ext>
            </a:extLst>
          </p:cNvPr>
          <p:cNvSpPr/>
          <p:nvPr userDrawn="1"/>
        </p:nvSpPr>
        <p:spPr>
          <a:xfrm>
            <a:off x="6360072" y="3584028"/>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6ECBC35A-FE4E-467A-A20D-9063B371CAAA}"/>
              </a:ext>
              <a:ext uri="{C183D7F6-B498-43B3-948B-1728B52AA6E4}">
                <adec:decorative xmlns:adec="http://schemas.microsoft.com/office/drawing/2017/decorative" val="1"/>
              </a:ext>
            </a:extLst>
          </p:cNvPr>
          <p:cNvCxnSpPr>
            <a:cxnSpLocks/>
          </p:cNvCxnSpPr>
          <p:nvPr userDrawn="1"/>
        </p:nvCxnSpPr>
        <p:spPr>
          <a:xfrm>
            <a:off x="2303095" y="0"/>
            <a:ext cx="0" cy="37047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A4FC0018-1CBF-4BC0-BE79-B983651D8848}"/>
              </a:ext>
            </a:extLst>
          </p:cNvPr>
          <p:cNvSpPr>
            <a:spLocks noGrp="1"/>
          </p:cNvSpPr>
          <p:nvPr>
            <p:ph type="title"/>
          </p:nvPr>
        </p:nvSpPr>
        <p:spPr>
          <a:xfrm rot="16200000">
            <a:off x="1005213" y="4932422"/>
            <a:ext cx="2635209" cy="523708"/>
          </a:xfrm>
          <a:prstGeom prst="rect">
            <a:avLst/>
          </a:prstGeom>
        </p:spPr>
        <p:txBody>
          <a:bodyPr rtlCol="0" anchor="ctr"/>
          <a:lstStyle>
            <a:lvl1pPr algn="r">
              <a:defRPr lang="en-US" sz="2400" spc="100" baseline="0">
                <a:solidFill>
                  <a:schemeClr val="bg1"/>
                </a:solidFill>
                <a:ea typeface="+mn-ea"/>
                <a:cs typeface="+mn-cs"/>
              </a:defRPr>
            </a:lvl1pPr>
          </a:lstStyle>
          <a:p>
            <a:pPr marL="0" lvl="0" indent="0" algn="r"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162744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ercentage of Communication Tools​">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B06ACE2-BA16-48C7-A451-845668BC059A}"/>
              </a:ext>
            </a:extLst>
          </p:cNvPr>
          <p:cNvSpPr>
            <a:spLocks noGrp="1"/>
          </p:cNvSpPr>
          <p:nvPr>
            <p:ph type="dt" sz="half" idx="10"/>
          </p:nvPr>
        </p:nvSpPr>
        <p:spPr/>
        <p:txBody>
          <a:bodyPr rtlCol="0"/>
          <a:lstStyle/>
          <a:p>
            <a:pPr rtl="0"/>
            <a:r>
              <a:rPr lang="en-GB" noProof="0"/>
              <a:t>8/05/20XX</a:t>
            </a:r>
          </a:p>
        </p:txBody>
      </p:sp>
      <p:sp>
        <p:nvSpPr>
          <p:cNvPr id="6" name="Footer Placeholder 5">
            <a:extLst>
              <a:ext uri="{FF2B5EF4-FFF2-40B4-BE49-F238E27FC236}">
                <a16:creationId xmlns:a16="http://schemas.microsoft.com/office/drawing/2014/main" id="{009B479B-4CEB-47DB-903C-2E2D2445EB57}"/>
              </a:ext>
            </a:extLst>
          </p:cNvPr>
          <p:cNvSpPr>
            <a:spLocks noGrp="1"/>
          </p:cNvSpPr>
          <p:nvPr>
            <p:ph type="ftr" sz="quarter" idx="11"/>
          </p:nvPr>
        </p:nvSpPr>
        <p:spPr/>
        <p:txBody>
          <a:bodyPr rtlCol="0"/>
          <a:lstStyle/>
          <a:p>
            <a:pPr rtl="0"/>
            <a:r>
              <a:rPr lang="en-GB" noProof="0"/>
              <a:t>Conference Presentation</a:t>
            </a:r>
          </a:p>
        </p:txBody>
      </p:sp>
      <p:sp>
        <p:nvSpPr>
          <p:cNvPr id="7" name="Slide Number Placeholder 6">
            <a:extLst>
              <a:ext uri="{FF2B5EF4-FFF2-40B4-BE49-F238E27FC236}">
                <a16:creationId xmlns:a16="http://schemas.microsoft.com/office/drawing/2014/main" id="{FC6F2130-E7AA-4706-B388-47F7E032B5EA}"/>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Rectangle 8">
            <a:extLst>
              <a:ext uri="{FF2B5EF4-FFF2-40B4-BE49-F238E27FC236}">
                <a16:creationId xmlns:a16="http://schemas.microsoft.com/office/drawing/2014/main" id="{67311573-5DB1-44CE-818B-9E5F570408F1}"/>
              </a:ext>
            </a:extLst>
          </p:cNvPr>
          <p:cNvSpPr/>
          <p:nvPr userDrawn="1"/>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Content Placeholder 15">
            <a:extLst>
              <a:ext uri="{FF2B5EF4-FFF2-40B4-BE49-F238E27FC236}">
                <a16:creationId xmlns:a16="http://schemas.microsoft.com/office/drawing/2014/main" id="{6E328664-C733-476A-81C6-2A0B15B001A1}"/>
              </a:ext>
            </a:extLst>
          </p:cNvPr>
          <p:cNvSpPr>
            <a:spLocks noGrp="1"/>
          </p:cNvSpPr>
          <p:nvPr>
            <p:ph sz="quarter" idx="15" hasCustomPrompt="1"/>
          </p:nvPr>
        </p:nvSpPr>
        <p:spPr>
          <a:xfrm>
            <a:off x="2029158" y="2838122"/>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0" name="Content Placeholder 15">
            <a:extLst>
              <a:ext uri="{FF2B5EF4-FFF2-40B4-BE49-F238E27FC236}">
                <a16:creationId xmlns:a16="http://schemas.microsoft.com/office/drawing/2014/main" id="{4DA6C57C-E2CB-484E-94E6-9AB8DC7DB4C5}"/>
              </a:ext>
            </a:extLst>
          </p:cNvPr>
          <p:cNvSpPr>
            <a:spLocks noGrp="1"/>
          </p:cNvSpPr>
          <p:nvPr>
            <p:ph sz="quarter" idx="16" hasCustomPrompt="1"/>
          </p:nvPr>
        </p:nvSpPr>
        <p:spPr>
          <a:xfrm>
            <a:off x="2029158" y="3379435"/>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1" name="Content Placeholder 15">
            <a:extLst>
              <a:ext uri="{FF2B5EF4-FFF2-40B4-BE49-F238E27FC236}">
                <a16:creationId xmlns:a16="http://schemas.microsoft.com/office/drawing/2014/main" id="{97E74E6E-CDEF-424A-B7CE-5B34A0AC34D6}"/>
              </a:ext>
            </a:extLst>
          </p:cNvPr>
          <p:cNvSpPr>
            <a:spLocks noGrp="1"/>
          </p:cNvSpPr>
          <p:nvPr>
            <p:ph sz="quarter" idx="17" hasCustomPrompt="1"/>
          </p:nvPr>
        </p:nvSpPr>
        <p:spPr>
          <a:xfrm>
            <a:off x="2029158" y="3928699"/>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2" name="Content Placeholder 15">
            <a:extLst>
              <a:ext uri="{FF2B5EF4-FFF2-40B4-BE49-F238E27FC236}">
                <a16:creationId xmlns:a16="http://schemas.microsoft.com/office/drawing/2014/main" id="{E7A1AA76-7517-4C53-B2A4-EE8B1C6ADDDF}"/>
              </a:ext>
            </a:extLst>
          </p:cNvPr>
          <p:cNvSpPr>
            <a:spLocks noGrp="1"/>
          </p:cNvSpPr>
          <p:nvPr>
            <p:ph sz="quarter" idx="18" hasCustomPrompt="1"/>
          </p:nvPr>
        </p:nvSpPr>
        <p:spPr>
          <a:xfrm>
            <a:off x="2029158" y="4476966"/>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37" name="Text Placeholder 12">
            <a:extLst>
              <a:ext uri="{FF2B5EF4-FFF2-40B4-BE49-F238E27FC236}">
                <a16:creationId xmlns:a16="http://schemas.microsoft.com/office/drawing/2014/main" id="{273C9D83-2282-43F4-BB54-7CDA96B45560}"/>
              </a:ext>
            </a:extLst>
          </p:cNvPr>
          <p:cNvSpPr>
            <a:spLocks noGrp="1"/>
          </p:cNvSpPr>
          <p:nvPr>
            <p:ph type="body" sz="quarter" idx="19" hasCustomPrompt="1"/>
          </p:nvPr>
        </p:nvSpPr>
        <p:spPr>
          <a:xfrm>
            <a:off x="6298588"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8" name="Text Placeholder 12">
            <a:extLst>
              <a:ext uri="{FF2B5EF4-FFF2-40B4-BE49-F238E27FC236}">
                <a16:creationId xmlns:a16="http://schemas.microsoft.com/office/drawing/2014/main" id="{90C1AC4A-23E9-4676-A30E-E39B4342FF07}"/>
              </a:ext>
            </a:extLst>
          </p:cNvPr>
          <p:cNvSpPr>
            <a:spLocks noGrp="1"/>
          </p:cNvSpPr>
          <p:nvPr>
            <p:ph type="body" sz="quarter" idx="20" hasCustomPrompt="1"/>
          </p:nvPr>
        </p:nvSpPr>
        <p:spPr>
          <a:xfrm>
            <a:off x="6298588"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9" name="Text Placeholder 12">
            <a:extLst>
              <a:ext uri="{FF2B5EF4-FFF2-40B4-BE49-F238E27FC236}">
                <a16:creationId xmlns:a16="http://schemas.microsoft.com/office/drawing/2014/main" id="{2C256BCC-FED6-4D75-8C65-5967DD2E0194}"/>
              </a:ext>
            </a:extLst>
          </p:cNvPr>
          <p:cNvSpPr>
            <a:spLocks noGrp="1"/>
          </p:cNvSpPr>
          <p:nvPr>
            <p:ph type="body" sz="quarter" idx="21" hasCustomPrompt="1"/>
          </p:nvPr>
        </p:nvSpPr>
        <p:spPr>
          <a:xfrm>
            <a:off x="9033309"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40" name="Text Placeholder 12">
            <a:extLst>
              <a:ext uri="{FF2B5EF4-FFF2-40B4-BE49-F238E27FC236}">
                <a16:creationId xmlns:a16="http://schemas.microsoft.com/office/drawing/2014/main" id="{036A0378-B8F0-463A-A66D-83D798223E3C}"/>
              </a:ext>
            </a:extLst>
          </p:cNvPr>
          <p:cNvSpPr>
            <a:spLocks noGrp="1"/>
          </p:cNvSpPr>
          <p:nvPr>
            <p:ph type="body" sz="quarter" idx="22" hasCustomPrompt="1"/>
          </p:nvPr>
        </p:nvSpPr>
        <p:spPr>
          <a:xfrm>
            <a:off x="9033309"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2" name="Title 1">
            <a:extLst>
              <a:ext uri="{FF2B5EF4-FFF2-40B4-BE49-F238E27FC236}">
                <a16:creationId xmlns:a16="http://schemas.microsoft.com/office/drawing/2014/main" id="{82BDF22D-6760-4BDD-92EF-E940DCC023C0}"/>
              </a:ext>
            </a:extLst>
          </p:cNvPr>
          <p:cNvSpPr>
            <a:spLocks noGrp="1"/>
          </p:cNvSpPr>
          <p:nvPr>
            <p:ph type="title"/>
          </p:nvPr>
        </p:nvSpPr>
        <p:spPr>
          <a:xfrm>
            <a:off x="1267697" y="1369287"/>
            <a:ext cx="4079564"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29580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king Great Product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ADBBE-F1E3-480E-BE79-B55DEF9410EF}"/>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A4C868C7-0B77-47B8-9C16-7F97AA9F0D4E}"/>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5" name="Date Placeholder 4">
            <a:extLst>
              <a:ext uri="{FF2B5EF4-FFF2-40B4-BE49-F238E27FC236}">
                <a16:creationId xmlns:a16="http://schemas.microsoft.com/office/drawing/2014/main" id="{6F4198D5-23F4-441A-AD0A-C6CD015E997C}"/>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16" name="Content Placeholder 15">
            <a:extLst>
              <a:ext uri="{FF2B5EF4-FFF2-40B4-BE49-F238E27FC236}">
                <a16:creationId xmlns:a16="http://schemas.microsoft.com/office/drawing/2014/main" id="{8E5DAC80-95FC-4BA1-98B2-5631FB3B0198}"/>
              </a:ext>
            </a:extLst>
          </p:cNvPr>
          <p:cNvSpPr>
            <a:spLocks noGrp="1"/>
          </p:cNvSpPr>
          <p:nvPr>
            <p:ph sz="quarter" idx="15" hasCustomPrompt="1"/>
          </p:nvPr>
        </p:nvSpPr>
        <p:spPr>
          <a:xfrm>
            <a:off x="6337298" y="3200401"/>
            <a:ext cx="5257799" cy="1701800"/>
          </a:xfrm>
          <a:prstGeom prst="rect">
            <a:avLst/>
          </a:prstGeom>
        </p:spPr>
        <p:txBody>
          <a:bodyPr rtlCol="0"/>
          <a:lstStyle>
            <a:lvl1pPr marL="0" indent="0">
              <a:lnSpc>
                <a:spcPct val="10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12" name="Footer Placeholder 4">
            <a:extLst>
              <a:ext uri="{FF2B5EF4-FFF2-40B4-BE49-F238E27FC236}">
                <a16:creationId xmlns:a16="http://schemas.microsoft.com/office/drawing/2014/main" id="{464448FE-96B4-43C5-8721-4FBF69ED48B7}"/>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13" name="Slide Number Placeholder 5">
            <a:extLst>
              <a:ext uri="{FF2B5EF4-FFF2-40B4-BE49-F238E27FC236}">
                <a16:creationId xmlns:a16="http://schemas.microsoft.com/office/drawing/2014/main" id="{F8104834-0355-4576-A9E5-FF5B92B361F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rtl="0"/>
              <a:t>‹#›</a:t>
            </a:fld>
            <a:endParaRPr lang="en-GB" noProof="0"/>
          </a:p>
        </p:txBody>
      </p:sp>
      <p:sp>
        <p:nvSpPr>
          <p:cNvPr id="2" name="Title 1">
            <a:extLst>
              <a:ext uri="{FF2B5EF4-FFF2-40B4-BE49-F238E27FC236}">
                <a16:creationId xmlns:a16="http://schemas.microsoft.com/office/drawing/2014/main" id="{3AD2D377-D829-49CC-9253-683054B909F0}"/>
              </a:ext>
            </a:extLst>
          </p:cNvPr>
          <p:cNvSpPr>
            <a:spLocks noGrp="1"/>
          </p:cNvSpPr>
          <p:nvPr>
            <p:ph type="title"/>
          </p:nvPr>
        </p:nvSpPr>
        <p:spPr>
          <a:xfrm>
            <a:off x="6337298" y="2063075"/>
            <a:ext cx="5257799" cy="1268810"/>
          </a:xfrm>
          <a:prstGeom prst="rect">
            <a:avLst/>
          </a:prstGeom>
        </p:spPr>
        <p:txBody>
          <a:bodyPr rtlCol="0" anchor="ctr"/>
          <a:lstStyle>
            <a:lvl1pPr>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548123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ng Contoso to the Competition​">
    <p:spTree>
      <p:nvGrpSpPr>
        <p:cNvPr id="1" name=""/>
        <p:cNvGrpSpPr/>
        <p:nvPr/>
      </p:nvGrpSpPr>
      <p:grpSpPr>
        <a:xfrm>
          <a:off x="0" y="0"/>
          <a:ext cx="0" cy="0"/>
          <a:chOff x="0" y="0"/>
          <a:chExt cx="0" cy="0"/>
        </a:xfrm>
      </p:grpSpPr>
      <p:sp>
        <p:nvSpPr>
          <p:cNvPr id="12" name="Picture Placeholder 10">
            <a:extLst>
              <a:ext uri="{FF2B5EF4-FFF2-40B4-BE49-F238E27FC236}">
                <a16:creationId xmlns:a16="http://schemas.microsoft.com/office/drawing/2014/main" id="{995D6E1F-61DD-45C8-BD0F-87774F3858F1}"/>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2A3F1E30-78A1-4D04-868B-2FF65A0CDB7B}"/>
              </a:ext>
            </a:extLst>
          </p:cNvPr>
          <p:cNvSpPr>
            <a:spLocks noGrp="1"/>
          </p:cNvSpPr>
          <p:nvPr>
            <p:ph type="dt" sz="half" idx="10"/>
          </p:nvPr>
        </p:nvSpPr>
        <p:spPr/>
        <p:txBody>
          <a:bodyPr rtlCol="0"/>
          <a:lstStyle/>
          <a:p>
            <a:pPr rtl="0"/>
            <a:r>
              <a:rPr lang="en-GB" noProof="0"/>
              <a:t>8/05/20XX</a:t>
            </a:r>
          </a:p>
        </p:txBody>
      </p:sp>
      <p:sp>
        <p:nvSpPr>
          <p:cNvPr id="6" name="Slide Number Placeholder 5">
            <a:extLst>
              <a:ext uri="{FF2B5EF4-FFF2-40B4-BE49-F238E27FC236}">
                <a16:creationId xmlns:a16="http://schemas.microsoft.com/office/drawing/2014/main" id="{0A92EE5A-2D26-4A38-BF97-6266BFC42526}"/>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1" name="Content Placeholder 15">
            <a:extLst>
              <a:ext uri="{FF2B5EF4-FFF2-40B4-BE49-F238E27FC236}">
                <a16:creationId xmlns:a16="http://schemas.microsoft.com/office/drawing/2014/main" id="{716CE84D-B2FA-4712-9112-9A6349EE051E}"/>
              </a:ext>
            </a:extLst>
          </p:cNvPr>
          <p:cNvSpPr>
            <a:spLocks noGrp="1"/>
          </p:cNvSpPr>
          <p:nvPr>
            <p:ph sz="quarter" idx="16" hasCustomPrompt="1"/>
          </p:nvPr>
        </p:nvSpPr>
        <p:spPr>
          <a:xfrm>
            <a:off x="1008686" y="2921932"/>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3" name="Content Placeholder 15">
            <a:extLst>
              <a:ext uri="{FF2B5EF4-FFF2-40B4-BE49-F238E27FC236}">
                <a16:creationId xmlns:a16="http://schemas.microsoft.com/office/drawing/2014/main" id="{5EB29FAF-F8EE-4156-8E07-E14DFBABA091}"/>
              </a:ext>
            </a:extLst>
          </p:cNvPr>
          <p:cNvSpPr>
            <a:spLocks noGrp="1"/>
          </p:cNvSpPr>
          <p:nvPr>
            <p:ph sz="quarter" idx="18" hasCustomPrompt="1"/>
          </p:nvPr>
        </p:nvSpPr>
        <p:spPr>
          <a:xfrm>
            <a:off x="1008686" y="4327267"/>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DFC5BC42-EC33-40D4-8189-69F1D23ADE04}"/>
              </a:ext>
            </a:extLst>
          </p:cNvPr>
          <p:cNvSpPr>
            <a:spLocks noGrp="1"/>
          </p:cNvSpPr>
          <p:nvPr>
            <p:ph type="title"/>
          </p:nvPr>
        </p:nvSpPr>
        <p:spPr>
          <a:xfrm>
            <a:off x="1008686" y="1516597"/>
            <a:ext cx="3980182"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998323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istory">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5" name="Text Placeholder 14">
            <a:extLst>
              <a:ext uri="{FF2B5EF4-FFF2-40B4-BE49-F238E27FC236}">
                <a16:creationId xmlns:a16="http://schemas.microsoft.com/office/drawing/2014/main" id="{09C0924B-E154-4A9E-830A-0CED0F96BA6D}"/>
              </a:ext>
            </a:extLst>
          </p:cNvPr>
          <p:cNvSpPr>
            <a:spLocks noGrp="1"/>
          </p:cNvSpPr>
          <p:nvPr>
            <p:ph type="body" sz="quarter" idx="17" hasCustomPrompt="1"/>
          </p:nvPr>
        </p:nvSpPr>
        <p:spPr>
          <a:xfrm>
            <a:off x="171234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6" name="Text Placeholder 14">
            <a:extLst>
              <a:ext uri="{FF2B5EF4-FFF2-40B4-BE49-F238E27FC236}">
                <a16:creationId xmlns:a16="http://schemas.microsoft.com/office/drawing/2014/main" id="{09FC371A-791E-4A18-A05F-62DAAB144FE0}"/>
              </a:ext>
            </a:extLst>
          </p:cNvPr>
          <p:cNvSpPr>
            <a:spLocks noGrp="1"/>
          </p:cNvSpPr>
          <p:nvPr>
            <p:ph type="body" sz="quarter" idx="18" hasCustomPrompt="1"/>
          </p:nvPr>
        </p:nvSpPr>
        <p:spPr>
          <a:xfrm>
            <a:off x="250176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7" name="Text Placeholder 14">
            <a:extLst>
              <a:ext uri="{FF2B5EF4-FFF2-40B4-BE49-F238E27FC236}">
                <a16:creationId xmlns:a16="http://schemas.microsoft.com/office/drawing/2014/main" id="{7370EA53-C218-4777-8992-DFE61FD94A52}"/>
              </a:ext>
            </a:extLst>
          </p:cNvPr>
          <p:cNvSpPr>
            <a:spLocks noGrp="1"/>
          </p:cNvSpPr>
          <p:nvPr>
            <p:ph type="body" sz="quarter" idx="19" hasCustomPrompt="1"/>
          </p:nvPr>
        </p:nvSpPr>
        <p:spPr>
          <a:xfrm>
            <a:off x="329117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8" name="Text Placeholder 14">
            <a:extLst>
              <a:ext uri="{FF2B5EF4-FFF2-40B4-BE49-F238E27FC236}">
                <a16:creationId xmlns:a16="http://schemas.microsoft.com/office/drawing/2014/main" id="{52263598-CA5C-4D32-8005-69A3003C53F0}"/>
              </a:ext>
            </a:extLst>
          </p:cNvPr>
          <p:cNvSpPr>
            <a:spLocks noGrp="1"/>
          </p:cNvSpPr>
          <p:nvPr>
            <p:ph type="body" sz="quarter" idx="20" hasCustomPrompt="1"/>
          </p:nvPr>
        </p:nvSpPr>
        <p:spPr>
          <a:xfrm>
            <a:off x="408059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9" name="Text Placeholder 14">
            <a:extLst>
              <a:ext uri="{FF2B5EF4-FFF2-40B4-BE49-F238E27FC236}">
                <a16:creationId xmlns:a16="http://schemas.microsoft.com/office/drawing/2014/main" id="{04255F76-4757-4D5C-80D7-A3307CEBC13D}"/>
              </a:ext>
            </a:extLst>
          </p:cNvPr>
          <p:cNvSpPr>
            <a:spLocks noGrp="1"/>
          </p:cNvSpPr>
          <p:nvPr>
            <p:ph type="body" sz="quarter" idx="21" hasCustomPrompt="1"/>
          </p:nvPr>
        </p:nvSpPr>
        <p:spPr>
          <a:xfrm>
            <a:off x="4810807" y="3093970"/>
            <a:ext cx="61531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0" name="Text Placeholder 14">
            <a:extLst>
              <a:ext uri="{FF2B5EF4-FFF2-40B4-BE49-F238E27FC236}">
                <a16:creationId xmlns:a16="http://schemas.microsoft.com/office/drawing/2014/main" id="{6948AE7E-55CC-4F22-9239-099E8E8EF216}"/>
              </a:ext>
            </a:extLst>
          </p:cNvPr>
          <p:cNvSpPr>
            <a:spLocks noGrp="1"/>
          </p:cNvSpPr>
          <p:nvPr>
            <p:ph type="body" sz="quarter" idx="22" hasCustomPrompt="1"/>
          </p:nvPr>
        </p:nvSpPr>
        <p:spPr>
          <a:xfrm>
            <a:off x="565942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1" name="Text Placeholder 14">
            <a:extLst>
              <a:ext uri="{FF2B5EF4-FFF2-40B4-BE49-F238E27FC236}">
                <a16:creationId xmlns:a16="http://schemas.microsoft.com/office/drawing/2014/main" id="{D91E6446-232F-4870-8335-C708DDB3E7B0}"/>
              </a:ext>
            </a:extLst>
          </p:cNvPr>
          <p:cNvSpPr>
            <a:spLocks noGrp="1"/>
          </p:cNvSpPr>
          <p:nvPr>
            <p:ph type="body" sz="quarter" idx="23" hasCustomPrompt="1"/>
          </p:nvPr>
        </p:nvSpPr>
        <p:spPr>
          <a:xfrm>
            <a:off x="644883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2" name="Text Placeholder 14">
            <a:extLst>
              <a:ext uri="{FF2B5EF4-FFF2-40B4-BE49-F238E27FC236}">
                <a16:creationId xmlns:a16="http://schemas.microsoft.com/office/drawing/2014/main" id="{6A3A8254-B2DC-4C36-8E81-397E7CB3EC04}"/>
              </a:ext>
            </a:extLst>
          </p:cNvPr>
          <p:cNvSpPr>
            <a:spLocks noGrp="1"/>
          </p:cNvSpPr>
          <p:nvPr>
            <p:ph type="body" sz="quarter" idx="24" hasCustomPrompt="1"/>
          </p:nvPr>
        </p:nvSpPr>
        <p:spPr>
          <a:xfrm>
            <a:off x="723825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3" name="Text Placeholder 14">
            <a:extLst>
              <a:ext uri="{FF2B5EF4-FFF2-40B4-BE49-F238E27FC236}">
                <a16:creationId xmlns:a16="http://schemas.microsoft.com/office/drawing/2014/main" id="{048C7215-4A75-4BF9-96EC-BEA9AA1239CC}"/>
              </a:ext>
            </a:extLst>
          </p:cNvPr>
          <p:cNvSpPr>
            <a:spLocks noGrp="1"/>
          </p:cNvSpPr>
          <p:nvPr>
            <p:ph type="body" sz="quarter" idx="25" hasCustomPrompt="1"/>
          </p:nvPr>
        </p:nvSpPr>
        <p:spPr>
          <a:xfrm>
            <a:off x="802766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4" name="Text Placeholder 14">
            <a:extLst>
              <a:ext uri="{FF2B5EF4-FFF2-40B4-BE49-F238E27FC236}">
                <a16:creationId xmlns:a16="http://schemas.microsoft.com/office/drawing/2014/main" id="{C2FA34D0-4280-4201-9E40-5FE0D81D7DCC}"/>
              </a:ext>
            </a:extLst>
          </p:cNvPr>
          <p:cNvSpPr>
            <a:spLocks noGrp="1"/>
          </p:cNvSpPr>
          <p:nvPr>
            <p:ph type="body" sz="quarter" idx="26" hasCustomPrompt="1"/>
          </p:nvPr>
        </p:nvSpPr>
        <p:spPr>
          <a:xfrm>
            <a:off x="881708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5" name="Text Placeholder 14">
            <a:extLst>
              <a:ext uri="{FF2B5EF4-FFF2-40B4-BE49-F238E27FC236}">
                <a16:creationId xmlns:a16="http://schemas.microsoft.com/office/drawing/2014/main" id="{BD0D6DFA-0AE8-42A3-ADA8-785B98B99E41}"/>
              </a:ext>
            </a:extLst>
          </p:cNvPr>
          <p:cNvSpPr>
            <a:spLocks noGrp="1"/>
          </p:cNvSpPr>
          <p:nvPr>
            <p:ph type="body" sz="quarter" idx="27" hasCustomPrompt="1"/>
          </p:nvPr>
        </p:nvSpPr>
        <p:spPr>
          <a:xfrm>
            <a:off x="960649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6" name="Text Placeholder 14">
            <a:extLst>
              <a:ext uri="{FF2B5EF4-FFF2-40B4-BE49-F238E27FC236}">
                <a16:creationId xmlns:a16="http://schemas.microsoft.com/office/drawing/2014/main" id="{7E475D18-842D-4508-9049-99A36DA3895D}"/>
              </a:ext>
            </a:extLst>
          </p:cNvPr>
          <p:cNvSpPr>
            <a:spLocks noGrp="1"/>
          </p:cNvSpPr>
          <p:nvPr>
            <p:ph type="body" sz="quarter" idx="28" hasCustomPrompt="1"/>
          </p:nvPr>
        </p:nvSpPr>
        <p:spPr>
          <a:xfrm>
            <a:off x="10395907"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7" name="Text Placeholder 14">
            <a:extLst>
              <a:ext uri="{FF2B5EF4-FFF2-40B4-BE49-F238E27FC236}">
                <a16:creationId xmlns:a16="http://schemas.microsoft.com/office/drawing/2014/main" id="{F7A2B249-C1B4-4F5F-9C74-B3763CCFC8D5}"/>
              </a:ext>
            </a:extLst>
          </p:cNvPr>
          <p:cNvSpPr>
            <a:spLocks noGrp="1"/>
          </p:cNvSpPr>
          <p:nvPr>
            <p:ph type="body" sz="quarter" idx="29" hasCustomPrompt="1"/>
          </p:nvPr>
        </p:nvSpPr>
        <p:spPr>
          <a:xfrm>
            <a:off x="171234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8" name="Text Placeholder 14">
            <a:extLst>
              <a:ext uri="{FF2B5EF4-FFF2-40B4-BE49-F238E27FC236}">
                <a16:creationId xmlns:a16="http://schemas.microsoft.com/office/drawing/2014/main" id="{64240E02-7397-4BFB-923B-4E4A96C7C81B}"/>
              </a:ext>
            </a:extLst>
          </p:cNvPr>
          <p:cNvSpPr>
            <a:spLocks noGrp="1"/>
          </p:cNvSpPr>
          <p:nvPr>
            <p:ph type="body" sz="quarter" idx="30" hasCustomPrompt="1"/>
          </p:nvPr>
        </p:nvSpPr>
        <p:spPr>
          <a:xfrm>
            <a:off x="250176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9" name="Text Placeholder 14">
            <a:extLst>
              <a:ext uri="{FF2B5EF4-FFF2-40B4-BE49-F238E27FC236}">
                <a16:creationId xmlns:a16="http://schemas.microsoft.com/office/drawing/2014/main" id="{41400094-84D6-4303-BA4B-0E0D1FF018E1}"/>
              </a:ext>
            </a:extLst>
          </p:cNvPr>
          <p:cNvSpPr>
            <a:spLocks noGrp="1"/>
          </p:cNvSpPr>
          <p:nvPr>
            <p:ph type="body" sz="quarter" idx="31" hasCustomPrompt="1"/>
          </p:nvPr>
        </p:nvSpPr>
        <p:spPr>
          <a:xfrm>
            <a:off x="329117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0" name="Text Placeholder 14">
            <a:extLst>
              <a:ext uri="{FF2B5EF4-FFF2-40B4-BE49-F238E27FC236}">
                <a16:creationId xmlns:a16="http://schemas.microsoft.com/office/drawing/2014/main" id="{AAF6E8A4-DDDD-49A1-B1C9-3574B58A83D0}"/>
              </a:ext>
            </a:extLst>
          </p:cNvPr>
          <p:cNvSpPr>
            <a:spLocks noGrp="1"/>
          </p:cNvSpPr>
          <p:nvPr>
            <p:ph type="body" sz="quarter" idx="32" hasCustomPrompt="1"/>
          </p:nvPr>
        </p:nvSpPr>
        <p:spPr>
          <a:xfrm>
            <a:off x="408059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1" name="Text Placeholder 14">
            <a:extLst>
              <a:ext uri="{FF2B5EF4-FFF2-40B4-BE49-F238E27FC236}">
                <a16:creationId xmlns:a16="http://schemas.microsoft.com/office/drawing/2014/main" id="{D9AB8D6A-C296-4468-9A7D-7F46B36429A0}"/>
              </a:ext>
            </a:extLst>
          </p:cNvPr>
          <p:cNvSpPr>
            <a:spLocks noGrp="1"/>
          </p:cNvSpPr>
          <p:nvPr>
            <p:ph type="body" sz="quarter" idx="33" hasCustomPrompt="1"/>
          </p:nvPr>
        </p:nvSpPr>
        <p:spPr>
          <a:xfrm>
            <a:off x="4810807" y="4795797"/>
            <a:ext cx="61531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2" name="Text Placeholder 14">
            <a:extLst>
              <a:ext uri="{FF2B5EF4-FFF2-40B4-BE49-F238E27FC236}">
                <a16:creationId xmlns:a16="http://schemas.microsoft.com/office/drawing/2014/main" id="{D17C8109-2F1A-4248-BE14-FE5D4AE1E356}"/>
              </a:ext>
            </a:extLst>
          </p:cNvPr>
          <p:cNvSpPr>
            <a:spLocks noGrp="1"/>
          </p:cNvSpPr>
          <p:nvPr>
            <p:ph type="body" sz="quarter" idx="34" hasCustomPrompt="1"/>
          </p:nvPr>
        </p:nvSpPr>
        <p:spPr>
          <a:xfrm>
            <a:off x="565942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3" name="Text Placeholder 14">
            <a:extLst>
              <a:ext uri="{FF2B5EF4-FFF2-40B4-BE49-F238E27FC236}">
                <a16:creationId xmlns:a16="http://schemas.microsoft.com/office/drawing/2014/main" id="{5735C006-B8AC-427F-A337-4F607EB5431F}"/>
              </a:ext>
            </a:extLst>
          </p:cNvPr>
          <p:cNvSpPr>
            <a:spLocks noGrp="1"/>
          </p:cNvSpPr>
          <p:nvPr>
            <p:ph type="body" sz="quarter" idx="35" hasCustomPrompt="1"/>
          </p:nvPr>
        </p:nvSpPr>
        <p:spPr>
          <a:xfrm>
            <a:off x="644883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4" name="Text Placeholder 14">
            <a:extLst>
              <a:ext uri="{FF2B5EF4-FFF2-40B4-BE49-F238E27FC236}">
                <a16:creationId xmlns:a16="http://schemas.microsoft.com/office/drawing/2014/main" id="{B62C7805-F615-4B77-89DD-63F1F946E781}"/>
              </a:ext>
            </a:extLst>
          </p:cNvPr>
          <p:cNvSpPr>
            <a:spLocks noGrp="1"/>
          </p:cNvSpPr>
          <p:nvPr>
            <p:ph type="body" sz="quarter" idx="36" hasCustomPrompt="1"/>
          </p:nvPr>
        </p:nvSpPr>
        <p:spPr>
          <a:xfrm>
            <a:off x="723825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5" name="Text Placeholder 14">
            <a:extLst>
              <a:ext uri="{FF2B5EF4-FFF2-40B4-BE49-F238E27FC236}">
                <a16:creationId xmlns:a16="http://schemas.microsoft.com/office/drawing/2014/main" id="{7B0BABA0-0326-410E-AECF-0D41365DD47C}"/>
              </a:ext>
            </a:extLst>
          </p:cNvPr>
          <p:cNvSpPr>
            <a:spLocks noGrp="1"/>
          </p:cNvSpPr>
          <p:nvPr>
            <p:ph type="body" sz="quarter" idx="37" hasCustomPrompt="1"/>
          </p:nvPr>
        </p:nvSpPr>
        <p:spPr>
          <a:xfrm>
            <a:off x="802766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6" name="Text Placeholder 14">
            <a:extLst>
              <a:ext uri="{FF2B5EF4-FFF2-40B4-BE49-F238E27FC236}">
                <a16:creationId xmlns:a16="http://schemas.microsoft.com/office/drawing/2014/main" id="{9E4FCBEC-4348-4D10-B139-FD526C86B178}"/>
              </a:ext>
            </a:extLst>
          </p:cNvPr>
          <p:cNvSpPr>
            <a:spLocks noGrp="1"/>
          </p:cNvSpPr>
          <p:nvPr>
            <p:ph type="body" sz="quarter" idx="38" hasCustomPrompt="1"/>
          </p:nvPr>
        </p:nvSpPr>
        <p:spPr>
          <a:xfrm>
            <a:off x="881708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7" name="Text Placeholder 14">
            <a:extLst>
              <a:ext uri="{FF2B5EF4-FFF2-40B4-BE49-F238E27FC236}">
                <a16:creationId xmlns:a16="http://schemas.microsoft.com/office/drawing/2014/main" id="{DA4FA8D2-F1E5-4A88-855F-84D521DB7046}"/>
              </a:ext>
            </a:extLst>
          </p:cNvPr>
          <p:cNvSpPr>
            <a:spLocks noGrp="1"/>
          </p:cNvSpPr>
          <p:nvPr>
            <p:ph type="body" sz="quarter" idx="39" hasCustomPrompt="1"/>
          </p:nvPr>
        </p:nvSpPr>
        <p:spPr>
          <a:xfrm>
            <a:off x="960649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8" name="Text Placeholder 14">
            <a:extLst>
              <a:ext uri="{FF2B5EF4-FFF2-40B4-BE49-F238E27FC236}">
                <a16:creationId xmlns:a16="http://schemas.microsoft.com/office/drawing/2014/main" id="{7E27FFDC-7B67-4C2F-8712-C7961E6E9A91}"/>
              </a:ext>
            </a:extLst>
          </p:cNvPr>
          <p:cNvSpPr>
            <a:spLocks noGrp="1"/>
          </p:cNvSpPr>
          <p:nvPr>
            <p:ph type="body" sz="quarter" idx="40" hasCustomPrompt="1"/>
          </p:nvPr>
        </p:nvSpPr>
        <p:spPr>
          <a:xfrm>
            <a:off x="10395907"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51" name="Text Placeholder 14">
            <a:extLst>
              <a:ext uri="{FF2B5EF4-FFF2-40B4-BE49-F238E27FC236}">
                <a16:creationId xmlns:a16="http://schemas.microsoft.com/office/drawing/2014/main" id="{B098AA04-538E-4D0B-BC5E-3C79B451D15C}"/>
              </a:ext>
            </a:extLst>
          </p:cNvPr>
          <p:cNvSpPr>
            <a:spLocks noGrp="1"/>
          </p:cNvSpPr>
          <p:nvPr>
            <p:ph type="body" sz="quarter" idx="41" hasCustomPrompt="1"/>
          </p:nvPr>
        </p:nvSpPr>
        <p:spPr>
          <a:xfrm>
            <a:off x="696804" y="2672211"/>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2" name="Text Placeholder 14">
            <a:extLst>
              <a:ext uri="{FF2B5EF4-FFF2-40B4-BE49-F238E27FC236}">
                <a16:creationId xmlns:a16="http://schemas.microsoft.com/office/drawing/2014/main" id="{80992CBE-A6F0-4FF1-8F4F-84B050480AD2}"/>
              </a:ext>
            </a:extLst>
          </p:cNvPr>
          <p:cNvSpPr>
            <a:spLocks noGrp="1"/>
          </p:cNvSpPr>
          <p:nvPr>
            <p:ph type="body" sz="quarter" idx="42" hasCustomPrompt="1"/>
          </p:nvPr>
        </p:nvSpPr>
        <p:spPr>
          <a:xfrm>
            <a:off x="696804" y="4361409"/>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3" name="Text Placeholder 14">
            <a:extLst>
              <a:ext uri="{FF2B5EF4-FFF2-40B4-BE49-F238E27FC236}">
                <a16:creationId xmlns:a16="http://schemas.microsoft.com/office/drawing/2014/main" id="{738B60B3-540F-4900-A4BB-0B521A1F75C1}"/>
              </a:ext>
            </a:extLst>
          </p:cNvPr>
          <p:cNvSpPr>
            <a:spLocks noGrp="1"/>
          </p:cNvSpPr>
          <p:nvPr>
            <p:ph type="body" sz="quarter" idx="43" hasCustomPrompt="1"/>
          </p:nvPr>
        </p:nvSpPr>
        <p:spPr>
          <a:xfrm>
            <a:off x="202936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4" name="Text Placeholder 14">
            <a:extLst>
              <a:ext uri="{FF2B5EF4-FFF2-40B4-BE49-F238E27FC236}">
                <a16:creationId xmlns:a16="http://schemas.microsoft.com/office/drawing/2014/main" id="{FD7D7797-7938-4D6E-B5A4-21536E2021EF}"/>
              </a:ext>
            </a:extLst>
          </p:cNvPr>
          <p:cNvSpPr>
            <a:spLocks noGrp="1"/>
          </p:cNvSpPr>
          <p:nvPr>
            <p:ph type="body" sz="quarter" idx="44" hasCustomPrompt="1"/>
          </p:nvPr>
        </p:nvSpPr>
        <p:spPr>
          <a:xfrm>
            <a:off x="4397612"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5" name="Text Placeholder 14">
            <a:extLst>
              <a:ext uri="{FF2B5EF4-FFF2-40B4-BE49-F238E27FC236}">
                <a16:creationId xmlns:a16="http://schemas.microsoft.com/office/drawing/2014/main" id="{F7B339B7-1A20-4B38-8EAE-3C98E757DA31}"/>
              </a:ext>
            </a:extLst>
          </p:cNvPr>
          <p:cNvSpPr>
            <a:spLocks noGrp="1"/>
          </p:cNvSpPr>
          <p:nvPr>
            <p:ph type="body" sz="quarter" idx="45" hasCustomPrompt="1"/>
          </p:nvPr>
        </p:nvSpPr>
        <p:spPr>
          <a:xfrm>
            <a:off x="834468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6" name="Text Placeholder 14">
            <a:extLst>
              <a:ext uri="{FF2B5EF4-FFF2-40B4-BE49-F238E27FC236}">
                <a16:creationId xmlns:a16="http://schemas.microsoft.com/office/drawing/2014/main" id="{3D0B1401-F4EC-4750-A2AA-34CD72504AC2}"/>
              </a:ext>
            </a:extLst>
          </p:cNvPr>
          <p:cNvSpPr>
            <a:spLocks noGrp="1"/>
          </p:cNvSpPr>
          <p:nvPr>
            <p:ph type="body" sz="quarter" idx="46" hasCustomPrompt="1"/>
          </p:nvPr>
        </p:nvSpPr>
        <p:spPr>
          <a:xfrm>
            <a:off x="202936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7" name="Text Placeholder 14">
            <a:extLst>
              <a:ext uri="{FF2B5EF4-FFF2-40B4-BE49-F238E27FC236}">
                <a16:creationId xmlns:a16="http://schemas.microsoft.com/office/drawing/2014/main" id="{25C7DA61-BA93-48EE-BB6E-9E5D96271ACE}"/>
              </a:ext>
            </a:extLst>
          </p:cNvPr>
          <p:cNvSpPr>
            <a:spLocks noGrp="1"/>
          </p:cNvSpPr>
          <p:nvPr>
            <p:ph type="body" sz="quarter" idx="47" hasCustomPrompt="1"/>
          </p:nvPr>
        </p:nvSpPr>
        <p:spPr>
          <a:xfrm>
            <a:off x="5976442" y="3869787"/>
            <a:ext cx="1440088" cy="408780"/>
          </a:xfrm>
          <a:prstGeom prst="rect">
            <a:avLst/>
          </a:prstGeom>
        </p:spPr>
        <p:txBody>
          <a:bodyPr rtlCol="0" anchor="b"/>
          <a:lstStyle>
            <a:lvl1pPr marL="0" indent="0" algn="ctr">
              <a:lnSpc>
                <a:spcPct val="100000"/>
              </a:lnSpc>
              <a:spcBef>
                <a:spcPts val="0"/>
              </a:spcBef>
              <a:buNone/>
              <a:defRPr sz="1400" b="1" cap="none" spc="100" baseline="0">
                <a:solidFill>
                  <a:schemeClr val="accent6"/>
                </a:solidFill>
                <a:latin typeface="+mn-lt"/>
              </a:defRPr>
            </a:lvl1pPr>
          </a:lstStyle>
          <a:p>
            <a:pPr lvl="0" rtl="0"/>
            <a:r>
              <a:rPr lang="en-GB" noProof="0"/>
              <a:t>Click to add text</a:t>
            </a:r>
          </a:p>
        </p:txBody>
      </p:sp>
      <p:sp>
        <p:nvSpPr>
          <p:cNvPr id="58" name="Text Placeholder 14">
            <a:extLst>
              <a:ext uri="{FF2B5EF4-FFF2-40B4-BE49-F238E27FC236}">
                <a16:creationId xmlns:a16="http://schemas.microsoft.com/office/drawing/2014/main" id="{6B7F232D-8C58-4A29-8A95-52E6B74C0533}"/>
              </a:ext>
            </a:extLst>
          </p:cNvPr>
          <p:cNvSpPr>
            <a:spLocks noGrp="1"/>
          </p:cNvSpPr>
          <p:nvPr>
            <p:ph type="body" sz="quarter" idx="48" hasCustomPrompt="1"/>
          </p:nvPr>
        </p:nvSpPr>
        <p:spPr>
          <a:xfrm>
            <a:off x="992351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cxnSp>
        <p:nvCxnSpPr>
          <p:cNvPr id="102" name="Straight Connector 101">
            <a:extLst>
              <a:ext uri="{FF2B5EF4-FFF2-40B4-BE49-F238E27FC236}">
                <a16:creationId xmlns:a16="http://schemas.microsoft.com/office/drawing/2014/main" id="{F2334811-4848-4246-ACD8-273541203B2A}"/>
              </a:ext>
            </a:extLst>
          </p:cNvPr>
          <p:cNvCxnSpPr>
            <a:cxnSpLocks/>
          </p:cNvCxnSpPr>
          <p:nvPr userDrawn="1"/>
        </p:nvCxnSpPr>
        <p:spPr>
          <a:xfrm>
            <a:off x="0" y="755452"/>
            <a:ext cx="980936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E76D73-D506-4E6B-A789-AB87E732AD08}"/>
              </a:ext>
            </a:extLst>
          </p:cNvPr>
          <p:cNvSpPr>
            <a:spLocks noGrp="1"/>
          </p:cNvSpPr>
          <p:nvPr>
            <p:ph type="title"/>
          </p:nvPr>
        </p:nvSpPr>
        <p:spPr>
          <a:xfrm>
            <a:off x="9410418" y="100579"/>
            <a:ext cx="1943381" cy="1268811"/>
          </a:xfrm>
          <a:prstGeom prst="rect">
            <a:avLst/>
          </a:prstGeom>
        </p:spPr>
        <p:txBody>
          <a:bodyPr rtlCol="0" anchor="ctr"/>
          <a:lstStyle>
            <a:lvl1pPr algn="r">
              <a:lnSpc>
                <a:spcPct val="125000"/>
              </a:lnSpc>
              <a:defRPr lang="en-US" sz="2400" spc="100" baseline="0">
                <a:solidFill>
                  <a:schemeClr val="accent1"/>
                </a:solidFill>
                <a:ea typeface="+mn-ea"/>
                <a:cs typeface="+mn-cs"/>
              </a:defRPr>
            </a:lvl1pPr>
          </a:lstStyle>
          <a:p>
            <a:pPr marL="0" lvl="0" indent="0" algn="r"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927700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Key Takeaway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A3D8856B-7A24-4C55-9910-ED81BFA0A027}"/>
              </a:ext>
            </a:extLst>
          </p:cNvPr>
          <p:cNvSpPr>
            <a:spLocks noGrp="1"/>
          </p:cNvSpPr>
          <p:nvPr>
            <p:ph type="pic" sz="quarter" idx="17" hasCustomPrompt="1"/>
          </p:nvPr>
        </p:nvSpPr>
        <p:spPr>
          <a:xfrm>
            <a:off x="0" y="0"/>
            <a:ext cx="6096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9" name="Content Placeholder 15">
            <a:extLst>
              <a:ext uri="{FF2B5EF4-FFF2-40B4-BE49-F238E27FC236}">
                <a16:creationId xmlns:a16="http://schemas.microsoft.com/office/drawing/2014/main" id="{3B3118EB-9968-4E6E-B2B6-A76765DCFA49}"/>
              </a:ext>
            </a:extLst>
          </p:cNvPr>
          <p:cNvSpPr>
            <a:spLocks noGrp="1"/>
          </p:cNvSpPr>
          <p:nvPr>
            <p:ph sz="quarter" idx="16" hasCustomPrompt="1"/>
          </p:nvPr>
        </p:nvSpPr>
        <p:spPr>
          <a:xfrm>
            <a:off x="7101509" y="2431279"/>
            <a:ext cx="4288971" cy="3055121"/>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0" name="Footer Placeholder 4">
            <a:extLst>
              <a:ext uri="{FF2B5EF4-FFF2-40B4-BE49-F238E27FC236}">
                <a16:creationId xmlns:a16="http://schemas.microsoft.com/office/drawing/2014/main" id="{3ABAA64D-DEC0-453B-A9D7-7183AF0CEF2F}"/>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11" name="Slide Number Placeholder 5">
            <a:extLst>
              <a:ext uri="{FF2B5EF4-FFF2-40B4-BE49-F238E27FC236}">
                <a16:creationId xmlns:a16="http://schemas.microsoft.com/office/drawing/2014/main" id="{F74F7F62-A2D6-471E-83D8-44BA2699C00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rtl="0"/>
              <a:t>‹#›</a:t>
            </a:fld>
            <a:endParaRPr lang="en-GB" noProof="0"/>
          </a:p>
        </p:txBody>
      </p:sp>
      <p:cxnSp>
        <p:nvCxnSpPr>
          <p:cNvPr id="12" name="Straight Connector 11">
            <a:extLst>
              <a:ext uri="{FF2B5EF4-FFF2-40B4-BE49-F238E27FC236}">
                <a16:creationId xmlns:a16="http://schemas.microsoft.com/office/drawing/2014/main" id="{CF88F189-31A8-4BA7-80D9-4A40A4E2B87D}"/>
              </a:ext>
              <a:ext uri="{C183D7F6-B498-43B3-948B-1728B52AA6E4}">
                <adec:decorative xmlns:adec="http://schemas.microsoft.com/office/drawing/2017/decorative" val="1"/>
              </a:ext>
            </a:extLst>
          </p:cNvPr>
          <p:cNvCxnSpPr>
            <a:cxnSpLocks/>
          </p:cNvCxnSpPr>
          <p:nvPr userDrawn="1"/>
        </p:nvCxnSpPr>
        <p:spPr>
          <a:xfrm>
            <a:off x="6834820" y="-3976"/>
            <a:ext cx="0" cy="215934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EE86B4-3F11-45CB-96F9-7D1AB761A588}"/>
              </a:ext>
            </a:extLst>
          </p:cNvPr>
          <p:cNvSpPr>
            <a:spLocks noGrp="1"/>
          </p:cNvSpPr>
          <p:nvPr>
            <p:ph type="title"/>
          </p:nvPr>
        </p:nvSpPr>
        <p:spPr>
          <a:xfrm>
            <a:off x="7101506" y="1761891"/>
            <a:ext cx="4288971" cy="532862"/>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662730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ps for Businesses">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60ED5431-1075-4889-87EB-D79FFE50960B}"/>
              </a:ext>
            </a:extLst>
          </p:cNvPr>
          <p:cNvSpPr>
            <a:spLocks noGrp="1"/>
          </p:cNvSpPr>
          <p:nvPr>
            <p:ph type="pic" sz="quarter" idx="13" hasCustomPrompt="1"/>
          </p:nvPr>
        </p:nvSpPr>
        <p:spPr>
          <a:xfrm>
            <a:off x="0" y="2804630"/>
            <a:ext cx="12192000" cy="4062247"/>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accent1"/>
                </a:solidFill>
              </a:defRPr>
            </a:lvl1pPr>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lvl1pPr>
              <a:defRPr>
                <a:solidFill>
                  <a:schemeClr val="accent1"/>
                </a:solidFill>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lvl1pPr>
              <a:defRPr>
                <a:solidFill>
                  <a:schemeClr val="bg1"/>
                </a:solidFill>
              </a:defRPr>
            </a:lvl1pPr>
          </a:lstStyle>
          <a:p>
            <a:pPr rtl="0"/>
            <a:fld id="{18D65601-5AE2-46FC-B138-694DDD2B510D}" type="slidenum">
              <a:rPr lang="en-GB" noProof="0" smtClean="0"/>
              <a:pPr rtl="0"/>
              <a:t>‹#›</a:t>
            </a:fld>
            <a:endParaRPr lang="en-GB" noProof="0"/>
          </a:p>
        </p:txBody>
      </p:sp>
      <p:sp>
        <p:nvSpPr>
          <p:cNvPr id="10" name="Content Placeholder 15">
            <a:extLst>
              <a:ext uri="{FF2B5EF4-FFF2-40B4-BE49-F238E27FC236}">
                <a16:creationId xmlns:a16="http://schemas.microsoft.com/office/drawing/2014/main" id="{E7CC669C-5E68-40A8-8F59-E044A32F4B3F}"/>
              </a:ext>
            </a:extLst>
          </p:cNvPr>
          <p:cNvSpPr>
            <a:spLocks noGrp="1"/>
          </p:cNvSpPr>
          <p:nvPr>
            <p:ph sz="quarter" idx="15" hasCustomPrompt="1"/>
          </p:nvPr>
        </p:nvSpPr>
        <p:spPr>
          <a:xfrm>
            <a:off x="5109845" y="999340"/>
            <a:ext cx="557887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cxnSp>
        <p:nvCxnSpPr>
          <p:cNvPr id="8" name="Straight Connector 7">
            <a:extLst>
              <a:ext uri="{FF2B5EF4-FFF2-40B4-BE49-F238E27FC236}">
                <a16:creationId xmlns:a16="http://schemas.microsoft.com/office/drawing/2014/main" id="{93EEC13B-7926-4108-B0C5-F3A2A5AE6991}"/>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546480-8B8D-4EF8-8C6A-DFFAC2755AC3}"/>
              </a:ext>
            </a:extLst>
          </p:cNvPr>
          <p:cNvSpPr>
            <a:spLocks noGrp="1"/>
          </p:cNvSpPr>
          <p:nvPr>
            <p:ph type="title"/>
          </p:nvPr>
        </p:nvSpPr>
        <p:spPr>
          <a:xfrm>
            <a:off x="1871559" y="1352736"/>
            <a:ext cx="3037792" cy="657883"/>
          </a:xfrm>
          <a:prstGeom prst="rect">
            <a:avLst/>
          </a:prstGeom>
        </p:spPr>
        <p:txBody>
          <a:bodyPr rtlCol="0" anchor="ctr"/>
          <a:lstStyle>
            <a:lvl1pPr algn="l">
              <a:lnSpc>
                <a:spcPct val="100000"/>
              </a:lnSpc>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327896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all to Ac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5B931B-7725-4C86-A82C-07F42F447C95}"/>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116D3891-B2BA-4AE6-AAA7-560547F4B5E9}"/>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8" name="Footer Placeholder 4">
            <a:extLst>
              <a:ext uri="{FF2B5EF4-FFF2-40B4-BE49-F238E27FC236}">
                <a16:creationId xmlns:a16="http://schemas.microsoft.com/office/drawing/2014/main" id="{89831967-45C9-40AF-A955-56E9578BC685}"/>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9" name="Slide Number Placeholder 5">
            <a:extLst>
              <a:ext uri="{FF2B5EF4-FFF2-40B4-BE49-F238E27FC236}">
                <a16:creationId xmlns:a16="http://schemas.microsoft.com/office/drawing/2014/main" id="{56167DEC-7546-44F6-AD64-E71C2FF1CF4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rtl="0"/>
              <a:t>‹#›</a:t>
            </a:fld>
            <a:endParaRPr lang="en-GB" noProof="0"/>
          </a:p>
        </p:txBody>
      </p:sp>
      <p:sp>
        <p:nvSpPr>
          <p:cNvPr id="11" name="Content Placeholder 15">
            <a:extLst>
              <a:ext uri="{FF2B5EF4-FFF2-40B4-BE49-F238E27FC236}">
                <a16:creationId xmlns:a16="http://schemas.microsoft.com/office/drawing/2014/main" id="{61241730-14B7-407E-9517-F4510520D03C}"/>
              </a:ext>
            </a:extLst>
          </p:cNvPr>
          <p:cNvSpPr>
            <a:spLocks noGrp="1"/>
          </p:cNvSpPr>
          <p:nvPr>
            <p:ph sz="quarter" idx="16" hasCustomPrompt="1"/>
          </p:nvPr>
        </p:nvSpPr>
        <p:spPr>
          <a:xfrm>
            <a:off x="6311900" y="3282850"/>
            <a:ext cx="5350010" cy="1030734"/>
          </a:xfrm>
          <a:prstGeom prst="rect">
            <a:avLst/>
          </a:prstGeom>
        </p:spPr>
        <p:txBody>
          <a:bodyPr rtlCol="0"/>
          <a:lstStyle>
            <a:lvl1pPr marL="0" indent="0">
              <a:lnSpc>
                <a:spcPct val="15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2" name="Title 1">
            <a:extLst>
              <a:ext uri="{FF2B5EF4-FFF2-40B4-BE49-F238E27FC236}">
                <a16:creationId xmlns:a16="http://schemas.microsoft.com/office/drawing/2014/main" id="{2055B60F-1D5E-4B0C-8354-2E7AA187F6D5}"/>
              </a:ext>
            </a:extLst>
          </p:cNvPr>
          <p:cNvSpPr>
            <a:spLocks noGrp="1"/>
          </p:cNvSpPr>
          <p:nvPr>
            <p:ph type="title"/>
          </p:nvPr>
        </p:nvSpPr>
        <p:spPr>
          <a:xfrm>
            <a:off x="6311898" y="2471206"/>
            <a:ext cx="5350010" cy="867398"/>
          </a:xfrm>
          <a:prstGeom prst="rect">
            <a:avLst/>
          </a:prstGeom>
        </p:spPr>
        <p:txBody>
          <a:bodyPr rtlCol="0" anchor="ctr"/>
          <a:lstStyle>
            <a:lvl1pPr>
              <a:lnSpc>
                <a:spcPct val="100000"/>
              </a:lnSpc>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3291455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9C6F1ED5-824E-4C14-8D5E-5A0A26C54212}"/>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Content Placeholder 15">
            <a:extLst>
              <a:ext uri="{FF2B5EF4-FFF2-40B4-BE49-F238E27FC236}">
                <a16:creationId xmlns:a16="http://schemas.microsoft.com/office/drawing/2014/main" id="{9F762423-7F4E-4A21-8F09-05418F82F9D7}"/>
              </a:ext>
            </a:extLst>
          </p:cNvPr>
          <p:cNvSpPr>
            <a:spLocks noGrp="1"/>
          </p:cNvSpPr>
          <p:nvPr>
            <p:ph sz="quarter" idx="16" hasCustomPrompt="1"/>
          </p:nvPr>
        </p:nvSpPr>
        <p:spPr>
          <a:xfrm>
            <a:off x="8078765" y="3267882"/>
            <a:ext cx="3193926" cy="2203224"/>
          </a:xfrm>
          <a:prstGeom prst="rect">
            <a:avLst/>
          </a:prstGeom>
        </p:spPr>
        <p:txBody>
          <a:bodyPr rtlCol="0"/>
          <a:lstStyle>
            <a:lvl1pPr marL="0" indent="0">
              <a:lnSpc>
                <a:spcPct val="125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E22AE728-7030-4847-B87B-FDB4B86E0332}"/>
              </a:ext>
            </a:extLst>
          </p:cNvPr>
          <p:cNvSpPr>
            <a:spLocks noGrp="1"/>
          </p:cNvSpPr>
          <p:nvPr>
            <p:ph type="title"/>
          </p:nvPr>
        </p:nvSpPr>
        <p:spPr>
          <a:xfrm>
            <a:off x="8078765" y="2371063"/>
            <a:ext cx="3193926" cy="999451"/>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2901016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pPr rtl="0"/>
            <a:r>
              <a:rPr lang="en-GB" noProof="0"/>
              <a:t>8/05/20XX</a:t>
            </a:r>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b="0" spc="150" baseline="0">
                <a:solidFill>
                  <a:schemeClr val="bg2">
                    <a:lumMod val="50000"/>
                  </a:schemeClr>
                </a:solidFill>
                <a:latin typeface="Univers Light" panose="020B0403020202020204" pitchFamily="34" charset="0"/>
              </a:defRPr>
            </a:lvl1pPr>
          </a:lstStyle>
          <a:p>
            <a:pPr rtl="0"/>
            <a:fld id="{18D65601-5AE2-46FC-B138-694DDD2B510D}" type="slidenum">
              <a:rPr lang="en-GB" noProof="0" smtClean="0"/>
              <a:pPr rtl="0"/>
              <a:t>‹#›</a:t>
            </a:fld>
            <a:endParaRPr lang="en-GB" noProof="0"/>
          </a:p>
        </p:txBody>
      </p:sp>
      <p:sp>
        <p:nvSpPr>
          <p:cNvPr id="7" name="TextBox 6">
            <a:extLst>
              <a:ext uri="{FF2B5EF4-FFF2-40B4-BE49-F238E27FC236}">
                <a16:creationId xmlns:a16="http://schemas.microsoft.com/office/drawing/2014/main" id="{084DCE26-8B90-4B2C-883A-D5FFC365BF8A}"/>
              </a:ext>
            </a:extLst>
          </p:cNvPr>
          <p:cNvSpPr txBox="1"/>
          <p:nvPr userDrawn="1"/>
        </p:nvSpPr>
        <p:spPr>
          <a:xfrm>
            <a:off x="5637320" y="2974019"/>
            <a:ext cx="914400" cy="369332"/>
          </a:xfrm>
          <a:prstGeom prst="rect">
            <a:avLst/>
          </a:prstGeom>
          <a:noFill/>
        </p:spPr>
        <p:txBody>
          <a:bodyPr wrap="square" rtlCol="0">
            <a:spAutoFit/>
          </a:bodyPr>
          <a:lstStyle/>
          <a:p>
            <a:pPr rtl="0"/>
            <a:endParaRPr lang="en-GB" noProof="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0.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9.png"/><Relationship Id="rId5" Type="http://schemas.openxmlformats.org/officeDocument/2006/relationships/hyperlink" Target="https://youtu.be/2AOhjpv7l3I" TargetMode="Externa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hyperlink" Target="https://pmc.ncbi.nlm.nih.gov/articles/PMC2995895/" TargetMode="External"/><Relationship Id="rId3" Type="http://schemas.openxmlformats.org/officeDocument/2006/relationships/hyperlink" Target="https://www.ageuk.org.uk/our-impact/programmes/integrated-care/?_t_id=reKV6cnCDUJum_tldTkz0g%3d%3d&amp;_t_uuid=0Z8_vBrrQiOoWNvpCllpLQ&amp;_t_q=home+based+care&amp;_t_tags=siteid%3a74e29618-3318-4c29-a53d-8b0c3f96c450%2clanguage%3aen%2candquerymatch&amp;_t_hit.id=AgeUK_Web_Models_Pages_AgeUKContentPageWithSideNav/_f04567be-b905-4188-bd26-9af75c3dedb1_en-GB&amp;_t_hit.pos=2" TargetMode="External"/><Relationship Id="rId7" Type="http://schemas.openxmlformats.org/officeDocument/2006/relationships/hyperlink" Target="https://onlinelibrary.wiley.com/doi/abs/10.1111/j.1365-2788.2011.01445.x"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link.springer.com/rwe/10.1007/978-3-030-22009-9_749" TargetMode="External"/><Relationship Id="rId5" Type="http://schemas.openxmlformats.org/officeDocument/2006/relationships/hyperlink" Target="https://onlinelibrary.wiley.com/doi/full/10.1111/hsc.12311" TargetMode="External"/><Relationship Id="rId10" Type="http://schemas.openxmlformats.org/officeDocument/2006/relationships/hyperlink" Target="https://www.sciencedirect.com/science/article/abs/pii/S0277953610006386" TargetMode="External"/><Relationship Id="rId4" Type="http://schemas.openxmlformats.org/officeDocument/2006/relationships/hyperlink" Target="https://www.ageuk.org.uk/our-impact/programmes/integrated-care/" TargetMode="External"/><Relationship Id="rId9" Type="http://schemas.openxmlformats.org/officeDocument/2006/relationships/hyperlink" Target="https://www.legislation.gov.uk/ukpga/2012/7"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pmc.ncbi.nlm.nih.gov/articles/PMC4781606/" TargetMode="External"/><Relationship Id="rId3" Type="http://schemas.openxmlformats.org/officeDocument/2006/relationships/hyperlink" Target="https://pmc.ncbi.nlm.nih.gov/articles/PMC5505561/" TargetMode="External"/><Relationship Id="rId7" Type="http://schemas.openxmlformats.org/officeDocument/2006/relationships/hyperlink" Target="https://academic.oup.com/ageing/article-abstract/42/2/209/27127"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jmir.org/2024/1/e58846/" TargetMode="External"/><Relationship Id="rId5" Type="http://schemas.openxmlformats.org/officeDocument/2006/relationships/hyperlink" Target="https://link.springer.com/article/10.1007/s12126-008-9019-y#Abs1" TargetMode="External"/><Relationship Id="rId10" Type="http://schemas.openxmlformats.org/officeDocument/2006/relationships/hyperlink" Target="https://www.who.int/news-room/questions-and-answers/item/healthy-ageing-and-functional-ability" TargetMode="External"/><Relationship Id="rId4" Type="http://schemas.openxmlformats.org/officeDocument/2006/relationships/hyperlink" Target="https://www.ons.gov.uk/peoplepopulationandcommunity/birthsdeathsandmarriages/ageing/articles/profileoftheolderpopulationlivinginenglandandwalesin2021andchangessince2011/2023-04-03" TargetMode="External"/><Relationship Id="rId9" Type="http://schemas.openxmlformats.org/officeDocument/2006/relationships/hyperlink" Target="https://commonslibrary.parliament.uk/research-briefings/cbp-10338/"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homecareassistancephiladelphia.com/how-wearable-tools-support-aging-adults-health/" TargetMode="External"/><Relationship Id="rId3" Type="http://schemas.openxmlformats.org/officeDocument/2006/relationships/hyperlink" Target="https://homecare-aid.com/wp-content/uploads/2024/04/Why-Elderly-Care-Can-Be-So-Important-1024x609.jpg.webp" TargetMode="External"/><Relationship Id="rId7" Type="http://schemas.openxmlformats.org/officeDocument/2006/relationships/hyperlink" Target="https://www.gettyimages.com/photos/domiciliary-car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s://pelegon.com/blogs/news/best-pill-organizer-caregiver-s-guide-to-safer-daily-medication" TargetMode="External"/><Relationship Id="rId5" Type="http://schemas.openxmlformats.org/officeDocument/2006/relationships/hyperlink" Target="https://imgs.search.brave.com/Fopy6ZoA_PFB5pQw1J3PluBQwT9cEkgdiXTVoOlGV4U/rs:fit:860:0:0:0/g:ce/aHR0cHM6Ly9hLXVz/LnN0b3J5Ymxvay5j/b20vZi8xMDE4MjY5/LzE5MjB4MTA4MC9m/ZDM1Y2RjZTYxL2hv/bC0xMTA4Mi1oYmEt/YWdpbmctYXQtaG9t/ZV8zXzE2eDkuanBn" TargetMode="External"/><Relationship Id="rId10" Type="http://schemas.openxmlformats.org/officeDocument/2006/relationships/hyperlink" Target="%5b19%5d%20available%20at:%20https:/imgs.search.brave.com/-N_M5pf74LB0-lAdW7I8Sl5SbJKnrNO3x3R1_Ij3cFI/rs:fit:860:0:0:0/g:ce/aHR0cHM6Ly9tZWRp/YS5pc3RvY2twaG90/by5jb20vaWQvMTM3/ODc2ODIwOS9waG90/by9oYXBweS1zZW5p/b3Itd29tYW4td2Fs/a2luZy13aXRoLWZy/aWVuZHMtaW4tbmF0/dXJlLmpwZz9zPTYx/Mng2MTImdz0wJms9/MjAmYz10TVF1Z3pk/cEZ5YzRoZjBEWXJY/SDluZ1dpUW1raXpm/c0JTc21YdWwyUmZz/PQ" TargetMode="External"/><Relationship Id="rId4" Type="http://schemas.openxmlformats.org/officeDocument/2006/relationships/hyperlink" Target="https://www.ons.gov.uk/peoplepopulationandcommunity/birthsdeathsandmarriages/ageing/articles/livinglongerhowourpopulationischangingandwhyitmatters/2018-08-13" TargetMode="External"/><Relationship Id="rId9" Type="http://schemas.openxmlformats.org/officeDocument/2006/relationships/hyperlink" Target="https://imgs.search.brave.com/C9APPGUU-BODEaOyG1AiaL3FmcXmEysZUN3LRtF0bTI/rs:fit:500:0:1:0/g:ce/aHR0cHM6Ly91ZW5p/LXJlcy5jbG91ZGlu/YXJ5LmNvbS9pbWFn/ZS91cGxvYWQvdjE1/Njc3MDYyNDgvY2F0/ZWdvcnkvc2h1dHRl/cnN0b2NrXzExNzcz/NzUyNzMuanB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5C13C-9A0F-F333-B913-528854D6DE17}"/>
            </a:ext>
          </a:extLst>
        </p:cNvPr>
        <p:cNvGrpSpPr/>
        <p:nvPr/>
      </p:nvGrpSpPr>
      <p:grpSpPr>
        <a:xfrm>
          <a:off x="0" y="0"/>
          <a:ext cx="0" cy="0"/>
          <a:chOff x="0" y="0"/>
          <a:chExt cx="0" cy="0"/>
        </a:xfrm>
      </p:grpSpPr>
      <p:cxnSp>
        <p:nvCxnSpPr>
          <p:cNvPr id="109" name="Straight Connector 108">
            <a:extLst>
              <a:ext uri="{FF2B5EF4-FFF2-40B4-BE49-F238E27FC236}">
                <a16:creationId xmlns:a16="http://schemas.microsoft.com/office/drawing/2014/main" id="{4D72D934-685F-302F-2833-F142135E0348}"/>
              </a:ext>
              <a:ext uri="{C183D7F6-B498-43B3-948B-1728B52AA6E4}">
                <adec:decorative xmlns:adec="http://schemas.microsoft.com/office/drawing/2017/decorative" val="1"/>
              </a:ext>
            </a:extLst>
          </p:cNvPr>
          <p:cNvCxnSpPr>
            <a:cxnSpLocks/>
          </p:cNvCxnSpPr>
          <p:nvPr/>
        </p:nvCxnSpPr>
        <p:spPr>
          <a:xfrm>
            <a:off x="0" y="755452"/>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AD1896C-BA96-C83F-9A9B-A48496A587B1}"/>
              </a:ext>
              <a:ext uri="{C183D7F6-B498-43B3-948B-1728B52AA6E4}">
                <adec:decorative xmlns:adec="http://schemas.microsoft.com/office/drawing/2017/decorative" val="1"/>
              </a:ext>
            </a:extLst>
          </p:cNvPr>
          <p:cNvCxnSpPr>
            <a:cxnSpLocks/>
          </p:cNvCxnSpPr>
          <p:nvPr/>
        </p:nvCxnSpPr>
        <p:spPr>
          <a:xfrm>
            <a:off x="737290" y="0"/>
            <a:ext cx="0" cy="2509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 Placeholder 8">
            <a:extLst>
              <a:ext uri="{FF2B5EF4-FFF2-40B4-BE49-F238E27FC236}">
                <a16:creationId xmlns:a16="http://schemas.microsoft.com/office/drawing/2014/main" id="{BA830397-3720-2056-76CD-3D60A9DD1B81}"/>
              </a:ext>
            </a:extLst>
          </p:cNvPr>
          <p:cNvSpPr>
            <a:spLocks noGrp="1"/>
          </p:cNvSpPr>
          <p:nvPr>
            <p:ph type="title"/>
          </p:nvPr>
        </p:nvSpPr>
        <p:spPr>
          <a:xfrm>
            <a:off x="1014784" y="1510905"/>
            <a:ext cx="9542997" cy="686769"/>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lgn="ctr" rtl="0"/>
            <a:br>
              <a:rPr lang="en-GB"/>
            </a:br>
            <a:br>
              <a:rPr lang="en-GB"/>
            </a:br>
            <a:endParaRPr lang="en-GB"/>
          </a:p>
        </p:txBody>
      </p:sp>
      <p:sp>
        <p:nvSpPr>
          <p:cNvPr id="5" name="Slide Number Placeholder 4">
            <a:extLst>
              <a:ext uri="{FF2B5EF4-FFF2-40B4-BE49-F238E27FC236}">
                <a16:creationId xmlns:a16="http://schemas.microsoft.com/office/drawing/2014/main" id="{8C2A94C7-6E1B-79DC-D001-7C967725E297}"/>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1</a:t>
            </a:fld>
            <a:endParaRPr lang="en-GB"/>
          </a:p>
        </p:txBody>
      </p:sp>
      <p:sp>
        <p:nvSpPr>
          <p:cNvPr id="13" name="TextBox 12">
            <a:extLst>
              <a:ext uri="{FF2B5EF4-FFF2-40B4-BE49-F238E27FC236}">
                <a16:creationId xmlns:a16="http://schemas.microsoft.com/office/drawing/2014/main" id="{338D2E10-60A3-53B4-41C6-5A34FD03456F}"/>
              </a:ext>
            </a:extLst>
          </p:cNvPr>
          <p:cNvSpPr txBox="1"/>
          <p:nvPr/>
        </p:nvSpPr>
        <p:spPr>
          <a:xfrm>
            <a:off x="1014784" y="1786186"/>
            <a:ext cx="10538118" cy="3539430"/>
          </a:xfrm>
          <a:prstGeom prst="rect">
            <a:avLst/>
          </a:prstGeom>
          <a:noFill/>
        </p:spPr>
        <p:txBody>
          <a:bodyPr wrap="square" lIns="91440" tIns="45720" rIns="91440" bIns="45720" rtlCol="0" anchor="t">
            <a:spAutoFit/>
          </a:bodyPr>
          <a:lstStyle/>
          <a:p>
            <a:pPr algn="ctr"/>
            <a:r>
              <a:rPr kumimoji="0" lang="en-GB" sz="2800" i="0" u="none" strike="noStrike" kern="1200" cap="none" spc="100" normalizeH="0" baseline="0" noProof="0">
                <a:ln>
                  <a:noFill/>
                </a:ln>
                <a:solidFill>
                  <a:srgbClr val="58696B"/>
                </a:solidFill>
                <a:effectLst/>
                <a:uLnTx/>
                <a:uFillTx/>
                <a:latin typeface="Times New Roman"/>
                <a:cs typeface="Times New Roman"/>
              </a:rPr>
              <a:t>Title: Evaluating the care and support needs of older people- promoting independence in older adults</a:t>
            </a:r>
            <a:br>
              <a:rPr lang="en-GB" sz="2800" b="0" i="0" u="none" strike="noStrike" kern="1200" cap="none" spc="100" normalizeH="0" baseline="0" noProof="0">
                <a:ln>
                  <a:noFill/>
                </a:ln>
                <a:effectLst/>
                <a:uLnTx/>
                <a:uFillTx/>
                <a:latin typeface="Times New Roman" panose="02020603050405020304" pitchFamily="18" charset="0"/>
                <a:cs typeface="Times New Roman" panose="02020603050405020304" pitchFamily="18" charset="0"/>
              </a:rPr>
            </a:br>
            <a:r>
              <a:rPr kumimoji="0" lang="en-GB" sz="2800" b="0" i="0" u="none" strike="noStrike" kern="1200" cap="none" spc="100" normalizeH="0" baseline="0" noProof="0">
                <a:ln>
                  <a:noFill/>
                </a:ln>
                <a:solidFill>
                  <a:srgbClr val="58696B"/>
                </a:solidFill>
                <a:effectLst/>
                <a:uLnTx/>
                <a:uFillTx/>
                <a:latin typeface="Times New Roman"/>
                <a:cs typeface="Times New Roman"/>
              </a:rPr>
              <a:t>Name: Nadia Akther </a:t>
            </a:r>
            <a:br>
              <a:rPr lang="en-GB" sz="2800" b="0" i="0" u="none" strike="noStrike" kern="1200" cap="none" spc="100" normalizeH="0" baseline="0" noProof="0">
                <a:ln>
                  <a:noFill/>
                </a:ln>
                <a:effectLst/>
                <a:uLnTx/>
                <a:uFillTx/>
                <a:latin typeface="Times New Roman" panose="02020603050405020304" pitchFamily="18" charset="0"/>
                <a:cs typeface="Times New Roman" panose="02020603050405020304" pitchFamily="18" charset="0"/>
              </a:rPr>
            </a:br>
            <a:r>
              <a:rPr kumimoji="0" lang="en-GB" sz="2800" b="0" i="0" u="none" strike="noStrike" kern="1200" cap="none" spc="100" normalizeH="0" baseline="0" noProof="0">
                <a:ln>
                  <a:noFill/>
                </a:ln>
                <a:solidFill>
                  <a:srgbClr val="58696B"/>
                </a:solidFill>
                <a:effectLst/>
                <a:uLnTx/>
                <a:uFillTx/>
                <a:latin typeface="Times New Roman"/>
                <a:cs typeface="Times New Roman"/>
              </a:rPr>
              <a:t>Student number:</a:t>
            </a:r>
            <a:r>
              <a:rPr lang="en-GB" sz="2800" spc="100">
                <a:solidFill>
                  <a:srgbClr val="58696B"/>
                </a:solidFill>
                <a:latin typeface="Times New Roman"/>
                <a:cs typeface="Times New Roman"/>
              </a:rPr>
              <a:t>1914510</a:t>
            </a:r>
            <a:br>
              <a:rPr lang="en-GB" sz="2800" b="0" i="0" u="none" strike="noStrike" kern="1200" cap="none" spc="100" normalizeH="0" baseline="0" noProof="0">
                <a:ln>
                  <a:noFill/>
                </a:ln>
                <a:effectLst/>
                <a:uLnTx/>
                <a:uFillTx/>
                <a:latin typeface="Times New Roman" panose="02020603050405020304" pitchFamily="18" charset="0"/>
                <a:cs typeface="Times New Roman" panose="02020603050405020304" pitchFamily="18" charset="0"/>
              </a:rPr>
            </a:br>
            <a:r>
              <a:rPr kumimoji="0" lang="en-GB" sz="2800" b="0" i="0" u="none" strike="noStrike" kern="1200" cap="none" spc="100" normalizeH="0" baseline="0" noProof="0">
                <a:ln>
                  <a:noFill/>
                </a:ln>
                <a:solidFill>
                  <a:srgbClr val="58696B"/>
                </a:solidFill>
                <a:effectLst/>
                <a:uLnTx/>
                <a:uFillTx/>
                <a:latin typeface="Times New Roman"/>
                <a:cs typeface="Times New Roman"/>
              </a:rPr>
              <a:t>Module title &amp; code: BMHP6027- Empowering the older person </a:t>
            </a:r>
            <a:br>
              <a:rPr lang="en-GB" sz="2800" b="0" i="0" u="none" strike="noStrike" kern="1200" cap="none" spc="100" normalizeH="0" baseline="0" noProof="0">
                <a:ln>
                  <a:noFill/>
                </a:ln>
                <a:effectLst/>
                <a:uLnTx/>
                <a:uFillTx/>
                <a:latin typeface="Times New Roman" panose="02020603050405020304" pitchFamily="18" charset="0"/>
                <a:cs typeface="Times New Roman" panose="02020603050405020304" pitchFamily="18" charset="0"/>
              </a:rPr>
            </a:br>
            <a:r>
              <a:rPr kumimoji="0" lang="en-GB" sz="2800" b="0" i="0" u="none" strike="noStrike" kern="1200" cap="none" spc="100" normalizeH="0" baseline="0" noProof="0">
                <a:ln>
                  <a:noFill/>
                </a:ln>
                <a:solidFill>
                  <a:srgbClr val="58696B"/>
                </a:solidFill>
                <a:effectLst/>
                <a:uLnTx/>
                <a:uFillTx/>
                <a:latin typeface="Times New Roman"/>
                <a:cs typeface="Times New Roman"/>
              </a:rPr>
              <a:t>Date of presentation:</a:t>
            </a:r>
            <a:r>
              <a:rPr lang="en-GB" sz="2800" spc="100">
                <a:solidFill>
                  <a:srgbClr val="58696B"/>
                </a:solidFill>
                <a:latin typeface="Times New Roman"/>
                <a:cs typeface="Times New Roman"/>
              </a:rPr>
              <a:t>22/03/2026</a:t>
            </a:r>
            <a:br>
              <a:rPr lang="en-GB" sz="2800" b="0" i="0" u="none" strike="noStrike" kern="1200" cap="none" spc="100" normalizeH="0" baseline="0" noProof="0">
                <a:ln>
                  <a:noFill/>
                </a:ln>
                <a:effectLst/>
                <a:uLnTx/>
                <a:uFillTx/>
                <a:latin typeface="Times New Roman" panose="02020603050405020304" pitchFamily="18" charset="0"/>
                <a:cs typeface="Times New Roman" panose="02020603050405020304" pitchFamily="18" charset="0"/>
              </a:rPr>
            </a:br>
            <a:r>
              <a:rPr kumimoji="0" lang="en-GB" sz="2800" b="0" i="0" u="none" strike="noStrike" kern="1200" cap="none" spc="100" normalizeH="0" baseline="0" noProof="0">
                <a:ln>
                  <a:noFill/>
                </a:ln>
                <a:solidFill>
                  <a:srgbClr val="58696B"/>
                </a:solidFill>
                <a:effectLst/>
                <a:uLnTx/>
                <a:uFillTx/>
                <a:latin typeface="Times New Roman"/>
                <a:cs typeface="Times New Roman"/>
              </a:rPr>
              <a:t>Name of lecturer: </a:t>
            </a:r>
            <a:r>
              <a:rPr lang="en-GB" sz="2800" spc="100">
                <a:solidFill>
                  <a:srgbClr val="58696B"/>
                </a:solidFill>
                <a:latin typeface="Times New Roman"/>
                <a:cs typeface="Times New Roman"/>
              </a:rPr>
              <a:t>Kennedy </a:t>
            </a:r>
            <a:r>
              <a:rPr lang="en-GB" sz="2800" spc="100" err="1">
                <a:solidFill>
                  <a:srgbClr val="58696B"/>
                </a:solidFill>
                <a:latin typeface="Times New Roman"/>
                <a:cs typeface="Times New Roman"/>
              </a:rPr>
              <a:t>Obohwesmu</a:t>
            </a:r>
            <a:br>
              <a:rPr kumimoji="0" lang="en-GB" sz="2800" b="0" i="0" u="none" strike="noStrike" kern="1200" cap="none" spc="100" normalizeH="0" baseline="0" noProof="0">
                <a:ln>
                  <a:noFill/>
                </a:ln>
                <a:solidFill>
                  <a:srgbClr val="58696B"/>
                </a:solidFill>
                <a:effectLst/>
                <a:uLnTx/>
                <a:uFillTx/>
                <a:latin typeface="Tisa Offc Serif Pro"/>
                <a:ea typeface="+mn-ea"/>
                <a:cs typeface="+mn-cs"/>
              </a:rPr>
            </a:br>
            <a:endParaRPr lang="en-GB" sz="2800"/>
          </a:p>
        </p:txBody>
      </p:sp>
      <p:pic>
        <p:nvPicPr>
          <p:cNvPr id="24" name="Audio 23">
            <a:hlinkClick r:id="" action="ppaction://media"/>
            <a:extLst>
              <a:ext uri="{FF2B5EF4-FFF2-40B4-BE49-F238E27FC236}">
                <a16:creationId xmlns:a16="http://schemas.microsoft.com/office/drawing/2014/main" id="{4B579731-9949-A0DA-E8CC-480659680A1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57052651"/>
      </p:ext>
    </p:extLst>
  </p:cSld>
  <p:clrMapOvr>
    <a:masterClrMapping/>
  </p:clrMapOvr>
  <mc:AlternateContent xmlns:mc="http://schemas.openxmlformats.org/markup-compatibility/2006" xmlns:p14="http://schemas.microsoft.com/office/powerpoint/2010/main">
    <mc:Choice Requires="p14">
      <p:transition spd="slow" p14:dur="2000" advTm="4819"/>
    </mc:Choice>
    <mc:Fallback xmlns="">
      <p:transition spd="slow" advTm="4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a:xfrm>
            <a:off x="887049" y="4620229"/>
            <a:ext cx="6870602" cy="1596004"/>
          </a:xfrm>
        </p:spPr>
        <p:txBody>
          <a:bodyPr rtlCol="0"/>
          <a:lstStyle/>
          <a:p>
            <a:pPr rtl="0"/>
            <a:r>
              <a:rPr lang="en-GB" sz="4800" dirty="0">
                <a:latin typeface="AngsanaUPC" panose="020B0502040204020203" pitchFamily="18" charset="-34"/>
                <a:cs typeface="AngsanaUPC" panose="020B0502040204020203" pitchFamily="18" charset="-34"/>
              </a:rPr>
              <a:t>Evaluating the care and support needs of older people: promoting independence in older adults  </a:t>
            </a:r>
          </a:p>
        </p:txBody>
      </p:sp>
      <p:sp>
        <p:nvSpPr>
          <p:cNvPr id="26" name="Text Placeholder 25">
            <a:extLst>
              <a:ext uri="{FF2B5EF4-FFF2-40B4-BE49-F238E27FC236}">
                <a16:creationId xmlns:a16="http://schemas.microsoft.com/office/drawing/2014/main" id="{C022D7CD-E026-4E29-BE4B-3FA7B1EB6A46}"/>
              </a:ext>
            </a:extLst>
          </p:cNvPr>
          <p:cNvSpPr>
            <a:spLocks noGrp="1"/>
          </p:cNvSpPr>
          <p:nvPr>
            <p:ph type="body" sz="quarter" idx="12"/>
          </p:nvPr>
        </p:nvSpPr>
        <p:spPr>
          <a:xfrm>
            <a:off x="9551967" y="6073891"/>
            <a:ext cx="2459114" cy="685430"/>
          </a:xfrm>
        </p:spPr>
        <p:txBody>
          <a:bodyPr rtlCol="0"/>
          <a:lstStyle/>
          <a:p>
            <a:pPr rtl="0"/>
            <a:r>
              <a:rPr lang="en-GB" dirty="0">
                <a:solidFill>
                  <a:schemeClr val="tx1"/>
                </a:solidFill>
              </a:rPr>
              <a:t>Nadia Akther </a:t>
            </a:r>
          </a:p>
        </p:txBody>
      </p:sp>
      <p:pic>
        <p:nvPicPr>
          <p:cNvPr id="15" name="Picture Placeholder 14">
            <a:extLst>
              <a:ext uri="{FF2B5EF4-FFF2-40B4-BE49-F238E27FC236}">
                <a16:creationId xmlns:a16="http://schemas.microsoft.com/office/drawing/2014/main" id="{D9758468-8514-271A-0DCD-83B9688EAE83}"/>
              </a:ext>
            </a:extLst>
          </p:cNvPr>
          <p:cNvPicPr>
            <a:picLocks noGrp="1" noChangeAspect="1"/>
          </p:cNvPicPr>
          <p:nvPr>
            <p:ph type="pic" sz="quarter" idx="10"/>
          </p:nvPr>
        </p:nvPicPr>
        <p:blipFill>
          <a:blip r:embed="rId5"/>
          <a:srcRect t="17780" b="17780"/>
          <a:stretch>
            <a:fillRect/>
          </a:stretch>
        </p:blipFill>
        <p:spPr>
          <a:xfrm>
            <a:off x="2476500" y="553277"/>
            <a:ext cx="9715500" cy="3720928"/>
          </a:xfrm>
          <a:prstGeom prst="rect">
            <a:avLst/>
          </a:prstGeom>
        </p:spPr>
      </p:pic>
      <p:pic>
        <p:nvPicPr>
          <p:cNvPr id="76" name="Audio 75">
            <a:hlinkClick r:id="" action="ppaction://media"/>
            <a:extLst>
              <a:ext uri="{FF2B5EF4-FFF2-40B4-BE49-F238E27FC236}">
                <a16:creationId xmlns:a16="http://schemas.microsoft.com/office/drawing/2014/main" id="{9C3DA0C5-F662-603E-5772-7F6E35D511C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01199327"/>
      </p:ext>
    </p:extLst>
  </p:cSld>
  <p:clrMapOvr>
    <a:masterClrMapping/>
  </p:clrMapOvr>
  <mc:AlternateContent xmlns:mc="http://schemas.openxmlformats.org/markup-compatibility/2006" xmlns:p14="http://schemas.microsoft.com/office/powerpoint/2010/main">
    <mc:Choice Requires="p14">
      <p:transition spd="slow" p14:dur="2000" advTm="39124"/>
    </mc:Choice>
    <mc:Fallback xmlns="">
      <p:transition spd="slow" advTm="39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7B7E5B3-F6B1-4A5C-A942-9728FEC5764C}"/>
              </a:ext>
              <a:ext uri="{C183D7F6-B498-43B3-948B-1728B52AA6E4}">
                <adec:decorative xmlns:adec="http://schemas.microsoft.com/office/drawing/2017/decorative" val="1"/>
              </a:ext>
            </a:extLst>
          </p:cNvPr>
          <p:cNvSpPr/>
          <p:nvPr/>
        </p:nvSpPr>
        <p:spPr>
          <a:xfrm>
            <a:off x="724442" y="631627"/>
            <a:ext cx="10930021"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cxnSp>
        <p:nvCxnSpPr>
          <p:cNvPr id="22" name="Straight Connector 21">
            <a:extLst>
              <a:ext uri="{FF2B5EF4-FFF2-40B4-BE49-F238E27FC236}">
                <a16:creationId xmlns:a16="http://schemas.microsoft.com/office/drawing/2014/main" id="{11C0FA35-FBFE-4B23-B0D5-ECBC4C90532E}"/>
              </a:ext>
              <a:ext uri="{C183D7F6-B498-43B3-948B-1728B52AA6E4}">
                <adec:decorative xmlns:adec="http://schemas.microsoft.com/office/drawing/2017/decorative" val="1"/>
              </a:ext>
            </a:extLst>
          </p:cNvPr>
          <p:cNvCxnSpPr>
            <a:cxnSpLocks/>
          </p:cNvCxnSpPr>
          <p:nvPr/>
        </p:nvCxnSpPr>
        <p:spPr>
          <a:xfrm>
            <a:off x="1389360" y="0"/>
            <a:ext cx="0" cy="171338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Text Placeholder 18">
            <a:extLst>
              <a:ext uri="{FF2B5EF4-FFF2-40B4-BE49-F238E27FC236}">
                <a16:creationId xmlns:a16="http://schemas.microsoft.com/office/drawing/2014/main" id="{39B2324E-969D-4802-8BB3-E6EC3E221464}"/>
              </a:ext>
            </a:extLst>
          </p:cNvPr>
          <p:cNvSpPr>
            <a:spLocks noGrp="1"/>
          </p:cNvSpPr>
          <p:nvPr>
            <p:ph type="title"/>
          </p:nvPr>
        </p:nvSpPr>
        <p:spPr>
          <a:xfrm>
            <a:off x="1557255" y="778951"/>
            <a:ext cx="5362575" cy="49569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a:t>Introduction </a:t>
            </a:r>
          </a:p>
        </p:txBody>
      </p:sp>
      <p:sp>
        <p:nvSpPr>
          <p:cNvPr id="28" name="Content Placeholder 27">
            <a:extLst>
              <a:ext uri="{FF2B5EF4-FFF2-40B4-BE49-F238E27FC236}">
                <a16:creationId xmlns:a16="http://schemas.microsoft.com/office/drawing/2014/main" id="{29909120-B013-4872-BAFC-11D63AAABDD4}"/>
              </a:ext>
            </a:extLst>
          </p:cNvPr>
          <p:cNvSpPr>
            <a:spLocks noGrp="1"/>
          </p:cNvSpPr>
          <p:nvPr>
            <p:ph sz="quarter" idx="15"/>
          </p:nvPr>
        </p:nvSpPr>
        <p:spPr>
          <a:xfrm>
            <a:off x="1454054" y="1274642"/>
            <a:ext cx="9229312" cy="1577853"/>
          </a:xfrm>
        </p:spPr>
        <p:txBody>
          <a:bodyPr lIns="91440" tIns="45720" rIns="91440" bIns="45720" rtlCol="0" anchor="t"/>
          <a:lstStyle/>
          <a:p>
            <a:pPr rtl="0"/>
            <a:r>
              <a:rPr lang="en-GB" sz="1600" u="sng" dirty="0"/>
              <a:t>What is aging?</a:t>
            </a:r>
          </a:p>
          <a:p>
            <a:pPr rtl="0"/>
            <a:r>
              <a:rPr lang="en-GB" sz="1600" dirty="0"/>
              <a:t>Aging is a multi-faceted progress, it is the biological, social and psychological change that gradually happens over time. </a:t>
            </a:r>
          </a:p>
          <a:p>
            <a:r>
              <a:rPr lang="en-GB" sz="1600" dirty="0"/>
              <a:t>Definition: Healthy ageing is defined as developing and maintain the functional ability that enables wellbeing in older age (WHO,2020). </a:t>
            </a:r>
            <a:endParaRPr lang="en-GB" sz="800" dirty="0"/>
          </a:p>
          <a:p>
            <a:endParaRPr lang="en-GB" sz="1600" dirty="0"/>
          </a:p>
          <a:p>
            <a:endParaRPr lang="en-GB" sz="800" dirty="0"/>
          </a:p>
          <a:p>
            <a:endParaRPr lang="en-GB" sz="800" dirty="0"/>
          </a:p>
        </p:txBody>
      </p:sp>
      <p:sp>
        <p:nvSpPr>
          <p:cNvPr id="4" name="Footer Placeholder 3">
            <a:extLst>
              <a:ext uri="{FF2B5EF4-FFF2-40B4-BE49-F238E27FC236}">
                <a16:creationId xmlns:a16="http://schemas.microsoft.com/office/drawing/2014/main" id="{97DA5921-BFDC-41F2-85DA-24C802F282CD}"/>
              </a:ext>
            </a:extLst>
          </p:cNvPr>
          <p:cNvSpPr>
            <a:spLocks noGrp="1"/>
          </p:cNvSpPr>
          <p:nvPr>
            <p:ph type="ftr" sz="quarter" idx="11"/>
          </p:nvPr>
        </p:nvSpPr>
        <p:spPr>
          <a:xfrm>
            <a:off x="2236266" y="6219824"/>
            <a:ext cx="7906370" cy="631627"/>
          </a:xfrm>
        </p:spPr>
        <p:txBody>
          <a:bodyPr rtlCol="0"/>
          <a:lstStyle/>
          <a:p>
            <a:pPr rtl="0"/>
            <a:r>
              <a:rPr lang="en-GB" sz="800" dirty="0"/>
              <a:t>Evaluating the care and support needs of older people: promoting independence in older adults </a:t>
            </a:r>
          </a:p>
        </p:txBody>
      </p:sp>
      <p:sp>
        <p:nvSpPr>
          <p:cNvPr id="6" name="TextBox 5">
            <a:extLst>
              <a:ext uri="{FF2B5EF4-FFF2-40B4-BE49-F238E27FC236}">
                <a16:creationId xmlns:a16="http://schemas.microsoft.com/office/drawing/2014/main" id="{CCB92853-5A58-123F-346B-53BB7E68920A}"/>
              </a:ext>
            </a:extLst>
          </p:cNvPr>
          <p:cNvSpPr txBox="1"/>
          <p:nvPr/>
        </p:nvSpPr>
        <p:spPr>
          <a:xfrm>
            <a:off x="964510" y="3124956"/>
            <a:ext cx="10449883"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sz="1600" dirty="0"/>
              <a:t>Theories supporting: </a:t>
            </a:r>
          </a:p>
          <a:p>
            <a:pPr algn="l"/>
            <a:r>
              <a:rPr lang="en-GB" sz="1600" dirty="0"/>
              <a:t>Genetic theory- genes are basic units, that pass down characteristic from one generation to the other</a:t>
            </a:r>
            <a:endParaRPr lang="en-GB" sz="800" dirty="0"/>
          </a:p>
          <a:p>
            <a:pPr algn="l"/>
            <a:r>
              <a:rPr lang="en-GB" sz="1600" dirty="0"/>
              <a:t>Wear and tear theory: cell and tissues wear out because of aging and environmental factors this causes issues later down the line </a:t>
            </a:r>
            <a:r>
              <a:rPr kumimoji="0" lang="en-GB" sz="1600" b="0" i="0" u="none" strike="noStrike" kern="1200" cap="none" spc="0" normalizeH="0" baseline="0" noProof="0" dirty="0">
                <a:ln>
                  <a:noFill/>
                </a:ln>
                <a:solidFill>
                  <a:prstClr val="black"/>
                </a:solidFill>
                <a:effectLst/>
                <a:uLnTx/>
                <a:uFillTx/>
                <a:latin typeface="Univers Light"/>
                <a:ea typeface="+mn-ea"/>
                <a:cs typeface="+mn-cs"/>
              </a:rPr>
              <a:t>(Jin. K, 2010).</a:t>
            </a:r>
            <a:endParaRPr kumimoji="0" lang="en-GB" sz="800" b="0" i="0" u="none" strike="noStrike" kern="1200" cap="none" spc="0" normalizeH="0" baseline="0" noProof="0" dirty="0">
              <a:ln>
                <a:noFill/>
              </a:ln>
              <a:solidFill>
                <a:prstClr val="black"/>
              </a:solidFill>
              <a:effectLst/>
              <a:uLnTx/>
              <a:uFillTx/>
              <a:latin typeface="Univers Light"/>
              <a:ea typeface="+mn-ea"/>
              <a:cs typeface="+mn-cs"/>
            </a:endParaRPr>
          </a:p>
          <a:p>
            <a:pPr algn="l"/>
            <a:endParaRPr lang="en-GB" sz="800" dirty="0">
              <a:solidFill>
                <a:prstClr val="black"/>
              </a:solidFill>
              <a:latin typeface="Univers Light"/>
            </a:endParaRPr>
          </a:p>
          <a:p>
            <a:pPr algn="l"/>
            <a:endParaRPr kumimoji="0" lang="en-GB" sz="800" b="0" i="0" u="none" strike="noStrike" kern="1200" cap="none" spc="0" normalizeH="0" baseline="0" noProof="0" dirty="0">
              <a:ln>
                <a:noFill/>
              </a:ln>
              <a:solidFill>
                <a:prstClr val="black"/>
              </a:solidFill>
              <a:effectLst/>
              <a:uLnTx/>
              <a:uFillTx/>
              <a:latin typeface="Univers Light"/>
              <a:ea typeface="+mn-ea"/>
              <a:cs typeface="+mn-cs"/>
            </a:endParaRPr>
          </a:p>
          <a:p>
            <a:pPr algn="l"/>
            <a:r>
              <a:rPr lang="en-GB" sz="1600" dirty="0">
                <a:solidFill>
                  <a:prstClr val="black"/>
                </a:solidFill>
                <a:latin typeface="Univers Light"/>
              </a:rPr>
              <a:t>Due to the increasing aging population in the UK, there is a higher demand in reliance for health care services (House of commons library, 2025). </a:t>
            </a:r>
          </a:p>
          <a:p>
            <a:pPr algn="l"/>
            <a:endParaRPr lang="en-GB" sz="1600" dirty="0">
              <a:solidFill>
                <a:prstClr val="black"/>
              </a:solidFill>
              <a:latin typeface="Univers Light"/>
            </a:endParaRPr>
          </a:p>
          <a:p>
            <a:pPr algn="l"/>
            <a:r>
              <a:rPr lang="en-GB" sz="1600" dirty="0">
                <a:solidFill>
                  <a:prstClr val="black"/>
                </a:solidFill>
                <a:latin typeface="Univers Light"/>
              </a:rPr>
              <a:t>Focus: does our current home-based care services truly promote independence? </a:t>
            </a:r>
          </a:p>
          <a:p>
            <a:pPr algn="l"/>
            <a:r>
              <a:rPr lang="en-GB" sz="1600" dirty="0">
                <a:solidFill>
                  <a:prstClr val="black"/>
                </a:solidFill>
                <a:latin typeface="Univers Light"/>
              </a:rPr>
              <a:t>+ theories, polices and critical evaluation </a:t>
            </a:r>
          </a:p>
        </p:txBody>
      </p:sp>
      <p:pic>
        <p:nvPicPr>
          <p:cNvPr id="111" name="Audio 110">
            <a:hlinkClick r:id="" action="ppaction://media"/>
            <a:extLst>
              <a:ext uri="{FF2B5EF4-FFF2-40B4-BE49-F238E27FC236}">
                <a16:creationId xmlns:a16="http://schemas.microsoft.com/office/drawing/2014/main" id="{0CE4CDE9-30B9-CE46-73FF-66FA84E703E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44007362"/>
      </p:ext>
    </p:extLst>
  </p:cSld>
  <p:clrMapOvr>
    <a:masterClrMapping/>
  </p:clrMapOvr>
  <mc:AlternateContent xmlns:mc="http://schemas.openxmlformats.org/markup-compatibility/2006" xmlns:p14="http://schemas.microsoft.com/office/powerpoint/2010/main">
    <mc:Choice Requires="p14">
      <p:transition spd="slow" p14:dur="2000" advTm="89072"/>
    </mc:Choice>
    <mc:Fallback xmlns="">
      <p:transition spd="slow" advTm="890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630109B6-8F69-4204-C8C2-C146B836877B}"/>
              </a:ext>
            </a:extLst>
          </p:cNvPr>
          <p:cNvSpPr>
            <a:spLocks noGrp="1"/>
          </p:cNvSpPr>
          <p:nvPr>
            <p:ph type="ftr" sz="quarter" idx="11"/>
          </p:nvPr>
        </p:nvSpPr>
        <p:spPr/>
        <p:txBody>
          <a:bodyPr/>
          <a:lstStyle/>
          <a:p>
            <a:pPr rtl="0"/>
            <a:r>
              <a:rPr lang="en-GB" noProof="0"/>
              <a:t>Conference Presentation</a:t>
            </a:r>
          </a:p>
        </p:txBody>
      </p:sp>
      <p:sp>
        <p:nvSpPr>
          <p:cNvPr id="5" name="Slide Number Placeholder 4">
            <a:extLst>
              <a:ext uri="{FF2B5EF4-FFF2-40B4-BE49-F238E27FC236}">
                <a16:creationId xmlns:a16="http://schemas.microsoft.com/office/drawing/2014/main" id="{07C3153E-1D7C-9CA3-0BAC-DD916C0B8BB5}"/>
              </a:ext>
            </a:extLst>
          </p:cNvPr>
          <p:cNvSpPr>
            <a:spLocks noGrp="1"/>
          </p:cNvSpPr>
          <p:nvPr>
            <p:ph type="sldNum" sz="quarter" idx="12"/>
          </p:nvPr>
        </p:nvSpPr>
        <p:spPr/>
        <p:txBody>
          <a:bodyPr/>
          <a:lstStyle/>
          <a:p>
            <a:pPr rtl="0"/>
            <a:fld id="{18D65601-5AE2-46FC-B138-694DDD2B510D}" type="slidenum">
              <a:rPr lang="en-GB" noProof="0" smtClean="0"/>
              <a:pPr rtl="0"/>
              <a:t>4</a:t>
            </a:fld>
            <a:endParaRPr lang="en-GB" noProof="0"/>
          </a:p>
        </p:txBody>
      </p:sp>
      <p:sp>
        <p:nvSpPr>
          <p:cNvPr id="7" name="Title 6">
            <a:extLst>
              <a:ext uri="{FF2B5EF4-FFF2-40B4-BE49-F238E27FC236}">
                <a16:creationId xmlns:a16="http://schemas.microsoft.com/office/drawing/2014/main" id="{E5871652-9063-A9D0-592D-B9A83B4BB761}"/>
              </a:ext>
            </a:extLst>
          </p:cNvPr>
          <p:cNvSpPr>
            <a:spLocks noGrp="1"/>
          </p:cNvSpPr>
          <p:nvPr>
            <p:ph type="title"/>
          </p:nvPr>
        </p:nvSpPr>
        <p:spPr>
          <a:xfrm>
            <a:off x="1" y="355256"/>
            <a:ext cx="3581400" cy="1268271"/>
          </a:xfrm>
        </p:spPr>
        <p:txBody>
          <a:bodyPr/>
          <a:lstStyle/>
          <a:p>
            <a:r>
              <a:rPr lang="en-GB" dirty="0"/>
              <a:t>The aging population: implications for independence </a:t>
            </a:r>
          </a:p>
        </p:txBody>
      </p:sp>
      <p:pic>
        <p:nvPicPr>
          <p:cNvPr id="9" name="Picture 8">
            <a:extLst>
              <a:ext uri="{FF2B5EF4-FFF2-40B4-BE49-F238E27FC236}">
                <a16:creationId xmlns:a16="http://schemas.microsoft.com/office/drawing/2014/main" id="{A52488E1-F302-7A67-0693-902D004C5C42}"/>
              </a:ext>
            </a:extLst>
          </p:cNvPr>
          <p:cNvPicPr>
            <a:picLocks noChangeAspect="1"/>
          </p:cNvPicPr>
          <p:nvPr/>
        </p:nvPicPr>
        <p:blipFill>
          <a:blip r:embed="rId5"/>
          <a:stretch>
            <a:fillRect/>
          </a:stretch>
        </p:blipFill>
        <p:spPr>
          <a:xfrm>
            <a:off x="4225159" y="3957832"/>
            <a:ext cx="7971339" cy="2900167"/>
          </a:xfrm>
          <a:prstGeom prst="rect">
            <a:avLst/>
          </a:prstGeom>
        </p:spPr>
      </p:pic>
      <p:sp>
        <p:nvSpPr>
          <p:cNvPr id="11" name="TextBox 10">
            <a:extLst>
              <a:ext uri="{FF2B5EF4-FFF2-40B4-BE49-F238E27FC236}">
                <a16:creationId xmlns:a16="http://schemas.microsoft.com/office/drawing/2014/main" id="{40B0507C-9A86-1134-C94C-00D85505854D}"/>
              </a:ext>
            </a:extLst>
          </p:cNvPr>
          <p:cNvSpPr txBox="1"/>
          <p:nvPr/>
        </p:nvSpPr>
        <p:spPr>
          <a:xfrm>
            <a:off x="0" y="1823470"/>
            <a:ext cx="11767392" cy="1754326"/>
          </a:xfrm>
          <a:prstGeom prst="rect">
            <a:avLst/>
          </a:prstGeom>
          <a:noFill/>
        </p:spPr>
        <p:txBody>
          <a:bodyPr wrap="square" rtlCol="0">
            <a:spAutoFit/>
          </a:bodyPr>
          <a:lstStyle/>
          <a:p>
            <a:r>
              <a:rPr lang="en-GB" dirty="0"/>
              <a:t>The UK’s population of people aged 65+ years has increased from 16.4% to 18.6% in 2021 and only continues to rise (office for national statistics, 2021). </a:t>
            </a:r>
            <a:endParaRPr lang="en-GB" sz="800" dirty="0"/>
          </a:p>
          <a:p>
            <a:r>
              <a:rPr lang="en-GB" dirty="0"/>
              <a:t>Life expectancy has increased; however, this has left many of the elderly with long- term conditions due to physiological degradation, hence reduced functionality. </a:t>
            </a:r>
          </a:p>
          <a:p>
            <a:r>
              <a:rPr lang="en-GB" dirty="0"/>
              <a:t>Rising demand for community-based support services and systems. </a:t>
            </a:r>
          </a:p>
          <a:p>
            <a:r>
              <a:rPr lang="en-GB" dirty="0"/>
              <a:t>This increases risks making informal carers play a vital role in maintain the well being of older people.  </a:t>
            </a:r>
          </a:p>
        </p:txBody>
      </p:sp>
      <p:sp>
        <p:nvSpPr>
          <p:cNvPr id="13" name="TextBox 12">
            <a:extLst>
              <a:ext uri="{FF2B5EF4-FFF2-40B4-BE49-F238E27FC236}">
                <a16:creationId xmlns:a16="http://schemas.microsoft.com/office/drawing/2014/main" id="{4DAEFA23-68AE-3A6D-9EB6-37103A0ED23A}"/>
              </a:ext>
            </a:extLst>
          </p:cNvPr>
          <p:cNvSpPr txBox="1"/>
          <p:nvPr/>
        </p:nvSpPr>
        <p:spPr>
          <a:xfrm>
            <a:off x="4119" y="3777739"/>
            <a:ext cx="3805881" cy="2862322"/>
          </a:xfrm>
          <a:prstGeom prst="rect">
            <a:avLst/>
          </a:prstGeom>
          <a:noFill/>
        </p:spPr>
        <p:txBody>
          <a:bodyPr wrap="square" rtlCol="0">
            <a:spAutoFit/>
          </a:bodyPr>
          <a:lstStyle/>
          <a:p>
            <a:r>
              <a:rPr lang="en-GB" dirty="0"/>
              <a:t>Another factor that elderly people are prone to facing id social isolation and loneliness. </a:t>
            </a:r>
          </a:p>
          <a:p>
            <a:r>
              <a:rPr lang="en-GB" dirty="0"/>
              <a:t>Research suggest that social isolation has detrimental effects, resulting in reduced well being and  over all health. These risks are comparable to effects of long-term smoking and obesity (Courtin, E. and Knapp, M., 2017).</a:t>
            </a:r>
            <a:endParaRPr lang="en-GB" sz="800" dirty="0"/>
          </a:p>
        </p:txBody>
      </p:sp>
      <p:pic>
        <p:nvPicPr>
          <p:cNvPr id="55" name="Audio 54">
            <a:hlinkClick r:id="" action="ppaction://media"/>
            <a:extLst>
              <a:ext uri="{FF2B5EF4-FFF2-40B4-BE49-F238E27FC236}">
                <a16:creationId xmlns:a16="http://schemas.microsoft.com/office/drawing/2014/main" id="{A51CAC2F-2202-A53E-AFAB-AB4BCD9A18D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415836"/>
      </p:ext>
    </p:extLst>
  </p:cSld>
  <p:clrMapOvr>
    <a:masterClrMapping/>
  </p:clrMapOvr>
  <mc:AlternateContent xmlns:mc="http://schemas.openxmlformats.org/markup-compatibility/2006" xmlns:p14="http://schemas.microsoft.com/office/powerpoint/2010/main">
    <mc:Choice Requires="p14">
      <p:transition spd="slow" p14:dur="2000" advTm="94723"/>
    </mc:Choice>
    <mc:Fallback xmlns="">
      <p:transition spd="slow" advTm="94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12B1988-DF3B-414E-BEB4-BDE3F33E67A9}"/>
              </a:ext>
            </a:extLst>
          </p:cNvPr>
          <p:cNvSpPr>
            <a:spLocks noGrp="1"/>
          </p:cNvSpPr>
          <p:nvPr>
            <p:ph type="title"/>
          </p:nvPr>
        </p:nvSpPr>
        <p:spPr>
          <a:xfrm>
            <a:off x="838200" y="871053"/>
            <a:ext cx="4922520" cy="833240"/>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Theoretical perspectives on independent living</a:t>
            </a:r>
          </a:p>
        </p:txBody>
      </p:sp>
      <p:sp>
        <p:nvSpPr>
          <p:cNvPr id="3" name="Date Placeholder 2">
            <a:extLst>
              <a:ext uri="{FF2B5EF4-FFF2-40B4-BE49-F238E27FC236}">
                <a16:creationId xmlns:a16="http://schemas.microsoft.com/office/drawing/2014/main" id="{13185E29-C32E-49F4-9417-C2C1934B29B3}"/>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5" name="Slide Number Placeholder 4">
            <a:extLst>
              <a:ext uri="{FF2B5EF4-FFF2-40B4-BE49-F238E27FC236}">
                <a16:creationId xmlns:a16="http://schemas.microsoft.com/office/drawing/2014/main" id="{7D6268C4-FA36-44D9-B49A-C2B51810F39C}"/>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5</a:t>
            </a:fld>
            <a:endParaRPr lang="en-GB"/>
          </a:p>
        </p:txBody>
      </p:sp>
      <p:sp>
        <p:nvSpPr>
          <p:cNvPr id="91" name="Rectangle 90">
            <a:extLst>
              <a:ext uri="{FF2B5EF4-FFF2-40B4-BE49-F238E27FC236}">
                <a16:creationId xmlns:a16="http://schemas.microsoft.com/office/drawing/2014/main" id="{86266357-58CA-479D-8E3B-7CBCA9707667}"/>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8" name="TextBox 7">
            <a:extLst>
              <a:ext uri="{FF2B5EF4-FFF2-40B4-BE49-F238E27FC236}">
                <a16:creationId xmlns:a16="http://schemas.microsoft.com/office/drawing/2014/main" id="{45352A60-B6FD-DBA5-B2EC-CEA456626DEF}"/>
              </a:ext>
            </a:extLst>
          </p:cNvPr>
          <p:cNvSpPr txBox="1"/>
          <p:nvPr/>
        </p:nvSpPr>
        <p:spPr>
          <a:xfrm>
            <a:off x="674274" y="1739630"/>
            <a:ext cx="6437726" cy="4247317"/>
          </a:xfrm>
          <a:prstGeom prst="rect">
            <a:avLst/>
          </a:prstGeom>
          <a:noFill/>
        </p:spPr>
        <p:txBody>
          <a:bodyPr wrap="square" rtlCol="0">
            <a:spAutoFit/>
          </a:bodyPr>
          <a:lstStyle/>
          <a:p>
            <a:r>
              <a:rPr lang="en-GB" dirty="0"/>
              <a:t>Older adults require an integrated approach that maintains their safety as well as their autonomy. </a:t>
            </a:r>
          </a:p>
          <a:p>
            <a:endParaRPr lang="en-GB" dirty="0"/>
          </a:p>
          <a:p>
            <a:pPr marL="285750" indent="-285750">
              <a:buFont typeface="Wingdings" panose="05000000000000000000" pitchFamily="2" charset="2"/>
              <a:buChar char="Ø"/>
            </a:pPr>
            <a:r>
              <a:rPr lang="en-GB" dirty="0"/>
              <a:t>Active theory (Havighurst, 1961)- It is the idea that successful aging is when older adults maintain physically and socially active, stimulates the brain as well as maintains meaning to relationships (NIH, 2017). </a:t>
            </a:r>
            <a:endParaRPr lang="en-GB" sz="800" dirty="0"/>
          </a:p>
          <a:p>
            <a:pPr marL="285750" indent="-285750">
              <a:buFont typeface="Wingdings" panose="05000000000000000000" pitchFamily="2" charset="2"/>
              <a:buChar char="Ø"/>
            </a:pPr>
            <a:r>
              <a:rPr lang="en-GB" dirty="0"/>
              <a:t>Continuity theory (Atchley, 1989)- this is a psychosocial explanation to how individuals can maintain their personality and relationships through out their lives (Guedes, J. &amp; Melo, S.,2022). </a:t>
            </a:r>
          </a:p>
          <a:p>
            <a:endParaRPr lang="en-GB" dirty="0"/>
          </a:p>
          <a:p>
            <a:r>
              <a:rPr lang="en-GB" dirty="0"/>
              <a:t>These theories support independent living and emphasises how home- based care should encourage participation and maintain routine. </a:t>
            </a:r>
          </a:p>
        </p:txBody>
      </p:sp>
      <p:pic>
        <p:nvPicPr>
          <p:cNvPr id="10" name="Picture 9">
            <a:extLst>
              <a:ext uri="{FF2B5EF4-FFF2-40B4-BE49-F238E27FC236}">
                <a16:creationId xmlns:a16="http://schemas.microsoft.com/office/drawing/2014/main" id="{5D400FF4-C059-382D-6095-0C286F3F5DAF}"/>
              </a:ext>
            </a:extLst>
          </p:cNvPr>
          <p:cNvPicPr>
            <a:picLocks noChangeAspect="1"/>
          </p:cNvPicPr>
          <p:nvPr/>
        </p:nvPicPr>
        <p:blipFill>
          <a:blip r:embed="rId5">
            <a:alphaModFix amt="85000"/>
          </a:blip>
          <a:srcRect l="8904" t="-118" r="34757" b="1"/>
          <a:stretch>
            <a:fillRect/>
          </a:stretch>
        </p:blipFill>
        <p:spPr>
          <a:xfrm>
            <a:off x="7148097" y="631626"/>
            <a:ext cx="4406555" cy="5588197"/>
          </a:xfrm>
          <a:prstGeom prst="rect">
            <a:avLst/>
          </a:prstGeom>
        </p:spPr>
      </p:pic>
      <p:sp>
        <p:nvSpPr>
          <p:cNvPr id="11" name="TextBox 10">
            <a:extLst>
              <a:ext uri="{FF2B5EF4-FFF2-40B4-BE49-F238E27FC236}">
                <a16:creationId xmlns:a16="http://schemas.microsoft.com/office/drawing/2014/main" id="{FD1ADFB7-5518-A10E-21F9-CB522EBD11DD}"/>
              </a:ext>
            </a:extLst>
          </p:cNvPr>
          <p:cNvSpPr txBox="1"/>
          <p:nvPr/>
        </p:nvSpPr>
        <p:spPr>
          <a:xfrm>
            <a:off x="11221231" y="5986947"/>
            <a:ext cx="876300" cy="215444"/>
          </a:xfrm>
          <a:prstGeom prst="rect">
            <a:avLst/>
          </a:prstGeom>
          <a:noFill/>
        </p:spPr>
        <p:txBody>
          <a:bodyPr wrap="square" rtlCol="0">
            <a:spAutoFit/>
          </a:bodyPr>
          <a:lstStyle/>
          <a:p>
            <a:r>
              <a:rPr lang="en-GB" sz="800" dirty="0">
                <a:solidFill>
                  <a:schemeClr val="bg1"/>
                </a:solidFill>
              </a:rPr>
              <a:t>[10]</a:t>
            </a:r>
          </a:p>
        </p:txBody>
      </p:sp>
      <p:pic>
        <p:nvPicPr>
          <p:cNvPr id="30" name="Audio 29">
            <a:hlinkClick r:id="" action="ppaction://media"/>
            <a:extLst>
              <a:ext uri="{FF2B5EF4-FFF2-40B4-BE49-F238E27FC236}">
                <a16:creationId xmlns:a16="http://schemas.microsoft.com/office/drawing/2014/main" id="{762D7653-BACC-6C3F-B8FA-8299AB0E196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61975649"/>
      </p:ext>
    </p:extLst>
  </p:cSld>
  <p:clrMapOvr>
    <a:masterClrMapping/>
  </p:clrMapOvr>
  <mc:AlternateContent xmlns:mc="http://schemas.openxmlformats.org/markup-compatibility/2006" xmlns:p14="http://schemas.microsoft.com/office/powerpoint/2010/main">
    <mc:Choice Requires="p14">
      <p:transition spd="slow" p14:dur="2000" advTm="69875"/>
    </mc:Choice>
    <mc:Fallback xmlns="">
      <p:transition spd="slow" advTm="698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6FEDCA3B-98A8-9CCF-3C9A-257830375B7E}"/>
              </a:ext>
            </a:extLst>
          </p:cNvPr>
          <p:cNvPicPr>
            <a:picLocks noGrp="1" noChangeAspect="1"/>
          </p:cNvPicPr>
          <p:nvPr>
            <p:ph type="pic" sz="quarter" idx="13"/>
          </p:nvPr>
        </p:nvPicPr>
        <p:blipFill>
          <a:blip r:embed="rId3"/>
          <a:srcRect l="28733" r="28733"/>
          <a:stretch>
            <a:fillRect/>
          </a:stretch>
        </p:blipFill>
        <p:spPr>
          <a:xfrm>
            <a:off x="1348338" y="0"/>
            <a:ext cx="4391025" cy="6858000"/>
          </a:xfrm>
          <a:prstGeom prst="rect">
            <a:avLst/>
          </a:prstGeom>
        </p:spPr>
      </p:pic>
      <p:sp>
        <p:nvSpPr>
          <p:cNvPr id="5" name="Slide Number Placeholder 4">
            <a:extLst>
              <a:ext uri="{FF2B5EF4-FFF2-40B4-BE49-F238E27FC236}">
                <a16:creationId xmlns:a16="http://schemas.microsoft.com/office/drawing/2014/main" id="{826BD954-AB06-ED41-CAA5-EDEDD97D21F7}"/>
              </a:ext>
            </a:extLst>
          </p:cNvPr>
          <p:cNvSpPr>
            <a:spLocks noGrp="1"/>
          </p:cNvSpPr>
          <p:nvPr>
            <p:ph type="sldNum" sz="quarter" idx="12"/>
          </p:nvPr>
        </p:nvSpPr>
        <p:spPr/>
        <p:txBody>
          <a:bodyPr/>
          <a:lstStyle/>
          <a:p>
            <a:pPr rtl="0"/>
            <a:fld id="{18D65601-5AE2-46FC-B138-694DDD2B510D}" type="slidenum">
              <a:rPr lang="en-GB" noProof="0" smtClean="0"/>
              <a:pPr rtl="0"/>
              <a:t>6</a:t>
            </a:fld>
            <a:endParaRPr lang="en-GB" noProof="0"/>
          </a:p>
        </p:txBody>
      </p:sp>
      <p:sp>
        <p:nvSpPr>
          <p:cNvPr id="7" name="Content Placeholder 6">
            <a:extLst>
              <a:ext uri="{FF2B5EF4-FFF2-40B4-BE49-F238E27FC236}">
                <a16:creationId xmlns:a16="http://schemas.microsoft.com/office/drawing/2014/main" id="{3AE01A2C-13E6-3C10-41FF-043601922CD1}"/>
              </a:ext>
            </a:extLst>
          </p:cNvPr>
          <p:cNvSpPr>
            <a:spLocks noGrp="1"/>
          </p:cNvSpPr>
          <p:nvPr>
            <p:ph sz="quarter" idx="15"/>
          </p:nvPr>
        </p:nvSpPr>
        <p:spPr>
          <a:xfrm>
            <a:off x="5814987" y="136525"/>
            <a:ext cx="5234013" cy="2733675"/>
          </a:xfrm>
        </p:spPr>
        <p:txBody>
          <a:bodyPr/>
          <a:lstStyle/>
          <a:p>
            <a:r>
              <a:rPr lang="en-GB" dirty="0"/>
              <a:t>Older adults may require:</a:t>
            </a:r>
          </a:p>
          <a:p>
            <a:pPr marL="285750" indent="-285750">
              <a:buFont typeface="Arial" panose="020B0604020202020204" pitchFamily="34" charset="0"/>
              <a:buChar char="•"/>
            </a:pPr>
            <a:r>
              <a:rPr lang="en-GB" dirty="0"/>
              <a:t>Support with daily activities such as washing and making meals for them selves</a:t>
            </a:r>
          </a:p>
          <a:p>
            <a:pPr marL="285750" indent="-285750">
              <a:buFont typeface="Arial" panose="020B0604020202020204" pitchFamily="34" charset="0"/>
              <a:buChar char="•"/>
            </a:pPr>
            <a:r>
              <a:rPr lang="en-GB" dirty="0"/>
              <a:t>Medication management</a:t>
            </a:r>
          </a:p>
          <a:p>
            <a:pPr marL="285750" indent="-285750">
              <a:buFont typeface="Arial" panose="020B0604020202020204" pitchFamily="34" charset="0"/>
              <a:buChar char="•"/>
            </a:pPr>
            <a:r>
              <a:rPr lang="en-GB" dirty="0"/>
              <a:t>Mobility/ fall prevention  </a:t>
            </a:r>
          </a:p>
          <a:p>
            <a:pPr marL="285750" indent="-285750">
              <a:buFont typeface="Arial" panose="020B0604020202020204" pitchFamily="34" charset="0"/>
              <a:buChar char="•"/>
            </a:pPr>
            <a:r>
              <a:rPr lang="en-GB" dirty="0"/>
              <a:t>Emotional &amp; social support</a:t>
            </a:r>
          </a:p>
          <a:p>
            <a:pPr marL="285750" indent="-285750">
              <a:buFont typeface="Arial" panose="020B0604020202020204" pitchFamily="34" charset="0"/>
              <a:buChar char="•"/>
            </a:pPr>
            <a:endParaRPr lang="en-GB" dirty="0"/>
          </a:p>
          <a:p>
            <a:r>
              <a:rPr lang="en-GB" dirty="0"/>
              <a:t>These factors can limit  older adults from becoming independent therefore there must be managerial propositions put into place to help support clinical and social factors of aging. </a:t>
            </a:r>
          </a:p>
          <a:p>
            <a:r>
              <a:rPr lang="en-GB" dirty="0"/>
              <a:t>The care act (2014) mandates local authorities to assess needs of the elderly, promoting safe independence. This also allows for aging in place which is safely living at home (Sixsmith, A. and Sixsmith, J., 2008). </a:t>
            </a:r>
          </a:p>
          <a:p>
            <a:pPr marL="285750" indent="-285750">
              <a:buFont typeface="Arial" panose="020B0604020202020204" pitchFamily="34" charset="0"/>
              <a:buChar char="•"/>
            </a:pPr>
            <a:endParaRPr lang="en-GB" dirty="0"/>
          </a:p>
        </p:txBody>
      </p:sp>
      <p:sp>
        <p:nvSpPr>
          <p:cNvPr id="8" name="Title 7">
            <a:extLst>
              <a:ext uri="{FF2B5EF4-FFF2-40B4-BE49-F238E27FC236}">
                <a16:creationId xmlns:a16="http://schemas.microsoft.com/office/drawing/2014/main" id="{8B20D4A3-1F0C-CCF1-2A6E-3F6E066E31A9}"/>
              </a:ext>
            </a:extLst>
          </p:cNvPr>
          <p:cNvSpPr>
            <a:spLocks noGrp="1"/>
          </p:cNvSpPr>
          <p:nvPr>
            <p:ph type="title"/>
          </p:nvPr>
        </p:nvSpPr>
        <p:spPr>
          <a:xfrm rot="16200000">
            <a:off x="-1497176" y="4392440"/>
            <a:ext cx="4461642" cy="469478"/>
          </a:xfrm>
        </p:spPr>
        <p:txBody>
          <a:bodyPr/>
          <a:lstStyle/>
          <a:p>
            <a:r>
              <a:rPr lang="en-GB" dirty="0"/>
              <a:t>Care and support needs of older adult living at home </a:t>
            </a:r>
          </a:p>
        </p:txBody>
      </p:sp>
    </p:spTree>
    <p:extLst>
      <p:ext uri="{BB962C8B-B14F-4D97-AF65-F5344CB8AC3E}">
        <p14:creationId xmlns:p14="http://schemas.microsoft.com/office/powerpoint/2010/main" val="20009521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9" name="Straight Connector 108">
            <a:extLst>
              <a:ext uri="{FF2B5EF4-FFF2-40B4-BE49-F238E27FC236}">
                <a16:creationId xmlns:a16="http://schemas.microsoft.com/office/drawing/2014/main" id="{8347921B-775C-41FF-AD6F-5A1B2D382804}"/>
              </a:ext>
              <a:ext uri="{C183D7F6-B498-43B3-948B-1728B52AA6E4}">
                <adec:decorative xmlns:adec="http://schemas.microsoft.com/office/drawing/2017/decorative" val="1"/>
              </a:ext>
            </a:extLst>
          </p:cNvPr>
          <p:cNvCxnSpPr>
            <a:cxnSpLocks/>
          </p:cNvCxnSpPr>
          <p:nvPr/>
        </p:nvCxnSpPr>
        <p:spPr>
          <a:xfrm>
            <a:off x="0" y="691952"/>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7B92578-BA63-47A9-A529-C8D672FC9625}"/>
              </a:ext>
              <a:ext uri="{C183D7F6-B498-43B3-948B-1728B52AA6E4}">
                <adec:decorative xmlns:adec="http://schemas.microsoft.com/office/drawing/2017/decorative" val="1"/>
              </a:ext>
            </a:extLst>
          </p:cNvPr>
          <p:cNvCxnSpPr>
            <a:cxnSpLocks/>
          </p:cNvCxnSpPr>
          <p:nvPr/>
        </p:nvCxnSpPr>
        <p:spPr>
          <a:xfrm>
            <a:off x="673790" y="0"/>
            <a:ext cx="0" cy="21971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 Placeholder 8">
            <a:extLst>
              <a:ext uri="{FF2B5EF4-FFF2-40B4-BE49-F238E27FC236}">
                <a16:creationId xmlns:a16="http://schemas.microsoft.com/office/drawing/2014/main" id="{20CB150D-1315-4E18-9CC3-E374E92113DF}"/>
              </a:ext>
            </a:extLst>
          </p:cNvPr>
          <p:cNvSpPr>
            <a:spLocks noGrp="1"/>
          </p:cNvSpPr>
          <p:nvPr>
            <p:ph type="title"/>
          </p:nvPr>
        </p:nvSpPr>
        <p:spPr>
          <a:xfrm>
            <a:off x="673790" y="702458"/>
            <a:ext cx="7051532" cy="1268810"/>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Critical evaluation of home- based care for older adults </a:t>
            </a:r>
          </a:p>
        </p:txBody>
      </p:sp>
      <p:sp>
        <p:nvSpPr>
          <p:cNvPr id="17" name="Content Placeholder 16">
            <a:extLst>
              <a:ext uri="{FF2B5EF4-FFF2-40B4-BE49-F238E27FC236}">
                <a16:creationId xmlns:a16="http://schemas.microsoft.com/office/drawing/2014/main" id="{6668B644-7AFA-4167-9073-B9168870D232}"/>
              </a:ext>
            </a:extLst>
          </p:cNvPr>
          <p:cNvSpPr>
            <a:spLocks noGrp="1"/>
          </p:cNvSpPr>
          <p:nvPr>
            <p:ph sz="quarter" idx="16"/>
          </p:nvPr>
        </p:nvSpPr>
        <p:spPr>
          <a:xfrm>
            <a:off x="838200" y="1896328"/>
            <a:ext cx="4114800" cy="1268810"/>
          </a:xfrm>
        </p:spPr>
        <p:txBody>
          <a:bodyPr rtlCol="0"/>
          <a:lstStyle/>
          <a:p>
            <a:pPr rtl="0"/>
            <a:r>
              <a:rPr lang="en-GB" dirty="0"/>
              <a:t>​</a:t>
            </a:r>
          </a:p>
        </p:txBody>
      </p:sp>
      <p:sp>
        <p:nvSpPr>
          <p:cNvPr id="70" name="Content Placeholder 69">
            <a:extLst>
              <a:ext uri="{FF2B5EF4-FFF2-40B4-BE49-F238E27FC236}">
                <a16:creationId xmlns:a16="http://schemas.microsoft.com/office/drawing/2014/main" id="{DBD5CC10-FEFA-4566-B352-7ABA79D05B91}"/>
              </a:ext>
            </a:extLst>
          </p:cNvPr>
          <p:cNvSpPr>
            <a:spLocks noGrp="1"/>
          </p:cNvSpPr>
          <p:nvPr>
            <p:ph sz="quarter" idx="18"/>
          </p:nvPr>
        </p:nvSpPr>
        <p:spPr>
          <a:xfrm>
            <a:off x="673789" y="1867923"/>
            <a:ext cx="6462913" cy="1268810"/>
          </a:xfrm>
        </p:spPr>
        <p:txBody>
          <a:bodyPr rtlCol="0"/>
          <a:lstStyle/>
          <a:p>
            <a:pPr rtl="0"/>
            <a:r>
              <a:rPr lang="en-GB" sz="1600" b="1" u="sng" dirty="0">
                <a:solidFill>
                  <a:schemeClr val="accent1">
                    <a:lumMod val="50000"/>
                  </a:schemeClr>
                </a:solidFill>
              </a:rPr>
              <a:t>Domiciliary care- supporting older adults at home </a:t>
            </a:r>
          </a:p>
        </p:txBody>
      </p:sp>
      <p:sp>
        <p:nvSpPr>
          <p:cNvPr id="5" name="Slide Number Placeholder 4">
            <a:extLst>
              <a:ext uri="{FF2B5EF4-FFF2-40B4-BE49-F238E27FC236}">
                <a16:creationId xmlns:a16="http://schemas.microsoft.com/office/drawing/2014/main" id="{00B1EED4-8761-4D39-902B-6FC13A97FA4A}"/>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7</a:t>
            </a:fld>
            <a:endParaRPr lang="en-GB"/>
          </a:p>
        </p:txBody>
      </p:sp>
      <p:pic>
        <p:nvPicPr>
          <p:cNvPr id="6" name="Picture 5">
            <a:extLst>
              <a:ext uri="{FF2B5EF4-FFF2-40B4-BE49-F238E27FC236}">
                <a16:creationId xmlns:a16="http://schemas.microsoft.com/office/drawing/2014/main" id="{EB277E71-3069-9544-7F61-28F4D5D6EA9B}"/>
              </a:ext>
            </a:extLst>
          </p:cNvPr>
          <p:cNvPicPr>
            <a:picLocks noChangeAspect="1"/>
          </p:cNvPicPr>
          <p:nvPr/>
        </p:nvPicPr>
        <p:blipFill>
          <a:blip r:embed="rId5"/>
          <a:srcRect l="21944"/>
          <a:stretch>
            <a:fillRect/>
          </a:stretch>
        </p:blipFill>
        <p:spPr>
          <a:xfrm>
            <a:off x="7632729" y="2311400"/>
            <a:ext cx="4559268" cy="4546599"/>
          </a:xfrm>
          <a:prstGeom prst="rect">
            <a:avLst/>
          </a:prstGeom>
        </p:spPr>
      </p:pic>
      <p:cxnSp>
        <p:nvCxnSpPr>
          <p:cNvPr id="8" name="Straight Connector 7">
            <a:extLst>
              <a:ext uri="{FF2B5EF4-FFF2-40B4-BE49-F238E27FC236}">
                <a16:creationId xmlns:a16="http://schemas.microsoft.com/office/drawing/2014/main" id="{D85A3DDC-86B6-CC4F-842B-86623D826AFE}"/>
              </a:ext>
            </a:extLst>
          </p:cNvPr>
          <p:cNvCxnSpPr>
            <a:cxnSpLocks/>
          </p:cNvCxnSpPr>
          <p:nvPr/>
        </p:nvCxnSpPr>
        <p:spPr>
          <a:xfrm flipH="1">
            <a:off x="7040509" y="2311400"/>
            <a:ext cx="2131626" cy="0"/>
          </a:xfrm>
          <a:prstGeom prst="line">
            <a:avLst/>
          </a:prstGeom>
          <a:ln w="28575">
            <a:solidFill>
              <a:schemeClr val="bg2">
                <a:lumMod val="50000"/>
              </a:schemeClr>
            </a:solidFill>
          </a:ln>
        </p:spPr>
        <p:style>
          <a:lnRef idx="1">
            <a:schemeClr val="accent1"/>
          </a:lnRef>
          <a:fillRef idx="0">
            <a:schemeClr val="accent1"/>
          </a:fillRef>
          <a:effectRef idx="0">
            <a:schemeClr val="accent1"/>
          </a:effectRef>
          <a:fontRef idx="minor">
            <a:schemeClr val="tx1"/>
          </a:fontRef>
        </p:style>
      </p:cxnSp>
      <p:pic>
        <p:nvPicPr>
          <p:cNvPr id="18" name="Picture 17">
            <a:extLst>
              <a:ext uri="{FF2B5EF4-FFF2-40B4-BE49-F238E27FC236}">
                <a16:creationId xmlns:a16="http://schemas.microsoft.com/office/drawing/2014/main" id="{0F96A3E0-0B84-CC9F-4136-3B7EB16D8B2A}"/>
              </a:ext>
            </a:extLst>
          </p:cNvPr>
          <p:cNvPicPr>
            <a:picLocks noChangeAspect="1"/>
          </p:cNvPicPr>
          <p:nvPr/>
        </p:nvPicPr>
        <p:blipFill>
          <a:blip r:embed="rId6"/>
          <a:stretch>
            <a:fillRect/>
          </a:stretch>
        </p:blipFill>
        <p:spPr>
          <a:xfrm rot="5400000">
            <a:off x="6541449" y="2631858"/>
            <a:ext cx="2152075" cy="30483"/>
          </a:xfrm>
          <a:prstGeom prst="rect">
            <a:avLst/>
          </a:prstGeom>
        </p:spPr>
      </p:pic>
      <p:sp>
        <p:nvSpPr>
          <p:cNvPr id="23" name="TextBox 22">
            <a:extLst>
              <a:ext uri="{FF2B5EF4-FFF2-40B4-BE49-F238E27FC236}">
                <a16:creationId xmlns:a16="http://schemas.microsoft.com/office/drawing/2014/main" id="{B60E3F9B-EF90-EEDF-84C0-BA25A10DD87A}"/>
              </a:ext>
            </a:extLst>
          </p:cNvPr>
          <p:cNvSpPr txBox="1"/>
          <p:nvPr/>
        </p:nvSpPr>
        <p:spPr>
          <a:xfrm>
            <a:off x="235016" y="2428806"/>
            <a:ext cx="7490297" cy="4801314"/>
          </a:xfrm>
          <a:prstGeom prst="rect">
            <a:avLst/>
          </a:prstGeom>
          <a:noFill/>
        </p:spPr>
        <p:txBody>
          <a:bodyPr wrap="square" rtlCol="0">
            <a:spAutoFit/>
          </a:bodyPr>
          <a:lstStyle/>
          <a:p>
            <a:pPr marL="285750" indent="-285750">
              <a:buClr>
                <a:srgbClr val="00B050"/>
              </a:buClr>
              <a:buFont typeface="Wingdings" panose="05000000000000000000" pitchFamily="2" charset="2"/>
              <a:buChar char="§"/>
            </a:pPr>
            <a:r>
              <a:rPr lang="en-GB" dirty="0"/>
              <a:t>Strengths </a:t>
            </a:r>
          </a:p>
          <a:p>
            <a:pPr>
              <a:buClr>
                <a:srgbClr val="00B050"/>
              </a:buClr>
            </a:pPr>
            <a:r>
              <a:rPr lang="en-GB" dirty="0"/>
              <a:t>. Assistance with personal care and daily tasks- empowering older people to regain a sense of control and purpose, independence and reduced isolation (Age UK, 2024).</a:t>
            </a:r>
          </a:p>
          <a:p>
            <a:pPr>
              <a:buClr>
                <a:srgbClr val="00B050"/>
              </a:buClr>
            </a:pPr>
            <a:r>
              <a:rPr lang="en-GB" dirty="0"/>
              <a:t>. Vital medication management</a:t>
            </a:r>
          </a:p>
          <a:p>
            <a:pPr>
              <a:buClr>
                <a:srgbClr val="00B050"/>
              </a:buClr>
            </a:pPr>
            <a:r>
              <a:rPr lang="en-GB" dirty="0"/>
              <a:t>. supports aging in place</a:t>
            </a:r>
          </a:p>
          <a:p>
            <a:pPr>
              <a:buClr>
                <a:srgbClr val="00B050"/>
              </a:buClr>
            </a:pPr>
            <a:r>
              <a:rPr lang="en-GB" dirty="0"/>
              <a:t>. Aligns with the key legislations: care act (2014), equality act (2010), health as social care act (2012). </a:t>
            </a:r>
          </a:p>
          <a:p>
            <a:pPr>
              <a:buClr>
                <a:srgbClr val="00B050"/>
              </a:buClr>
            </a:pPr>
            <a:r>
              <a:rPr lang="en-GB" dirty="0"/>
              <a:t>. Reduces mortality (Shah, S.M , et al, 2013)</a:t>
            </a:r>
          </a:p>
          <a:p>
            <a:pPr marL="285750" indent="-285750">
              <a:buClr>
                <a:srgbClr val="FF0000"/>
              </a:buClr>
              <a:buFont typeface="Wingdings" panose="05000000000000000000" pitchFamily="2" charset="2"/>
              <a:buChar char="§"/>
            </a:pPr>
            <a:r>
              <a:rPr lang="en-GB" dirty="0"/>
              <a:t>Challenges </a:t>
            </a:r>
          </a:p>
          <a:p>
            <a:pPr>
              <a:buClr>
                <a:srgbClr val="FF0000"/>
              </a:buClr>
            </a:pPr>
            <a:r>
              <a:rPr lang="en-GB" dirty="0"/>
              <a:t>. Short task- focused visitations, reducing meaningful social interactions</a:t>
            </a:r>
          </a:p>
          <a:p>
            <a:pPr>
              <a:buClr>
                <a:srgbClr val="FF0000"/>
              </a:buClr>
            </a:pPr>
            <a:r>
              <a:rPr lang="en-GB" dirty="0"/>
              <a:t>. Workforce shortage </a:t>
            </a:r>
          </a:p>
          <a:p>
            <a:pPr>
              <a:buClr>
                <a:srgbClr val="FF0000"/>
              </a:buClr>
            </a:pPr>
            <a:r>
              <a:rPr lang="en-GB" dirty="0"/>
              <a:t>. Effectiveness of coordination across multiple services </a:t>
            </a:r>
          </a:p>
          <a:p>
            <a:pPr>
              <a:buClr>
                <a:srgbClr val="FF0000"/>
              </a:buClr>
            </a:pPr>
            <a:r>
              <a:rPr lang="en-GB" b="1" dirty="0"/>
              <a:t>. </a:t>
            </a:r>
            <a:r>
              <a:rPr lang="en-GB" dirty="0"/>
              <a:t>Access difficulties due to rural locations </a:t>
            </a:r>
          </a:p>
          <a:p>
            <a:pPr>
              <a:buClr>
                <a:srgbClr val="FF0000"/>
              </a:buClr>
            </a:pPr>
            <a:r>
              <a:rPr lang="en-GB" dirty="0"/>
              <a:t>. Cost (Tappenden, P, et al, 2012). </a:t>
            </a:r>
          </a:p>
          <a:p>
            <a:pPr>
              <a:buClr>
                <a:srgbClr val="00B050"/>
              </a:buClr>
            </a:pPr>
            <a:r>
              <a:rPr lang="en-GB" dirty="0"/>
              <a:t> </a:t>
            </a:r>
          </a:p>
          <a:p>
            <a:pPr>
              <a:buClr>
                <a:srgbClr val="00B050"/>
              </a:buClr>
            </a:pPr>
            <a:endParaRPr lang="en-GB" dirty="0"/>
          </a:p>
        </p:txBody>
      </p:sp>
      <p:pic>
        <p:nvPicPr>
          <p:cNvPr id="41" name="Audio 40">
            <a:hlinkClick r:id="" action="ppaction://media"/>
            <a:extLst>
              <a:ext uri="{FF2B5EF4-FFF2-40B4-BE49-F238E27FC236}">
                <a16:creationId xmlns:a16="http://schemas.microsoft.com/office/drawing/2014/main" id="{99B3B4C8-0954-3B40-8E59-95E66A75B1DE}"/>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4063493"/>
      </p:ext>
    </p:extLst>
  </p:cSld>
  <p:clrMapOvr>
    <a:masterClrMapping/>
  </p:clrMapOvr>
  <mc:AlternateContent xmlns:mc="http://schemas.openxmlformats.org/markup-compatibility/2006" xmlns:p14="http://schemas.microsoft.com/office/powerpoint/2010/main">
    <mc:Choice Requires="p14">
      <p:transition spd="slow" p14:dur="2000" advTm="88008"/>
    </mc:Choice>
    <mc:Fallback xmlns="">
      <p:transition spd="slow" advTm="880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30DD2F4F-E497-27F7-BB14-B454EFF33EA9}"/>
              </a:ext>
            </a:extLst>
          </p:cNvPr>
          <p:cNvPicPr>
            <a:picLocks noGrp="1" noChangeAspect="1"/>
          </p:cNvPicPr>
          <p:nvPr>
            <p:ph type="pic" sz="quarter" idx="17"/>
          </p:nvPr>
        </p:nvPicPr>
        <p:blipFill>
          <a:blip r:embed="rId5"/>
          <a:srcRect l="34727" r="23621"/>
          <a:stretch>
            <a:fillRect/>
          </a:stretch>
        </p:blipFill>
        <p:spPr>
          <a:xfrm>
            <a:off x="518492" y="0"/>
            <a:ext cx="4572000" cy="6857915"/>
          </a:xfrm>
          <a:prstGeom prst="rect">
            <a:avLst/>
          </a:prstGeom>
          <a:noFill/>
        </p:spPr>
      </p:pic>
      <p:sp>
        <p:nvSpPr>
          <p:cNvPr id="3" name="Date Placeholder 2">
            <a:extLst>
              <a:ext uri="{FF2B5EF4-FFF2-40B4-BE49-F238E27FC236}">
                <a16:creationId xmlns:a16="http://schemas.microsoft.com/office/drawing/2014/main" id="{91C3EE37-CF09-4F5B-9420-2F83F2DEF2AF}"/>
              </a:ext>
            </a:extLst>
          </p:cNvPr>
          <p:cNvSpPr>
            <a:spLocks noGrp="1"/>
          </p:cNvSpPr>
          <p:nvPr>
            <p:ph type="dt" sz="half" idx="10"/>
          </p:nvPr>
        </p:nvSpPr>
        <p:spPr>
          <a:xfrm>
            <a:off x="0" y="6538912"/>
            <a:ext cx="2743200" cy="365125"/>
          </a:xfrm>
        </p:spPr>
        <p:txBody>
          <a:bodyPr rtlCol="0" anchor="ctr">
            <a:normAutofit/>
          </a:bodyPr>
          <a:lstStyle/>
          <a:p>
            <a:pPr rtl="0">
              <a:spcAft>
                <a:spcPts val="600"/>
              </a:spcAft>
            </a:pPr>
            <a:r>
              <a:rPr lang="en-GB" sz="800" dirty="0"/>
              <a:t>[14] </a:t>
            </a:r>
          </a:p>
        </p:txBody>
      </p:sp>
      <p:sp>
        <p:nvSpPr>
          <p:cNvPr id="32" name="Content Placeholder 31">
            <a:extLst>
              <a:ext uri="{FF2B5EF4-FFF2-40B4-BE49-F238E27FC236}">
                <a16:creationId xmlns:a16="http://schemas.microsoft.com/office/drawing/2014/main" id="{92C11CD2-BF1E-4CC9-83F6-2C46282A584F}"/>
              </a:ext>
            </a:extLst>
          </p:cNvPr>
          <p:cNvSpPr>
            <a:spLocks noGrp="1"/>
          </p:cNvSpPr>
          <p:nvPr>
            <p:ph sz="quarter" idx="16"/>
          </p:nvPr>
        </p:nvSpPr>
        <p:spPr>
          <a:xfrm>
            <a:off x="5608984" y="2255295"/>
            <a:ext cx="6178828" cy="4402680"/>
          </a:xfrm>
        </p:spPr>
        <p:txBody>
          <a:bodyPr rtlCol="0">
            <a:noAutofit/>
          </a:bodyPr>
          <a:lstStyle/>
          <a:p>
            <a:pPr rtl="0"/>
            <a:r>
              <a:rPr lang="en-GB" dirty="0">
                <a:solidFill>
                  <a:schemeClr val="bg2">
                    <a:lumMod val="10000"/>
                  </a:schemeClr>
                </a:solidFill>
              </a:rPr>
              <a:t>Telecare &amp; remote monitoring- this allows health providers to monitor those who live alone and ensures safety for older adults. This minimises the risk of accidents at home (Milligan, C. et al, 2011).  </a:t>
            </a:r>
          </a:p>
          <a:p>
            <a:pPr rtl="0"/>
            <a:r>
              <a:rPr lang="en-GB" dirty="0">
                <a:solidFill>
                  <a:schemeClr val="bg2">
                    <a:lumMod val="10000"/>
                  </a:schemeClr>
                </a:solidFill>
              </a:rPr>
              <a:t>Assistive technology- smart devices that can provide medication reminders e.g. smart phone (Sweeting, A et al, 2014). </a:t>
            </a:r>
          </a:p>
          <a:p>
            <a:pPr rtl="0"/>
            <a:r>
              <a:rPr lang="en-GB" dirty="0">
                <a:solidFill>
                  <a:schemeClr val="bg2">
                    <a:lumMod val="10000"/>
                  </a:schemeClr>
                </a:solidFill>
              </a:rPr>
              <a:t>Dementia- specific technology, e.g. GPS trackers</a:t>
            </a:r>
          </a:p>
          <a:p>
            <a:pPr marL="285750" indent="-285750" rtl="0">
              <a:buClr>
                <a:srgbClr val="00B050"/>
              </a:buClr>
              <a:buFont typeface="Wingdings" panose="05000000000000000000" pitchFamily="2" charset="2"/>
              <a:buChar char="Ø"/>
            </a:pPr>
            <a:r>
              <a:rPr lang="en-GB" dirty="0">
                <a:solidFill>
                  <a:schemeClr val="bg2">
                    <a:lumMod val="10000"/>
                  </a:schemeClr>
                </a:solidFill>
              </a:rPr>
              <a:t>Pros: promotes independence and autonomy, reduces risk, promotes routine and maintains function ability</a:t>
            </a:r>
          </a:p>
          <a:p>
            <a:pPr marL="285750" indent="-285750" rtl="0">
              <a:buClr>
                <a:srgbClr val="FF0000"/>
              </a:buClr>
              <a:buFont typeface="Wingdings" panose="05000000000000000000" pitchFamily="2" charset="2"/>
              <a:buChar char="Ø"/>
            </a:pPr>
            <a:r>
              <a:rPr lang="en-GB" dirty="0">
                <a:solidFill>
                  <a:schemeClr val="bg2">
                    <a:lumMod val="10000"/>
                  </a:schemeClr>
                </a:solidFill>
              </a:rPr>
              <a:t>Cons: expensive, requires digital literacy, risk of social isolation or even financial exploitation, safeguarding risks </a:t>
            </a:r>
          </a:p>
        </p:txBody>
      </p:sp>
      <p:sp>
        <p:nvSpPr>
          <p:cNvPr id="31" name="Text Placeholder 30">
            <a:extLst>
              <a:ext uri="{FF2B5EF4-FFF2-40B4-BE49-F238E27FC236}">
                <a16:creationId xmlns:a16="http://schemas.microsoft.com/office/drawing/2014/main" id="{4D4D4E20-249C-406C-BD90-01BEC46489C6}"/>
              </a:ext>
            </a:extLst>
          </p:cNvPr>
          <p:cNvSpPr>
            <a:spLocks noGrp="1"/>
          </p:cNvSpPr>
          <p:nvPr>
            <p:ph type="title"/>
          </p:nvPr>
        </p:nvSpPr>
        <p:spPr>
          <a:xfrm>
            <a:off x="7101509" y="298175"/>
            <a:ext cx="4686303" cy="1848678"/>
          </a:xfr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lvl="0" rtl="0"/>
            <a:r>
              <a:rPr lang="en-GB" dirty="0"/>
              <a:t>Technological innovations- supporting independence of older adults </a:t>
            </a:r>
          </a:p>
        </p:txBody>
      </p:sp>
      <p:pic>
        <p:nvPicPr>
          <p:cNvPr id="59" name="Audio 58">
            <a:hlinkClick r:id="" action="ppaction://media"/>
            <a:extLst>
              <a:ext uri="{FF2B5EF4-FFF2-40B4-BE49-F238E27FC236}">
                <a16:creationId xmlns:a16="http://schemas.microsoft.com/office/drawing/2014/main" id="{F29BB78E-8769-1718-69CE-991B2A9A81B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1836439"/>
      </p:ext>
    </p:extLst>
  </p:cSld>
  <p:clrMapOvr>
    <a:masterClrMapping/>
  </p:clrMapOvr>
  <mc:AlternateContent xmlns:mc="http://schemas.openxmlformats.org/markup-compatibility/2006" xmlns:p14="http://schemas.microsoft.com/office/powerpoint/2010/main">
    <mc:Choice Requires="p14">
      <p:transition spd="slow" p14:dur="2000" advTm="128729"/>
    </mc:Choice>
    <mc:Fallback xmlns="">
      <p:transition spd="slow" advTm="128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CBCB163A-DD49-4E4B-9289-C8ABBE6C2E23}"/>
              </a:ext>
            </a:extLst>
          </p:cNvPr>
          <p:cNvSpPr>
            <a:spLocks noGrp="1"/>
          </p:cNvSpPr>
          <p:nvPr>
            <p:ph type="title"/>
          </p:nvPr>
        </p:nvSpPr>
        <p:spPr>
          <a:xfrm>
            <a:off x="6337298" y="2063075"/>
            <a:ext cx="5257799" cy="1268810"/>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Community based support in the UK </a:t>
            </a:r>
          </a:p>
        </p:txBody>
      </p:sp>
      <p:sp>
        <p:nvSpPr>
          <p:cNvPr id="47" name="Content Placeholder 46">
            <a:extLst>
              <a:ext uri="{FF2B5EF4-FFF2-40B4-BE49-F238E27FC236}">
                <a16:creationId xmlns:a16="http://schemas.microsoft.com/office/drawing/2014/main" id="{5FB43F08-6A5D-4853-9EB0-FBB34B4D9C34}"/>
              </a:ext>
            </a:extLst>
          </p:cNvPr>
          <p:cNvSpPr>
            <a:spLocks noGrp="1"/>
          </p:cNvSpPr>
          <p:nvPr>
            <p:ph sz="quarter" idx="15"/>
          </p:nvPr>
        </p:nvSpPr>
        <p:spPr>
          <a:xfrm>
            <a:off x="6337298" y="3200401"/>
            <a:ext cx="5257799" cy="1701800"/>
          </a:xfrm>
        </p:spPr>
        <p:txBody>
          <a:bodyPr rtlCol="0"/>
          <a:lstStyle/>
          <a:p>
            <a:pPr rtl="0"/>
            <a:r>
              <a:rPr lang="en-GB" sz="1600" dirty="0"/>
              <a:t>Age UK has integrated home support systems; this is community based and appreciates the work of volunteers to provide both clinical and non- clinical support for older adults (Age </a:t>
            </a:r>
            <a:r>
              <a:rPr lang="en-GB" sz="1600" dirty="0" err="1"/>
              <a:t>uk</a:t>
            </a:r>
            <a:r>
              <a:rPr lang="en-GB" sz="1600" dirty="0"/>
              <a:t>, 2024). </a:t>
            </a:r>
            <a:endParaRPr lang="en-GB" sz="800" dirty="0"/>
          </a:p>
        </p:txBody>
      </p:sp>
      <p:sp>
        <p:nvSpPr>
          <p:cNvPr id="2" name="Date Placeholder 1">
            <a:extLst>
              <a:ext uri="{FF2B5EF4-FFF2-40B4-BE49-F238E27FC236}">
                <a16:creationId xmlns:a16="http://schemas.microsoft.com/office/drawing/2014/main" id="{3D619EF3-D2C1-45EC-8BA2-EEA19200AA50}"/>
              </a:ext>
            </a:extLst>
          </p:cNvPr>
          <p:cNvSpPr>
            <a:spLocks noGrp="1"/>
          </p:cNvSpPr>
          <p:nvPr>
            <p:ph type="dt" sz="half" idx="10"/>
          </p:nvPr>
        </p:nvSpPr>
        <p:spPr>
          <a:xfrm>
            <a:off x="838200" y="6356350"/>
            <a:ext cx="2743200" cy="365125"/>
          </a:xfrm>
        </p:spPr>
        <p:txBody>
          <a:bodyPr rtlCol="0"/>
          <a:lstStyle/>
          <a:p>
            <a:pPr rtl="0"/>
            <a:r>
              <a:rPr lang="en-GB"/>
              <a:t>8/05/20XX</a:t>
            </a:r>
          </a:p>
        </p:txBody>
      </p:sp>
      <p:pic>
        <p:nvPicPr>
          <p:cNvPr id="9" name="Picture Placeholder 4">
            <a:hlinkClick r:id="rId5"/>
            <a:extLst>
              <a:ext uri="{FF2B5EF4-FFF2-40B4-BE49-F238E27FC236}">
                <a16:creationId xmlns:a16="http://schemas.microsoft.com/office/drawing/2014/main" id="{7C965D30-EDD2-FB4F-FC69-2401A852B286}"/>
              </a:ext>
            </a:extLst>
          </p:cNvPr>
          <p:cNvPicPr>
            <a:picLocks noGrp="1" noChangeAspect="1"/>
          </p:cNvPicPr>
          <p:nvPr>
            <p:ph type="pic" sz="quarter" idx="13"/>
          </p:nvPr>
        </p:nvPicPr>
        <p:blipFill>
          <a:blip r:embed="rId6"/>
          <a:srcRect l="7373" t="-1" r="25737" b="-1"/>
          <a:stretch>
            <a:fillRect/>
          </a:stretch>
        </p:blipFill>
        <p:spPr>
          <a:xfrm>
            <a:off x="0" y="0"/>
            <a:ext cx="6337298"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pic>
      <p:sp>
        <p:nvSpPr>
          <p:cNvPr id="10" name="TextBox 9">
            <a:extLst>
              <a:ext uri="{FF2B5EF4-FFF2-40B4-BE49-F238E27FC236}">
                <a16:creationId xmlns:a16="http://schemas.microsoft.com/office/drawing/2014/main" id="{C59BF91D-DB3C-7E81-3B50-470C0319AF6E}"/>
              </a:ext>
            </a:extLst>
          </p:cNvPr>
          <p:cNvSpPr txBox="1"/>
          <p:nvPr/>
        </p:nvSpPr>
        <p:spPr>
          <a:xfrm>
            <a:off x="6591300" y="5156200"/>
            <a:ext cx="5257799" cy="1477328"/>
          </a:xfrm>
          <a:prstGeom prst="rect">
            <a:avLst/>
          </a:prstGeom>
          <a:noFill/>
        </p:spPr>
        <p:txBody>
          <a:bodyPr wrap="square" rtlCol="0">
            <a:spAutoFit/>
          </a:bodyPr>
          <a:lstStyle/>
          <a:p>
            <a:pPr marL="285750" indent="-285750">
              <a:buClr>
                <a:schemeClr val="accent6"/>
              </a:buClr>
              <a:buFont typeface="Wingdings" panose="05000000000000000000" pitchFamily="2" charset="2"/>
              <a:buChar char="§"/>
            </a:pPr>
            <a:r>
              <a:rPr lang="en-GB" dirty="0"/>
              <a:t>Aims to reduce hospital admissions </a:t>
            </a:r>
          </a:p>
          <a:p>
            <a:pPr marL="285750" indent="-285750">
              <a:buClr>
                <a:schemeClr val="accent6"/>
              </a:buClr>
              <a:buFont typeface="Wingdings" panose="05000000000000000000" pitchFamily="2" charset="2"/>
              <a:buChar char="§"/>
            </a:pPr>
            <a:r>
              <a:rPr lang="en-GB" dirty="0"/>
              <a:t>Presents the strengths and limitations of UK home care </a:t>
            </a:r>
          </a:p>
          <a:p>
            <a:pPr marL="285750" indent="-285750">
              <a:buClr>
                <a:schemeClr val="accent6"/>
              </a:buClr>
              <a:buFont typeface="Wingdings" panose="05000000000000000000" pitchFamily="2" charset="2"/>
              <a:buChar char="§"/>
            </a:pPr>
            <a:r>
              <a:rPr lang="en-GB" dirty="0"/>
              <a:t>Aligns with health and social care act 2012 (legislation.gov.uk, 2026).</a:t>
            </a:r>
            <a:endParaRPr lang="en-GB" sz="800" dirty="0"/>
          </a:p>
        </p:txBody>
      </p:sp>
      <p:pic>
        <p:nvPicPr>
          <p:cNvPr id="21" name="Audio 20">
            <a:hlinkClick r:id="" action="ppaction://media"/>
            <a:extLst>
              <a:ext uri="{FF2B5EF4-FFF2-40B4-BE49-F238E27FC236}">
                <a16:creationId xmlns:a16="http://schemas.microsoft.com/office/drawing/2014/main" id="{32CAB656-7CD5-88D5-3E9F-011B373F69A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6131397"/>
      </p:ext>
    </p:extLst>
  </p:cSld>
  <p:clrMapOvr>
    <a:masterClrMapping/>
  </p:clrMapOvr>
  <mc:AlternateContent xmlns:mc="http://schemas.openxmlformats.org/markup-compatibility/2006" xmlns:p14="http://schemas.microsoft.com/office/powerpoint/2010/main">
    <mc:Choice Requires="p14">
      <p:transition spd="slow" p14:dur="2000" advTm="124877"/>
    </mc:Choice>
    <mc:Fallback xmlns="">
      <p:transition spd="slow" advTm="1248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838200" y="350520"/>
            <a:ext cx="4607268" cy="1125434"/>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Empowerment or risk management? </a:t>
            </a:r>
          </a:p>
        </p:txBody>
      </p:sp>
      <p:sp>
        <p:nvSpPr>
          <p:cNvPr id="4" name="Footer Placeholder 3">
            <a:extLst>
              <a:ext uri="{FF2B5EF4-FFF2-40B4-BE49-F238E27FC236}">
                <a16:creationId xmlns:a16="http://schemas.microsoft.com/office/drawing/2014/main" id="{B402CEE3-4E08-4106-AC43-0E32E79CAB07}"/>
              </a:ext>
            </a:extLst>
          </p:cNvPr>
          <p:cNvSpPr>
            <a:spLocks noGrp="1"/>
          </p:cNvSpPr>
          <p:nvPr>
            <p:ph type="ftr" sz="quarter" idx="11"/>
          </p:nvPr>
        </p:nvSpPr>
        <p:spPr>
          <a:xfrm>
            <a:off x="6519230" y="6356350"/>
            <a:ext cx="3152912" cy="365125"/>
          </a:xfrm>
        </p:spPr>
        <p:txBody>
          <a:bodyPr rtlCol="0"/>
          <a:lstStyle/>
          <a:p>
            <a:pPr rtl="0"/>
            <a:r>
              <a:rPr lang="en-GB"/>
              <a:t>Conference Presentation</a:t>
            </a:r>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rtlCol="0"/>
          <a:lstStyle/>
          <a:p>
            <a:pPr rtl="0"/>
            <a:fld id="{18D65601-5AE2-46FC-B138-694DDD2B510D}" type="slidenum">
              <a:rPr lang="en-GB" smtClean="0"/>
              <a:pPr rtl="0"/>
              <a:t>10</a:t>
            </a:fld>
            <a:endParaRPr lang="en-GB"/>
          </a:p>
        </p:txBody>
      </p:sp>
      <p:sp>
        <p:nvSpPr>
          <p:cNvPr id="9" name="Content Placeholder 8">
            <a:extLst>
              <a:ext uri="{FF2B5EF4-FFF2-40B4-BE49-F238E27FC236}">
                <a16:creationId xmlns:a16="http://schemas.microsoft.com/office/drawing/2014/main" id="{7672B515-3F13-0567-3BCE-1109461002F0}"/>
              </a:ext>
            </a:extLst>
          </p:cNvPr>
          <p:cNvSpPr>
            <a:spLocks noGrp="1"/>
          </p:cNvSpPr>
          <p:nvPr>
            <p:ph sz="quarter" idx="15"/>
          </p:nvPr>
        </p:nvSpPr>
        <p:spPr>
          <a:xfrm>
            <a:off x="838201" y="1738495"/>
            <a:ext cx="4991100" cy="4268605"/>
          </a:xfrm>
        </p:spPr>
        <p:txBody>
          <a:bodyPr/>
          <a:lstStyle/>
          <a:p>
            <a:r>
              <a:rPr lang="en-GB" sz="1600" dirty="0"/>
              <a:t>Are services promoting autonomy or controlling risk?</a:t>
            </a:r>
          </a:p>
          <a:p>
            <a:r>
              <a:rPr lang="en-GB" sz="1600" dirty="0"/>
              <a:t>Policies promote personalised care and well being, in practise these tailored services often prioritise risk management over autonomy. </a:t>
            </a:r>
          </a:p>
          <a:p>
            <a:r>
              <a:rPr lang="en-GB" sz="1600" dirty="0"/>
              <a:t>Although this is essential for safety and to follow the health and social care act (2012), this can sometimes conflict an older persons right to feel empowered and autonomous (human rights act 1998).</a:t>
            </a:r>
          </a:p>
          <a:p>
            <a:r>
              <a:rPr lang="en-GB" sz="1600" dirty="0"/>
              <a:t>This creates tensions between the legislative frameworks and practical implementation (Hawkins, R.et al, 2011) . </a:t>
            </a:r>
          </a:p>
        </p:txBody>
      </p:sp>
      <p:pic>
        <p:nvPicPr>
          <p:cNvPr id="6" name="Picture 5">
            <a:extLst>
              <a:ext uri="{FF2B5EF4-FFF2-40B4-BE49-F238E27FC236}">
                <a16:creationId xmlns:a16="http://schemas.microsoft.com/office/drawing/2014/main" id="{01F9C290-03E3-B52C-E036-073281AD692F}"/>
              </a:ext>
            </a:extLst>
          </p:cNvPr>
          <p:cNvPicPr>
            <a:picLocks noChangeAspect="1"/>
          </p:cNvPicPr>
          <p:nvPr/>
        </p:nvPicPr>
        <p:blipFill>
          <a:blip r:embed="rId5"/>
          <a:stretch>
            <a:fillRect/>
          </a:stretch>
        </p:blipFill>
        <p:spPr>
          <a:xfrm>
            <a:off x="6054143" y="2589397"/>
            <a:ext cx="6137857" cy="4268604"/>
          </a:xfrm>
          <a:prstGeom prst="rect">
            <a:avLst/>
          </a:prstGeom>
        </p:spPr>
      </p:pic>
      <p:pic>
        <p:nvPicPr>
          <p:cNvPr id="20" name="Audio 19">
            <a:hlinkClick r:id="" action="ppaction://media"/>
            <a:extLst>
              <a:ext uri="{FF2B5EF4-FFF2-40B4-BE49-F238E27FC236}">
                <a16:creationId xmlns:a16="http://schemas.microsoft.com/office/drawing/2014/main" id="{FE09E812-8C89-0CB7-095C-1974C48381F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7267292"/>
      </p:ext>
    </p:extLst>
  </p:cSld>
  <p:clrMapOvr>
    <a:masterClrMapping/>
  </p:clrMapOvr>
  <mc:AlternateContent xmlns:mc="http://schemas.openxmlformats.org/markup-compatibility/2006" xmlns:p14="http://schemas.microsoft.com/office/powerpoint/2010/main">
    <mc:Choice Requires="p14">
      <p:transition spd="slow" p14:dur="2000" advTm="55202"/>
    </mc:Choice>
    <mc:Fallback xmlns="">
      <p:transition spd="slow" advTm="55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2697E-462A-1FD1-937E-7FD599134C31}"/>
              </a:ext>
            </a:extLst>
          </p:cNvPr>
          <p:cNvSpPr>
            <a:spLocks noGrp="1"/>
          </p:cNvSpPr>
          <p:nvPr>
            <p:ph type="title"/>
          </p:nvPr>
        </p:nvSpPr>
        <p:spPr>
          <a:xfrm>
            <a:off x="1883137" y="1360309"/>
            <a:ext cx="3527063" cy="657882"/>
          </a:xfrm>
        </p:spPr>
        <p:txBody>
          <a:bodyPr/>
          <a:lstStyle/>
          <a:p>
            <a:r>
              <a:rPr lang="en-GB" dirty="0"/>
              <a:t>Recommendations for improvements</a:t>
            </a:r>
          </a:p>
        </p:txBody>
      </p:sp>
      <p:sp>
        <p:nvSpPr>
          <p:cNvPr id="5" name="Date Placeholder 4">
            <a:extLst>
              <a:ext uri="{FF2B5EF4-FFF2-40B4-BE49-F238E27FC236}">
                <a16:creationId xmlns:a16="http://schemas.microsoft.com/office/drawing/2014/main" id="{A6DC6D36-973E-F58A-6F17-CE4F1C2DC703}"/>
              </a:ext>
            </a:extLst>
          </p:cNvPr>
          <p:cNvSpPr>
            <a:spLocks noGrp="1"/>
          </p:cNvSpPr>
          <p:nvPr>
            <p:ph type="dt" sz="half" idx="10"/>
          </p:nvPr>
        </p:nvSpPr>
        <p:spPr/>
        <p:txBody>
          <a:bodyPr/>
          <a:lstStyle/>
          <a:p>
            <a:pPr rtl="0"/>
            <a:r>
              <a:rPr lang="en-GB" noProof="0"/>
              <a:t>8/05/20XX</a:t>
            </a:r>
          </a:p>
        </p:txBody>
      </p:sp>
      <p:sp>
        <p:nvSpPr>
          <p:cNvPr id="8" name="TextBox 7">
            <a:extLst>
              <a:ext uri="{FF2B5EF4-FFF2-40B4-BE49-F238E27FC236}">
                <a16:creationId xmlns:a16="http://schemas.microsoft.com/office/drawing/2014/main" id="{B3621CF5-B740-7978-5636-C6D2D61A0D03}"/>
              </a:ext>
            </a:extLst>
          </p:cNvPr>
          <p:cNvSpPr txBox="1"/>
          <p:nvPr/>
        </p:nvSpPr>
        <p:spPr>
          <a:xfrm>
            <a:off x="1883136" y="2413337"/>
            <a:ext cx="8169167" cy="3877985"/>
          </a:xfrm>
          <a:prstGeom prst="rect">
            <a:avLst/>
          </a:prstGeom>
          <a:noFill/>
        </p:spPr>
        <p:txBody>
          <a:bodyPr wrap="square" rtlCol="0">
            <a:spAutoFit/>
          </a:bodyPr>
          <a:lstStyle/>
          <a:p>
            <a:r>
              <a:rPr lang="en-GB" sz="1900" dirty="0"/>
              <a:t>Ways in which we could improve our current system could be:</a:t>
            </a:r>
          </a:p>
          <a:p>
            <a:r>
              <a:rPr lang="en-GB" sz="1900" dirty="0"/>
              <a:t>System level reform</a:t>
            </a:r>
          </a:p>
          <a:p>
            <a:pPr marL="285750" indent="-285750">
              <a:buFont typeface="Wingdings" panose="05000000000000000000" pitchFamily="2" charset="2"/>
              <a:buChar char="§"/>
            </a:pPr>
            <a:r>
              <a:rPr lang="en-GB" sz="1900" dirty="0"/>
              <a:t>Increasing investment into the active workforce </a:t>
            </a:r>
          </a:p>
          <a:p>
            <a:pPr marL="285750" indent="-285750">
              <a:buFont typeface="Wingdings" panose="05000000000000000000" pitchFamily="2" charset="2"/>
              <a:buChar char="§"/>
            </a:pPr>
            <a:r>
              <a:rPr lang="en-GB" sz="1900" dirty="0"/>
              <a:t>Integrated service coordination</a:t>
            </a:r>
          </a:p>
          <a:p>
            <a:pPr marL="285750" indent="-285750">
              <a:buFont typeface="Wingdings" panose="05000000000000000000" pitchFamily="2" charset="2"/>
              <a:buChar char="§"/>
            </a:pPr>
            <a:r>
              <a:rPr lang="en-GB" sz="1900" dirty="0"/>
              <a:t>Preventative funding</a:t>
            </a:r>
          </a:p>
          <a:p>
            <a:r>
              <a:rPr lang="en-GB" sz="1900" dirty="0"/>
              <a:t>Practise level reform- </a:t>
            </a:r>
          </a:p>
          <a:p>
            <a:pPr marL="285750" indent="-285750">
              <a:buFont typeface="Wingdings" panose="05000000000000000000" pitchFamily="2" charset="2"/>
              <a:buChar char="§"/>
            </a:pPr>
            <a:r>
              <a:rPr lang="en-GB" sz="1900" dirty="0"/>
              <a:t>Digital literacy support for older adults </a:t>
            </a:r>
          </a:p>
          <a:p>
            <a:pPr marL="285750" indent="-285750">
              <a:buFont typeface="Wingdings" panose="05000000000000000000" pitchFamily="2" charset="2"/>
              <a:buChar char="§"/>
            </a:pPr>
            <a:r>
              <a:rPr lang="en-GB" sz="1900" dirty="0"/>
              <a:t>Strengthened safeguarding for technological implementations  </a:t>
            </a:r>
          </a:p>
          <a:p>
            <a:pPr marL="285750" indent="-285750">
              <a:buFont typeface="Wingdings" panose="05000000000000000000" pitchFamily="2" charset="2"/>
              <a:buChar char="§"/>
            </a:pPr>
            <a:r>
              <a:rPr lang="en-GB" sz="1900" dirty="0"/>
              <a:t>Longer, person centred visit models, to combat loneliness</a:t>
            </a:r>
          </a:p>
          <a:p>
            <a:pPr marL="285750" indent="-285750">
              <a:buFont typeface="Wingdings" panose="05000000000000000000" pitchFamily="2" charset="2"/>
              <a:buChar char="§"/>
            </a:pPr>
            <a:r>
              <a:rPr lang="en-GB" sz="1900" dirty="0"/>
              <a:t>Social embedded care plans </a:t>
            </a:r>
          </a:p>
          <a:p>
            <a:endParaRPr lang="en-GB" sz="1900" dirty="0"/>
          </a:p>
          <a:p>
            <a:endParaRPr lang="en-GB" sz="1900" dirty="0"/>
          </a:p>
          <a:p>
            <a:pPr marL="285750" indent="-285750">
              <a:buFont typeface="Wingdings" panose="05000000000000000000" pitchFamily="2" charset="2"/>
              <a:buChar char="§"/>
            </a:pPr>
            <a:endParaRPr lang="en-GB" dirty="0"/>
          </a:p>
        </p:txBody>
      </p:sp>
      <p:pic>
        <p:nvPicPr>
          <p:cNvPr id="24" name="Audio 23">
            <a:hlinkClick r:id="" action="ppaction://media"/>
            <a:extLst>
              <a:ext uri="{FF2B5EF4-FFF2-40B4-BE49-F238E27FC236}">
                <a16:creationId xmlns:a16="http://schemas.microsoft.com/office/drawing/2014/main" id="{E4B4FC81-903A-8BA1-DBF2-114D9249AF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700154"/>
      </p:ext>
    </p:extLst>
  </p:cSld>
  <p:clrMapOvr>
    <a:masterClrMapping/>
  </p:clrMapOvr>
  <mc:AlternateContent xmlns:mc="http://schemas.openxmlformats.org/markup-compatibility/2006" xmlns:p14="http://schemas.microsoft.com/office/powerpoint/2010/main">
    <mc:Choice Requires="p14">
      <p:transition spd="slow" p14:dur="2000" advTm="127506"/>
    </mc:Choice>
    <mc:Fallback xmlns="">
      <p:transition spd="slow" advTm="1275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231E63C6-36F9-78F7-56F0-852094983B6F}"/>
              </a:ext>
            </a:extLst>
          </p:cNvPr>
          <p:cNvPicPr>
            <a:picLocks noGrp="1" noChangeAspect="1"/>
          </p:cNvPicPr>
          <p:nvPr>
            <p:ph type="pic" sz="quarter" idx="13"/>
          </p:nvPr>
        </p:nvPicPr>
        <p:blipFill>
          <a:blip r:embed="rId5"/>
          <a:srcRect l="31068" r="31068"/>
          <a:stretch>
            <a:fillRect/>
          </a:stretch>
        </p:blipFill>
        <p:spPr>
          <a:xfrm>
            <a:off x="1482725" y="0"/>
            <a:ext cx="3898900" cy="6858000"/>
          </a:xfrm>
          <a:prstGeom prst="rect">
            <a:avLst/>
          </a:prstGeom>
        </p:spPr>
      </p:pic>
      <p:sp>
        <p:nvSpPr>
          <p:cNvPr id="6" name="Text Placeholder 5">
            <a:extLst>
              <a:ext uri="{FF2B5EF4-FFF2-40B4-BE49-F238E27FC236}">
                <a16:creationId xmlns:a16="http://schemas.microsoft.com/office/drawing/2014/main" id="{697E0E32-733E-272C-C11C-EA0ED7902947}"/>
              </a:ext>
            </a:extLst>
          </p:cNvPr>
          <p:cNvSpPr>
            <a:spLocks noGrp="1"/>
          </p:cNvSpPr>
          <p:nvPr>
            <p:ph type="body" sz="quarter" idx="14"/>
          </p:nvPr>
        </p:nvSpPr>
        <p:spPr>
          <a:xfrm>
            <a:off x="5880227" y="2396358"/>
            <a:ext cx="3898832" cy="360472"/>
          </a:xfrm>
        </p:spPr>
        <p:txBody>
          <a:bodyPr/>
          <a:lstStyle/>
          <a:p>
            <a:r>
              <a:rPr lang="en-GB" dirty="0"/>
              <a:t>Policies, theory and practice summary</a:t>
            </a:r>
          </a:p>
        </p:txBody>
      </p:sp>
      <p:sp>
        <p:nvSpPr>
          <p:cNvPr id="7" name="Content Placeholder 6">
            <a:extLst>
              <a:ext uri="{FF2B5EF4-FFF2-40B4-BE49-F238E27FC236}">
                <a16:creationId xmlns:a16="http://schemas.microsoft.com/office/drawing/2014/main" id="{1D2F447C-72E6-D78B-A9C2-1033C0C96041}"/>
              </a:ext>
            </a:extLst>
          </p:cNvPr>
          <p:cNvSpPr>
            <a:spLocks noGrp="1"/>
          </p:cNvSpPr>
          <p:nvPr>
            <p:ph sz="quarter" idx="15"/>
          </p:nvPr>
        </p:nvSpPr>
        <p:spPr>
          <a:xfrm>
            <a:off x="6096000" y="3231793"/>
            <a:ext cx="5581062" cy="2384195"/>
          </a:xfrm>
        </p:spPr>
        <p:txBody>
          <a:bodyPr/>
          <a:lstStyle/>
          <a:p>
            <a:pPr marL="285750" indent="-285750">
              <a:buFont typeface="Wingdings" panose="05000000000000000000" pitchFamily="2" charset="2"/>
              <a:buChar char="§"/>
            </a:pPr>
            <a:r>
              <a:rPr lang="en-GB" sz="1600" dirty="0"/>
              <a:t>Independence is vital in healthy aging, well being and maintain autonomy</a:t>
            </a:r>
          </a:p>
          <a:p>
            <a:pPr marL="285750" indent="-285750">
              <a:buFont typeface="Wingdings" panose="05000000000000000000" pitchFamily="2" charset="2"/>
              <a:buChar char="§"/>
            </a:pPr>
            <a:r>
              <a:rPr lang="en-GB" sz="1600" dirty="0"/>
              <a:t>Home based care has high potential, but has operational limitations</a:t>
            </a:r>
          </a:p>
          <a:p>
            <a:pPr marL="285750" indent="-285750">
              <a:buFont typeface="Wingdings" panose="05000000000000000000" pitchFamily="2" charset="2"/>
              <a:buChar char="§"/>
            </a:pPr>
            <a:r>
              <a:rPr lang="en-GB" sz="1600" dirty="0"/>
              <a:t>Current systems prioritise risk management and safety</a:t>
            </a:r>
          </a:p>
          <a:p>
            <a:pPr marL="285750" indent="-285750">
              <a:buFont typeface="Wingdings" panose="05000000000000000000" pitchFamily="2" charset="2"/>
              <a:buChar char="§"/>
            </a:pPr>
            <a:r>
              <a:rPr lang="en-GB" sz="1600" dirty="0"/>
              <a:t>Reform required investments in preventative measures and delivery of care. </a:t>
            </a:r>
          </a:p>
          <a:p>
            <a:pPr marL="285750" indent="-285750">
              <a:buFont typeface="Wingdings" panose="05000000000000000000" pitchFamily="2" charset="2"/>
              <a:buChar char="§"/>
            </a:pPr>
            <a:endParaRPr lang="en-GB" sz="1600" dirty="0"/>
          </a:p>
          <a:p>
            <a:pPr marL="285750" indent="-285750">
              <a:buFont typeface="Wingdings" panose="05000000000000000000" pitchFamily="2" charset="2"/>
              <a:buChar char="§"/>
            </a:pPr>
            <a:endParaRPr lang="en-GB" dirty="0"/>
          </a:p>
        </p:txBody>
      </p:sp>
      <p:sp>
        <p:nvSpPr>
          <p:cNvPr id="8" name="Title 7">
            <a:extLst>
              <a:ext uri="{FF2B5EF4-FFF2-40B4-BE49-F238E27FC236}">
                <a16:creationId xmlns:a16="http://schemas.microsoft.com/office/drawing/2014/main" id="{BC348DB7-AAB4-053A-6F0A-26F4D9182987}"/>
              </a:ext>
            </a:extLst>
          </p:cNvPr>
          <p:cNvSpPr>
            <a:spLocks noGrp="1"/>
          </p:cNvSpPr>
          <p:nvPr>
            <p:ph type="title"/>
          </p:nvPr>
        </p:nvSpPr>
        <p:spPr/>
        <p:txBody>
          <a:bodyPr/>
          <a:lstStyle/>
          <a:p>
            <a:r>
              <a:rPr lang="en-GB" dirty="0"/>
              <a:t>Conclusions </a:t>
            </a:r>
          </a:p>
        </p:txBody>
      </p:sp>
      <p:pic>
        <p:nvPicPr>
          <p:cNvPr id="25" name="Audio 24">
            <a:hlinkClick r:id="" action="ppaction://media"/>
            <a:extLst>
              <a:ext uri="{FF2B5EF4-FFF2-40B4-BE49-F238E27FC236}">
                <a16:creationId xmlns:a16="http://schemas.microsoft.com/office/drawing/2014/main" id="{BF3CA124-DDCA-343E-9126-788E89D57ED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5164624"/>
      </p:ext>
    </p:extLst>
  </p:cSld>
  <p:clrMapOvr>
    <a:masterClrMapping/>
  </p:clrMapOvr>
  <mc:AlternateContent xmlns:mc="http://schemas.openxmlformats.org/markup-compatibility/2006" xmlns:p14="http://schemas.microsoft.com/office/powerpoint/2010/main">
    <mc:Choice Requires="p14">
      <p:transition spd="slow" p14:dur="2000" advTm="83577"/>
    </mc:Choice>
    <mc:Fallback xmlns="">
      <p:transition spd="slow" advTm="835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87BBF7-7722-CB74-A27B-185FC046A232}"/>
            </a:ext>
          </a:extLst>
        </p:cNvPr>
        <p:cNvGrpSpPr/>
        <p:nvPr/>
      </p:nvGrpSpPr>
      <p:grpSpPr>
        <a:xfrm>
          <a:off x="0" y="0"/>
          <a:ext cx="0" cy="0"/>
          <a:chOff x="0" y="0"/>
          <a:chExt cx="0" cy="0"/>
        </a:xfrm>
      </p:grpSpPr>
      <p:sp>
        <p:nvSpPr>
          <p:cNvPr id="13" name="Rectangle 12">
            <a:extLst>
              <a:ext uri="{FF2B5EF4-FFF2-40B4-BE49-F238E27FC236}">
                <a16:creationId xmlns:a16="http://schemas.microsoft.com/office/drawing/2014/main" id="{CE4672F1-5665-49D9-957E-B057340E5F05}"/>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cxnSp>
        <p:nvCxnSpPr>
          <p:cNvPr id="22" name="Straight Connector 21">
            <a:extLst>
              <a:ext uri="{FF2B5EF4-FFF2-40B4-BE49-F238E27FC236}">
                <a16:creationId xmlns:a16="http://schemas.microsoft.com/office/drawing/2014/main" id="{B09D0293-6ED6-3C88-CBA5-CD39572A7C35}"/>
              </a:ext>
              <a:ext uri="{C183D7F6-B498-43B3-948B-1728B52AA6E4}">
                <adec:decorative xmlns:adec="http://schemas.microsoft.com/office/drawing/2017/decorative" val="1"/>
              </a:ext>
            </a:extLst>
          </p:cNvPr>
          <p:cNvCxnSpPr>
            <a:cxnSpLocks/>
          </p:cNvCxnSpPr>
          <p:nvPr/>
        </p:nvCxnSpPr>
        <p:spPr>
          <a:xfrm>
            <a:off x="966573" y="0"/>
            <a:ext cx="0" cy="1799303"/>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Text Placeholder 18">
            <a:extLst>
              <a:ext uri="{FF2B5EF4-FFF2-40B4-BE49-F238E27FC236}">
                <a16:creationId xmlns:a16="http://schemas.microsoft.com/office/drawing/2014/main" id="{DA89068F-84AA-D771-76C3-2B6D66D3422D}"/>
              </a:ext>
            </a:extLst>
          </p:cNvPr>
          <p:cNvSpPr>
            <a:spLocks noGrp="1"/>
          </p:cNvSpPr>
          <p:nvPr>
            <p:ph type="title"/>
          </p:nvPr>
        </p:nvSpPr>
        <p:spPr>
          <a:xfrm>
            <a:off x="1085305" y="778951"/>
            <a:ext cx="5362575" cy="49569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Reference list: (1)</a:t>
            </a:r>
          </a:p>
        </p:txBody>
      </p:sp>
      <p:sp>
        <p:nvSpPr>
          <p:cNvPr id="4" name="Footer Placeholder 3">
            <a:extLst>
              <a:ext uri="{FF2B5EF4-FFF2-40B4-BE49-F238E27FC236}">
                <a16:creationId xmlns:a16="http://schemas.microsoft.com/office/drawing/2014/main" id="{D708BC07-8C44-B6A6-99AA-84D0415C6884}"/>
              </a:ext>
            </a:extLst>
          </p:cNvPr>
          <p:cNvSpPr>
            <a:spLocks noGrp="1"/>
          </p:cNvSpPr>
          <p:nvPr>
            <p:ph type="ftr" sz="quarter" idx="11"/>
          </p:nvPr>
        </p:nvSpPr>
        <p:spPr>
          <a:xfrm>
            <a:off x="4038600" y="6356350"/>
            <a:ext cx="4114800" cy="365125"/>
          </a:xfrm>
        </p:spPr>
        <p:txBody>
          <a:bodyPr rtlCol="0"/>
          <a:lstStyle/>
          <a:p>
            <a:pPr rtl="0"/>
            <a:r>
              <a:rPr lang="en-GB"/>
              <a:t>Conference Presentation</a:t>
            </a:r>
          </a:p>
        </p:txBody>
      </p:sp>
      <p:sp>
        <p:nvSpPr>
          <p:cNvPr id="7" name="Content Placeholder 6">
            <a:extLst>
              <a:ext uri="{FF2B5EF4-FFF2-40B4-BE49-F238E27FC236}">
                <a16:creationId xmlns:a16="http://schemas.microsoft.com/office/drawing/2014/main" id="{79D95282-B687-D46E-9E2A-319D54AEF648}"/>
              </a:ext>
            </a:extLst>
          </p:cNvPr>
          <p:cNvSpPr>
            <a:spLocks noGrp="1"/>
          </p:cNvSpPr>
          <p:nvPr>
            <p:ph sz="quarter" idx="15"/>
          </p:nvPr>
        </p:nvSpPr>
        <p:spPr>
          <a:xfrm>
            <a:off x="1026038" y="1274642"/>
            <a:ext cx="10268494" cy="4932262"/>
          </a:xfrm>
        </p:spPr>
        <p:txBody>
          <a:bodyPr/>
          <a:lstStyle/>
          <a:p>
            <a:r>
              <a:rPr lang="en-GB" sz="800" dirty="0"/>
              <a:t>age UK (2024), </a:t>
            </a:r>
            <a:r>
              <a:rPr lang="en-GB" sz="800" i="1" dirty="0"/>
              <a:t>personalised integrated care. </a:t>
            </a:r>
            <a:endParaRPr lang="en-GB" sz="800" dirty="0"/>
          </a:p>
          <a:p>
            <a:r>
              <a:rPr lang="en-GB" sz="800" dirty="0"/>
              <a:t>Available at: </a:t>
            </a:r>
            <a:r>
              <a:rPr lang="en-GB" sz="800" dirty="0">
                <a:hlinkClick r:id="rId3"/>
              </a:rPr>
              <a:t>https://www.ageuk.org.uk/our-impact/programmes/integrated-care/?_t_id=reKV6cnCDUJum_tldTkz0g%3d%3d&amp;_t_uuid=0Z8_vBrrQiOoWNvpCllpLQ&amp;_t_q=home+based+care&amp;_t_tags=siteid%3a74e29618-3318-4c29-a53d-8b0c3f96c450%2clanguage%3aen%2candquerymatch&amp;_t_hit.id=AgeUK_Web_Models_Pages_AgeUKContentPageWithSideNav/_f04567be-b905-4188-bd26-9af75c3dedb1_en-GB&amp;_t_hit.pos=2</a:t>
            </a:r>
            <a:endParaRPr lang="en-GB" sz="800" dirty="0"/>
          </a:p>
          <a:p>
            <a:r>
              <a:rPr lang="en-GB" sz="800" dirty="0"/>
              <a:t>age UK (2024) , </a:t>
            </a:r>
            <a:r>
              <a:rPr lang="en-GB" sz="800" i="1" dirty="0"/>
              <a:t>personalised integrated care </a:t>
            </a:r>
          </a:p>
          <a:p>
            <a:r>
              <a:rPr lang="en-GB" sz="800" dirty="0"/>
              <a:t>Available at: </a:t>
            </a:r>
            <a:r>
              <a:rPr lang="en-GB" sz="800" dirty="0">
                <a:hlinkClick r:id="rId4"/>
              </a:rPr>
              <a:t>https://www.ageuk.org.uk/our-impact/programmes/integrated-care/</a:t>
            </a:r>
            <a:endParaRPr lang="en-GB" sz="800" dirty="0"/>
          </a:p>
          <a:p>
            <a:r>
              <a:rPr lang="en-GB" sz="800" dirty="0"/>
              <a:t>Courtin, E. and Knapp, M., (2017). </a:t>
            </a:r>
            <a:r>
              <a:rPr lang="en-GB" sz="800" i="1" dirty="0"/>
              <a:t>Social isolation, loneliness and health in old age: a scoping review</a:t>
            </a:r>
            <a:r>
              <a:rPr lang="en-GB" sz="800" dirty="0"/>
              <a:t>. Health &amp; social care in the community, 25(3), pp.799-812.</a:t>
            </a:r>
          </a:p>
          <a:p>
            <a:r>
              <a:rPr lang="en-GB" sz="800" dirty="0"/>
              <a:t>Available at: </a:t>
            </a:r>
            <a:r>
              <a:rPr lang="en-GB" sz="800" dirty="0">
                <a:hlinkClick r:id="rId5"/>
              </a:rPr>
              <a:t>https://onlinelibrary.wiley.com/doi/full/10.1111/hsc.12311</a:t>
            </a:r>
            <a:endParaRPr lang="en-GB" sz="800" dirty="0"/>
          </a:p>
          <a:p>
            <a:r>
              <a:rPr lang="en-GB" sz="800" dirty="0"/>
              <a:t>Guedes, J. and Melo, S., (2022</a:t>
            </a:r>
            <a:r>
              <a:rPr lang="en-GB" sz="800" i="1" dirty="0"/>
              <a:t>). Continuity theory. In Encyclopaedia of gerontology and population aging</a:t>
            </a:r>
            <a:r>
              <a:rPr lang="en-GB" sz="800" dirty="0"/>
              <a:t> (pp. 1170-1180). Cham: Springer International Publishing.</a:t>
            </a:r>
          </a:p>
          <a:p>
            <a:r>
              <a:rPr lang="en-GB" sz="800" dirty="0"/>
              <a:t>Available at: </a:t>
            </a:r>
            <a:r>
              <a:rPr lang="en-GB" sz="800" dirty="0">
                <a:hlinkClick r:id="rId6"/>
              </a:rPr>
              <a:t>https://link.springer.com/rwe/10.1007/978-3-030-22009-9_749</a:t>
            </a:r>
            <a:endParaRPr lang="en-GB" sz="800" dirty="0"/>
          </a:p>
          <a:p>
            <a:r>
              <a:rPr lang="en-GB" sz="800" dirty="0"/>
              <a:t>Hawkins, R., Redley, M. and Holland, A.J., (2011). </a:t>
            </a:r>
            <a:r>
              <a:rPr lang="en-GB" sz="800" i="1" dirty="0"/>
              <a:t>Duty of care and autonomy: how support workers managed the tension between protecting service users from risk and promoting their independence in a specialist group home</a:t>
            </a:r>
            <a:r>
              <a:rPr lang="en-GB" sz="800" dirty="0"/>
              <a:t>. Journal of Intellectual Disability Research, 55(9), pp.873-884.</a:t>
            </a:r>
          </a:p>
          <a:p>
            <a:r>
              <a:rPr lang="en-GB" sz="800" dirty="0"/>
              <a:t>Available at: </a:t>
            </a:r>
            <a:r>
              <a:rPr lang="en-GB" sz="800" dirty="0">
                <a:hlinkClick r:id="rId7"/>
              </a:rPr>
              <a:t>https://onlinelibrary.wiley.com/doi/abs/10.1111/j.1365-2788.2011.01445.x</a:t>
            </a:r>
            <a:endParaRPr lang="en-GB" sz="800" dirty="0"/>
          </a:p>
          <a:p>
            <a:r>
              <a:rPr lang="en-GB" sz="800" dirty="0"/>
              <a:t>Jin, K., (2010). </a:t>
            </a:r>
            <a:r>
              <a:rPr lang="en-GB" sz="800" i="1" dirty="0"/>
              <a:t>Modern biological theories of aging. Aging and disease</a:t>
            </a:r>
            <a:r>
              <a:rPr lang="en-GB" sz="800" dirty="0"/>
              <a:t>, 1(2), p.72.</a:t>
            </a:r>
          </a:p>
          <a:p>
            <a:r>
              <a:rPr lang="en-GB" sz="800" dirty="0"/>
              <a:t>Available at: </a:t>
            </a:r>
            <a:r>
              <a:rPr lang="en-GB" sz="800" dirty="0">
                <a:hlinkClick r:id="rId8"/>
              </a:rPr>
              <a:t>https://pmc.ncbi.nlm.nih.gov/articles/PMC2995895/</a:t>
            </a:r>
            <a:endParaRPr lang="en-GB" sz="800" dirty="0"/>
          </a:p>
          <a:p>
            <a:r>
              <a:rPr lang="en-GB" sz="800" dirty="0"/>
              <a:t>legislation.gov.uk (2026), </a:t>
            </a:r>
            <a:r>
              <a:rPr lang="en-GB" sz="800" i="1" dirty="0"/>
              <a:t>health and social care act 2012, U</a:t>
            </a:r>
            <a:r>
              <a:rPr lang="en-GB" sz="800" dirty="0"/>
              <a:t>k public general acts.</a:t>
            </a:r>
          </a:p>
          <a:p>
            <a:r>
              <a:rPr lang="en-GB" sz="800" dirty="0"/>
              <a:t>Available at: </a:t>
            </a:r>
            <a:r>
              <a:rPr lang="en-GB" sz="800" dirty="0">
                <a:hlinkClick r:id="rId9"/>
              </a:rPr>
              <a:t>https://www.legislation.gov.uk/ukpga/2012/7</a:t>
            </a:r>
            <a:endParaRPr lang="en-GB" sz="800" dirty="0"/>
          </a:p>
          <a:p>
            <a:r>
              <a:rPr lang="en-GB" sz="800" dirty="0"/>
              <a:t>Milligan, C., Roberts, C. and Mort, M., (2011). </a:t>
            </a:r>
            <a:r>
              <a:rPr lang="en-GB" sz="800" i="1" dirty="0"/>
              <a:t>Telecare and older people: who cares where?. </a:t>
            </a:r>
            <a:r>
              <a:rPr lang="en-GB" sz="800" dirty="0"/>
              <a:t>Social science &amp; medicine, 72(3), pp.347-354.</a:t>
            </a:r>
          </a:p>
          <a:p>
            <a:r>
              <a:rPr lang="en-GB" sz="800" dirty="0"/>
              <a:t>Available at: </a:t>
            </a:r>
            <a:r>
              <a:rPr lang="en-GB" sz="800" dirty="0">
                <a:hlinkClick r:id="rId10"/>
              </a:rPr>
              <a:t>https://www.sciencedirect.com/science/article/abs/pii/S0277953610006386</a:t>
            </a:r>
            <a:endParaRPr lang="en-GB" sz="800" dirty="0"/>
          </a:p>
          <a:p>
            <a:endParaRPr lang="en-GB" sz="800" dirty="0"/>
          </a:p>
          <a:p>
            <a:endParaRPr lang="en-GB" sz="800" dirty="0"/>
          </a:p>
          <a:p>
            <a:endParaRPr lang="en-GB" sz="800" dirty="0"/>
          </a:p>
          <a:p>
            <a:endParaRPr lang="en-GB" sz="800" dirty="0"/>
          </a:p>
          <a:p>
            <a:endParaRPr lang="en-GB" sz="800" dirty="0"/>
          </a:p>
        </p:txBody>
      </p:sp>
      <p:cxnSp>
        <p:nvCxnSpPr>
          <p:cNvPr id="8" name="Straight Connector 7">
            <a:extLst>
              <a:ext uri="{FF2B5EF4-FFF2-40B4-BE49-F238E27FC236}">
                <a16:creationId xmlns:a16="http://schemas.microsoft.com/office/drawing/2014/main" id="{9E95D821-DA58-CCF5-0572-49A92FAF4732}"/>
              </a:ext>
              <a:ext uri="{C183D7F6-B498-43B3-948B-1728B52AA6E4}">
                <adec:decorative xmlns:adec="http://schemas.microsoft.com/office/drawing/2017/decorative" val="1"/>
              </a:ext>
            </a:extLst>
          </p:cNvPr>
          <p:cNvCxnSpPr>
            <a:cxnSpLocks/>
          </p:cNvCxnSpPr>
          <p:nvPr/>
        </p:nvCxnSpPr>
        <p:spPr>
          <a:xfrm>
            <a:off x="0" y="1197193"/>
            <a:ext cx="1875903"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04301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053AF3-DE78-732E-5E37-C1D40B490691}"/>
            </a:ext>
          </a:extLst>
        </p:cNvPr>
        <p:cNvGrpSpPr/>
        <p:nvPr/>
      </p:nvGrpSpPr>
      <p:grpSpPr>
        <a:xfrm>
          <a:off x="0" y="0"/>
          <a:ext cx="0" cy="0"/>
          <a:chOff x="0" y="0"/>
          <a:chExt cx="0" cy="0"/>
        </a:xfrm>
      </p:grpSpPr>
      <p:sp>
        <p:nvSpPr>
          <p:cNvPr id="13" name="Rectangle 12">
            <a:extLst>
              <a:ext uri="{FF2B5EF4-FFF2-40B4-BE49-F238E27FC236}">
                <a16:creationId xmlns:a16="http://schemas.microsoft.com/office/drawing/2014/main" id="{840372A9-6F47-662E-E5A6-FFD2515506F6}"/>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cxnSp>
        <p:nvCxnSpPr>
          <p:cNvPr id="22" name="Straight Connector 21">
            <a:extLst>
              <a:ext uri="{FF2B5EF4-FFF2-40B4-BE49-F238E27FC236}">
                <a16:creationId xmlns:a16="http://schemas.microsoft.com/office/drawing/2014/main" id="{90FDAD15-5DF1-2100-9CD7-500F04EE8D03}"/>
              </a:ext>
              <a:ext uri="{C183D7F6-B498-43B3-948B-1728B52AA6E4}">
                <adec:decorative xmlns:adec="http://schemas.microsoft.com/office/drawing/2017/decorative" val="1"/>
              </a:ext>
            </a:extLst>
          </p:cNvPr>
          <p:cNvCxnSpPr>
            <a:cxnSpLocks/>
          </p:cNvCxnSpPr>
          <p:nvPr/>
        </p:nvCxnSpPr>
        <p:spPr>
          <a:xfrm>
            <a:off x="966573" y="0"/>
            <a:ext cx="0" cy="1799303"/>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Text Placeholder 18">
            <a:extLst>
              <a:ext uri="{FF2B5EF4-FFF2-40B4-BE49-F238E27FC236}">
                <a16:creationId xmlns:a16="http://schemas.microsoft.com/office/drawing/2014/main" id="{94B60C00-0B2C-1902-469F-81644F71B02C}"/>
              </a:ext>
            </a:extLst>
          </p:cNvPr>
          <p:cNvSpPr>
            <a:spLocks noGrp="1"/>
          </p:cNvSpPr>
          <p:nvPr>
            <p:ph type="title"/>
          </p:nvPr>
        </p:nvSpPr>
        <p:spPr>
          <a:xfrm>
            <a:off x="1085305" y="778951"/>
            <a:ext cx="5362575" cy="49569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Reference list: (2)</a:t>
            </a:r>
          </a:p>
        </p:txBody>
      </p:sp>
      <p:sp>
        <p:nvSpPr>
          <p:cNvPr id="7" name="Content Placeholder 6">
            <a:extLst>
              <a:ext uri="{FF2B5EF4-FFF2-40B4-BE49-F238E27FC236}">
                <a16:creationId xmlns:a16="http://schemas.microsoft.com/office/drawing/2014/main" id="{647A59E3-20AA-7848-B000-E45C46497A60}"/>
              </a:ext>
            </a:extLst>
          </p:cNvPr>
          <p:cNvSpPr>
            <a:spLocks noGrp="1"/>
          </p:cNvSpPr>
          <p:nvPr>
            <p:ph sz="quarter" idx="15"/>
          </p:nvPr>
        </p:nvSpPr>
        <p:spPr>
          <a:xfrm>
            <a:off x="1085305" y="1274642"/>
            <a:ext cx="10268494" cy="4657083"/>
          </a:xfrm>
        </p:spPr>
        <p:txBody>
          <a:bodyPr/>
          <a:lstStyle/>
          <a:p>
            <a:r>
              <a:rPr lang="en-GB" sz="800" dirty="0"/>
              <a:t>National library of medicine (2017). </a:t>
            </a:r>
            <a:r>
              <a:rPr lang="en-GB" sz="800" i="1" dirty="0"/>
              <a:t>The impact of activity interventions on the well- being of older adults. </a:t>
            </a:r>
          </a:p>
          <a:p>
            <a:r>
              <a:rPr lang="en-GB" sz="800" dirty="0"/>
              <a:t>Available at: </a:t>
            </a:r>
            <a:r>
              <a:rPr lang="en-GB" sz="800" dirty="0">
                <a:hlinkClick r:id="rId3"/>
              </a:rPr>
              <a:t>https://pmc.ncbi.nlm.nih.gov/articles/PMC5505561/</a:t>
            </a:r>
            <a:endParaRPr lang="en-GB" sz="800" dirty="0"/>
          </a:p>
          <a:p>
            <a:r>
              <a:rPr lang="en-GB" sz="800" dirty="0"/>
              <a:t>Office for National statistics (2021). </a:t>
            </a:r>
            <a:r>
              <a:rPr lang="en-GB" sz="800" i="1" dirty="0"/>
              <a:t>Profile of the older population lining in England and Wales in 2022 and changes since 2011. </a:t>
            </a:r>
          </a:p>
          <a:p>
            <a:r>
              <a:rPr lang="en-GB" sz="800" dirty="0"/>
              <a:t>Available at: </a:t>
            </a:r>
            <a:r>
              <a:rPr lang="en-GB" sz="800" dirty="0">
                <a:hlinkClick r:id="rId4"/>
              </a:rPr>
              <a:t>https://www.ons.gov.uk/peoplepopulationandcommunity/birthsdeathsandmarriages/ageing/articles/profileoftheolderpopulationlivinginenglandandwalesin2021andchangessince2011/2023-04-03</a:t>
            </a:r>
            <a:endParaRPr lang="en-GB" sz="800" dirty="0"/>
          </a:p>
          <a:p>
            <a:r>
              <a:rPr lang="en-GB" sz="800" dirty="0"/>
              <a:t>Sixsmith, A. and Sixsmith, J., (2008). </a:t>
            </a:r>
            <a:r>
              <a:rPr lang="en-GB" sz="800" i="1" dirty="0"/>
              <a:t>Ageing in place in the United Kingdom</a:t>
            </a:r>
            <a:r>
              <a:rPr lang="en-GB" sz="800" dirty="0"/>
              <a:t>. Ageing international, 32(3), pp.219-235.</a:t>
            </a:r>
          </a:p>
          <a:p>
            <a:r>
              <a:rPr lang="en-GB" sz="800" dirty="0"/>
              <a:t>Available at: </a:t>
            </a:r>
            <a:r>
              <a:rPr lang="en-GB" sz="800" dirty="0">
                <a:hlinkClick r:id="rId5"/>
              </a:rPr>
              <a:t>https://link.springer.com/article/10.1007/s12126-008-9019-y#Abs1</a:t>
            </a:r>
            <a:endParaRPr lang="en-GB" sz="800" dirty="0"/>
          </a:p>
          <a:p>
            <a:r>
              <a:rPr lang="en-GB" sz="800" dirty="0"/>
              <a:t>Sweeting, A., </a:t>
            </a:r>
            <a:r>
              <a:rPr lang="en-GB" sz="800" dirty="0" err="1"/>
              <a:t>Warncken</a:t>
            </a:r>
            <a:r>
              <a:rPr lang="en-GB" sz="800" dirty="0"/>
              <a:t>, K.A. and Patel, M., (2024). </a:t>
            </a:r>
            <a:r>
              <a:rPr lang="en-GB" sz="800" i="1" dirty="0"/>
              <a:t>The role of assistive technology in enabling older adults to achieve independent living: past and future</a:t>
            </a:r>
            <a:r>
              <a:rPr lang="en-GB" sz="800" dirty="0"/>
              <a:t>. Journal of medical internet research, 26, p.e58846.</a:t>
            </a:r>
          </a:p>
          <a:p>
            <a:r>
              <a:rPr lang="en-GB" sz="800" dirty="0"/>
              <a:t>Available at: </a:t>
            </a:r>
            <a:r>
              <a:rPr lang="en-GB" sz="800" dirty="0">
                <a:hlinkClick r:id="rId6"/>
              </a:rPr>
              <a:t>https://www.jmir.org/2024/1/e58846/</a:t>
            </a:r>
            <a:endParaRPr lang="en-GB" sz="800" dirty="0"/>
          </a:p>
          <a:p>
            <a:r>
              <a:rPr lang="en-GB" sz="800" dirty="0"/>
              <a:t>Shah, S.M., Carey, I.M., Harris, T., DeWilde, S. and Cook, D.G., (2013). </a:t>
            </a:r>
            <a:r>
              <a:rPr lang="en-GB" sz="800" i="1" dirty="0"/>
              <a:t>Mortality in older care home residents in England and Wales. Age and ageing, </a:t>
            </a:r>
            <a:r>
              <a:rPr lang="en-GB" sz="800" dirty="0"/>
              <a:t>42(2), pp.209-215.</a:t>
            </a:r>
          </a:p>
          <a:p>
            <a:r>
              <a:rPr lang="en-GB" sz="800" dirty="0"/>
              <a:t>Available at: </a:t>
            </a:r>
            <a:r>
              <a:rPr lang="en-GB" sz="800" dirty="0">
                <a:hlinkClick r:id="rId7"/>
              </a:rPr>
              <a:t>https://academic.oup.com/ageing/article-abstract/42/2/209/27127</a:t>
            </a:r>
            <a:endParaRPr lang="en-GB" sz="800" dirty="0"/>
          </a:p>
          <a:p>
            <a:r>
              <a:rPr lang="en-GB" sz="800" dirty="0"/>
              <a:t>Tappenden, P., Campbell, F., Rawdin, A., Wong, R. and Kalita, N., 2012. </a:t>
            </a:r>
            <a:r>
              <a:rPr lang="en-GB" sz="800" i="1" dirty="0"/>
              <a:t>The clinical effectiveness and cost-effectiveness of home-based, nurse-led health promotion for older people: a systematic review</a:t>
            </a:r>
            <a:r>
              <a:rPr lang="en-GB" sz="800" dirty="0"/>
              <a:t>. Health Technology Assessment (Winchester, England), 16(20), p.1.</a:t>
            </a:r>
          </a:p>
          <a:p>
            <a:r>
              <a:rPr lang="en-GB" sz="800" dirty="0"/>
              <a:t>Available at: </a:t>
            </a:r>
            <a:r>
              <a:rPr lang="en-GB" sz="800" dirty="0">
                <a:hlinkClick r:id="rId8"/>
              </a:rPr>
              <a:t>https://pmc.ncbi.nlm.nih.gov/articles/PMC4781606/</a:t>
            </a:r>
            <a:endParaRPr lang="en-GB" sz="800" dirty="0"/>
          </a:p>
          <a:p>
            <a:r>
              <a:rPr lang="en-GB" sz="800" dirty="0"/>
              <a:t>UK parliament (2025). </a:t>
            </a:r>
            <a:r>
              <a:rPr lang="en-GB" sz="800" i="1" dirty="0"/>
              <a:t>The implications of population ageing for social policy.</a:t>
            </a:r>
          </a:p>
          <a:p>
            <a:r>
              <a:rPr lang="en-GB" sz="800" dirty="0"/>
              <a:t>Available at: </a:t>
            </a:r>
            <a:r>
              <a:rPr lang="en-GB" sz="800" dirty="0">
                <a:hlinkClick r:id="rId9"/>
              </a:rPr>
              <a:t>https://commonslibrary.parliament.uk/research-briefings/cbp-10338/</a:t>
            </a:r>
            <a:endParaRPr lang="en-GB" sz="800" dirty="0"/>
          </a:p>
          <a:p>
            <a:r>
              <a:rPr lang="en-GB" sz="800" dirty="0"/>
              <a:t>World health organisation (2020). </a:t>
            </a:r>
            <a:r>
              <a:rPr lang="en-GB" sz="800" i="1" dirty="0"/>
              <a:t>Healthy aging and functional ability. </a:t>
            </a:r>
            <a:endParaRPr lang="en-GB" sz="800" dirty="0"/>
          </a:p>
          <a:p>
            <a:r>
              <a:rPr lang="en-GB" sz="800" dirty="0"/>
              <a:t>Available at: </a:t>
            </a:r>
            <a:r>
              <a:rPr lang="en-GB" sz="800" dirty="0">
                <a:hlinkClick r:id="rId10"/>
              </a:rPr>
              <a:t>https://www.who.int/news-room/questions-and-answers/item/healthy-ageing-and-functional-ability</a:t>
            </a:r>
            <a:endParaRPr lang="en-GB" sz="800" dirty="0"/>
          </a:p>
          <a:p>
            <a:endParaRPr lang="en-GB" sz="800" dirty="0"/>
          </a:p>
        </p:txBody>
      </p:sp>
      <p:cxnSp>
        <p:nvCxnSpPr>
          <p:cNvPr id="8" name="Straight Connector 7">
            <a:extLst>
              <a:ext uri="{FF2B5EF4-FFF2-40B4-BE49-F238E27FC236}">
                <a16:creationId xmlns:a16="http://schemas.microsoft.com/office/drawing/2014/main" id="{E5083382-A6C5-4C84-CBDC-AD50007DF421}"/>
              </a:ext>
              <a:ext uri="{C183D7F6-B498-43B3-948B-1728B52AA6E4}">
                <adec:decorative xmlns:adec="http://schemas.microsoft.com/office/drawing/2017/decorative" val="1"/>
              </a:ext>
            </a:extLst>
          </p:cNvPr>
          <p:cNvCxnSpPr>
            <a:cxnSpLocks/>
          </p:cNvCxnSpPr>
          <p:nvPr/>
        </p:nvCxnSpPr>
        <p:spPr>
          <a:xfrm>
            <a:off x="0" y="1197193"/>
            <a:ext cx="1875903"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09393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D9421F-970D-85D6-92CA-DC06C30CEF3D}"/>
            </a:ext>
          </a:extLst>
        </p:cNvPr>
        <p:cNvGrpSpPr/>
        <p:nvPr/>
      </p:nvGrpSpPr>
      <p:grpSpPr>
        <a:xfrm>
          <a:off x="0" y="0"/>
          <a:ext cx="0" cy="0"/>
          <a:chOff x="0" y="0"/>
          <a:chExt cx="0" cy="0"/>
        </a:xfrm>
      </p:grpSpPr>
      <p:sp>
        <p:nvSpPr>
          <p:cNvPr id="13" name="Rectangle 12">
            <a:extLst>
              <a:ext uri="{FF2B5EF4-FFF2-40B4-BE49-F238E27FC236}">
                <a16:creationId xmlns:a16="http://schemas.microsoft.com/office/drawing/2014/main" id="{8448D6D1-3D6B-BA95-CBB6-A71D16DA4670}"/>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cxnSp>
        <p:nvCxnSpPr>
          <p:cNvPr id="22" name="Straight Connector 21">
            <a:extLst>
              <a:ext uri="{FF2B5EF4-FFF2-40B4-BE49-F238E27FC236}">
                <a16:creationId xmlns:a16="http://schemas.microsoft.com/office/drawing/2014/main" id="{4F2D71F2-BF6F-0C4B-DFBE-1BE097F3B8A2}"/>
              </a:ext>
              <a:ext uri="{C183D7F6-B498-43B3-948B-1728B52AA6E4}">
                <adec:decorative xmlns:adec="http://schemas.microsoft.com/office/drawing/2017/decorative" val="1"/>
              </a:ext>
            </a:extLst>
          </p:cNvPr>
          <p:cNvCxnSpPr>
            <a:cxnSpLocks/>
          </p:cNvCxnSpPr>
          <p:nvPr/>
        </p:nvCxnSpPr>
        <p:spPr>
          <a:xfrm>
            <a:off x="966573" y="0"/>
            <a:ext cx="0" cy="1799303"/>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Text Placeholder 18">
            <a:extLst>
              <a:ext uri="{FF2B5EF4-FFF2-40B4-BE49-F238E27FC236}">
                <a16:creationId xmlns:a16="http://schemas.microsoft.com/office/drawing/2014/main" id="{2EBEC6E0-0B81-399A-6C37-0D5B7E431F68}"/>
              </a:ext>
            </a:extLst>
          </p:cNvPr>
          <p:cNvSpPr>
            <a:spLocks noGrp="1"/>
          </p:cNvSpPr>
          <p:nvPr>
            <p:ph type="title"/>
          </p:nvPr>
        </p:nvSpPr>
        <p:spPr>
          <a:xfrm>
            <a:off x="1085305" y="778951"/>
            <a:ext cx="5362575" cy="49569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Image reference list </a:t>
            </a:r>
          </a:p>
        </p:txBody>
      </p:sp>
      <p:sp>
        <p:nvSpPr>
          <p:cNvPr id="7" name="Content Placeholder 6">
            <a:extLst>
              <a:ext uri="{FF2B5EF4-FFF2-40B4-BE49-F238E27FC236}">
                <a16:creationId xmlns:a16="http://schemas.microsoft.com/office/drawing/2014/main" id="{8295A81D-435B-3ED5-6C9F-6F8679F1792F}"/>
              </a:ext>
            </a:extLst>
          </p:cNvPr>
          <p:cNvSpPr>
            <a:spLocks noGrp="1"/>
          </p:cNvSpPr>
          <p:nvPr>
            <p:ph sz="quarter" idx="15"/>
          </p:nvPr>
        </p:nvSpPr>
        <p:spPr>
          <a:xfrm>
            <a:off x="1085305" y="1421965"/>
            <a:ext cx="10268494" cy="4797859"/>
          </a:xfrm>
        </p:spPr>
        <p:txBody>
          <a:bodyPr/>
          <a:lstStyle/>
          <a:p>
            <a:pPr marL="0" marR="0" lvl="0" indent="0" algn="l" defTabSz="914400" rtl="0" eaLnBrk="1" fontAlgn="auto" latinLnBrk="0" hangingPunct="1">
              <a:lnSpc>
                <a:spcPct val="100000"/>
              </a:lnSpc>
              <a:spcBef>
                <a:spcPts val="0"/>
              </a:spcBef>
              <a:spcAft>
                <a:spcPts val="1200"/>
              </a:spcAft>
              <a:buClrTx/>
              <a:buSzTx/>
              <a:buFont typeface="Arial" panose="020B0604020202020204" pitchFamily="34" charset="0"/>
              <a:buNone/>
              <a:tabLst/>
              <a:defRPr/>
            </a:pPr>
            <a:r>
              <a:rPr kumimoji="0" lang="en-GB" sz="800" b="0" i="0" u="none" strike="noStrike" kern="1200" cap="none" spc="100" normalizeH="0" baseline="0" noProof="0" dirty="0">
                <a:ln>
                  <a:noFill/>
                </a:ln>
                <a:solidFill>
                  <a:prstClr val="black"/>
                </a:solidFill>
                <a:effectLst/>
                <a:uLnTx/>
                <a:uFillTx/>
                <a:latin typeface="Univers Light"/>
                <a:ea typeface="+mn-ea"/>
                <a:cs typeface="+mn-cs"/>
              </a:rPr>
              <a:t> Available at</a:t>
            </a:r>
            <a:r>
              <a:rPr kumimoji="0" lang="en-GB" sz="800" b="0" i="0" u="none" strike="noStrike" kern="1200" cap="none" spc="100" normalizeH="0" baseline="0" noProof="0" dirty="0">
                <a:ln>
                  <a:noFill/>
                </a:ln>
                <a:solidFill>
                  <a:srgbClr val="0070C0"/>
                </a:solidFill>
                <a:effectLst/>
                <a:uLnTx/>
                <a:uFillTx/>
                <a:latin typeface="Univers Light"/>
                <a:ea typeface="+mn-ea"/>
                <a:cs typeface="+mn-cs"/>
              </a:rPr>
              <a:t>: </a:t>
            </a:r>
            <a:r>
              <a:rPr kumimoji="0" lang="en-GB" sz="800" b="0" i="0" u="none" strike="noStrike" kern="1200" cap="none" spc="100" normalizeH="0" baseline="0" noProof="0" dirty="0">
                <a:ln>
                  <a:noFill/>
                </a:ln>
                <a:solidFill>
                  <a:prstClr val="black"/>
                </a:solidFill>
                <a:effectLst/>
                <a:uLnTx/>
                <a:uFillTx/>
                <a:latin typeface="Univers Light"/>
                <a:ea typeface="+mn-ea"/>
                <a:cs typeface="+mn-cs"/>
                <a:hlinkClick r:id="rId3"/>
              </a:rPr>
              <a:t>https://homecare-aid.com/wp-content/uploads/2024/04/Why-Elderly-Care-Can-Be-So-Important-1024x609.jpg.webp</a:t>
            </a:r>
            <a:endParaRPr kumimoji="0" lang="en-GB" sz="800" b="0" i="0" u="none" strike="noStrike" kern="1200" cap="none" spc="100" normalizeH="0" baseline="0" noProof="0" dirty="0">
              <a:ln>
                <a:noFill/>
              </a:ln>
              <a:solidFill>
                <a:prstClr val="black"/>
              </a:solidFill>
              <a:effectLst/>
              <a:uLnTx/>
              <a:uFillTx/>
              <a:latin typeface="Univers Light"/>
              <a:ea typeface="+mn-ea"/>
              <a:cs typeface="+mn-cs"/>
            </a:endParaRPr>
          </a:p>
          <a:p>
            <a:pPr>
              <a:defRPr/>
            </a:pPr>
            <a:r>
              <a:rPr lang="en-GB" sz="800" dirty="0"/>
              <a:t> Available at: </a:t>
            </a:r>
            <a:r>
              <a:rPr lang="en-GB" sz="800" dirty="0">
                <a:hlinkClick r:id="rId4"/>
              </a:rPr>
              <a:t>https://www.ons.gov.uk/peoplepopulationandcommunity/birthsdeathsandmarriages/ageing/articles/livinglongerhowourpopulationischangingandwhyitmatters/2018-08-13</a:t>
            </a:r>
            <a:endParaRPr lang="en-GB" sz="800" dirty="0"/>
          </a:p>
          <a:p>
            <a:pPr>
              <a:defRPr/>
            </a:pPr>
            <a:r>
              <a:rPr lang="en-GB" sz="800" dirty="0"/>
              <a:t>available at: </a:t>
            </a:r>
            <a:r>
              <a:rPr lang="en-GB" sz="800" dirty="0">
                <a:hlinkClick r:id="rId5"/>
              </a:rPr>
              <a:t>https://imgs.search.brave.com/Fopy6ZoA_PFB5pQw1J3PluBQwT9cEkgdiXTVoOlGV4U/rs:fit:860:0:0:0/g:ce/aHR0cHM6Ly9hLXVz/LnN0b3J5Ymxvay5j/b20vZi8xMDE4MjY5/LzE5MjB4MTA4MC9m/ZDM1Y2RjZTYxL2hv/bC0xMTA4Mi1oYmEt/YWdpbmctYXQtaG9t/ZV8zXzE2eDkuanBn</a:t>
            </a:r>
            <a:endParaRPr lang="en-GB" sz="800" dirty="0"/>
          </a:p>
          <a:p>
            <a:r>
              <a:rPr lang="en-GB" sz="800" dirty="0"/>
              <a:t>Available at: </a:t>
            </a:r>
            <a:r>
              <a:rPr lang="en-GB" sz="800" dirty="0">
                <a:hlinkClick r:id="rId6"/>
              </a:rPr>
              <a:t>https://pelegon.com/blogs/news/best-pill-organizer-caregiver-s-guide-to-safer-daily-medication</a:t>
            </a:r>
            <a:endParaRPr lang="en-GB" sz="800" dirty="0"/>
          </a:p>
          <a:p>
            <a:r>
              <a:rPr lang="en-GB" sz="800" dirty="0"/>
              <a:t>Available at: </a:t>
            </a:r>
            <a:r>
              <a:rPr lang="en-GB" sz="800" dirty="0">
                <a:hlinkClick r:id="rId7"/>
              </a:rPr>
              <a:t>https://www.gettyimages.com/photos/domiciliary-care</a:t>
            </a:r>
            <a:endParaRPr lang="en-GB" sz="800" dirty="0"/>
          </a:p>
          <a:p>
            <a:r>
              <a:rPr lang="en-GB" sz="800" dirty="0"/>
              <a:t>Available at: </a:t>
            </a:r>
            <a:r>
              <a:rPr lang="en-GB" sz="800" dirty="0">
                <a:hlinkClick r:id="rId8"/>
              </a:rPr>
              <a:t>https://www.homecareassistancephiladelphia.com/how-wearable-tools-support-aging-adults-health/</a:t>
            </a:r>
            <a:endParaRPr lang="en-GB" sz="800" dirty="0"/>
          </a:p>
          <a:p>
            <a:r>
              <a:rPr lang="en-GB" sz="800" dirty="0"/>
              <a:t>Available at: </a:t>
            </a:r>
            <a:r>
              <a:rPr lang="en-GB" sz="800" dirty="0">
                <a:hlinkClick r:id="rId9"/>
              </a:rPr>
              <a:t>https://imgs.search.brave.com/C9APPGUU-BODEaOyG1AiaL3FmcXmEysZUN3LRtF0bTI/rs:fit:500:0:1:0/g:ce/aHR0cHM6Ly91ZW5p/LXJlcy5jbG91ZGlu/YXJ5LmNvbS9pbWFn/ZS91cGxvYWQvdjE1/Njc3MDYyNDgvY2F0/ZWdvcnkvc2h1dHRl/cnN0b2NrXzExNzcz/NzUyNzMuanBn</a:t>
            </a:r>
            <a:endParaRPr lang="en-GB" sz="800" dirty="0"/>
          </a:p>
          <a:p>
            <a:r>
              <a:rPr lang="en-GB" sz="800" dirty="0"/>
              <a:t>Available at: </a:t>
            </a:r>
            <a:r>
              <a:rPr lang="en-GB" sz="800" dirty="0">
                <a:hlinkClick r:id="rId10"/>
              </a:rPr>
              <a:t>[19] available at: https://imgs.search.brave.com/-N_M5pf74LB0-lAdW7I8Sl5SbJKnrNO3x3R1_Ij3cFI/rs:fit:860:0:0:0/g:ce/aHR0cHM6Ly9tZWRp/YS5pc3RvY2twaG90/by5jb20vaWQvMTM3/ODc2ODIwOS9waG90/by9oYXBweS1zZW5p/b3Itd29tYW4td2Fs/a2luZy13aXRoLWZy/aWVuZHMtaW4tbmF0/dXJlLmpwZz9zPTYx/Mng2MTImdz0wJms9/MjAmYz10TVF1Z3pk/cEZ5YzRoZjBEWXJY/SDluZ1dpUW1raXpm/c0JTc21YdWwyUmZz/PQ</a:t>
            </a:r>
            <a:endParaRPr lang="en-GB" sz="800" dirty="0"/>
          </a:p>
          <a:p>
            <a:endParaRPr lang="en-GB" sz="800" dirty="0"/>
          </a:p>
          <a:p>
            <a:endParaRPr lang="en-GB" sz="800" dirty="0"/>
          </a:p>
          <a:p>
            <a:pPr marL="0" marR="0" lvl="0" indent="0" algn="l" defTabSz="914400" rtl="0" eaLnBrk="1" fontAlgn="auto" latinLnBrk="0" hangingPunct="1">
              <a:lnSpc>
                <a:spcPct val="100000"/>
              </a:lnSpc>
              <a:spcBef>
                <a:spcPts val="0"/>
              </a:spcBef>
              <a:spcAft>
                <a:spcPts val="1200"/>
              </a:spcAft>
              <a:buClrTx/>
              <a:buSzTx/>
              <a:buFont typeface="Arial" panose="020B0604020202020204" pitchFamily="34" charset="0"/>
              <a:buNone/>
              <a:tabLst/>
              <a:defRPr/>
            </a:pPr>
            <a:endParaRPr kumimoji="0" lang="en-GB" sz="800" b="0" i="0" u="none" strike="noStrike" kern="1200" cap="none" spc="100" normalizeH="0" baseline="0" noProof="0" dirty="0">
              <a:ln>
                <a:noFill/>
              </a:ln>
              <a:solidFill>
                <a:prstClr val="black"/>
              </a:solidFill>
              <a:effectLst/>
              <a:uLnTx/>
              <a:uFillTx/>
              <a:latin typeface="Univers Light"/>
              <a:ea typeface="+mn-ea"/>
              <a:cs typeface="+mn-cs"/>
            </a:endParaRPr>
          </a:p>
          <a:p>
            <a:endParaRPr lang="en-GB" sz="800" dirty="0"/>
          </a:p>
        </p:txBody>
      </p:sp>
      <p:cxnSp>
        <p:nvCxnSpPr>
          <p:cNvPr id="8" name="Straight Connector 7">
            <a:extLst>
              <a:ext uri="{FF2B5EF4-FFF2-40B4-BE49-F238E27FC236}">
                <a16:creationId xmlns:a16="http://schemas.microsoft.com/office/drawing/2014/main" id="{D3B1587D-5D74-24E9-102D-F79FF9083736}"/>
              </a:ext>
              <a:ext uri="{C183D7F6-B498-43B3-948B-1728B52AA6E4}">
                <adec:decorative xmlns:adec="http://schemas.microsoft.com/office/drawing/2017/decorative" val="1"/>
              </a:ext>
            </a:extLst>
          </p:cNvPr>
          <p:cNvCxnSpPr>
            <a:cxnSpLocks/>
          </p:cNvCxnSpPr>
          <p:nvPr/>
        </p:nvCxnSpPr>
        <p:spPr>
          <a:xfrm>
            <a:off x="0" y="1197193"/>
            <a:ext cx="1875903"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896103"/>
      </p:ext>
    </p:extLst>
  </p:cSld>
  <p:clrMapOvr>
    <a:masterClrMapping/>
  </p:clrMapOvr>
</p:sld>
</file>

<file path=ppt/theme/theme1.xml><?xml version="1.0" encoding="utf-8"?>
<a:theme xmlns:a="http://schemas.openxmlformats.org/drawingml/2006/main" name="Office Theme">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_58958507_TF78544816_Win32" id="{59B8F5DA-F782-49E9-87ED-77C2F06E1057}" vid="{987FD31A-45F2-4BA5-8186-70ABC7AF54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3" ma:contentTypeDescription="Create a new document." ma:contentTypeScope="" ma:versionID="1e0e69c3c864fb0c5711d9725b47c10a">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40655994b017375c45b3b31e59809d36"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SystemTags" minOccurs="0"/>
                <xsd:element ref="ns3:MediaLengthInSecond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ystemTags" ma:index="18" nillable="true" ma:displayName="MediaServiceSystemTags" ma:hidden="true" ma:internalName="MediaServiceSystemTags" ma:readOnly="true">
      <xsd:simpleType>
        <xsd:restriction base="dms:Note"/>
      </xsd:simpleType>
    </xsd:element>
    <xsd:element name="MediaLengthInSeconds" ma:index="19" nillable="true" ma:displayName="MediaLengthInSeconds" ma:hidden="true" ma:internalName="MediaLengthInSeconds" ma:readOnly="true">
      <xsd:simpleType>
        <xsd:restriction base="dms:Unknown"/>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AC34B31-7353-4357-814E-0E5916A110F2}">
  <ds:schemaRefs>
    <ds:schemaRef ds:uri="http://schemas.microsoft.com/sharepoint/v3/contenttype/forms"/>
  </ds:schemaRefs>
</ds:datastoreItem>
</file>

<file path=customXml/itemProps2.xml><?xml version="1.0" encoding="utf-8"?>
<ds:datastoreItem xmlns:ds="http://schemas.openxmlformats.org/officeDocument/2006/customXml" ds:itemID="{059B3369-3F0F-499C-9EE7-8EC46B6E8A79}">
  <ds:schemaRefs>
    <ds:schemaRef ds:uri="47a3e2db-67be-4841-b3a5-2f2fb1d7c7b3"/>
    <ds:schemaRef ds:uri="http://schemas.microsoft.com/office/2006/documentManagement/types"/>
    <ds:schemaRef ds:uri="http://purl.org/dc/dcmitype/"/>
    <ds:schemaRef ds:uri="http://schemas.openxmlformats.org/package/2006/metadata/core-properties"/>
    <ds:schemaRef ds:uri="http://www.w3.org/XML/1998/namespace"/>
    <ds:schemaRef ds:uri="http://purl.org/dc/elements/1.1/"/>
    <ds:schemaRef ds:uri="http://schemas.microsoft.com/office/2006/metadata/properties"/>
    <ds:schemaRef ds:uri="http://schemas.microsoft.com/office/infopath/2007/PartnerControls"/>
    <ds:schemaRef ds:uri="60ab93c2-c2e2-4a82-ab36-09e8ba3f753e"/>
    <ds:schemaRef ds:uri="http://purl.org/dc/terms/"/>
  </ds:schemaRefs>
</ds:datastoreItem>
</file>

<file path=customXml/itemProps3.xml><?xml version="1.0" encoding="utf-8"?>
<ds:datastoreItem xmlns:ds="http://schemas.openxmlformats.org/officeDocument/2006/customXml" ds:itemID="{3499DC36-DF44-4F37-BE5C-D8F46581E2D8}">
  <ds:schemaRefs>
    <ds:schemaRef ds:uri="47a3e2db-67be-4841-b3a5-2f2fb1d7c7b3"/>
    <ds:schemaRef ds:uri="60ab93c2-c2e2-4a82-ab36-09e8ba3f753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care and support needs for older people </Template>
  <TotalTime>1145</TotalTime>
  <Words>2257</Words>
  <Application>Microsoft Office PowerPoint</Application>
  <PresentationFormat>Widescreen</PresentationFormat>
  <Paragraphs>169</Paragraphs>
  <Slides>15</Slides>
  <Notes>15</Notes>
  <HiddenSlides>0</HiddenSlides>
  <MMClips>11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AngsanaUPC</vt:lpstr>
      <vt:lpstr>Arial</vt:lpstr>
      <vt:lpstr>Calibri</vt:lpstr>
      <vt:lpstr>Times New Roman</vt:lpstr>
      <vt:lpstr>Tisa Offc Serif Pro</vt:lpstr>
      <vt:lpstr>Univers Light</vt:lpstr>
      <vt:lpstr>Univers LT Std 45 Light</vt:lpstr>
      <vt:lpstr>Wingdings</vt:lpstr>
      <vt:lpstr>Office Theme</vt:lpstr>
      <vt:lpstr>  </vt:lpstr>
      <vt:lpstr>Evaluating the care and support needs of older people: promoting independence in older adults  </vt:lpstr>
      <vt:lpstr>Introduction </vt:lpstr>
      <vt:lpstr>The aging population: implications for independence </vt:lpstr>
      <vt:lpstr>Theoretical perspectives on independent living</vt:lpstr>
      <vt:lpstr>Care and support needs of older adult living at home </vt:lpstr>
      <vt:lpstr>Critical evaluation of home- based care for older adults </vt:lpstr>
      <vt:lpstr>Technological innovations- supporting independence of older adults </vt:lpstr>
      <vt:lpstr>Community based support in the UK </vt:lpstr>
      <vt:lpstr>Empowerment or risk management? </vt:lpstr>
      <vt:lpstr>Recommendations for improvements</vt:lpstr>
      <vt:lpstr>Conclusions </vt:lpstr>
      <vt:lpstr>Reference list: (1)</vt:lpstr>
      <vt:lpstr>Reference list: (2)</vt:lpstr>
      <vt:lpstr>Image 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Nadia Akhter (1914510)</dc:creator>
  <cp:lastModifiedBy>Nadia Akhter (1914510)</cp:lastModifiedBy>
  <cp:revision>4</cp:revision>
  <dcterms:created xsi:type="dcterms:W3CDTF">2026-02-16T12:13:43Z</dcterms:created>
  <dcterms:modified xsi:type="dcterms:W3CDTF">2026-02-28T23:25:04Z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y fmtid="{D5CDD505-2E9C-101B-9397-08002B2CF9AE}" pid="3" name="MediaServiceImageTags">
    <vt:lpwstr/>
  </property>
</Properties>
</file>